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2.xml" ContentType="application/vnd.openxmlformats-officedocument.presentationml.tags+xml"/>
  <Override PartName="/ppt/notesSlides/notesSlide26.xml" ContentType="application/vnd.openxmlformats-officedocument.presentationml.notesSlide+xml"/>
  <Override PartName="/ppt/tags/tag13.xml" ContentType="application/vnd.openxmlformats-officedocument.presentationml.tags+xml"/>
  <Override PartName="/ppt/notesSlides/notesSlide27.xml" ContentType="application/vnd.openxmlformats-officedocument.presentationml.notesSlide+xml"/>
  <Override PartName="/ppt/tags/tag14.xml" ContentType="application/vnd.openxmlformats-officedocument.presentationml.tags+xml"/>
  <Override PartName="/ppt/notesSlides/notesSlide28.xml" ContentType="application/vnd.openxmlformats-officedocument.presentationml.notesSlide+xml"/>
  <Override PartName="/ppt/tags/tag15.xml" ContentType="application/vnd.openxmlformats-officedocument.presentationml.tags+xml"/>
  <Override PartName="/ppt/notesSlides/notesSlide29.xml" ContentType="application/vnd.openxmlformats-officedocument.presentationml.notesSlide+xml"/>
  <Override PartName="/ppt/tags/tag16.xml" ContentType="application/vnd.openxmlformats-officedocument.presentationml.tags+xml"/>
  <Override PartName="/ppt/notesSlides/notesSlide30.xml" ContentType="application/vnd.openxmlformats-officedocument.presentationml.notesSlide+xml"/>
  <Override PartName="/ppt/tags/tag17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8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19.xml" ContentType="application/vnd.openxmlformats-officedocument.presentationml.tags+xml"/>
  <Override PartName="/ppt/notesSlides/notesSlide38.xml" ContentType="application/vnd.openxmlformats-officedocument.presentationml.notesSlide+xml"/>
  <Override PartName="/ppt/tags/tag20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tags/tag21.xml" ContentType="application/vnd.openxmlformats-officedocument.presentationml.tags+xml"/>
  <Override PartName="/ppt/notesSlides/notesSlide45.xml" ContentType="application/vnd.openxmlformats-officedocument.presentationml.notesSlide+xml"/>
  <Override PartName="/ppt/tags/tag22.xml" ContentType="application/vnd.openxmlformats-officedocument.presentationml.tag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tags/tag23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tags/tag24.xml" ContentType="application/vnd.openxmlformats-officedocument.presentationml.tags+xml"/>
  <Override PartName="/ppt/notesSlides/notesSlide54.xml" ContentType="application/vnd.openxmlformats-officedocument.presentationml.notesSlide+xml"/>
  <Override PartName="/ppt/tags/tag25.xml" ContentType="application/vnd.openxmlformats-officedocument.presentationml.tags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tags/tag26.xml" ContentType="application/vnd.openxmlformats-officedocument.presentationml.tags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tags/tag27.xml" ContentType="application/vnd.openxmlformats-officedocument.presentationml.tags+xml"/>
  <Override PartName="/ppt/notesSlides/notesSlide62.xml" ContentType="application/vnd.openxmlformats-officedocument.presentationml.notesSlide+xml"/>
  <Override PartName="/ppt/tags/tag28.xml" ContentType="application/vnd.openxmlformats-officedocument.presentationml.tags+xml"/>
  <Override PartName="/ppt/notesSlides/notesSlide63.xml" ContentType="application/vnd.openxmlformats-officedocument.presentationml.notesSlide+xml"/>
  <Override PartName="/ppt/tags/tag29.xml" ContentType="application/vnd.openxmlformats-officedocument.presentationml.tags+xml"/>
  <Override PartName="/ppt/notesSlides/notesSlide64.xml" ContentType="application/vnd.openxmlformats-officedocument.presentationml.notesSlide+xml"/>
  <Override PartName="/ppt/tags/tag30.xml" ContentType="application/vnd.openxmlformats-officedocument.presentationml.tags+xml"/>
  <Override PartName="/ppt/notesSlides/notesSlide65.xml" ContentType="application/vnd.openxmlformats-officedocument.presentationml.notesSlide+xml"/>
  <Override PartName="/ppt/tags/tag31.xml" ContentType="application/vnd.openxmlformats-officedocument.presentationml.tags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tags/tag32.xml" ContentType="application/vnd.openxmlformats-officedocument.presentationml.tags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tags/tag33.xml" ContentType="application/vnd.openxmlformats-officedocument.presentationml.tags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34.xml" ContentType="application/vnd.openxmlformats-officedocument.presentationml.tags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tags/tag35.xml" ContentType="application/vnd.openxmlformats-officedocument.presentationml.tags+xml"/>
  <Override PartName="/ppt/notesSlides/notesSlide80.xml" ContentType="application/vnd.openxmlformats-officedocument.presentationml.notesSlide+xml"/>
  <Override PartName="/ppt/tags/tag36.xml" ContentType="application/vnd.openxmlformats-officedocument.presentationml.tags+xml"/>
  <Override PartName="/ppt/notesSlides/notesSlide81.xml" ContentType="application/vnd.openxmlformats-officedocument.presentationml.notesSlide+xml"/>
  <Override PartName="/ppt/tags/tag37.xml" ContentType="application/vnd.openxmlformats-officedocument.presentationml.tags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tags/tag38.xml" ContentType="application/vnd.openxmlformats-officedocument.presentationml.tags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tags/tag39.xml" ContentType="application/vnd.openxmlformats-officedocument.presentationml.tags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tags/tag40.xml" ContentType="application/vnd.openxmlformats-officedocument.presentationml.tags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tags/tag41.xml" ContentType="application/vnd.openxmlformats-officedocument.presentationml.tags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tags/tag42.xml" ContentType="application/vnd.openxmlformats-officedocument.presentationml.tags+xml"/>
  <Override PartName="/ppt/notesSlides/notesSlide96.xml" ContentType="application/vnd.openxmlformats-officedocument.presentationml.notesSlide+xml"/>
  <Override PartName="/ppt/tags/tag43.xml" ContentType="application/vnd.openxmlformats-officedocument.presentationml.tags+xml"/>
  <Override PartName="/ppt/notesSlides/notesSlide97.xml" ContentType="application/vnd.openxmlformats-officedocument.presentationml.notesSlide+xml"/>
  <Override PartName="/ppt/tags/tag44.xml" ContentType="application/vnd.openxmlformats-officedocument.presentationml.tags+xml"/>
  <Override PartName="/ppt/notesSlides/notesSlide98.xml" ContentType="application/vnd.openxmlformats-officedocument.presentationml.notesSlide+xml"/>
  <Override PartName="/ppt/tags/tag45.xml" ContentType="application/vnd.openxmlformats-officedocument.presentationml.tags+xml"/>
  <Override PartName="/ppt/notesSlides/notesSlide99.xml" ContentType="application/vnd.openxmlformats-officedocument.presentationml.notesSlide+xml"/>
  <Override PartName="/ppt/tags/tag46.xml" ContentType="application/vnd.openxmlformats-officedocument.presentationml.tags+xml"/>
  <Override PartName="/ppt/notesSlides/notesSlide100.xml" ContentType="application/vnd.openxmlformats-officedocument.presentationml.notesSlide+xml"/>
  <Override PartName="/ppt/tags/tag47.xml" ContentType="application/vnd.openxmlformats-officedocument.presentationml.tags+xml"/>
  <Override PartName="/ppt/notesSlides/notesSlide101.xml" ContentType="application/vnd.openxmlformats-officedocument.presentationml.notesSlide+xml"/>
  <Override PartName="/ppt/tags/tag48.xml" ContentType="application/vnd.openxmlformats-officedocument.presentationml.tags+xml"/>
  <Override PartName="/ppt/notesSlides/notesSlide102.xml" ContentType="application/vnd.openxmlformats-officedocument.presentationml.notesSlide+xml"/>
  <Override PartName="/ppt/tags/tag49.xml" ContentType="application/vnd.openxmlformats-officedocument.presentationml.tags+xml"/>
  <Override PartName="/ppt/notesSlides/notesSlide103.xml" ContentType="application/vnd.openxmlformats-officedocument.presentationml.notesSlide+xml"/>
  <Override PartName="/ppt/tags/tag50.xml" ContentType="application/vnd.openxmlformats-officedocument.presentationml.tags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tags/tag51.xml" ContentType="application/vnd.openxmlformats-officedocument.presentationml.tags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tags/tag52.xml" ContentType="application/vnd.openxmlformats-officedocument.presentationml.tags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tags/tag53.xml" ContentType="application/vnd.openxmlformats-officedocument.presentationml.tags+xml"/>
  <Override PartName="/ppt/notesSlides/notesSlide111.xml" ContentType="application/vnd.openxmlformats-officedocument.presentationml.notesSlide+xml"/>
  <Override PartName="/ppt/tags/tag54.xml" ContentType="application/vnd.openxmlformats-officedocument.presentationml.tags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tags/tag55.xml" ContentType="application/vnd.openxmlformats-officedocument.presentationml.tags+xml"/>
  <Override PartName="/ppt/notesSlides/notesSlide114.xml" ContentType="application/vnd.openxmlformats-officedocument.presentationml.notesSlide+xml"/>
  <Override PartName="/ppt/tags/tag56.xml" ContentType="application/vnd.openxmlformats-officedocument.presentationml.tags+xml"/>
  <Override PartName="/ppt/notesSlides/notesSlide115.xml" ContentType="application/vnd.openxmlformats-officedocument.presentationml.notesSlide+xml"/>
  <Override PartName="/ppt/tags/tag57.xml" ContentType="application/vnd.openxmlformats-officedocument.presentationml.tags+xml"/>
  <Override PartName="/ppt/notesSlides/notesSlide116.xml" ContentType="application/vnd.openxmlformats-officedocument.presentationml.notesSlide+xml"/>
  <Override PartName="/ppt/tags/tag58.xml" ContentType="application/vnd.openxmlformats-officedocument.presentationml.tags+xml"/>
  <Override PartName="/ppt/notesSlides/notesSlide117.xml" ContentType="application/vnd.openxmlformats-officedocument.presentationml.notesSlide+xml"/>
  <Override PartName="/ppt/tags/tag59.xml" ContentType="application/vnd.openxmlformats-officedocument.presentationml.tags+xml"/>
  <Override PartName="/ppt/notesSlides/notesSlide118.xml" ContentType="application/vnd.openxmlformats-officedocument.presentationml.notesSlide+xml"/>
  <Override PartName="/ppt/tags/tag60.xml" ContentType="application/vnd.openxmlformats-officedocument.presentationml.tags+xml"/>
  <Override PartName="/ppt/notesSlides/notesSlide119.xml" ContentType="application/vnd.openxmlformats-officedocument.presentationml.notesSlide+xml"/>
  <Override PartName="/ppt/tags/tag61.xml" ContentType="application/vnd.openxmlformats-officedocument.presentationml.tags+xml"/>
  <Override PartName="/ppt/notesSlides/notesSlide120.xml" ContentType="application/vnd.openxmlformats-officedocument.presentationml.notesSlide+xml"/>
  <Override PartName="/ppt/tags/tag62.xml" ContentType="application/vnd.openxmlformats-officedocument.presentationml.tags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tags/tag63.xml" ContentType="application/vnd.openxmlformats-officedocument.presentationml.tags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tags/tag64.xml" ContentType="application/vnd.openxmlformats-officedocument.presentationml.tags+xml"/>
  <Override PartName="/ppt/notesSlides/notesSlide147.xml" ContentType="application/vnd.openxmlformats-officedocument.presentationml.notesSlide+xml"/>
  <Override PartName="/ppt/tags/tag65.xml" ContentType="application/vnd.openxmlformats-officedocument.presentationml.tags+xml"/>
  <Override PartName="/ppt/notesSlides/notesSlide148.xml" ContentType="application/vnd.openxmlformats-officedocument.presentationml.notesSlide+xml"/>
  <Override PartName="/ppt/tags/tag66.xml" ContentType="application/vnd.openxmlformats-officedocument.presentationml.tags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tags/tag67.xml" ContentType="application/vnd.openxmlformats-officedocument.presentationml.tags+xml"/>
  <Override PartName="/ppt/notesSlides/notesSlide152.xml" ContentType="application/vnd.openxmlformats-officedocument.presentationml.notesSlide+xml"/>
  <Override PartName="/ppt/tags/tag68.xml" ContentType="application/vnd.openxmlformats-officedocument.presentationml.tags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tags/tag69.xml" ContentType="application/vnd.openxmlformats-officedocument.presentationml.tags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tags/tag70.xml" ContentType="application/vnd.openxmlformats-officedocument.presentationml.tags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tags/tag71.xml" ContentType="application/vnd.openxmlformats-officedocument.presentationml.tags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tags/tag72.xml" ContentType="application/vnd.openxmlformats-officedocument.presentationml.tags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tags/tag73.xml" ContentType="application/vnd.openxmlformats-officedocument.presentationml.tags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tags/tag74.xml" ContentType="application/vnd.openxmlformats-officedocument.presentationml.tags+xml"/>
  <Override PartName="/ppt/notesSlides/notesSlide174.xml" ContentType="application/vnd.openxmlformats-officedocument.presentationml.notesSlide+xml"/>
  <Override PartName="/ppt/tags/tag75.xml" ContentType="application/vnd.openxmlformats-officedocument.presentationml.tags+xml"/>
  <Override PartName="/ppt/notesSlides/notesSlide175.xml" ContentType="application/vnd.openxmlformats-officedocument.presentationml.notesSlide+xml"/>
  <Override PartName="/ppt/tags/tag76.xml" ContentType="application/vnd.openxmlformats-officedocument.presentationml.tags+xml"/>
  <Override PartName="/ppt/notesSlides/notesSlide176.xml" ContentType="application/vnd.openxmlformats-officedocument.presentationml.notesSlide+xml"/>
  <Override PartName="/ppt/tags/tag77.xml" ContentType="application/vnd.openxmlformats-officedocument.presentationml.tags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tags/tag78.xml" ContentType="application/vnd.openxmlformats-officedocument.presentationml.tags+xml"/>
  <Override PartName="/ppt/notesSlides/notesSlide179.xml" ContentType="application/vnd.openxmlformats-officedocument.presentationml.notesSlide+xml"/>
  <Override PartName="/ppt/tags/tag79.xml" ContentType="application/vnd.openxmlformats-officedocument.presentationml.tags+xml"/>
  <Override PartName="/ppt/notesSlides/notesSlide180.xml" ContentType="application/vnd.openxmlformats-officedocument.presentationml.notesSlide+xml"/>
  <Override PartName="/ppt/tags/tag80.xml" ContentType="application/vnd.openxmlformats-officedocument.presentationml.tags+xml"/>
  <Override PartName="/ppt/notesSlides/notesSlide181.xml" ContentType="application/vnd.openxmlformats-officedocument.presentationml.notesSlide+xml"/>
  <Override PartName="/ppt/tags/tag81.xml" ContentType="application/vnd.openxmlformats-officedocument.presentationml.tags+xml"/>
  <Override PartName="/ppt/notesSlides/notesSlide182.xml" ContentType="application/vnd.openxmlformats-officedocument.presentationml.notesSlide+xml"/>
  <Override PartName="/ppt/tags/tag82.xml" ContentType="application/vnd.openxmlformats-officedocument.presentationml.tags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tags/tag83.xml" ContentType="application/vnd.openxmlformats-officedocument.presentationml.tags+xml"/>
  <Override PartName="/ppt/notesSlides/notesSlide187.xml" ContentType="application/vnd.openxmlformats-officedocument.presentationml.notesSlide+xml"/>
  <Override PartName="/ppt/tags/tag84.xml" ContentType="application/vnd.openxmlformats-officedocument.presentationml.tags+xml"/>
  <Override PartName="/ppt/notesSlides/notesSlide188.xml" ContentType="application/vnd.openxmlformats-officedocument.presentationml.notesSlide+xml"/>
  <Override PartName="/ppt/tags/tag85.xml" ContentType="application/vnd.openxmlformats-officedocument.presentationml.tags+xml"/>
  <Override PartName="/ppt/notesSlides/notesSlide189.xml" ContentType="application/vnd.openxmlformats-officedocument.presentationml.notesSlide+xml"/>
  <Override PartName="/ppt/tags/tag86.xml" ContentType="application/vnd.openxmlformats-officedocument.presentationml.tags+xml"/>
  <Override PartName="/ppt/notesSlides/notesSlide190.xml" ContentType="application/vnd.openxmlformats-officedocument.presentationml.notesSlide+xml"/>
  <Override PartName="/ppt/tags/tag87.xml" ContentType="application/vnd.openxmlformats-officedocument.presentationml.tags+xml"/>
  <Override PartName="/ppt/notesSlides/notesSlide191.xml" ContentType="application/vnd.openxmlformats-officedocument.presentationml.notesSlide+xml"/>
  <Override PartName="/ppt/tags/tag88.xml" ContentType="application/vnd.openxmlformats-officedocument.presentationml.tags+xml"/>
  <Override PartName="/ppt/notesSlides/notesSlide192.xml" ContentType="application/vnd.openxmlformats-officedocument.presentationml.notesSlide+xml"/>
  <Override PartName="/ppt/tags/tag89.xml" ContentType="application/vnd.openxmlformats-officedocument.presentationml.tags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tags/tag90.xml" ContentType="application/vnd.openxmlformats-officedocument.presentationml.tags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tags/tag91.xml" ContentType="application/vnd.openxmlformats-officedocument.presentationml.tags+xml"/>
  <Override PartName="/ppt/notesSlides/notesSlide200.xml" ContentType="application/vnd.openxmlformats-officedocument.presentationml.notesSlide+xml"/>
  <Override PartName="/ppt/tags/tag92.xml" ContentType="application/vnd.openxmlformats-officedocument.presentationml.tags+xml"/>
  <Override PartName="/ppt/notesSlides/notesSlide201.xml" ContentType="application/vnd.openxmlformats-officedocument.presentationml.notesSlide+xml"/>
  <Override PartName="/ppt/tags/tag93.xml" ContentType="application/vnd.openxmlformats-officedocument.presentationml.tags+xml"/>
  <Override PartName="/ppt/notesSlides/notesSlide202.xml" ContentType="application/vnd.openxmlformats-officedocument.presentationml.notesSlide+xml"/>
  <Override PartName="/ppt/tags/tag94.xml" ContentType="application/vnd.openxmlformats-officedocument.presentationml.tags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tags/tag95.xml" ContentType="application/vnd.openxmlformats-officedocument.presentationml.tags+xml"/>
  <Override PartName="/ppt/notesSlides/notesSlide207.xml" ContentType="application/vnd.openxmlformats-officedocument.presentationml.notesSlide+xml"/>
  <Override PartName="/ppt/tags/tag96.xml" ContentType="application/vnd.openxmlformats-officedocument.presentationml.tags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tags/tag97.xml" ContentType="application/vnd.openxmlformats-officedocument.presentationml.tags+xml"/>
  <Override PartName="/ppt/notesSlides/notesSlide211.xml" ContentType="application/vnd.openxmlformats-officedocument.presentationml.notesSlide+xml"/>
  <Override PartName="/ppt/tags/tag98.xml" ContentType="application/vnd.openxmlformats-officedocument.presentationml.tags+xml"/>
  <Override PartName="/ppt/notesSlides/notesSlide212.xml" ContentType="application/vnd.openxmlformats-officedocument.presentationml.notesSlide+xml"/>
  <Override PartName="/ppt/tags/tag99.xml" ContentType="application/vnd.openxmlformats-officedocument.presentationml.tags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tags/tag100.xml" ContentType="application/vnd.openxmlformats-officedocument.presentationml.tags+xml"/>
  <Override PartName="/ppt/notesSlides/notesSlide215.xml" ContentType="application/vnd.openxmlformats-officedocument.presentationml.notesSlide+xml"/>
  <Override PartName="/ppt/tags/tag101.xml" ContentType="application/vnd.openxmlformats-officedocument.presentationml.tags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tags/tag102.xml" ContentType="application/vnd.openxmlformats-officedocument.presentationml.tags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tags/tag103.xml" ContentType="application/vnd.openxmlformats-officedocument.presentationml.tags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tags/tag104.xml" ContentType="application/vnd.openxmlformats-officedocument.presentationml.tags+xml"/>
  <Override PartName="/ppt/notesSlides/notesSlide225.xml" ContentType="application/vnd.openxmlformats-officedocument.presentationml.notesSlide+xml"/>
  <Override PartName="/ppt/tags/tag105.xml" ContentType="application/vnd.openxmlformats-officedocument.presentationml.tags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50" r:id="rId1"/>
    <p:sldMasterId id="2147484061" r:id="rId2"/>
  </p:sldMasterIdLst>
  <p:notesMasterIdLst>
    <p:notesMasterId r:id="rId233"/>
  </p:notesMasterIdLst>
  <p:handoutMasterIdLst>
    <p:handoutMasterId r:id="rId234"/>
  </p:handoutMasterIdLst>
  <p:sldIdLst>
    <p:sldId id="718" r:id="rId3"/>
    <p:sldId id="4746" r:id="rId4"/>
    <p:sldId id="4628" r:id="rId5"/>
    <p:sldId id="4527" r:id="rId6"/>
    <p:sldId id="4528" r:id="rId7"/>
    <p:sldId id="4393" r:id="rId8"/>
    <p:sldId id="4786" r:id="rId9"/>
    <p:sldId id="4601" r:id="rId10"/>
    <p:sldId id="4600" r:id="rId11"/>
    <p:sldId id="4530" r:id="rId12"/>
    <p:sldId id="4533" r:id="rId13"/>
    <p:sldId id="4629" r:id="rId14"/>
    <p:sldId id="4787" r:id="rId15"/>
    <p:sldId id="4535" r:id="rId16"/>
    <p:sldId id="4794" r:id="rId17"/>
    <p:sldId id="4792" r:id="rId18"/>
    <p:sldId id="4536" r:id="rId19"/>
    <p:sldId id="4538" r:id="rId20"/>
    <p:sldId id="4537" r:id="rId21"/>
    <p:sldId id="4609" r:id="rId22"/>
    <p:sldId id="4793" r:id="rId23"/>
    <p:sldId id="4788" r:id="rId24"/>
    <p:sldId id="4789" r:id="rId25"/>
    <p:sldId id="4541" r:id="rId26"/>
    <p:sldId id="4705" r:id="rId27"/>
    <p:sldId id="4795" r:id="rId28"/>
    <p:sldId id="4801" r:id="rId29"/>
    <p:sldId id="4819" r:id="rId30"/>
    <p:sldId id="4820" r:id="rId31"/>
    <p:sldId id="4821" r:id="rId32"/>
    <p:sldId id="4817" r:id="rId33"/>
    <p:sldId id="4815" r:id="rId34"/>
    <p:sldId id="4818" r:id="rId35"/>
    <p:sldId id="4822" r:id="rId36"/>
    <p:sldId id="4823" r:id="rId37"/>
    <p:sldId id="4764" r:id="rId38"/>
    <p:sldId id="4824" r:id="rId39"/>
    <p:sldId id="4825" r:id="rId40"/>
    <p:sldId id="4826" r:id="rId41"/>
    <p:sldId id="4842" r:id="rId42"/>
    <p:sldId id="4853" r:id="rId43"/>
    <p:sldId id="4615" r:id="rId44"/>
    <p:sldId id="4854" r:id="rId45"/>
    <p:sldId id="4857" r:id="rId46"/>
    <p:sldId id="4849" r:id="rId47"/>
    <p:sldId id="4809" r:id="rId48"/>
    <p:sldId id="1902" r:id="rId49"/>
    <p:sldId id="4844" r:id="rId50"/>
    <p:sldId id="4684" r:id="rId51"/>
    <p:sldId id="4859" r:id="rId52"/>
    <p:sldId id="4850" r:id="rId53"/>
    <p:sldId id="4862" r:id="rId54"/>
    <p:sldId id="4863" r:id="rId55"/>
    <p:sldId id="1782" r:id="rId56"/>
    <p:sldId id="2180" r:id="rId57"/>
    <p:sldId id="4830" r:id="rId58"/>
    <p:sldId id="4686" r:id="rId59"/>
    <p:sldId id="4768" r:id="rId60"/>
    <p:sldId id="4852" r:id="rId61"/>
    <p:sldId id="4851" r:id="rId62"/>
    <p:sldId id="4765" r:id="rId63"/>
    <p:sldId id="4772" r:id="rId64"/>
    <p:sldId id="4777" r:id="rId65"/>
    <p:sldId id="4543" r:id="rId66"/>
    <p:sldId id="4517" r:id="rId67"/>
    <p:sldId id="4627" r:id="rId68"/>
    <p:sldId id="4544" r:id="rId69"/>
    <p:sldId id="4832" r:id="rId70"/>
    <p:sldId id="4338" r:id="rId71"/>
    <p:sldId id="4834" r:id="rId72"/>
    <p:sldId id="4546" r:id="rId73"/>
    <p:sldId id="4687" r:id="rId74"/>
    <p:sldId id="4752" r:id="rId75"/>
    <p:sldId id="4867" r:id="rId76"/>
    <p:sldId id="4868" r:id="rId77"/>
    <p:sldId id="4869" r:id="rId78"/>
    <p:sldId id="4769" r:id="rId79"/>
    <p:sldId id="4870" r:id="rId80"/>
    <p:sldId id="4766" r:id="rId81"/>
    <p:sldId id="4773" r:id="rId82"/>
    <p:sldId id="4778" r:id="rId83"/>
    <p:sldId id="4613" r:id="rId84"/>
    <p:sldId id="4871" r:id="rId85"/>
    <p:sldId id="4614" r:id="rId86"/>
    <p:sldId id="2176" r:id="rId87"/>
    <p:sldId id="4836" r:id="rId88"/>
    <p:sldId id="4688" r:id="rId89"/>
    <p:sldId id="4770" r:id="rId90"/>
    <p:sldId id="4873" r:id="rId91"/>
    <p:sldId id="4767" r:id="rId92"/>
    <p:sldId id="4779" r:id="rId93"/>
    <p:sldId id="4841" r:id="rId94"/>
    <p:sldId id="4632" r:id="rId95"/>
    <p:sldId id="4623" r:id="rId96"/>
    <p:sldId id="4876" r:id="rId97"/>
    <p:sldId id="4547" r:id="rId98"/>
    <p:sldId id="315" r:id="rId99"/>
    <p:sldId id="321" r:id="rId100"/>
    <p:sldId id="4633" r:id="rId101"/>
    <p:sldId id="4624" r:id="rId102"/>
    <p:sldId id="4552" r:id="rId103"/>
    <p:sldId id="4555" r:id="rId104"/>
    <p:sldId id="4554" r:id="rId105"/>
    <p:sldId id="4553" r:id="rId106"/>
    <p:sldId id="4550" r:id="rId107"/>
    <p:sldId id="4690" r:id="rId108"/>
    <p:sldId id="4689" r:id="rId109"/>
    <p:sldId id="4753" r:id="rId110"/>
    <p:sldId id="4625" r:id="rId111"/>
    <p:sldId id="1643" r:id="rId112"/>
    <p:sldId id="4694" r:id="rId113"/>
    <p:sldId id="4548" r:id="rId114"/>
    <p:sldId id="1650" r:id="rId115"/>
    <p:sldId id="4677" r:id="rId116"/>
    <p:sldId id="1651" r:id="rId117"/>
    <p:sldId id="4556" r:id="rId118"/>
    <p:sldId id="1846" r:id="rId119"/>
    <p:sldId id="1699" r:id="rId120"/>
    <p:sldId id="1850" r:id="rId121"/>
    <p:sldId id="4411" r:id="rId122"/>
    <p:sldId id="1876" r:id="rId123"/>
    <p:sldId id="4645" r:id="rId124"/>
    <p:sldId id="4906" r:id="rId125"/>
    <p:sldId id="4559" r:id="rId126"/>
    <p:sldId id="4723" r:id="rId127"/>
    <p:sldId id="4878" r:id="rId128"/>
    <p:sldId id="4691" r:id="rId129"/>
    <p:sldId id="4693" r:id="rId130"/>
    <p:sldId id="4562" r:id="rId131"/>
    <p:sldId id="4879" r:id="rId132"/>
    <p:sldId id="4880" r:id="rId133"/>
    <p:sldId id="4881" r:id="rId134"/>
    <p:sldId id="4882" r:id="rId135"/>
    <p:sldId id="4883" r:id="rId136"/>
    <p:sldId id="4884" r:id="rId137"/>
    <p:sldId id="4885" r:id="rId138"/>
    <p:sldId id="4886" r:id="rId139"/>
    <p:sldId id="4887" r:id="rId140"/>
    <p:sldId id="4888" r:id="rId141"/>
    <p:sldId id="4889" r:id="rId142"/>
    <p:sldId id="4890" r:id="rId143"/>
    <p:sldId id="4646" r:id="rId144"/>
    <p:sldId id="4907" r:id="rId145"/>
    <p:sldId id="4565" r:id="rId146"/>
    <p:sldId id="4736" r:id="rId147"/>
    <p:sldId id="4891" r:id="rId148"/>
    <p:sldId id="4460" r:id="rId149"/>
    <p:sldId id="4892" r:id="rId150"/>
    <p:sldId id="4893" r:id="rId151"/>
    <p:sldId id="4894" r:id="rId152"/>
    <p:sldId id="4895" r:id="rId153"/>
    <p:sldId id="4896" r:id="rId154"/>
    <p:sldId id="4897" r:id="rId155"/>
    <p:sldId id="4760" r:id="rId156"/>
    <p:sldId id="4898" r:id="rId157"/>
    <p:sldId id="4899" r:id="rId158"/>
    <p:sldId id="4900" r:id="rId159"/>
    <p:sldId id="4901" r:id="rId160"/>
    <p:sldId id="4902" r:id="rId161"/>
    <p:sldId id="4903" r:id="rId162"/>
    <p:sldId id="4905" r:id="rId163"/>
    <p:sldId id="4908" r:id="rId164"/>
    <p:sldId id="4572" r:id="rId165"/>
    <p:sldId id="4660" r:id="rId166"/>
    <p:sldId id="4636" r:id="rId167"/>
    <p:sldId id="4749" r:id="rId168"/>
    <p:sldId id="4661" r:id="rId169"/>
    <p:sldId id="4662" r:id="rId170"/>
    <p:sldId id="4663" r:id="rId171"/>
    <p:sldId id="4664" r:id="rId172"/>
    <p:sldId id="4648" r:id="rId173"/>
    <p:sldId id="4909" r:id="rId174"/>
    <p:sldId id="4575" r:id="rId175"/>
    <p:sldId id="4725" r:id="rId176"/>
    <p:sldId id="4637" r:id="rId177"/>
    <p:sldId id="4474" r:id="rId178"/>
    <p:sldId id="4487" r:id="rId179"/>
    <p:sldId id="4505" r:id="rId180"/>
    <p:sldId id="4578" r:id="rId181"/>
    <p:sldId id="4475" r:id="rId182"/>
    <p:sldId id="4699" r:id="rId183"/>
    <p:sldId id="4467" r:id="rId184"/>
    <p:sldId id="4649" r:id="rId185"/>
    <p:sldId id="4910" r:id="rId186"/>
    <p:sldId id="4911" r:id="rId187"/>
    <p:sldId id="4581" r:id="rId188"/>
    <p:sldId id="4726" r:id="rId189"/>
    <p:sldId id="4638" r:id="rId190"/>
    <p:sldId id="4455" r:id="rId191"/>
    <p:sldId id="4582" r:id="rId192"/>
    <p:sldId id="1678" r:id="rId193"/>
    <p:sldId id="4583" r:id="rId194"/>
    <p:sldId id="1680" r:id="rId195"/>
    <p:sldId id="4650" r:id="rId196"/>
    <p:sldId id="4912" r:id="rId197"/>
    <p:sldId id="4913" r:id="rId198"/>
    <p:sldId id="4914" r:id="rId199"/>
    <p:sldId id="4915" r:id="rId200"/>
    <p:sldId id="4916" r:id="rId201"/>
    <p:sldId id="4917" r:id="rId202"/>
    <p:sldId id="4918" r:id="rId203"/>
    <p:sldId id="4919" r:id="rId204"/>
    <p:sldId id="4920" r:id="rId205"/>
    <p:sldId id="4921" r:id="rId206"/>
    <p:sldId id="4922" r:id="rId207"/>
    <p:sldId id="4589" r:id="rId208"/>
    <p:sldId id="4727" r:id="rId209"/>
    <p:sldId id="4640" r:id="rId210"/>
    <p:sldId id="4669" r:id="rId211"/>
    <p:sldId id="4758" r:id="rId212"/>
    <p:sldId id="4757" r:id="rId213"/>
    <p:sldId id="4523" r:id="rId214"/>
    <p:sldId id="4497" r:id="rId215"/>
    <p:sldId id="4696" r:id="rId216"/>
    <p:sldId id="4759" r:id="rId217"/>
    <p:sldId id="4508" r:id="rId218"/>
    <p:sldId id="4652" r:id="rId219"/>
    <p:sldId id="4592" r:id="rId220"/>
    <p:sldId id="4728" r:id="rId221"/>
    <p:sldId id="4642" r:id="rId222"/>
    <p:sldId id="4595" r:id="rId223"/>
    <p:sldId id="4697" r:id="rId224"/>
    <p:sldId id="4493" r:id="rId225"/>
    <p:sldId id="4584" r:id="rId226"/>
    <p:sldId id="4698" r:id="rId227"/>
    <p:sldId id="4450" r:id="rId228"/>
    <p:sldId id="4654" r:id="rId229"/>
    <p:sldId id="4923" r:id="rId230"/>
    <p:sldId id="4924" r:id="rId231"/>
    <p:sldId id="4791" r:id="rId232"/>
  </p:sldIdLst>
  <p:sldSz cx="12192000" cy="6858000"/>
  <p:notesSz cx="7102475" cy="10233025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86130" algn="ctr" rtl="0" eaLnBrk="0" fontAlgn="base" hangingPunct="0">
      <a:spcBef>
        <a:spcPct val="0"/>
      </a:spcBef>
      <a:spcAft>
        <a:spcPct val="0"/>
      </a:spcAft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72261" algn="ctr" rtl="0" eaLnBrk="0" fontAlgn="base" hangingPunct="0">
      <a:spcBef>
        <a:spcPct val="0"/>
      </a:spcBef>
      <a:spcAft>
        <a:spcPct val="0"/>
      </a:spcAft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58391" algn="ctr" rtl="0" eaLnBrk="0" fontAlgn="base" hangingPunct="0">
      <a:spcBef>
        <a:spcPct val="0"/>
      </a:spcBef>
      <a:spcAft>
        <a:spcPct val="0"/>
      </a:spcAft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344522" algn="ctr" rtl="0" eaLnBrk="0" fontAlgn="base" hangingPunct="0">
      <a:spcBef>
        <a:spcPct val="0"/>
      </a:spcBef>
      <a:spcAft>
        <a:spcPct val="0"/>
      </a:spcAft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930652" algn="l" defTabSz="1172261" rtl="0" eaLnBrk="1" latinLnBrk="0" hangingPunct="1"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3516782" algn="l" defTabSz="1172261" rtl="0" eaLnBrk="1" latinLnBrk="0" hangingPunct="1"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4102913" algn="l" defTabSz="1172261" rtl="0" eaLnBrk="1" latinLnBrk="0" hangingPunct="1"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4689043" algn="l" defTabSz="1172261" rtl="0" eaLnBrk="1" latinLnBrk="0" hangingPunct="1">
      <a:defRPr sz="2564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ew_01_Intro" id="{2055A720-44EC-4926-82E1-6620C1CEFE9E}">
          <p14:sldIdLst>
            <p14:sldId id="718"/>
            <p14:sldId id="4746"/>
            <p14:sldId id="4628"/>
            <p14:sldId id="4527"/>
            <p14:sldId id="4528"/>
            <p14:sldId id="4393"/>
            <p14:sldId id="4786"/>
            <p14:sldId id="4601"/>
            <p14:sldId id="4600"/>
            <p14:sldId id="4530"/>
            <p14:sldId id="4533"/>
            <p14:sldId id="4629"/>
            <p14:sldId id="4787"/>
          </p14:sldIdLst>
        </p14:section>
        <p14:section name="New_02_BiofilmReactor_MassBalance" id="{EC0CC996-1FA8-485C-8F0A-8C6F136C876D}">
          <p14:sldIdLst>
            <p14:sldId id="4535"/>
            <p14:sldId id="4794"/>
            <p14:sldId id="4792"/>
            <p14:sldId id="4536"/>
            <p14:sldId id="4538"/>
            <p14:sldId id="4537"/>
            <p14:sldId id="4609"/>
            <p14:sldId id="4793"/>
            <p14:sldId id="4788"/>
            <p14:sldId id="4789"/>
          </p14:sldIdLst>
        </p14:section>
        <p14:section name="New_03a_OverviewReactorTypesGeneral" id="{EAA2B715-3564-4FD9-B684-75038F6B8B7F}">
          <p14:sldIdLst>
            <p14:sldId id="4541"/>
            <p14:sldId id="4705"/>
            <p14:sldId id="4795"/>
            <p14:sldId id="4801"/>
            <p14:sldId id="4819"/>
            <p14:sldId id="4820"/>
            <p14:sldId id="4821"/>
            <p14:sldId id="4817"/>
            <p14:sldId id="4815"/>
            <p14:sldId id="4818"/>
            <p14:sldId id="4822"/>
            <p14:sldId id="4823"/>
          </p14:sldIdLst>
        </p14:section>
        <p14:section name="New_03b_TricklingFilter" id="{3B2FF37E-9F9C-429F-9421-A9F160C749F6}">
          <p14:sldIdLst>
            <p14:sldId id="4764"/>
            <p14:sldId id="4824"/>
            <p14:sldId id="4825"/>
            <p14:sldId id="4826"/>
            <p14:sldId id="4842"/>
            <p14:sldId id="4853"/>
            <p14:sldId id="4615"/>
          </p14:sldIdLst>
        </p14:section>
        <p14:section name="New_03c_RBC" id="{5251281C-247B-4AB3-8B98-980C8FD8270A}">
          <p14:sldIdLst>
            <p14:sldId id="4854"/>
            <p14:sldId id="4857"/>
          </p14:sldIdLst>
        </p14:section>
        <p14:section name="New_03d_Biofilters" id="{0E247A3F-58B8-4F05-85FF-77890D1BA580}">
          <p14:sldIdLst>
            <p14:sldId id="4849"/>
            <p14:sldId id="4809"/>
            <p14:sldId id="1902"/>
            <p14:sldId id="4844"/>
            <p14:sldId id="4684"/>
          </p14:sldIdLst>
        </p14:section>
        <p14:section name="New_03e_FluidizedBed" id="{36AECB4E-DC9E-40CC-8164-5EE312B78070}">
          <p14:sldIdLst>
            <p14:sldId id="4859"/>
            <p14:sldId id="4850"/>
            <p14:sldId id="4862"/>
            <p14:sldId id="4863"/>
          </p14:sldIdLst>
        </p14:section>
        <p14:section name="New_03f_MBBR" id="{3AB4E5B9-CA62-40D3-958D-0892645A6C13}">
          <p14:sldIdLst>
            <p14:sldId id="1782"/>
            <p14:sldId id="2180"/>
            <p14:sldId id="4830"/>
            <p14:sldId id="4686"/>
            <p14:sldId id="4768"/>
            <p14:sldId id="4852"/>
            <p14:sldId id="4851"/>
          </p14:sldIdLst>
        </p14:section>
        <p14:section name="New_03g_IFAS_wMBBR_wMovingCarrier" id="{BCDD5450-C7F5-4A9C-955B-13132E03926D}">
          <p14:sldIdLst>
            <p14:sldId id="4765"/>
            <p14:sldId id="4772"/>
            <p14:sldId id="4777"/>
            <p14:sldId id="4543"/>
            <p14:sldId id="4517"/>
            <p14:sldId id="4627"/>
            <p14:sldId id="4544"/>
            <p14:sldId id="4832"/>
          </p14:sldIdLst>
        </p14:section>
        <p14:section name="New_03h_AGS" id="{10B49B5B-B939-4F27-8663-18832DB4920C}">
          <p14:sldIdLst>
            <p14:sldId id="4338"/>
            <p14:sldId id="4834"/>
            <p14:sldId id="4546"/>
            <p14:sldId id="4687"/>
            <p14:sldId id="4752"/>
            <p14:sldId id="4867"/>
            <p14:sldId id="4868"/>
            <p14:sldId id="4869"/>
            <p14:sldId id="4769"/>
            <p14:sldId id="4870"/>
          </p14:sldIdLst>
        </p14:section>
        <p14:section name="New_03i_MABR" id="{B0E5825C-69A0-4C17-B01C-359825B5ED43}">
          <p14:sldIdLst>
            <p14:sldId id="4766"/>
            <p14:sldId id="4773"/>
            <p14:sldId id="4778"/>
            <p14:sldId id="4613"/>
            <p14:sldId id="4871"/>
            <p14:sldId id="4614"/>
            <p14:sldId id="2176"/>
            <p14:sldId id="4836"/>
            <p14:sldId id="4688"/>
            <p14:sldId id="4770"/>
            <p14:sldId id="4873"/>
          </p14:sldIdLst>
        </p14:section>
        <p14:section name="New_03j_SummaryReactors" id="{0210F660-FAE2-4CDF-AC2B-083373BB9DD7}">
          <p14:sldIdLst>
            <p14:sldId id="4767"/>
            <p14:sldId id="4779"/>
            <p14:sldId id="4841"/>
            <p14:sldId id="4632"/>
            <p14:sldId id="4623"/>
            <p14:sldId id="4876"/>
          </p14:sldIdLst>
        </p14:section>
        <p14:section name="New_04_DiffusionReactionBiofilm_and_FirstOrderRate" id="{B0E654B6-E148-4178-BCBB-291709298710}">
          <p14:sldIdLst>
            <p14:sldId id="4547"/>
            <p14:sldId id="315"/>
            <p14:sldId id="321"/>
            <p14:sldId id="4633"/>
            <p14:sldId id="4624"/>
            <p14:sldId id="4552"/>
            <p14:sldId id="4555"/>
            <p14:sldId id="4554"/>
            <p14:sldId id="4553"/>
            <p14:sldId id="4550"/>
            <p14:sldId id="4690"/>
            <p14:sldId id="4689"/>
            <p14:sldId id="4753"/>
            <p14:sldId id="4625"/>
            <p14:sldId id="1643"/>
            <p14:sldId id="4694"/>
            <p14:sldId id="4548"/>
            <p14:sldId id="1650"/>
            <p14:sldId id="4677"/>
            <p14:sldId id="1651"/>
            <p14:sldId id="4556"/>
            <p14:sldId id="1846"/>
            <p14:sldId id="1699"/>
            <p14:sldId id="1850"/>
            <p14:sldId id="4411"/>
            <p14:sldId id="1876"/>
            <p14:sldId id="4645"/>
            <p14:sldId id="4906"/>
          </p14:sldIdLst>
        </p14:section>
        <p14:section name="New_05_FluxIntoBiofilm_and_ZeroOrderRate" id="{7D40F5E2-D8D8-4A75-9A67-D0F6DFC00017}">
          <p14:sldIdLst>
            <p14:sldId id="4559"/>
            <p14:sldId id="4723"/>
            <p14:sldId id="4878"/>
            <p14:sldId id="4691"/>
            <p14:sldId id="4693"/>
            <p14:sldId id="4562"/>
            <p14:sldId id="4879"/>
            <p14:sldId id="4880"/>
            <p14:sldId id="4881"/>
            <p14:sldId id="4882"/>
            <p14:sldId id="4883"/>
            <p14:sldId id="4884"/>
            <p14:sldId id="4885"/>
            <p14:sldId id="4886"/>
            <p14:sldId id="4887"/>
            <p14:sldId id="4888"/>
            <p14:sldId id="4889"/>
            <p14:sldId id="4890"/>
            <p14:sldId id="4646"/>
            <p14:sldId id="4907"/>
          </p14:sldIdLst>
        </p14:section>
        <p14:section name="New_06_SubstratePenetration" id="{FBC9042C-69DD-4F2A-A446-256A98BB823E}">
          <p14:sldIdLst>
            <p14:sldId id="4565"/>
            <p14:sldId id="4736"/>
            <p14:sldId id="4891"/>
            <p14:sldId id="4460"/>
            <p14:sldId id="4892"/>
            <p14:sldId id="4893"/>
            <p14:sldId id="4894"/>
            <p14:sldId id="4895"/>
            <p14:sldId id="4896"/>
            <p14:sldId id="4897"/>
            <p14:sldId id="4760"/>
            <p14:sldId id="4898"/>
            <p14:sldId id="4899"/>
            <p14:sldId id="4900"/>
            <p14:sldId id="4901"/>
            <p14:sldId id="4902"/>
            <p14:sldId id="4903"/>
            <p14:sldId id="4905"/>
            <p14:sldId id="4908"/>
          </p14:sldIdLst>
        </p14:section>
        <p14:section name="New_07_CompetitionInBiofilms" id="{39A3B677-E4D6-4235-8D74-7727FA68006E}">
          <p14:sldIdLst>
            <p14:sldId id="4572"/>
            <p14:sldId id="4660"/>
            <p14:sldId id="4636"/>
            <p14:sldId id="4749"/>
            <p14:sldId id="4661"/>
            <p14:sldId id="4662"/>
            <p14:sldId id="4663"/>
            <p14:sldId id="4664"/>
            <p14:sldId id="4648"/>
            <p14:sldId id="4909"/>
          </p14:sldIdLst>
        </p14:section>
        <p14:section name="New_08_Detachment" id="{9DAADF39-DABC-4C57-8E8B-14F506235400}">
          <p14:sldIdLst>
            <p14:sldId id="4575"/>
            <p14:sldId id="4725"/>
            <p14:sldId id="4637"/>
            <p14:sldId id="4474"/>
            <p14:sldId id="4487"/>
            <p14:sldId id="4505"/>
            <p14:sldId id="4578"/>
            <p14:sldId id="4475"/>
            <p14:sldId id="4699"/>
            <p14:sldId id="4467"/>
            <p14:sldId id="4649"/>
            <p14:sldId id="4910"/>
            <p14:sldId id="4911"/>
          </p14:sldIdLst>
        </p14:section>
        <p14:section name="New_09_ExternalMasstransferResistance" id="{B6F69D8C-C94F-4125-8095-80AD9799F892}">
          <p14:sldIdLst>
            <p14:sldId id="4581"/>
            <p14:sldId id="4726"/>
            <p14:sldId id="4638"/>
            <p14:sldId id="4455"/>
            <p14:sldId id="4582"/>
            <p14:sldId id="1678"/>
            <p14:sldId id="4583"/>
            <p14:sldId id="1680"/>
            <p14:sldId id="4650"/>
            <p14:sldId id="4912"/>
          </p14:sldIdLst>
        </p14:section>
        <p14:section name="New_10_ModelingBiofilmReactors" id="{2C09F702-A1DF-4E69-8678-FA376BCAAA8D}">
          <p14:sldIdLst>
            <p14:sldId id="4913"/>
            <p14:sldId id="4914"/>
            <p14:sldId id="4915"/>
            <p14:sldId id="4916"/>
            <p14:sldId id="4917"/>
            <p14:sldId id="4918"/>
            <p14:sldId id="4919"/>
            <p14:sldId id="4920"/>
            <p14:sldId id="4921"/>
            <p14:sldId id="4922"/>
          </p14:sldIdLst>
        </p14:section>
        <p14:section name="New_11_PracticalDesign" id="{D5CB3F3D-0A66-4632-A31D-C5F87DE77606}">
          <p14:sldIdLst>
            <p14:sldId id="4589"/>
            <p14:sldId id="4727"/>
            <p14:sldId id="4640"/>
            <p14:sldId id="4669"/>
            <p14:sldId id="4758"/>
            <p14:sldId id="4757"/>
            <p14:sldId id="4523"/>
            <p14:sldId id="4497"/>
            <p14:sldId id="4696"/>
            <p14:sldId id="4759"/>
            <p14:sldId id="4508"/>
            <p14:sldId id="4652"/>
          </p14:sldIdLst>
        </p14:section>
        <p14:section name="New_13_Parameters" id="{C9ED9FF7-3830-47BF-9B1D-E1653B0CE0F9}">
          <p14:sldIdLst>
            <p14:sldId id="4592"/>
            <p14:sldId id="4728"/>
            <p14:sldId id="4642"/>
            <p14:sldId id="4595"/>
            <p14:sldId id="4697"/>
            <p14:sldId id="4493"/>
            <p14:sldId id="4584"/>
            <p14:sldId id="4698"/>
            <p14:sldId id="4450"/>
            <p14:sldId id="4654"/>
            <p14:sldId id="4923"/>
            <p14:sldId id="4924"/>
          </p14:sldIdLst>
        </p14:section>
        <p14:section name="New_15_Acknowledgegments" id="{A7B6F57B-AA39-431F-86FB-36AD97F332DF}">
          <p14:sldIdLst>
            <p14:sldId id="47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CCFFCC"/>
    <a:srgbClr val="CCFFFF"/>
    <a:srgbClr val="A5A9AC"/>
    <a:srgbClr val="FFCA7D"/>
    <a:srgbClr val="81DFFF"/>
    <a:srgbClr val="FFFFCC"/>
    <a:srgbClr val="ACABB0"/>
    <a:srgbClr val="FFCC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1" autoAdjust="0"/>
    <p:restoredTop sz="80124" autoAdjust="0"/>
  </p:normalViewPr>
  <p:slideViewPr>
    <p:cSldViewPr>
      <p:cViewPr>
        <p:scale>
          <a:sx n="75" d="100"/>
          <a:sy n="75" d="100"/>
        </p:scale>
        <p:origin x="3450" y="11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7606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7" d="100"/>
          <a:sy n="107" d="100"/>
        </p:scale>
        <p:origin x="5172" y="126"/>
      </p:cViewPr>
      <p:guideLst>
        <p:guide orient="horz" pos="3224"/>
        <p:guide pos="2238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slide" Target="slides/slide22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37" Type="http://schemas.openxmlformats.org/officeDocument/2006/relationships/theme" Target="theme/theme1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slide" Target="slides/slide169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27" Type="http://schemas.openxmlformats.org/officeDocument/2006/relationships/slide" Target="slides/slide225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5" Type="http://schemas.openxmlformats.org/officeDocument/2006/relationships/slide" Target="slides/slide73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61" Type="http://schemas.openxmlformats.org/officeDocument/2006/relationships/slide" Target="slides/slide159.xml"/><Relationship Id="rId182" Type="http://schemas.openxmlformats.org/officeDocument/2006/relationships/slide" Target="slides/slide180.xml"/><Relationship Id="rId217" Type="http://schemas.openxmlformats.org/officeDocument/2006/relationships/slide" Target="slides/slide215.xml"/><Relationship Id="rId6" Type="http://schemas.openxmlformats.org/officeDocument/2006/relationships/slide" Target="slides/slide4.xml"/><Relationship Id="rId238" Type="http://schemas.openxmlformats.org/officeDocument/2006/relationships/tableStyles" Target="tableStyles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5" Type="http://schemas.openxmlformats.org/officeDocument/2006/relationships/slide" Target="slides/slide63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51" Type="http://schemas.openxmlformats.org/officeDocument/2006/relationships/slide" Target="slides/slide149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28" Type="http://schemas.openxmlformats.org/officeDocument/2006/relationships/slide" Target="slides/slide226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41" Type="http://schemas.openxmlformats.org/officeDocument/2006/relationships/slide" Target="slides/slide139.xml"/><Relationship Id="rId7" Type="http://schemas.openxmlformats.org/officeDocument/2006/relationships/slide" Target="slides/slide5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8" Type="http://schemas.openxmlformats.org/officeDocument/2006/relationships/slide" Target="slides/slide216.xml"/><Relationship Id="rId24" Type="http://schemas.openxmlformats.org/officeDocument/2006/relationships/slide" Target="slides/slide22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31" Type="http://schemas.openxmlformats.org/officeDocument/2006/relationships/slide" Target="slides/slide129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229" Type="http://schemas.openxmlformats.org/officeDocument/2006/relationships/slide" Target="slides/slide227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230" Type="http://schemas.openxmlformats.org/officeDocument/2006/relationships/slide" Target="slides/slide228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0" Type="http://schemas.openxmlformats.org/officeDocument/2006/relationships/slide" Target="slides/slide218.xml"/><Relationship Id="rId225" Type="http://schemas.openxmlformats.org/officeDocument/2006/relationships/slide" Target="slides/slide223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36" Type="http://schemas.openxmlformats.org/officeDocument/2006/relationships/viewProps" Target="viewProps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presProps" Target="presProps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eader Placeholder 1"/>
          <p:cNvSpPr>
            <a:spLocks noGrp="1"/>
          </p:cNvSpPr>
          <p:nvPr>
            <p:ph type="hdr" sz="quarter"/>
          </p:nvPr>
        </p:nvSpPr>
        <p:spPr>
          <a:xfrm>
            <a:off x="9" y="10"/>
            <a:ext cx="3214524" cy="526952"/>
          </a:xfrm>
          <a:prstGeom prst="rect">
            <a:avLst/>
          </a:prstGeom>
        </p:spPr>
        <p:txBody>
          <a:bodyPr vert="horz" lIns="87451" tIns="43725" rIns="87451" bIns="43725" rtlCol="0"/>
          <a:lstStyle>
            <a:lvl1pPr algn="l">
              <a:defRPr sz="1000"/>
            </a:lvl1pPr>
          </a:lstStyle>
          <a:p>
            <a:r>
              <a:rPr lang="de-CH" dirty="0" err="1">
                <a:latin typeface="Arial Narrow" pitchFamily="34" charset="0"/>
              </a:rPr>
              <a:t>Process</a:t>
            </a:r>
            <a:r>
              <a:rPr lang="de-CH" dirty="0">
                <a:latin typeface="Arial Narrow" pitchFamily="34" charset="0"/>
              </a:rPr>
              <a:t> Engineering </a:t>
            </a:r>
            <a:r>
              <a:rPr lang="de-CH" dirty="0" err="1">
                <a:latin typeface="Arial Narrow" pitchFamily="34" charset="0"/>
              </a:rPr>
              <a:t>Ia</a:t>
            </a:r>
            <a:endParaRPr lang="de-CH" dirty="0">
              <a:latin typeface="Arial Narrow" pitchFamily="34" charset="0"/>
            </a:endParaRPr>
          </a:p>
        </p:txBody>
      </p:sp>
      <p:sp>
        <p:nvSpPr>
          <p:cNvPr id="11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32642" y="10"/>
            <a:ext cx="3769842" cy="526952"/>
          </a:xfrm>
          <a:prstGeom prst="rect">
            <a:avLst/>
          </a:prstGeom>
        </p:spPr>
        <p:txBody>
          <a:bodyPr vert="horz" lIns="87451" tIns="43725" rIns="87451" bIns="43725" rtlCol="0"/>
          <a:lstStyle>
            <a:lvl1pPr algn="r">
              <a:defRPr sz="1000"/>
            </a:lvl1pPr>
          </a:lstStyle>
          <a:p>
            <a:r>
              <a:rPr lang="en-US" dirty="0">
                <a:latin typeface="Arial Narrow" pitchFamily="34" charset="0"/>
              </a:rPr>
              <a:t>F: Biofilms: Modelling and Reactors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9" y="9706074"/>
            <a:ext cx="3214524" cy="526952"/>
          </a:xfrm>
          <a:prstGeom prst="rect">
            <a:avLst/>
          </a:prstGeom>
        </p:spPr>
        <p:txBody>
          <a:bodyPr vert="horz" lIns="87451" tIns="43725" rIns="87451" bIns="43725" rtlCol="0" anchor="b"/>
          <a:lstStyle>
            <a:lvl1pPr algn="l">
              <a:defRPr sz="1000"/>
            </a:lvl1pPr>
          </a:lstStyle>
          <a:p>
            <a:r>
              <a:rPr lang="de-CH" dirty="0">
                <a:latin typeface="Arial Narrow" pitchFamily="34" charset="0"/>
              </a:rPr>
              <a:t>Eberhard Morgenroth </a:t>
            </a:r>
          </a:p>
          <a:p>
            <a:r>
              <a:rPr lang="de-CH" sz="800" dirty="0">
                <a:latin typeface="Arial Narrow" pitchFamily="34" charset="0"/>
              </a:rPr>
              <a:t>(</a:t>
            </a:r>
            <a:r>
              <a:rPr lang="de-CH" sz="800" dirty="0" err="1">
                <a:latin typeface="Arial Narrow" pitchFamily="34" charset="0"/>
              </a:rPr>
              <a:t>printed</a:t>
            </a:r>
            <a:r>
              <a:rPr lang="de-CH" sz="800" dirty="0">
                <a:latin typeface="Arial Narrow" pitchFamily="34" charset="0"/>
              </a:rPr>
              <a:t> </a:t>
            </a:r>
            <a:fld id="{32FFAF0A-457E-4B73-9296-7EE1CC0713A5}" type="datetimeFigureOut">
              <a:rPr lang="de-CH" sz="800">
                <a:latin typeface="Arial Narrow" pitchFamily="34" charset="0"/>
              </a:rPr>
              <a:pPr/>
              <a:t>05.12.2024</a:t>
            </a:fld>
            <a:r>
              <a:rPr lang="de-CH" sz="800" dirty="0">
                <a:latin typeface="Arial Narrow" pitchFamily="34" charset="0"/>
              </a:rPr>
              <a:t>)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7956" y="9706074"/>
            <a:ext cx="3214524" cy="526952"/>
          </a:xfrm>
          <a:prstGeom prst="rect">
            <a:avLst/>
          </a:prstGeom>
        </p:spPr>
        <p:txBody>
          <a:bodyPr vert="horz" lIns="87451" tIns="43725" rIns="87451" bIns="43725" rtlCol="0" anchor="b"/>
          <a:lstStyle>
            <a:lvl1pPr algn="r">
              <a:defRPr sz="1000"/>
            </a:lvl1pPr>
          </a:lstStyle>
          <a:p>
            <a:fld id="{4F6A90F8-D5A2-48DC-A9D9-3E7DC7CF686E}" type="slidenum">
              <a:rPr lang="de-CH" smtClean="0">
                <a:latin typeface="Arial Narrow" pitchFamily="34" charset="0"/>
              </a:rPr>
              <a:t>‹#›</a:t>
            </a:fld>
            <a:endParaRPr lang="de-CH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77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80975" y="765175"/>
            <a:ext cx="2938463" cy="1652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65960" y="2452513"/>
            <a:ext cx="6845784" cy="72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4325" tIns="42164" rIns="84325" bIns="421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C439AA2A-74DF-35C4-4F97-28CE390A4A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70329" y="439271"/>
            <a:ext cx="3078163" cy="3155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SLIDE Nr.: </a:t>
            </a:r>
            <a:fld id="{4B3E9C28-6A02-4501-8672-D4F9E40D59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88455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8613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72261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58391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344522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930652" algn="l" defTabSz="1172261" rtl="0" eaLnBrk="1" latinLnBrk="0" hangingPunct="1">
      <a:defRPr sz="1538" kern="1200">
        <a:solidFill>
          <a:schemeClr val="tx1"/>
        </a:solidFill>
        <a:latin typeface="+mn-lt"/>
        <a:ea typeface="+mn-ea"/>
        <a:cs typeface="+mn-cs"/>
      </a:defRPr>
    </a:lvl6pPr>
    <a:lvl7pPr marL="3516782" algn="l" defTabSz="1172261" rtl="0" eaLnBrk="1" latinLnBrk="0" hangingPunct="1">
      <a:defRPr sz="1538" kern="1200">
        <a:solidFill>
          <a:schemeClr val="tx1"/>
        </a:solidFill>
        <a:latin typeface="+mn-lt"/>
        <a:ea typeface="+mn-ea"/>
        <a:cs typeface="+mn-cs"/>
      </a:defRPr>
    </a:lvl7pPr>
    <a:lvl8pPr marL="4102913" algn="l" defTabSz="1172261" rtl="0" eaLnBrk="1" latinLnBrk="0" hangingPunct="1">
      <a:defRPr sz="1538" kern="1200">
        <a:solidFill>
          <a:schemeClr val="tx1"/>
        </a:solidFill>
        <a:latin typeface="+mn-lt"/>
        <a:ea typeface="+mn-ea"/>
        <a:cs typeface="+mn-cs"/>
      </a:defRPr>
    </a:lvl8pPr>
    <a:lvl9pPr marL="4689043" algn="l" defTabSz="1172261" rtl="0" eaLnBrk="1" latinLnBrk="0" hangingPunct="1">
      <a:defRPr sz="15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defTabSz="9506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F7ED0EF-A9F2-4B45-A06F-1BF405E4DA6C}" type="slidenum">
              <a:rPr kumimoji="1" lang="zh-CN" altLang="en-US" sz="12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defTabSz="95061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kumimoji="1" lang="zh-CN" altLang="en-US" sz="120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991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2FEDB-E866-E6EA-E432-06EF64AC4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78610B-B3BA-581E-2940-639D99B541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672CDD-6A76-03F7-2DC8-6CFAA8EC01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06ECEA-C523-CBA8-64AF-D6938297728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BCF82-F195-70A3-34E8-ADF122494B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4709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A6394-2C73-C81E-C1D1-CF9DA7CE8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63C076-A746-630E-2071-3DA0869799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A9B2D-3BF4-F603-A95D-A7FEEDEDB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E61F63-F84B-FFBD-A11C-142450A0863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E08A0F-7B5F-BF6D-FAE9-259A958E4A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95926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93C7F-7019-14C7-99AB-6D7DA2044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28A826-7176-F2FB-7656-0FC057B46A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BF45C-940A-1BC0-52C8-BB0A441145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112883-B352-6851-5974-4056A3023F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331F89-45C6-ECB9-1537-6A5758BAEE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020532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524AD-6782-9781-F833-F1B4B0BB7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1EF138-9253-3DA5-0646-4E5E74EA9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81FFBA-5363-BE23-CEDD-87C970F2F9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A83DF8-097A-473C-B3A5-AE29A824AA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D859D8-6E12-983D-7F26-DBCD97EAB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01002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0F4AE-AD98-532C-B273-C12C0E336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F56494-8DE4-41CE-DA8B-36844A0C59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F1CC12-E697-4C39-4E34-578DD1D2CC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9A20F-8E1B-5B06-6C53-9BAC75DE78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22B6E8-96EA-55AF-807B-F930A3703F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760406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1B629-DA79-C0BD-BE79-66EB20D7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771089-FCFB-0BAB-CA73-0F1D877CCB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32F5DD-7D37-C390-5739-0601C4FE67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647DB0-B0C2-582C-A394-A78F4385FDC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D494A-0E5A-F083-7DC6-44380F61E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30246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1B629-DA79-C0BD-BE79-66EB20D7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771089-FCFB-0BAB-CA73-0F1D877CCB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32F5DD-7D37-C390-5739-0601C4FE67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647DB0-B0C2-582C-A394-A78F4385FDC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D494A-0E5A-F083-7DC6-44380F61E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85648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1B629-DA79-C0BD-BE79-66EB20D7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771089-FCFB-0BAB-CA73-0F1D877CCB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32F5DD-7D37-C390-5739-0601C4FE67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647DB0-B0C2-582C-A394-A78F4385FDC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D494A-0E5A-F083-7DC6-44380F61E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308287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707347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67423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42D50C-9A3F-4C57-80F1-375F9205FAA1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3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3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152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809133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42D50C-9A3F-4C57-80F1-375F9205FAA1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3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3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40828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91999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6FF77E-84DB-4902-B5E9-9C1337B647D5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5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5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lnSpc>
                <a:spcPct val="90000"/>
              </a:lnSpc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008630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A6394-2C73-C81E-C1D1-CF9DA7CE8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63C076-A746-630E-2071-3DA0869799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A9B2D-3BF4-F603-A95D-A7FEEDEDB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E61F63-F84B-FFBD-A11C-142450A0863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E08A0F-7B5F-BF6D-FAE9-259A958E4A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455872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AA2FA-B282-4C1E-B4D5-7C19CE0365CD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5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5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725013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35980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03FB64-6311-425C-B518-07B0B1BED9E3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8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8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292493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667D44-D5B9-4A24-817B-91B61067FB41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7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7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849882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F780D-53F8-4932-BD58-E06C489710CC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8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8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78786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B8975-4161-4316-8E67-092831C27AF7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5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5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96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10550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B8975-4161-4316-8E67-092831C27AF7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5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5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98911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36503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4287296286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4490D-09CF-519F-3808-566622030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F015BA-6676-B033-40D2-3A2F23319D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8A72F1-FDE7-B3D4-1E36-295E398ED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2CD898-D0F3-9BDA-1F72-A034661737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defTabSz="9506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F7ED0EF-A9F2-4B45-A06F-1BF405E4DA6C}" type="slidenum">
              <a:rPr kumimoji="1" lang="zh-CN" altLang="en-US" sz="12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defTabSz="95061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124</a:t>
            </a:fld>
            <a:endParaRPr kumimoji="1" lang="zh-CN" altLang="en-US" sz="120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220912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64362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6407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fld id="{5242D50C-9A3F-4C57-80F1-375F9205FAA1}" type="slidenum">
              <a:rPr lang="en-US"/>
              <a:pPr/>
              <a:t>127</a:t>
            </a:fld>
            <a:endParaRPr lang="en-US"/>
          </a:p>
        </p:txBody>
      </p:sp>
      <p:sp>
        <p:nvSpPr>
          <p:cNvPr id="303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3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513468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fld id="{3A3B8975-4161-4316-8E67-092831C27AF7}" type="slidenum">
              <a:rPr lang="en-US"/>
              <a:pPr/>
              <a:t>128</a:t>
            </a:fld>
            <a:endParaRPr lang="en-US"/>
          </a:p>
        </p:txBody>
      </p:sp>
      <p:sp>
        <p:nvSpPr>
          <p:cNvPr id="305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5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635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53087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6B182-35A5-7D08-65CD-532ABBF4A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3B90B6-C367-3A7F-B9F4-EED21B1C9C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789DC1-5938-36C1-D809-76583A2BB8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7B7FA9-2C51-01BD-C1FF-CF4B5DDC28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FA6F19-283D-7B99-FC34-093055D121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1162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6B182-35A5-7D08-65CD-532ABBF4A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3B90B6-C367-3A7F-B9F4-EED21B1C9C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789DC1-5938-36C1-D809-76583A2BB8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7B7FA9-2C51-01BD-C1FF-CF4B5DDC28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FA6F19-283D-7B99-FC34-093055D121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11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0381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EDD8D01B-9CDB-4435-9F1B-BAE4A748050C}" type="slidenum">
              <a:rPr lang="en-US"/>
              <a:pPr/>
              <a:t>132</a:t>
            </a:fld>
            <a:endParaRPr lang="en-US"/>
          </a:p>
        </p:txBody>
      </p:sp>
      <p:sp>
        <p:nvSpPr>
          <p:cNvPr id="311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1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93895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BD946422-964F-4FE5-A4E6-6C377777AB89}" type="slidenum">
              <a:rPr lang="en-US"/>
              <a:pPr/>
              <a:t>133</a:t>
            </a:fld>
            <a:endParaRPr lang="en-US"/>
          </a:p>
        </p:txBody>
      </p:sp>
      <p:sp>
        <p:nvSpPr>
          <p:cNvPr id="312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2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452345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3C81E9A0-7701-422D-A2E8-421A80E3B5C6}" type="slidenum">
              <a:rPr lang="en-US"/>
              <a:pPr/>
              <a:t>134</a:t>
            </a:fld>
            <a:endParaRPr lang="en-US"/>
          </a:p>
        </p:txBody>
      </p:sp>
      <p:sp>
        <p:nvSpPr>
          <p:cNvPr id="312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2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34137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3C81E9A0-7701-422D-A2E8-421A80E3B5C6}" type="slidenum">
              <a:rPr lang="en-US"/>
              <a:pPr/>
              <a:t>135</a:t>
            </a:fld>
            <a:endParaRPr lang="en-US"/>
          </a:p>
        </p:txBody>
      </p:sp>
      <p:sp>
        <p:nvSpPr>
          <p:cNvPr id="312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2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035013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9296880A-9D9B-484E-B356-CB1F3B4BCEA4}" type="slidenum">
              <a:rPr lang="en-US"/>
              <a:pPr/>
              <a:t>136</a:t>
            </a:fld>
            <a:endParaRPr lang="en-US"/>
          </a:p>
        </p:txBody>
      </p:sp>
      <p:sp>
        <p:nvSpPr>
          <p:cNvPr id="312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2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007184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5242D50C-9A3F-4C57-80F1-375F9205FAA1}" type="slidenum">
              <a:rPr lang="en-US"/>
              <a:pPr/>
              <a:t>137</a:t>
            </a:fld>
            <a:endParaRPr lang="en-US"/>
          </a:p>
        </p:txBody>
      </p:sp>
      <p:sp>
        <p:nvSpPr>
          <p:cNvPr id="303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03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300922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0592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69812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86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678C0-6509-91D5-5664-6435D6974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837AB1-A552-B9C7-FA38-A6A5AE9CFE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CB82A1-FE24-C659-1B8C-E04E8C236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B2BEF7-A57A-98EC-8A33-4876402BD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defTabSz="9506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F7ED0EF-A9F2-4B45-A06F-1BF405E4DA6C}" type="slidenum">
              <a:rPr kumimoji="1" lang="zh-CN" altLang="en-US" sz="12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defTabSz="95061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kumimoji="1" lang="zh-CN" altLang="en-US" sz="120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814688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9827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119499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867429359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0B4A8-22FB-26AA-3ED5-8DA248564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5BDDCE-DCA9-DA93-8DA1-3DDE19CBDA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A7FA97-41AE-47B6-9642-FA736971AB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73BEC-AC06-29A3-D3BE-CAF0B0D71E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defTabSz="9506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F7ED0EF-A9F2-4B45-A06F-1BF405E4DA6C}" type="slidenum">
              <a:rPr kumimoji="1" lang="zh-CN" altLang="en-US" sz="12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defTabSz="95061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144</a:t>
            </a:fld>
            <a:endParaRPr kumimoji="1" lang="zh-CN" altLang="en-US" sz="120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69838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2743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95774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81289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67119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81184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81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36234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80608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652544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38385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14636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fld id="{BC3D5334-9FF6-4B4A-B373-B5B042037A65}" type="slidenum">
              <a:rPr lang="en-US"/>
              <a:pPr/>
              <a:t>155</a:t>
            </a:fld>
            <a:endParaRPr lang="en-US"/>
          </a:p>
        </p:txBody>
      </p:sp>
      <p:sp>
        <p:nvSpPr>
          <p:cNvPr id="320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20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404895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fld id="{141F46A7-F68F-4662-9388-440FA73AA856}" type="slidenum">
              <a:rPr lang="en-US"/>
              <a:pPr/>
              <a:t>156</a:t>
            </a:fld>
            <a:endParaRPr lang="en-US"/>
          </a:p>
        </p:txBody>
      </p:sp>
      <p:sp>
        <p:nvSpPr>
          <p:cNvPr id="320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20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819615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  <a:ln/>
        </p:spPr>
        <p:txBody>
          <a:bodyPr/>
          <a:lstStyle/>
          <a:p>
            <a:fld id="{141F46A7-F68F-4662-9388-440FA73AA856}" type="slidenum">
              <a:rPr lang="en-US"/>
              <a:pPr/>
              <a:t>157</a:t>
            </a:fld>
            <a:endParaRPr lang="en-US"/>
          </a:p>
        </p:txBody>
      </p:sp>
      <p:sp>
        <p:nvSpPr>
          <p:cNvPr id="320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20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970358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95012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53171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051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39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64981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00040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171011571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2C9BD-3E04-33C9-164C-F780905D5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9572F9-48A3-60AC-E38C-18244CC50C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E20C48-AB01-DDA5-2F9F-D4DBEC2D08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AF02C-5655-6914-2077-D81A9ACD76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116949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2356337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216272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153606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422326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653599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5270950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955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53901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004055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35D63-9C7D-998A-DA3F-963C9AAF9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191A8B-B209-E75E-F8E7-3303DC3F69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F4DC88-BC77-6B2F-D61F-32C5E2D7A8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68E26-448D-89DB-8049-D32DD9B586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66262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637897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464034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404949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1CCD30-DCE1-4AB2-A4DF-03E4225D7D13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15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5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801375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0149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5282216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4308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37670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981190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632196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118712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862805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045A6-6A12-AF03-ECEF-6EE74DCC4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7BECCA-77C4-746E-66B2-ACDB70522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479B4B-43BF-631F-8A26-456668015C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86D3B0-E5E8-D1B5-D3E2-42DED3E761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34555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743339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463783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501575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11AF8-303C-D085-9FBE-91200BA7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2191BB-BC74-4668-740C-3A37082743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BBF259-0398-485A-A750-2E1287D115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682B55-C123-CCF3-BA5B-D63CE7A7FF4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C3E60A-2B3D-4FB4-48C3-93B503B48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202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05506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4BEF50-570F-4B5B-8763-059900BD816E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14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4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925667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E7EEC-DC3E-A9E4-4BF2-FE6562394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222A44-A31F-2DC9-B592-44BCB0FC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8A00F2-7405-13F0-A21B-E35961AAF9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DC6110-16DA-5B15-766B-6E06DF9601F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D984BC-D4AC-685F-B1D6-C9E568155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604940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F421FE-739F-4FC8-B56D-F2FE32F9C364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14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14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lnSpc>
                <a:spcPct val="90000"/>
              </a:lnSpc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211061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661415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45860-48AC-3312-BA2B-702F80D00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A2C5D8-5F3B-391F-4438-E7322FF6F4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2758C7-2131-F713-BA5E-19BC68E1C5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06389-F668-095E-757F-B69FA8B667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2457614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32174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182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501802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452713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052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44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80E88-731D-5FB1-1340-4680877AE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2AD6FB-45B6-7811-8C72-D56E3B8920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EEB861-6DEE-5BD2-5314-A8B257DA7A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11C96-8F7D-A1BD-A292-BD7E6856B23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31FC5E-E0ED-1B4A-1833-7979E5C47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5789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835774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134647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860107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6393391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D4661-FC8E-A35A-43AF-E9B53BC6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40D5CE-5F5C-03F6-19FB-03F18EB39F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60CDDA-436E-DAAF-29A3-C548E84EF9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291701-F52D-A9C8-B8F7-8087B0E7A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47305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402368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0725836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577481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8945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656620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9097383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075450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469546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555198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984755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89"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3794462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605392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7B1AE-42E0-7396-B810-0B7D89F1F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C49B37-89B9-084E-BAC7-90FE194888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4FB6BC-26FD-A855-B6EF-00C3B21A9A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5B31A-CB8C-03B5-8861-246604F2C5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881029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589250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182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209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04449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5100078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660034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520080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2660685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8562776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939957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168068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12" y="9120614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74217" y="196340"/>
            <a:ext cx="3170715" cy="480597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866768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022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4C6E4-8331-E099-033A-166D3CA1D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F86E6-91A5-88B3-3BAC-4FDD89401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33C29-05FB-53A7-075F-EC26E0839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51D89-BE46-8B84-E2C7-0AA7C5183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defTabSz="9506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F7ED0EF-A9F2-4B45-A06F-1BF405E4DA6C}" type="slidenum">
              <a:rPr kumimoji="1" lang="zh-CN" altLang="en-US" sz="12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defTabSz="95061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kumimoji="1" lang="zh-CN" altLang="en-US" sz="120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3301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60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019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3293268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fld id="{4B3E9C28-6A02-4501-8672-D4F9E40D59E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6558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65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379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7612735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2852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7948778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9602158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243935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4C6E4-8331-E099-033A-166D3CA1D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F86E6-91A5-88B3-3BAC-4FDD89401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33C29-05FB-53A7-075F-EC26E0839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51D89-BE46-8B84-E2C7-0AA7C5183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defTabSz="9506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F7ED0EF-A9F2-4B45-A06F-1BF405E4DA6C}" type="slidenum">
              <a:rPr kumimoji="1" lang="zh-CN" altLang="en-US" sz="12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defTabSz="95061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kumimoji="1" lang="zh-CN" altLang="en-US" sz="120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55453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905970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9861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r>
              <a:rPr lang="en-US"/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fld id="{6620307F-BE06-4B5C-81A4-762F2AF8776A}" type="slidenum">
              <a:rPr lang="en-US"/>
              <a:pPr/>
              <a:t>39</a:t>
            </a:fld>
            <a:endParaRPr lang="en-US"/>
          </a:p>
        </p:txBody>
      </p:sp>
      <p:sp>
        <p:nvSpPr>
          <p:cNvPr id="32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2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944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298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1352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3521644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483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193999-1A68-4A00-ADB0-CCC0561CC802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7263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9992159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7C303F-866E-4AFC-AB08-1B616815659C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1554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7C303F-866E-4AFC-AB08-1B616815659C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00064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FF3095-70E8-4ED6-8334-F7B3D6FC66ED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54940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562112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935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42927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A345A9-2C26-4D06-963B-495CFDDCBCB4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07473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A345A9-2C26-4D06-963B-495CFDDCBCB4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8430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45049414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009207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  <a:ln/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0A0E28-F870-46C5-A1BF-BE91BFA9E91E}" type="slidenum"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3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5175"/>
            <a:ext cx="6823075" cy="3838575"/>
          </a:xfrm>
          <a:ln/>
        </p:spPr>
      </p:sp>
      <p:sp>
        <p:nvSpPr>
          <p:cNvPr id="33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35207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15537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03435319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90900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8848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5067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4C6E4-8331-E099-033A-166D3CA1D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F86E6-91A5-88B3-3BAC-4FDD89401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33C29-05FB-53A7-075F-EC26E0839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51D89-BE46-8B84-E2C7-0AA7C5183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9481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00561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401905170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4620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70634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63166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951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80625318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064139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046237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F9210-5D5F-48CA-250A-B25A8B0C7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186C5A-3E0C-4799-F650-D90500CF57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FF7662-16BC-4565-75E3-7D7CCDEAA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EB0AF9-AAE4-C4BC-9D9C-EB3C037D241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CC0C4-B35F-3787-408C-9CF0B3FEB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4383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42250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16359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03964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88109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428261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461681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62015571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4C6E4-8331-E099-033A-166D3CA1D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F86E6-91A5-88B3-3BAC-4FDD89401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33C29-05FB-53A7-075F-EC26E0839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51D89-BE46-8B84-E2C7-0AA7C5183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61725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991517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25103-383B-AF77-ACA1-C25D32620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A1936F-840C-D043-7006-0EE552DDA0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F0B1D-9FAB-D1A2-1E05-547D3599E0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AC5CE8-C41F-8EE9-C3D8-4BF958F0495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7145FC-D8B6-7144-08CC-FCF9333F34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497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6710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366920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90774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616007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54264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52885438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2156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72905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4C6E4-8331-E099-033A-166D3CA1D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F86E6-91A5-88B3-3BAC-4FDD89401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33C29-05FB-53A7-075F-EC26E0839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51D89-BE46-8B84-E2C7-0AA7C5183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504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4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723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AF681-4AD0-B592-8299-2A2CDAD9E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0581DB-E334-E5F1-5DB2-C2DC14F8B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8054A2-209A-186C-5273-D900D9EEF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1081-F263-0FC3-A022-59AAA7F59B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B0F2F6-37C4-0431-7556-BBDC13E70F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fld id="{4B3E9C28-6A02-4501-8672-D4F9E40D59E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8253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20006606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472"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6738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43">
              <a:defRPr/>
            </a:pPr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393886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1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8"/>
            <a:ext cx="3078511" cy="512224"/>
          </a:xfrm>
          <a:prstGeom prst="rect">
            <a:avLst/>
          </a:prstGeom>
        </p:spPr>
        <p:txBody>
          <a:bodyPr lIns="91424" tIns="45713" rIns="91424" bIns="45713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4402827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46586976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185A8-171C-9639-811C-99F7AB577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6B4722-9DB6-D1BD-D811-9552EB123D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BAE4C3-B22E-A037-B5E7-7FEC8BF4F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946BF-C0EE-43D3-A802-ECE65B2AFE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506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ctr" defTabSz="9506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670296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67275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729670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39"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201350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A6394-2C73-C81E-C1D1-CF9DA7CE8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63C076-A746-630E-2071-3DA0869799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A9B2D-3BF4-F603-A95D-A7FEEDEDB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E61F63-F84B-FFBD-A11C-142450A0863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E08A0F-7B5F-BF6D-FAE9-259A958E4A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04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Line 3"/>
          <p:cNvSpPr>
            <a:spLocks noChangeShapeType="1"/>
          </p:cNvSpPr>
          <p:nvPr/>
        </p:nvSpPr>
        <p:spPr bwMode="auto">
          <a:xfrm>
            <a:off x="2641602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 sz="1667"/>
          </a:p>
        </p:txBody>
      </p:sp>
      <p:pic>
        <p:nvPicPr>
          <p:cNvPr id="449540" name="Picture 4" descr="titelseite_bla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9" b="4663"/>
          <a:stretch/>
        </p:blipFill>
        <p:spPr bwMode="auto">
          <a:xfrm>
            <a:off x="4235" y="3933827"/>
            <a:ext cx="12187767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95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5" y="1524000"/>
            <a:ext cx="10164233" cy="1752600"/>
          </a:xfrm>
        </p:spPr>
        <p:txBody>
          <a:bodyPr/>
          <a:lstStyle>
            <a:lvl1pPr>
              <a:defRPr sz="4167"/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de-CH" altLang="en-US" noProof="0" dirty="0"/>
          </a:p>
        </p:txBody>
      </p:sp>
      <p:sp>
        <p:nvSpPr>
          <p:cNvPr id="4495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333"/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de-CH" altLang="en-US" noProof="0"/>
          </a:p>
        </p:txBody>
      </p:sp>
      <p:sp>
        <p:nvSpPr>
          <p:cNvPr id="4495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 b="0">
                <a:latin typeface="+mj-lt"/>
              </a:defRPr>
            </a:lvl1pPr>
          </a:lstStyle>
          <a:p>
            <a:endParaRPr lang="de-CH" altLang="en-US"/>
          </a:p>
        </p:txBody>
      </p:sp>
      <p:sp>
        <p:nvSpPr>
          <p:cNvPr id="4495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latin typeface="+mj-lt"/>
              </a:defRPr>
            </a:lvl1pPr>
          </a:lstStyle>
          <a:p>
            <a:endParaRPr lang="de-CH" altLang="en-US"/>
          </a:p>
        </p:txBody>
      </p:sp>
      <p:sp>
        <p:nvSpPr>
          <p:cNvPr id="449547" name="Freeform 11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CH" sz="1667"/>
          </a:p>
        </p:txBody>
      </p:sp>
      <p:sp>
        <p:nvSpPr>
          <p:cNvPr id="449552" name="Text Box 16"/>
          <p:cNvSpPr txBox="1">
            <a:spLocks noChangeArrowheads="1"/>
          </p:cNvSpPr>
          <p:nvPr/>
        </p:nvSpPr>
        <p:spPr bwMode="auto">
          <a:xfrm>
            <a:off x="8606547" y="5733257"/>
            <a:ext cx="3531736" cy="37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917" b="1" dirty="0"/>
              <a:t>Eawag: Swiss Federal Institute of Aquatic Science and Technology</a:t>
            </a:r>
          </a:p>
          <a:p>
            <a:pPr algn="r" eaLnBrk="0" hangingPunct="0"/>
            <a:r>
              <a:rPr lang="de-CH" sz="917" b="1" dirty="0"/>
              <a:t>ETH: </a:t>
            </a:r>
            <a:r>
              <a:rPr lang="en-US" sz="917" b="1" dirty="0"/>
              <a:t>Swiss Federal Institute of Technology</a:t>
            </a:r>
            <a:endParaRPr lang="de-CH" sz="917" b="1" dirty="0"/>
          </a:p>
        </p:txBody>
      </p:sp>
      <p:pic>
        <p:nvPicPr>
          <p:cNvPr id="15" name="Grafik 2" descr="inhaltsseite_blau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30" r="3542" b="93044"/>
          <a:stretch>
            <a:fillRect/>
          </a:stretch>
        </p:blipFill>
        <p:spPr bwMode="auto">
          <a:xfrm>
            <a:off x="8818373" y="6161484"/>
            <a:ext cx="2464619" cy="579976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720" y="6165381"/>
            <a:ext cx="768107" cy="57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74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31800" y="4563876"/>
            <a:ext cx="11328400" cy="1673412"/>
          </a:xfrm>
          <a:solidFill>
            <a:srgbClr val="A8322D"/>
          </a:solidFill>
        </p:spPr>
        <p:txBody>
          <a:bodyPr lIns="144000" tIns="108000" bIns="0" anchor="t" anchorCtr="0"/>
          <a:lstStyle>
            <a:lvl1pPr marL="0" indent="0" algn="l">
              <a:lnSpc>
                <a:spcPct val="100000"/>
              </a:lnSpc>
              <a:buNone/>
              <a:defRPr sz="1500">
                <a:solidFill>
                  <a:schemeClr val="bg1"/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pic>
        <p:nvPicPr>
          <p:cNvPr id="4" name="Grafi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" t="19025" r="112" b="21320"/>
          <a:stretch/>
        </p:blipFill>
        <p:spPr>
          <a:xfrm>
            <a:off x="431800" y="620714"/>
            <a:ext cx="11328400" cy="2808287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31800" y="3429001"/>
            <a:ext cx="11328400" cy="1152128"/>
          </a:xfrm>
          <a:solidFill>
            <a:srgbClr val="A8322D"/>
          </a:solidFill>
        </p:spPr>
        <p:txBody>
          <a:bodyPr wrap="square" lIns="144000" tIns="72000" anchor="t" anchorCtr="0"/>
          <a:lstStyle>
            <a:lvl1pPr>
              <a:lnSpc>
                <a:spcPct val="100000"/>
              </a:lnSpc>
              <a:spcBef>
                <a:spcPts val="0"/>
              </a:spcBef>
              <a:defRPr sz="2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grpSp>
        <p:nvGrpSpPr>
          <p:cNvPr id="6" name="Gruppieren 10"/>
          <p:cNvGrpSpPr/>
          <p:nvPr/>
        </p:nvGrpSpPr>
        <p:grpSpPr>
          <a:xfrm>
            <a:off x="190501" y="152400"/>
            <a:ext cx="11812801" cy="612775"/>
            <a:chOff x="142874" y="152400"/>
            <a:chExt cx="8859601" cy="612775"/>
          </a:xfrm>
          <a:solidFill>
            <a:srgbClr val="A8322D"/>
          </a:solidFill>
        </p:grpSpPr>
        <p:sp>
          <p:nvSpPr>
            <p:cNvPr id="7" name="Rechteck 23"/>
            <p:cNvSpPr/>
            <p:nvPr userDrawn="1"/>
          </p:nvSpPr>
          <p:spPr>
            <a:xfrm>
              <a:off x="142875" y="152400"/>
              <a:ext cx="8859600" cy="47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667"/>
            </a:p>
          </p:txBody>
        </p:sp>
        <p:sp>
          <p:nvSpPr>
            <p:cNvPr id="8" name="Rechteck 24"/>
            <p:cNvSpPr/>
            <p:nvPr userDrawn="1"/>
          </p:nvSpPr>
          <p:spPr>
            <a:xfrm>
              <a:off x="142874" y="597694"/>
              <a:ext cx="187200" cy="1674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667"/>
            </a:p>
          </p:txBody>
        </p:sp>
        <p:sp>
          <p:nvSpPr>
            <p:cNvPr id="9" name="Rechteck 25"/>
            <p:cNvSpPr/>
            <p:nvPr userDrawn="1"/>
          </p:nvSpPr>
          <p:spPr>
            <a:xfrm>
              <a:off x="8814997" y="597693"/>
              <a:ext cx="187200" cy="1674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667"/>
            </a:p>
          </p:txBody>
        </p:sp>
        <p:pic>
          <p:nvPicPr>
            <p:cNvPr id="10" name="Bild 18" descr="g_eth_logo_kurz_neg_Schutzraum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00" y="306000"/>
              <a:ext cx="971061" cy="15840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584344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08590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437" y="908051"/>
            <a:ext cx="5659967" cy="5689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5" y="908051"/>
            <a:ext cx="5659967" cy="5689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9307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57133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7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34437" y="908051"/>
            <a:ext cx="11523135" cy="5689600"/>
          </a:xfrm>
        </p:spPr>
        <p:txBody>
          <a:bodyPr/>
          <a:lstStyle/>
          <a:p>
            <a:r>
              <a:rPr lang="en-US"/>
              <a:t>Click icon to add table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92970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34437" y="115889"/>
            <a:ext cx="11523135" cy="64817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1921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31800" y="4563876"/>
            <a:ext cx="11328400" cy="1673412"/>
          </a:xfrm>
          <a:solidFill>
            <a:srgbClr val="A8322D"/>
          </a:solidFill>
        </p:spPr>
        <p:txBody>
          <a:bodyPr lIns="144000" tIns="108000" bIns="0" anchor="t" anchorCtr="0"/>
          <a:lstStyle>
            <a:lvl1pPr marL="0" indent="0" algn="l">
              <a:lnSpc>
                <a:spcPct val="100000"/>
              </a:lnSpc>
              <a:buNone/>
              <a:defRPr sz="1500">
                <a:solidFill>
                  <a:schemeClr val="bg1"/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pic>
        <p:nvPicPr>
          <p:cNvPr id="4" name="Grafi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" t="19025" r="112" b="21320"/>
          <a:stretch/>
        </p:blipFill>
        <p:spPr>
          <a:xfrm>
            <a:off x="431800" y="620714"/>
            <a:ext cx="11328400" cy="2808287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31800" y="3429001"/>
            <a:ext cx="11328400" cy="1152128"/>
          </a:xfrm>
          <a:solidFill>
            <a:srgbClr val="A8322D"/>
          </a:solidFill>
        </p:spPr>
        <p:txBody>
          <a:bodyPr wrap="square" lIns="144000" tIns="72000" anchor="t" anchorCtr="0"/>
          <a:lstStyle>
            <a:lvl1pPr>
              <a:lnSpc>
                <a:spcPct val="100000"/>
              </a:lnSpc>
              <a:spcBef>
                <a:spcPts val="0"/>
              </a:spcBef>
              <a:defRPr sz="2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grpSp>
        <p:nvGrpSpPr>
          <p:cNvPr id="6" name="Gruppieren 10"/>
          <p:cNvGrpSpPr/>
          <p:nvPr/>
        </p:nvGrpSpPr>
        <p:grpSpPr>
          <a:xfrm>
            <a:off x="190501" y="152400"/>
            <a:ext cx="11812801" cy="612775"/>
            <a:chOff x="142874" y="152400"/>
            <a:chExt cx="8859601" cy="612775"/>
          </a:xfrm>
          <a:solidFill>
            <a:srgbClr val="A8322D"/>
          </a:solidFill>
        </p:grpSpPr>
        <p:sp>
          <p:nvSpPr>
            <p:cNvPr id="7" name="Rechteck 23"/>
            <p:cNvSpPr/>
            <p:nvPr userDrawn="1"/>
          </p:nvSpPr>
          <p:spPr>
            <a:xfrm>
              <a:off x="142875" y="152400"/>
              <a:ext cx="8859600" cy="47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667"/>
            </a:p>
          </p:txBody>
        </p:sp>
        <p:sp>
          <p:nvSpPr>
            <p:cNvPr id="8" name="Rechteck 24"/>
            <p:cNvSpPr/>
            <p:nvPr userDrawn="1"/>
          </p:nvSpPr>
          <p:spPr>
            <a:xfrm>
              <a:off x="142874" y="597694"/>
              <a:ext cx="187200" cy="1674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667"/>
            </a:p>
          </p:txBody>
        </p:sp>
        <p:sp>
          <p:nvSpPr>
            <p:cNvPr id="9" name="Rechteck 25"/>
            <p:cNvSpPr/>
            <p:nvPr userDrawn="1"/>
          </p:nvSpPr>
          <p:spPr>
            <a:xfrm>
              <a:off x="8814997" y="597693"/>
              <a:ext cx="187200" cy="1674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667"/>
            </a:p>
          </p:txBody>
        </p:sp>
        <p:pic>
          <p:nvPicPr>
            <p:cNvPr id="10" name="Bild 18" descr="g_eth_logo_kurz_neg_Schutzraum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00" y="306000"/>
              <a:ext cx="971061" cy="15840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348270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62098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437" y="908051"/>
            <a:ext cx="5659967" cy="5689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5" y="908051"/>
            <a:ext cx="5659967" cy="5689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520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75017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7550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34437" y="908051"/>
            <a:ext cx="11523135" cy="5689600"/>
          </a:xfrm>
        </p:spPr>
        <p:txBody>
          <a:bodyPr/>
          <a:lstStyle/>
          <a:p>
            <a:r>
              <a:rPr lang="en-US"/>
              <a:t>Click icon to add table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137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34437" y="115889"/>
            <a:ext cx="11523135" cy="64817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995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Line 3"/>
          <p:cNvSpPr>
            <a:spLocks noChangeShapeType="1"/>
          </p:cNvSpPr>
          <p:nvPr/>
        </p:nvSpPr>
        <p:spPr bwMode="auto">
          <a:xfrm>
            <a:off x="2641602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 sz="1667"/>
          </a:p>
        </p:txBody>
      </p:sp>
      <p:pic>
        <p:nvPicPr>
          <p:cNvPr id="449540" name="Picture 4" descr="titelseite_bla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9" b="4663"/>
          <a:stretch/>
        </p:blipFill>
        <p:spPr bwMode="auto">
          <a:xfrm>
            <a:off x="4235" y="3933827"/>
            <a:ext cx="12187767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95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5" y="1524000"/>
            <a:ext cx="10164233" cy="1752600"/>
          </a:xfrm>
        </p:spPr>
        <p:txBody>
          <a:bodyPr/>
          <a:lstStyle>
            <a:lvl1pPr>
              <a:defRPr sz="4167"/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de-CH" altLang="en-US" noProof="0" dirty="0"/>
          </a:p>
        </p:txBody>
      </p:sp>
      <p:sp>
        <p:nvSpPr>
          <p:cNvPr id="4495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333"/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de-CH" altLang="en-US" noProof="0"/>
          </a:p>
        </p:txBody>
      </p:sp>
      <p:sp>
        <p:nvSpPr>
          <p:cNvPr id="4495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 b="0">
                <a:latin typeface="+mj-lt"/>
              </a:defRPr>
            </a:lvl1pPr>
          </a:lstStyle>
          <a:p>
            <a:endParaRPr lang="de-CH" altLang="en-US"/>
          </a:p>
        </p:txBody>
      </p:sp>
      <p:sp>
        <p:nvSpPr>
          <p:cNvPr id="4495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latin typeface="+mj-lt"/>
              </a:defRPr>
            </a:lvl1pPr>
          </a:lstStyle>
          <a:p>
            <a:endParaRPr lang="de-CH" altLang="en-US"/>
          </a:p>
        </p:txBody>
      </p:sp>
      <p:sp>
        <p:nvSpPr>
          <p:cNvPr id="449547" name="Freeform 11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CH" sz="1667"/>
          </a:p>
        </p:txBody>
      </p:sp>
      <p:sp>
        <p:nvSpPr>
          <p:cNvPr id="449552" name="Text Box 16"/>
          <p:cNvSpPr txBox="1">
            <a:spLocks noChangeArrowheads="1"/>
          </p:cNvSpPr>
          <p:nvPr/>
        </p:nvSpPr>
        <p:spPr bwMode="auto">
          <a:xfrm>
            <a:off x="8606547" y="5733257"/>
            <a:ext cx="3531736" cy="37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917" b="1" dirty="0"/>
              <a:t>Eawag: Swiss Federal Institute of Aquatic Science and Technology</a:t>
            </a:r>
          </a:p>
          <a:p>
            <a:pPr algn="r" eaLnBrk="0" hangingPunct="0"/>
            <a:r>
              <a:rPr lang="de-CH" sz="917" b="1" dirty="0"/>
              <a:t>ETH: </a:t>
            </a:r>
            <a:r>
              <a:rPr lang="en-US" sz="917" b="1" dirty="0"/>
              <a:t>Swiss Federal Institute of Technology</a:t>
            </a:r>
            <a:endParaRPr lang="de-CH" sz="917" b="1" dirty="0"/>
          </a:p>
        </p:txBody>
      </p:sp>
      <p:pic>
        <p:nvPicPr>
          <p:cNvPr id="15" name="Grafik 2" descr="inhaltsseite_blau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30" r="3542" b="93044"/>
          <a:stretch>
            <a:fillRect/>
          </a:stretch>
        </p:blipFill>
        <p:spPr bwMode="auto">
          <a:xfrm>
            <a:off x="8818373" y="6161484"/>
            <a:ext cx="2464619" cy="579976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720" y="6165381"/>
            <a:ext cx="768107" cy="57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18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34437" y="115889"/>
            <a:ext cx="871356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de-CH" altLang="en-US" dirty="0"/>
          </a:p>
        </p:txBody>
      </p:sp>
      <p:sp>
        <p:nvSpPr>
          <p:cNvPr id="4485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437" y="908051"/>
            <a:ext cx="11523135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de-CH" alt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0615085-AF9A-8FB5-78FB-945F730B0AF2}"/>
              </a:ext>
            </a:extLst>
          </p:cNvPr>
          <p:cNvGrpSpPr/>
          <p:nvPr userDrawn="1"/>
        </p:nvGrpSpPr>
        <p:grpSpPr>
          <a:xfrm>
            <a:off x="9070194" y="36794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4A0EFFD7-089D-7A5E-19A8-D1D35EF618FD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078A7A1E-7C7C-BB8E-5236-F2D395CEFA6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9">
                <a:extLst>
                  <a:ext uri="{FF2B5EF4-FFF2-40B4-BE49-F238E27FC236}">
                    <a16:creationId xmlns:a16="http://schemas.microsoft.com/office/drawing/2014/main" id="{2C24D4C6-0122-7140-9433-1127BD04F7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6505BDE-31CF-39E1-F2AD-B89CF0C0F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435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9" r:id="rId7"/>
    <p:sldLayoutId id="2147484060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5pPr>
      <a:lvl6pPr marL="380985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6pPr>
      <a:lvl7pPr marL="76197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7pPr>
      <a:lvl8pPr marL="1142954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8pPr>
      <a:lvl9pPr marL="1523939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9pPr>
    </p:titleStyle>
    <p:bodyStyle>
      <a:lvl1pPr marL="285739" indent="-285739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558249" indent="-27118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800">
          <a:solidFill>
            <a:schemeClr val="tx1"/>
          </a:solidFill>
          <a:latin typeface="+mn-lt"/>
          <a:cs typeface="+mn-cs"/>
        </a:defRPr>
      </a:lvl2pPr>
      <a:lvl3pPr marL="851924" indent="-29235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3pPr>
      <a:lvl4pPr marL="1116497" indent="-2632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400">
          <a:solidFill>
            <a:schemeClr val="tx1"/>
          </a:solidFill>
          <a:latin typeface="+mn-lt"/>
          <a:cs typeface="+mn-cs"/>
        </a:defRPr>
      </a:lvl4pPr>
      <a:lvl5pPr marL="1400913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+mn-cs"/>
        </a:defRPr>
      </a:lvl5pPr>
      <a:lvl6pPr marL="1781898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6pPr>
      <a:lvl7pPr marL="2162883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7pPr>
      <a:lvl8pPr marL="2543867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8pPr>
      <a:lvl9pPr marL="2924852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34437" y="115889"/>
            <a:ext cx="871356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de-CH" altLang="en-US" dirty="0"/>
          </a:p>
        </p:txBody>
      </p:sp>
      <p:sp>
        <p:nvSpPr>
          <p:cNvPr id="4485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437" y="908051"/>
            <a:ext cx="11523135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de-CH" alt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0615085-AF9A-8FB5-78FB-945F730B0AF2}"/>
              </a:ext>
            </a:extLst>
          </p:cNvPr>
          <p:cNvGrpSpPr/>
          <p:nvPr userDrawn="1"/>
        </p:nvGrpSpPr>
        <p:grpSpPr>
          <a:xfrm>
            <a:off x="9070194" y="36794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4A0EFFD7-089D-7A5E-19A8-D1D35EF618FD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078A7A1E-7C7C-BB8E-5236-F2D395CEFA6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9">
                <a:extLst>
                  <a:ext uri="{FF2B5EF4-FFF2-40B4-BE49-F238E27FC236}">
                    <a16:creationId xmlns:a16="http://schemas.microsoft.com/office/drawing/2014/main" id="{2C24D4C6-0122-7140-9433-1127BD04F7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6505BDE-31CF-39E1-F2AD-B89CF0C0F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518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5pPr>
      <a:lvl6pPr marL="380985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6pPr>
      <a:lvl7pPr marL="76197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7pPr>
      <a:lvl8pPr marL="1142954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8pPr>
      <a:lvl9pPr marL="1523939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aramond" pitchFamily="18" charset="0"/>
          <a:cs typeface="Arial" pitchFamily="34" charset="0"/>
        </a:defRPr>
      </a:lvl9pPr>
    </p:titleStyle>
    <p:bodyStyle>
      <a:lvl1pPr marL="285739" indent="-285739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558249" indent="-27118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800">
          <a:solidFill>
            <a:schemeClr val="tx1"/>
          </a:solidFill>
          <a:latin typeface="+mn-lt"/>
          <a:cs typeface="+mn-cs"/>
        </a:defRPr>
      </a:lvl2pPr>
      <a:lvl3pPr marL="851924" indent="-29235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3pPr>
      <a:lvl4pPr marL="1116497" indent="-2632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400">
          <a:solidFill>
            <a:schemeClr val="tx1"/>
          </a:solidFill>
          <a:latin typeface="+mn-lt"/>
          <a:cs typeface="+mn-cs"/>
        </a:defRPr>
      </a:lvl4pPr>
      <a:lvl5pPr marL="1400913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+mn-cs"/>
        </a:defRPr>
      </a:lvl5pPr>
      <a:lvl6pPr marL="1781898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6pPr>
      <a:lvl7pPr marL="2162883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7pPr>
      <a:lvl8pPr marL="2543867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8pPr>
      <a:lvl9pPr marL="2924852" indent="-28309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33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6.xml"/><Relationship Id="rId5" Type="http://schemas.openxmlformats.org/officeDocument/2006/relationships/image" Target="../media/image114.wmf"/><Relationship Id="rId4" Type="http://schemas.openxmlformats.org/officeDocument/2006/relationships/oleObject" Target="../embeddings/oleObject6.bin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7.xml"/><Relationship Id="rId5" Type="http://schemas.openxmlformats.org/officeDocument/2006/relationships/image" Target="../media/image115.wmf"/><Relationship Id="rId4" Type="http://schemas.openxmlformats.org/officeDocument/2006/relationships/oleObject" Target="../embeddings/oleObject7.bin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7" Type="http://schemas.openxmlformats.org/officeDocument/2006/relationships/image" Target="../media/image117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8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16.wmf"/><Relationship Id="rId4" Type="http://schemas.openxmlformats.org/officeDocument/2006/relationships/oleObject" Target="../embeddings/oleObject8.bin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7" Type="http://schemas.openxmlformats.org/officeDocument/2006/relationships/image" Target="../media/image118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9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6.wmf"/><Relationship Id="rId4" Type="http://schemas.openxmlformats.org/officeDocument/2006/relationships/oleObject" Target="../embeddings/oleObject8.bin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0.xml"/><Relationship Id="rId5" Type="http://schemas.openxmlformats.org/officeDocument/2006/relationships/image" Target="../media/image119.wmf"/><Relationship Id="rId4" Type="http://schemas.openxmlformats.org/officeDocument/2006/relationships/oleObject" Target="../embeddings/oleObject11.bin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9.w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1.xml"/><Relationship Id="rId5" Type="http://schemas.openxmlformats.org/officeDocument/2006/relationships/image" Target="../media/image119.wmf"/><Relationship Id="rId4" Type="http://schemas.openxmlformats.org/officeDocument/2006/relationships/oleObject" Target="../embeddings/oleObject11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0.w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126.wmf"/><Relationship Id="rId3" Type="http://schemas.openxmlformats.org/officeDocument/2006/relationships/notesSlide" Target="../notesSlides/notesSlide109.xml"/><Relationship Id="rId7" Type="http://schemas.openxmlformats.org/officeDocument/2006/relationships/image" Target="../media/image123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2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25.wmf"/><Relationship Id="rId5" Type="http://schemas.openxmlformats.org/officeDocument/2006/relationships/image" Target="../media/image122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24.wmf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26.wmf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3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25.wmf"/><Relationship Id="rId4" Type="http://schemas.openxmlformats.org/officeDocument/2006/relationships/image" Target="../media/image122.wmf"/><Relationship Id="rId9" Type="http://schemas.openxmlformats.org/officeDocument/2006/relationships/oleObject" Target="../embeddings/oleObject17.bin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111.xml"/><Relationship Id="rId7" Type="http://schemas.openxmlformats.org/officeDocument/2006/relationships/image" Target="../media/image128.wm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27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129.wmf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3" Type="http://schemas.openxmlformats.org/officeDocument/2006/relationships/notesSlide" Target="../notesSlides/notesSlide112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4.xml"/><Relationship Id="rId6" Type="http://schemas.openxmlformats.org/officeDocument/2006/relationships/image" Target="../media/image131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30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3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16.wmf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14.xml"/><Relationship Id="rId7" Type="http://schemas.openxmlformats.org/officeDocument/2006/relationships/image" Target="../media/image135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134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136.w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6.xml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13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117.xml"/><Relationship Id="rId7" Type="http://schemas.openxmlformats.org/officeDocument/2006/relationships/image" Target="../media/image140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8.x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139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141.wmf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notesSlide" Target="../notesSlides/notesSlide118.xml"/><Relationship Id="rId7" Type="http://schemas.openxmlformats.org/officeDocument/2006/relationships/image" Target="../media/image143.wmf"/><Relationship Id="rId12" Type="http://schemas.openxmlformats.org/officeDocument/2006/relationships/image" Target="../media/image146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9.x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6.bin"/><Relationship Id="rId5" Type="http://schemas.openxmlformats.org/officeDocument/2006/relationships/image" Target="../media/image142.wmf"/><Relationship Id="rId10" Type="http://schemas.openxmlformats.org/officeDocument/2006/relationships/image" Target="../media/image145.wmf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0.xml"/><Relationship Id="rId4" Type="http://schemas.openxmlformats.org/officeDocument/2006/relationships/image" Target="../media/image147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1.xml"/><Relationship Id="rId4" Type="http://schemas.openxmlformats.org/officeDocument/2006/relationships/image" Target="../media/image147.pn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21.xml"/><Relationship Id="rId7" Type="http://schemas.openxmlformats.org/officeDocument/2006/relationships/image" Target="../media/image128.wm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48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149.w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5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3.xml"/><Relationship Id="rId4" Type="http://schemas.openxmlformats.org/officeDocument/2006/relationships/image" Target="../media/image150.pn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126.wmf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3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125.wmf"/><Relationship Id="rId4" Type="http://schemas.openxmlformats.org/officeDocument/2006/relationships/image" Target="../media/image122.wmf"/><Relationship Id="rId9" Type="http://schemas.openxmlformats.org/officeDocument/2006/relationships/oleObject" Target="../embeddings/oleObject42.bin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1.w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2.wmf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157.wmf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4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156.wmf"/><Relationship Id="rId4" Type="http://schemas.openxmlformats.org/officeDocument/2006/relationships/image" Target="../media/image153.wmf"/><Relationship Id="rId9" Type="http://schemas.openxmlformats.org/officeDocument/2006/relationships/oleObject" Target="../embeddings/oleObject50.bin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9.wmf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161.wmf"/><Relationship Id="rId4" Type="http://schemas.openxmlformats.org/officeDocument/2006/relationships/image" Target="../media/image158.wmf"/><Relationship Id="rId9" Type="http://schemas.openxmlformats.org/officeDocument/2006/relationships/oleObject" Target="../embeddings/oleObject55.bin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3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162.wmf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58.bin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6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165.wmf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wmf"/><Relationship Id="rId7" Type="http://schemas.openxmlformats.org/officeDocument/2006/relationships/image" Target="../media/image169.wmf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168.wmf"/><Relationship Id="rId4" Type="http://schemas.openxmlformats.org/officeDocument/2006/relationships/oleObject" Target="../embeddings/oleObject61.bin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126.wmf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3.wmf"/><Relationship Id="rId11" Type="http://schemas.openxmlformats.org/officeDocument/2006/relationships/oleObject" Target="../embeddings/oleObject67.bin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125.wmf"/><Relationship Id="rId4" Type="http://schemas.openxmlformats.org/officeDocument/2006/relationships/image" Target="../media/image122.wmf"/><Relationship Id="rId9" Type="http://schemas.openxmlformats.org/officeDocument/2006/relationships/oleObject" Target="../embeddings/oleObject66.bin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0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5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5.xml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4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173.wmf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5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4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5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4.xml"/><Relationship Id="rId5" Type="http://schemas.openxmlformats.org/officeDocument/2006/relationships/image" Target="../media/image176.wmf"/><Relationship Id="rId4" Type="http://schemas.openxmlformats.org/officeDocument/2006/relationships/oleObject" Target="../embeddings/oleObject71.bin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5.xml"/><Relationship Id="rId6" Type="http://schemas.openxmlformats.org/officeDocument/2006/relationships/image" Target="../media/image178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17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5.sv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3" Type="http://schemas.openxmlformats.org/officeDocument/2006/relationships/notesSlide" Target="../notesSlides/notesSlide149.xml"/><Relationship Id="rId7" Type="http://schemas.openxmlformats.org/officeDocument/2006/relationships/image" Target="../media/image180.w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6.x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182.wmf"/><Relationship Id="rId5" Type="http://schemas.openxmlformats.org/officeDocument/2006/relationships/image" Target="../media/image179.wmf"/><Relationship Id="rId10" Type="http://schemas.openxmlformats.org/officeDocument/2006/relationships/oleObject" Target="../embeddings/oleObject76.bin"/><Relationship Id="rId4" Type="http://schemas.openxmlformats.org/officeDocument/2006/relationships/oleObject" Target="../embeddings/oleObject73.bin"/><Relationship Id="rId9" Type="http://schemas.openxmlformats.org/officeDocument/2006/relationships/image" Target="../media/image181.w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4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183.emf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4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183.emf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2.xml"/><Relationship Id="rId7" Type="http://schemas.openxmlformats.org/officeDocument/2006/relationships/image" Target="../media/image185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7.xml"/><Relationship Id="rId6" Type="http://schemas.openxmlformats.org/officeDocument/2006/relationships/oleObject" Target="../embeddings/oleObject79.bin"/><Relationship Id="rId5" Type="http://schemas.openxmlformats.org/officeDocument/2006/relationships/image" Target="../media/image184.wmf"/><Relationship Id="rId4" Type="http://schemas.openxmlformats.org/officeDocument/2006/relationships/oleObject" Target="../embeddings/oleObject78.bin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3.xml"/><Relationship Id="rId7" Type="http://schemas.openxmlformats.org/officeDocument/2006/relationships/image" Target="../media/image185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8.xml"/><Relationship Id="rId6" Type="http://schemas.openxmlformats.org/officeDocument/2006/relationships/oleObject" Target="../embeddings/oleObject79.bin"/><Relationship Id="rId5" Type="http://schemas.openxmlformats.org/officeDocument/2006/relationships/image" Target="../media/image184.wmf"/><Relationship Id="rId4" Type="http://schemas.openxmlformats.org/officeDocument/2006/relationships/oleObject" Target="../embeddings/oleObject78.bin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3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7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186.w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9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188.w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9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5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1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190.w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3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0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3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1.xml"/><Relationship Id="rId4" Type="http://schemas.openxmlformats.org/officeDocument/2006/relationships/image" Target="../media/image192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3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2.xml"/><Relationship Id="rId4" Type="http://schemas.openxmlformats.org/officeDocument/2006/relationships/image" Target="../media/image19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6.wmf"/><Relationship Id="rId4" Type="http://schemas.openxmlformats.org/officeDocument/2006/relationships/oleObject" Target="../embeddings/oleObject86.bin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3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3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4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5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6.xml"/><Relationship Id="rId5" Type="http://schemas.openxmlformats.org/officeDocument/2006/relationships/image" Target="../media/image197.emf"/><Relationship Id="rId4" Type="http://schemas.openxmlformats.org/officeDocument/2006/relationships/oleObject" Target="../embeddings/oleObject87.bin"/></Relationships>
</file>

<file path=ppt/slides/_rels/slide1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3" Type="http://schemas.openxmlformats.org/officeDocument/2006/relationships/notesSlide" Target="../notesSlides/notesSlide177.xml"/><Relationship Id="rId7" Type="http://schemas.openxmlformats.org/officeDocument/2006/relationships/image" Target="../media/image199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7.x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201.wmf"/><Relationship Id="rId5" Type="http://schemas.openxmlformats.org/officeDocument/2006/relationships/image" Target="../media/image198.wmf"/><Relationship Id="rId10" Type="http://schemas.openxmlformats.org/officeDocument/2006/relationships/oleObject" Target="../embeddings/oleObject91.bin"/><Relationship Id="rId4" Type="http://schemas.openxmlformats.org/officeDocument/2006/relationships/oleObject" Target="../embeddings/oleObject88.bin"/><Relationship Id="rId9" Type="http://schemas.openxmlformats.org/officeDocument/2006/relationships/image" Target="../media/image200.wmf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5.png"/><Relationship Id="rId5" Type="http://schemas.openxmlformats.org/officeDocument/2006/relationships/image" Target="../media/image204.png"/><Relationship Id="rId4" Type="http://schemas.openxmlformats.org/officeDocument/2006/relationships/image" Target="../media/image20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wmf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8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9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0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1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13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3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9.xml"/><Relationship Id="rId7" Type="http://schemas.openxmlformats.org/officeDocument/2006/relationships/image" Target="../media/image208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5.xml"/><Relationship Id="rId6" Type="http://schemas.openxmlformats.org/officeDocument/2006/relationships/oleObject" Target="../embeddings/oleObject93.bin"/><Relationship Id="rId5" Type="http://schemas.openxmlformats.org/officeDocument/2006/relationships/image" Target="../media/image207.wmf"/><Relationship Id="rId4" Type="http://schemas.openxmlformats.org/officeDocument/2006/relationships/oleObject" Target="../embeddings/oleObject92.bin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3" Type="http://schemas.openxmlformats.org/officeDocument/2006/relationships/notesSlide" Target="../notesSlides/notesSlide190.xml"/><Relationship Id="rId7" Type="http://schemas.openxmlformats.org/officeDocument/2006/relationships/image" Target="../media/image210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6.xml"/><Relationship Id="rId6" Type="http://schemas.openxmlformats.org/officeDocument/2006/relationships/oleObject" Target="../embeddings/oleObject95.bin"/><Relationship Id="rId11" Type="http://schemas.openxmlformats.org/officeDocument/2006/relationships/image" Target="../media/image212.wmf"/><Relationship Id="rId5" Type="http://schemas.openxmlformats.org/officeDocument/2006/relationships/image" Target="../media/image209.wmf"/><Relationship Id="rId10" Type="http://schemas.openxmlformats.org/officeDocument/2006/relationships/oleObject" Target="../embeddings/oleObject97.bin"/><Relationship Id="rId4" Type="http://schemas.openxmlformats.org/officeDocument/2006/relationships/oleObject" Target="../embeddings/oleObject94.bin"/><Relationship Id="rId9" Type="http://schemas.openxmlformats.org/officeDocument/2006/relationships/image" Target="../media/image211.wmf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1.xml"/><Relationship Id="rId7" Type="http://schemas.openxmlformats.org/officeDocument/2006/relationships/image" Target="../media/image214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7.xml"/><Relationship Id="rId6" Type="http://schemas.openxmlformats.org/officeDocument/2006/relationships/oleObject" Target="../embeddings/oleObject99.bin"/><Relationship Id="rId5" Type="http://schemas.openxmlformats.org/officeDocument/2006/relationships/image" Target="../media/image213.wmf"/><Relationship Id="rId4" Type="http://schemas.openxmlformats.org/officeDocument/2006/relationships/oleObject" Target="../embeddings/oleObject98.bin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8.xml"/><Relationship Id="rId4" Type="http://schemas.openxmlformats.org/officeDocument/2006/relationships/image" Target="../media/image215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3.xml"/><Relationship Id="rId7" Type="http://schemas.openxmlformats.org/officeDocument/2006/relationships/image" Target="../media/image209.wm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9.xml"/><Relationship Id="rId6" Type="http://schemas.openxmlformats.org/officeDocument/2006/relationships/oleObject" Target="../embeddings/oleObject94.bin"/><Relationship Id="rId5" Type="http://schemas.openxmlformats.org/officeDocument/2006/relationships/image" Target="../media/image216.wmf"/><Relationship Id="rId4" Type="http://schemas.openxmlformats.org/officeDocument/2006/relationships/oleObject" Target="../embeddings/oleObject100.bin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13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0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13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1.xml"/><Relationship Id="rId4" Type="http://schemas.openxmlformats.org/officeDocument/2006/relationships/image" Target="../media/image219.pn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2.xml"/><Relationship Id="rId4" Type="http://schemas.openxmlformats.org/officeDocument/2006/relationships/image" Target="../media/image219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3.xml"/><Relationship Id="rId4" Type="http://schemas.openxmlformats.org/officeDocument/2006/relationships/image" Target="../media/image219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4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0.png"/><Relationship Id="rId4" Type="http://schemas.openxmlformats.org/officeDocument/2006/relationships/image" Target="../media/image21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3.svg"/><Relationship Id="rId5" Type="http://schemas.openxmlformats.org/officeDocument/2006/relationships/image" Target="../media/image222.png"/><Relationship Id="rId4" Type="http://schemas.openxmlformats.org/officeDocument/2006/relationships/image" Target="../media/image221.sv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5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31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30.png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13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13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7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8.xml"/><Relationship Id="rId5" Type="http://schemas.openxmlformats.org/officeDocument/2006/relationships/image" Target="../media/image225.png"/><Relationship Id="rId4" Type="http://schemas.openxmlformats.org/officeDocument/2006/relationships/image" Target="../media/image224.pn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9.xml"/><Relationship Id="rId6" Type="http://schemas.openxmlformats.org/officeDocument/2006/relationships/image" Target="../media/image228.png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0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1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32.emf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1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2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11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13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3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13.xml"/></Relationships>
</file>

<file path=ppt/slides/_rels/slide2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3" Type="http://schemas.openxmlformats.org/officeDocument/2006/relationships/notesSlide" Target="../notesSlides/notesSlide225.xml"/><Relationship Id="rId7" Type="http://schemas.openxmlformats.org/officeDocument/2006/relationships/image" Target="../media/image236.wm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4.xml"/><Relationship Id="rId6" Type="http://schemas.openxmlformats.org/officeDocument/2006/relationships/oleObject" Target="../embeddings/oleObject102.bin"/><Relationship Id="rId11" Type="http://schemas.openxmlformats.org/officeDocument/2006/relationships/image" Target="../media/image238.wmf"/><Relationship Id="rId5" Type="http://schemas.openxmlformats.org/officeDocument/2006/relationships/image" Target="../media/image235.wmf"/><Relationship Id="rId10" Type="http://schemas.openxmlformats.org/officeDocument/2006/relationships/oleObject" Target="../embeddings/oleObject104.bin"/><Relationship Id="rId4" Type="http://schemas.openxmlformats.org/officeDocument/2006/relationships/oleObject" Target="../embeddings/oleObject101.bin"/><Relationship Id="rId9" Type="http://schemas.openxmlformats.org/officeDocument/2006/relationships/image" Target="../media/image237.wmf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5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1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6.png"/><Relationship Id="rId9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37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49.jpeg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6" Type="http://schemas.openxmlformats.org/officeDocument/2006/relationships/image" Target="../media/image48.png"/><Relationship Id="rId11" Type="http://schemas.microsoft.com/office/2007/relationships/hdphoto" Target="../media/hdphoto1.wdp"/><Relationship Id="rId5" Type="http://schemas.openxmlformats.org/officeDocument/2006/relationships/image" Target="../media/image38.png"/><Relationship Id="rId15" Type="http://schemas.openxmlformats.org/officeDocument/2006/relationships/image" Target="../media/image39.png"/><Relationship Id="rId10" Type="http://schemas.openxmlformats.org/officeDocument/2006/relationships/image" Target="../media/image52.png"/><Relationship Id="rId4" Type="http://schemas.openxmlformats.org/officeDocument/2006/relationships/image" Target="../media/image47.png"/><Relationship Id="rId9" Type="http://schemas.openxmlformats.org/officeDocument/2006/relationships/image" Target="../media/image51.jpeg"/><Relationship Id="rId1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7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37.png"/><Relationship Id="rId4" Type="http://schemas.openxmlformats.org/officeDocument/2006/relationships/image" Target="../media/image38.png"/><Relationship Id="rId9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7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37.png"/><Relationship Id="rId4" Type="http://schemas.openxmlformats.org/officeDocument/2006/relationships/image" Target="../media/image38.png"/><Relationship Id="rId9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image" Target="../media/image58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3.png"/><Relationship Id="rId7" Type="http://schemas.openxmlformats.org/officeDocument/2006/relationships/image" Target="../media/image60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emf"/><Relationship Id="rId11" Type="http://schemas.openxmlformats.org/officeDocument/2006/relationships/image" Target="../media/image63.png"/><Relationship Id="rId5" Type="http://schemas.openxmlformats.org/officeDocument/2006/relationships/image" Target="../media/image59.jpeg"/><Relationship Id="rId10" Type="http://schemas.openxmlformats.org/officeDocument/2006/relationships/image" Target="../media/image62.jpeg"/><Relationship Id="rId4" Type="http://schemas.openxmlformats.org/officeDocument/2006/relationships/image" Target="../media/image44.png"/><Relationship Id="rId9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Relationship Id="rId6" Type="http://schemas.openxmlformats.org/officeDocument/2006/relationships/image" Target="../media/image67.png"/><Relationship Id="rId5" Type="http://schemas.openxmlformats.org/officeDocument/2006/relationships/image" Target="../media/image68.png"/><Relationship Id="rId4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3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76.jfi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7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Relationship Id="rId6" Type="http://schemas.openxmlformats.org/officeDocument/2006/relationships/image" Target="../media/image14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.xml"/><Relationship Id="rId6" Type="http://schemas.openxmlformats.org/officeDocument/2006/relationships/image" Target="../media/image85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0.xml"/><Relationship Id="rId6" Type="http://schemas.openxmlformats.org/officeDocument/2006/relationships/image" Target="../media/image87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1.xml"/><Relationship Id="rId6" Type="http://schemas.openxmlformats.org/officeDocument/2006/relationships/image" Target="../media/image87.png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3.jpeg"/></Relationships>
</file>

<file path=ppt/slides/_rels/slide6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Relationship Id="rId6" Type="http://schemas.openxmlformats.org/officeDocument/2006/relationships/image" Target="../media/image96.tiff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5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Relationship Id="rId4" Type="http://schemas.openxmlformats.org/officeDocument/2006/relationships/hyperlink" Target="https://www.dora.lib4ri.ch/eawag/islandora/object/eawag%3A24627" TargetMode="Externa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.xml"/><Relationship Id="rId5" Type="http://schemas.openxmlformats.org/officeDocument/2006/relationships/image" Target="../media/image106.jfif"/><Relationship Id="rId4" Type="http://schemas.openxmlformats.org/officeDocument/2006/relationships/image" Target="../media/image10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8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9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0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0.png"/><Relationship Id="rId4" Type="http://schemas.openxmlformats.org/officeDocument/2006/relationships/image" Target="../media/image2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Introduction to biofilms and biofilm 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0911AFA-193F-6C55-C4C0-2FF8F0EBD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03160393-EF53-8022-F39C-99DCBC4204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4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A0681-0030-377F-53E8-C01A8CBAC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1FD09-7651-59E2-6AC6-99ED5764D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biomass per reactor volume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625515F-A95D-0CCB-63FB-E832D195A0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812" y="2349000"/>
            <a:ext cx="5044715" cy="13993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E7BC29-A21A-C727-064C-370D949C29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818" y="2204379"/>
            <a:ext cx="4356082" cy="1198275"/>
          </a:xfrm>
          <a:prstGeom prst="rect">
            <a:avLst/>
          </a:prstGeom>
        </p:spPr>
      </p:pic>
      <p:sp>
        <p:nvSpPr>
          <p:cNvPr id="5" name="Left Brace 4">
            <a:extLst>
              <a:ext uri="{FF2B5EF4-FFF2-40B4-BE49-F238E27FC236}">
                <a16:creationId xmlns:a16="http://schemas.microsoft.com/office/drawing/2014/main" id="{354937F8-832F-1C54-3FCB-7BF233D97F57}"/>
              </a:ext>
            </a:extLst>
          </p:cNvPr>
          <p:cNvSpPr/>
          <p:nvPr/>
        </p:nvSpPr>
        <p:spPr bwMode="auto">
          <a:xfrm rot="16200000">
            <a:off x="3537238" y="3107762"/>
            <a:ext cx="177800" cy="676275"/>
          </a:xfrm>
          <a:prstGeom prst="leftBrace">
            <a:avLst>
              <a:gd name="adj1" fmla="val 27976"/>
              <a:gd name="adj2" fmla="val 5000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9A3E1D-7135-AC5E-A7A9-03177A547C16}"/>
              </a:ext>
            </a:extLst>
          </p:cNvPr>
          <p:cNvSpPr txBox="1"/>
          <p:nvPr/>
        </p:nvSpPr>
        <p:spPr>
          <a:xfrm>
            <a:off x="199783" y="3551362"/>
            <a:ext cx="53922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Example: </a:t>
            </a:r>
            <a:r>
              <a:rPr lang="en-US" sz="2400" b="0" dirty="0">
                <a:solidFill>
                  <a:srgbClr val="FF0000"/>
                </a:solidFill>
                <a:latin typeface="+mn-lt"/>
              </a:rPr>
              <a:t>Active biofilm thickness = 153 µm</a:t>
            </a:r>
          </a:p>
          <a:p>
            <a:pPr algn="l"/>
            <a:endParaRPr lang="en-US" sz="2400" dirty="0">
              <a:latin typeface="+mn-lt"/>
            </a:endParaRPr>
          </a:p>
          <a:p>
            <a:pPr algn="l"/>
            <a:endParaRPr lang="en-US" sz="180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5BF67A-6779-C37A-1A33-0F2FFD09EC74}"/>
              </a:ext>
            </a:extLst>
          </p:cNvPr>
          <p:cNvSpPr txBox="1"/>
          <p:nvPr/>
        </p:nvSpPr>
        <p:spPr>
          <a:xfrm>
            <a:off x="6255121" y="4509000"/>
            <a:ext cx="54393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+mn-lt"/>
              </a:rPr>
              <a:t>Biofilm thickness: L</a:t>
            </a:r>
            <a:r>
              <a:rPr lang="en-US" sz="2400" baseline="-25000" dirty="0">
                <a:latin typeface="+mn-lt"/>
              </a:rPr>
              <a:t>F</a:t>
            </a:r>
            <a:r>
              <a:rPr lang="en-US" sz="2400" dirty="0">
                <a:latin typeface="+mn-lt"/>
              </a:rPr>
              <a:t> = 1’500 </a:t>
            </a:r>
            <a:r>
              <a:rPr lang="el-GR" sz="2400" dirty="0">
                <a:latin typeface="+mn-lt"/>
              </a:rPr>
              <a:t>μ</a:t>
            </a:r>
            <a:r>
              <a:rPr lang="en-US" sz="2400" dirty="0">
                <a:latin typeface="+mn-lt"/>
              </a:rPr>
              <a:t>m</a:t>
            </a:r>
          </a:p>
          <a:p>
            <a:pPr algn="l"/>
            <a:r>
              <a:rPr lang="en-US" sz="2400" b="1" dirty="0">
                <a:solidFill>
                  <a:srgbClr val="FF0000"/>
                </a:solidFill>
                <a:latin typeface="+mn-lt"/>
              </a:rPr>
              <a:t>Active</a:t>
            </a:r>
            <a:r>
              <a:rPr lang="en-US" sz="2400" b="0" dirty="0">
                <a:solidFill>
                  <a:srgbClr val="FF0000"/>
                </a:solidFill>
                <a:latin typeface="+mn-lt"/>
              </a:rPr>
              <a:t> biofilm thickness: </a:t>
            </a:r>
            <a:r>
              <a:rPr lang="en-US" sz="2400" b="0" dirty="0" err="1">
                <a:solidFill>
                  <a:srgbClr val="FF0000"/>
                </a:solidFill>
                <a:latin typeface="+mn-lt"/>
              </a:rPr>
              <a:t>L</a:t>
            </a:r>
            <a:r>
              <a:rPr lang="en-US" sz="2400" b="0" baseline="-25000" dirty="0" err="1">
                <a:solidFill>
                  <a:srgbClr val="FF0000"/>
                </a:solidFill>
                <a:latin typeface="+mn-lt"/>
              </a:rPr>
              <a:t>F,active</a:t>
            </a:r>
            <a:r>
              <a:rPr lang="en-US" sz="2400" b="0" dirty="0">
                <a:solidFill>
                  <a:srgbClr val="FF0000"/>
                </a:solidFill>
                <a:latin typeface="+mn-lt"/>
              </a:rPr>
              <a:t> = 153</a:t>
            </a:r>
            <a:r>
              <a:rPr lang="en-US" sz="24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l-GR" sz="2400" dirty="0">
                <a:solidFill>
                  <a:srgbClr val="FF0000"/>
                </a:solidFill>
                <a:latin typeface="+mn-lt"/>
              </a:rPr>
              <a:t>μ</a:t>
            </a:r>
            <a:r>
              <a:rPr lang="en-US" sz="24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sz="2400" b="0" dirty="0">
                <a:latin typeface="+mn-lt"/>
              </a:rPr>
              <a:t> </a:t>
            </a:r>
          </a:p>
          <a:p>
            <a:pPr algn="l"/>
            <a:endParaRPr lang="en-US" sz="2400" b="0" dirty="0">
              <a:latin typeface="+mn-lt"/>
            </a:endParaRPr>
          </a:p>
          <a:p>
            <a:pPr marL="342900" lvl="0" indent="-342900" algn="l">
              <a:buFont typeface="Wingdings" panose="05000000000000000000" pitchFamily="2" charset="2"/>
              <a:buChar char="à"/>
            </a:pPr>
            <a:r>
              <a:rPr lang="en-US" sz="2400" dirty="0">
                <a:solidFill>
                  <a:srgbClr val="000000"/>
                </a:solidFill>
                <a:latin typeface="+mn-lt"/>
                <a:sym typeface="Wingdings" panose="05000000000000000000" pitchFamily="2" charset="2"/>
              </a:rPr>
              <a:t>Total b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iomass concentration: </a:t>
            </a:r>
            <a:r>
              <a:rPr lang="en-US" sz="2400" b="1" dirty="0">
                <a:solidFill>
                  <a:srgbClr val="000000"/>
                </a:solidFill>
                <a:latin typeface="+mn-lt"/>
              </a:rPr>
              <a:t>13.5 g VSS/L</a:t>
            </a:r>
          </a:p>
          <a:p>
            <a:pPr algn="l"/>
            <a:r>
              <a:rPr lang="en-US" sz="2400" dirty="0">
                <a:solidFill>
                  <a:srgbClr val="FF0000"/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en-US" sz="2400" b="1" dirty="0">
                <a:solidFill>
                  <a:srgbClr val="FF0000"/>
                </a:solidFill>
                <a:latin typeface="+mn-lt"/>
                <a:sym typeface="Wingdings" panose="05000000000000000000" pitchFamily="2" charset="2"/>
              </a:rPr>
              <a:t>Active </a:t>
            </a:r>
            <a:r>
              <a:rPr lang="en-US" sz="2400" dirty="0">
                <a:solidFill>
                  <a:srgbClr val="FF0000"/>
                </a:solidFill>
                <a:latin typeface="+mn-lt"/>
                <a:sym typeface="Wingdings" panose="05000000000000000000" pitchFamily="2" charset="2"/>
              </a:rPr>
              <a:t>b</a:t>
            </a:r>
            <a:r>
              <a:rPr lang="en-US" sz="2400" dirty="0">
                <a:solidFill>
                  <a:srgbClr val="FF0000"/>
                </a:solidFill>
                <a:latin typeface="+mn-lt"/>
              </a:rPr>
              <a:t>iomass concentration: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1.4 g VSS/L</a:t>
            </a: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FADE9A81-7F9A-75D0-29A0-0B5F8CA3CD8D}"/>
              </a:ext>
            </a:extLst>
          </p:cNvPr>
          <p:cNvSpPr/>
          <p:nvPr/>
        </p:nvSpPr>
        <p:spPr bwMode="auto">
          <a:xfrm rot="16200000" flipH="1">
            <a:off x="2547938" y="855663"/>
            <a:ext cx="174625" cy="2622549"/>
          </a:xfrm>
          <a:prstGeom prst="leftBrace">
            <a:avLst>
              <a:gd name="adj1" fmla="val 44340"/>
              <a:gd name="adj2" fmla="val 5000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EEEC6E-12F2-695A-147A-73E35C7EA5EF}"/>
              </a:ext>
            </a:extLst>
          </p:cNvPr>
          <p:cNvSpPr txBox="1"/>
          <p:nvPr/>
        </p:nvSpPr>
        <p:spPr>
          <a:xfrm>
            <a:off x="2101850" y="1587500"/>
            <a:ext cx="133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1’500 µm</a:t>
            </a:r>
            <a:endParaRPr lang="en-US" sz="18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525E8B-0529-7E14-E78C-1AE0E8D47BD9}"/>
              </a:ext>
            </a:extLst>
          </p:cNvPr>
          <p:cNvSpPr txBox="1"/>
          <p:nvPr/>
        </p:nvSpPr>
        <p:spPr>
          <a:xfrm>
            <a:off x="0" y="6027003"/>
            <a:ext cx="48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sz="1200" dirty="0">
                <a:latin typeface="+mn-lt"/>
              </a:rPr>
              <a:t>Note: Penetration depths of electron donor and acceptors depends on bulk phase concentrations and microbial processes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The value of 153 µm is from Table 17.5 and represents oxygen penetration depth into the biofilm for bulk phase oxygen concentrations of 5 mg O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0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5DBBC-D3B3-ED0A-FFD8-D10BF50F1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2B5F3C9-4412-E03C-CB80-472F1AC27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Fick’s first law</a:t>
            </a:r>
            <a:endParaRPr lang="en-CH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F070C5E-F701-8501-54EA-7400D5229ECA}"/>
              </a:ext>
            </a:extLst>
          </p:cNvPr>
          <p:cNvSpPr txBox="1"/>
          <p:nvPr/>
        </p:nvSpPr>
        <p:spPr>
          <a:xfrm rot="16200000">
            <a:off x="-1577381" y="5118611"/>
            <a:ext cx="3921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ADC3A4-06FE-CFC2-A700-4A5027323C51}"/>
              </a:ext>
            </a:extLst>
          </p:cNvPr>
          <p:cNvSpPr txBox="1"/>
          <p:nvPr/>
        </p:nvSpPr>
        <p:spPr>
          <a:xfrm>
            <a:off x="726362" y="784645"/>
            <a:ext cx="379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0658A7-5DA2-0F2F-52CF-CD7F9FE601CB}"/>
              </a:ext>
            </a:extLst>
          </p:cNvPr>
          <p:cNvSpPr txBox="1"/>
          <p:nvPr/>
        </p:nvSpPr>
        <p:spPr>
          <a:xfrm>
            <a:off x="5591075" y="6226559"/>
            <a:ext cx="442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2063750" algn="ctr"/>
                <a:tab pos="3048000" algn="ctr"/>
              </a:tabLst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5CBC52A-8C2F-58E4-EC6E-A93CABA31C44}"/>
              </a:ext>
            </a:extLst>
          </p:cNvPr>
          <p:cNvSpPr/>
          <p:nvPr/>
        </p:nvSpPr>
        <p:spPr>
          <a:xfrm>
            <a:off x="970651" y="1712909"/>
            <a:ext cx="694245" cy="40916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3A114F7D-5CB3-593A-5916-886C83D67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9548" y="1707420"/>
            <a:ext cx="2858314" cy="407837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9A831BF-3D9B-31FF-0CD5-301527470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4891" y="1710165"/>
            <a:ext cx="4103598" cy="4075634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12F0666-2556-AE05-5E1C-AA784C6028F9}"/>
              </a:ext>
            </a:extLst>
          </p:cNvPr>
          <p:cNvCxnSpPr/>
          <p:nvPr/>
        </p:nvCxnSpPr>
        <p:spPr bwMode="auto">
          <a:xfrm flipV="1">
            <a:off x="1664935" y="1248886"/>
            <a:ext cx="0" cy="4546324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5D78C55-4E2F-923F-C445-F04E26FF68CE}"/>
              </a:ext>
            </a:extLst>
          </p:cNvPr>
          <p:cNvCxnSpPr/>
          <p:nvPr/>
        </p:nvCxnSpPr>
        <p:spPr bwMode="auto">
          <a:xfrm>
            <a:off x="1664935" y="5795210"/>
            <a:ext cx="718323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8F6253C-7B2D-AA94-0178-7BF5D232FD87}"/>
              </a:ext>
            </a:extLst>
          </p:cNvPr>
          <p:cNvCxnSpPr/>
          <p:nvPr/>
        </p:nvCxnSpPr>
        <p:spPr bwMode="auto">
          <a:xfrm flipH="1" flipV="1">
            <a:off x="5769580" y="1703507"/>
            <a:ext cx="60" cy="407289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AE4A2B9-5EF1-91F5-BE20-57E91B9AB125}"/>
              </a:ext>
            </a:extLst>
          </p:cNvPr>
          <p:cNvCxnSpPr/>
          <p:nvPr/>
        </p:nvCxnSpPr>
        <p:spPr bwMode="auto">
          <a:xfrm flipH="1">
            <a:off x="648618" y="6158916"/>
            <a:ext cx="5130268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591D195-B89D-39C1-8EEE-4328256C03DE}"/>
              </a:ext>
            </a:extLst>
          </p:cNvPr>
          <p:cNvCxnSpPr>
            <a:cxnSpLocks/>
          </p:cNvCxnSpPr>
          <p:nvPr/>
        </p:nvCxnSpPr>
        <p:spPr bwMode="auto">
          <a:xfrm>
            <a:off x="5768490" y="2862925"/>
            <a:ext cx="2489541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976CF7A-75ED-0F94-5464-54A904D5426C}"/>
              </a:ext>
            </a:extLst>
          </p:cNvPr>
          <p:cNvCxnSpPr/>
          <p:nvPr/>
        </p:nvCxnSpPr>
        <p:spPr bwMode="auto">
          <a:xfrm>
            <a:off x="5768490" y="6151482"/>
            <a:ext cx="0" cy="181854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F42B4-88B3-CDEB-AF58-B3F3F016D54F}"/>
              </a:ext>
            </a:extLst>
          </p:cNvPr>
          <p:cNvCxnSpPr/>
          <p:nvPr/>
        </p:nvCxnSpPr>
        <p:spPr bwMode="auto">
          <a:xfrm>
            <a:off x="1664891" y="6158916"/>
            <a:ext cx="0" cy="181854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1A042070-2B17-E7E9-783D-82E23D3BF76B}"/>
              </a:ext>
            </a:extLst>
          </p:cNvPr>
          <p:cNvSpPr txBox="1"/>
          <p:nvPr/>
        </p:nvSpPr>
        <p:spPr>
          <a:xfrm>
            <a:off x="5531603" y="2259354"/>
            <a:ext cx="1128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A2BC623-617D-C30A-68E6-F0A23128E5C6}"/>
              </a:ext>
            </a:extLst>
          </p:cNvPr>
          <p:cNvSpPr txBox="1"/>
          <p:nvPr/>
        </p:nvSpPr>
        <p:spPr>
          <a:xfrm>
            <a:off x="2947343" y="4538820"/>
            <a:ext cx="1128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26A092-9538-FE69-F01B-F57B234B2031}"/>
              </a:ext>
            </a:extLst>
          </p:cNvPr>
          <p:cNvSpPr txBox="1"/>
          <p:nvPr/>
        </p:nvSpPr>
        <p:spPr>
          <a:xfrm rot="16200000">
            <a:off x="-486175" y="3514060"/>
            <a:ext cx="3607894" cy="49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5EB56AA0-E6DD-7C39-CE21-AA9CC75B476D}"/>
              </a:ext>
            </a:extLst>
          </p:cNvPr>
          <p:cNvSpPr/>
          <p:nvPr/>
        </p:nvSpPr>
        <p:spPr>
          <a:xfrm flipH="1">
            <a:off x="3427442" y="2399071"/>
            <a:ext cx="2053035" cy="1279377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B430C70E-58D6-F778-8C82-6FA5870BBEBB}"/>
              </a:ext>
            </a:extLst>
          </p:cNvPr>
          <p:cNvSpPr/>
          <p:nvPr/>
        </p:nvSpPr>
        <p:spPr>
          <a:xfrm>
            <a:off x="1713039" y="2862925"/>
            <a:ext cx="4065848" cy="2935032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C0270FB-B9DD-E03F-80D8-E765397AC438}"/>
              </a:ext>
            </a:extLst>
          </p:cNvPr>
          <p:cNvCxnSpPr>
            <a:cxnSpLocks/>
          </p:cNvCxnSpPr>
          <p:nvPr/>
        </p:nvCxnSpPr>
        <p:spPr bwMode="auto">
          <a:xfrm>
            <a:off x="4369299" y="1415458"/>
            <a:ext cx="0" cy="4943845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6F3FBA63-844E-D999-35B8-E00A05F28F98}"/>
              </a:ext>
            </a:extLst>
          </p:cNvPr>
          <p:cNvSpPr txBox="1"/>
          <p:nvPr/>
        </p:nvSpPr>
        <p:spPr>
          <a:xfrm>
            <a:off x="3586440" y="2740572"/>
            <a:ext cx="1015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C20219-F07E-4EC3-8115-CDC1FFDCF96C}"/>
              </a:ext>
            </a:extLst>
          </p:cNvPr>
          <p:cNvSpPr/>
          <p:nvPr/>
        </p:nvSpPr>
        <p:spPr>
          <a:xfrm>
            <a:off x="1409853" y="6226559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A4E74A-0287-451E-B333-81E3547F2D74}"/>
              </a:ext>
            </a:extLst>
          </p:cNvPr>
          <p:cNvSpPr/>
          <p:nvPr/>
        </p:nvSpPr>
        <p:spPr>
          <a:xfrm>
            <a:off x="4198045" y="6226559"/>
            <a:ext cx="352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x</a:t>
            </a:r>
            <a:endParaRPr kumimoji="0" lang="en-CH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2254DB-08F8-4F64-8DAC-3E2AE37DE5C0}"/>
              </a:ext>
            </a:extLst>
          </p:cNvPr>
          <p:cNvSpPr txBox="1"/>
          <p:nvPr/>
        </p:nvSpPr>
        <p:spPr>
          <a:xfrm>
            <a:off x="6295153" y="2258624"/>
            <a:ext cx="2229570" cy="553998"/>
          </a:xfrm>
          <a:prstGeom prst="rect">
            <a:avLst/>
          </a:prstGeom>
          <a:solidFill>
            <a:srgbClr val="FFFFFF">
              <a:alpha val="30196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bulk</a:t>
            </a:r>
            <a:r>
              <a:rPr kumimoji="0" lang="de-CH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r>
              <a:rPr kumimoji="0" lang="de-CH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phase</a:t>
            </a:r>
            <a:r>
              <a:rPr kumimoji="0" lang="de-CH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br>
              <a:rPr kumimoji="0" lang="de-CH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</a:br>
            <a:r>
              <a:rPr kumimoji="0" lang="de-CH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substrate</a:t>
            </a:r>
            <a:r>
              <a:rPr kumimoji="0" lang="de-CH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r>
              <a:rPr kumimoji="0" lang="de-CH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concentration</a:t>
            </a:r>
            <a:endParaRPr kumimoji="0" lang="en-CH" sz="1500" b="0" i="1" u="none" strike="noStrike" kern="1200" cap="none" spc="0" normalizeH="0" baseline="0" noProof="0" dirty="0" err="1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CFFE9D-FC66-4641-A3EC-50C84A785172}"/>
              </a:ext>
            </a:extLst>
          </p:cNvPr>
          <p:cNvSpPr txBox="1"/>
          <p:nvPr/>
        </p:nvSpPr>
        <p:spPr>
          <a:xfrm>
            <a:off x="1943094" y="4623700"/>
            <a:ext cx="1338063" cy="553998"/>
          </a:xfrm>
          <a:prstGeom prst="rect">
            <a:avLst/>
          </a:prstGeom>
          <a:solidFill>
            <a:srgbClr val="FFFFFF">
              <a:alpha val="30196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concentration</a:t>
            </a:r>
            <a:r>
              <a:rPr kumimoji="0" lang="de-C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r>
              <a:rPr kumimoji="0" lang="de-CH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within</a:t>
            </a:r>
            <a:r>
              <a:rPr kumimoji="0" lang="de-C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r>
              <a:rPr kumimoji="0" lang="de-CH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biofilm</a:t>
            </a:r>
            <a:endParaRPr kumimoji="0" lang="en-CH" sz="1500" b="0" i="0" u="none" strike="noStrike" kern="1200" cap="none" spc="0" normalizeH="0" baseline="0" noProof="0" dirty="0" err="1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7008562-705C-4CDF-97F1-0B5D3A31BB3D}"/>
              </a:ext>
            </a:extLst>
          </p:cNvPr>
          <p:cNvSpPr txBox="1"/>
          <p:nvPr/>
        </p:nvSpPr>
        <p:spPr>
          <a:xfrm>
            <a:off x="4442901" y="2773242"/>
            <a:ext cx="990357" cy="55399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flux</a:t>
            </a:r>
            <a:r>
              <a:rPr kumimoji="0" lang="de-C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r>
              <a:rPr kumimoji="0" lang="de-CH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of</a:t>
            </a:r>
            <a:r>
              <a:rPr kumimoji="0" lang="de-C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</a:t>
            </a:r>
            <a:r>
              <a:rPr kumimoji="0" lang="de-CH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substrate</a:t>
            </a:r>
            <a:endParaRPr kumimoji="0" lang="en-CH" sz="1500" b="0" i="0" u="none" strike="noStrike" kern="1200" cap="none" spc="0" normalizeH="0" baseline="0" noProof="0" dirty="0" err="1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D95FB8-A972-46DA-BD2C-1E6FD06E4933}"/>
              </a:ext>
            </a:extLst>
          </p:cNvPr>
          <p:cNvSpPr txBox="1"/>
          <p:nvPr/>
        </p:nvSpPr>
        <p:spPr>
          <a:xfrm>
            <a:off x="8973671" y="1443226"/>
            <a:ext cx="299403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(J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Rate of mass transport per cross sectional area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Fick’s first law: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goes from regions of high concentration to regions of low concentration, with a magnitude that is proportional to the concentration gradient (spatial derivative)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BF2662-9634-4A9A-8438-990E79F5D0F1}"/>
              </a:ext>
            </a:extLst>
          </p:cNvPr>
          <p:cNvSpPr txBox="1"/>
          <p:nvPr/>
        </p:nvSpPr>
        <p:spPr>
          <a:xfrm>
            <a:off x="1691754" y="1687571"/>
            <a:ext cx="145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A0E850-7E7C-428D-A1ED-307299382EF7}"/>
              </a:ext>
            </a:extLst>
          </p:cNvPr>
          <p:cNvSpPr txBox="1"/>
          <p:nvPr/>
        </p:nvSpPr>
        <p:spPr>
          <a:xfrm>
            <a:off x="5768489" y="1667762"/>
            <a:ext cx="180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065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75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8" grpId="0"/>
      <p:bldP spid="23" grpId="0"/>
      <p:bldP spid="46" grpId="0" animBg="1"/>
      <p:bldP spid="46" grpId="1" animBg="1"/>
      <p:bldP spid="65" grpId="0" animBg="1"/>
      <p:bldP spid="48" grpId="0"/>
      <p:bldP spid="8" grpId="0"/>
      <p:bldP spid="9" grpId="0"/>
      <p:bldP spid="12" grpId="0" animBg="1"/>
      <p:bldP spid="34" grpId="0" animBg="1"/>
      <p:bldP spid="3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5DBBC-D3B3-ED0A-FFD8-D10BF50F1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9A831BF-3D9B-31FF-0CD5-301527470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7780A18-ADB1-9F64-B60B-9A5E6843C16D}"/>
              </a:ext>
            </a:extLst>
          </p:cNvPr>
          <p:cNvSpPr/>
          <p:nvPr/>
        </p:nvSpPr>
        <p:spPr>
          <a:xfrm>
            <a:off x="3504000" y="4005000"/>
            <a:ext cx="864000" cy="72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5CBC52A-8C2F-58E4-EC6E-A93CABA31C44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2B5F3C9-4412-E03C-CB80-472F1AC27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Fick’s first law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3A114F7D-5CB3-593A-5916-886C83D67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12F0666-2556-AE05-5E1C-AA784C6028F9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5D78C55-4E2F-923F-C445-F04E26FF68CE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8F6253C-7B2D-AA94-0178-7BF5D232FD87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AE4A2B9-5EF1-91F5-BE20-57E91B9AB125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B430C70E-58D6-F778-8C82-6FA5870BBEBB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591D195-B89D-39C1-8EEE-4328256C03DE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F070C5E-F701-8501-54EA-7400D5229ECA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0658A7-5DA2-0F2F-52CF-CD7F9FE601C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206375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x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976CF7A-75ED-0F94-5464-54A904D5426C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F42B4-88B3-CDEB-AF58-B3F3F016D54F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1A042070-2B17-E7E9-783D-82E23D3BF76B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63F6543-3DCA-6D26-186D-BA8DCB2F3E51}"/>
              </a:ext>
            </a:extLst>
          </p:cNvPr>
          <p:cNvCxnSpPr>
            <a:stCxn id="65" idx="3"/>
          </p:cNvCxnSpPr>
          <p:nvPr/>
        </p:nvCxnSpPr>
        <p:spPr bwMode="auto">
          <a:xfrm flipV="1">
            <a:off x="3524250" y="4091591"/>
            <a:ext cx="649263" cy="6661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A328163-858D-ED71-469B-D19A91F0962A}"/>
              </a:ext>
            </a:extLst>
          </p:cNvPr>
          <p:cNvCxnSpPr/>
          <p:nvPr/>
        </p:nvCxnSpPr>
        <p:spPr bwMode="auto">
          <a:xfrm>
            <a:off x="4133760" y="4130601"/>
            <a:ext cx="0" cy="29852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4DF9F99-BF11-582A-1111-0BC978C85707}"/>
              </a:ext>
            </a:extLst>
          </p:cNvPr>
          <p:cNvCxnSpPr/>
          <p:nvPr/>
        </p:nvCxnSpPr>
        <p:spPr bwMode="auto">
          <a:xfrm flipH="1">
            <a:off x="3848881" y="4424664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5EB56AA0-E6DD-7C39-CE21-AA9CC75B476D}"/>
              </a:ext>
            </a:extLst>
          </p:cNvPr>
          <p:cNvSpPr/>
          <p:nvPr/>
        </p:nvSpPr>
        <p:spPr>
          <a:xfrm flipH="1">
            <a:off x="3407552" y="3602646"/>
            <a:ext cx="645235" cy="373530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3FBA63-844E-D999-35B8-E00A05F28F98}"/>
              </a:ext>
            </a:extLst>
          </p:cNvPr>
          <p:cNvSpPr txBox="1"/>
          <p:nvPr/>
        </p:nvSpPr>
        <p:spPr>
          <a:xfrm>
            <a:off x="3648730" y="3228959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C0270FB-B9DD-E03F-80D8-E765397AC438}"/>
              </a:ext>
            </a:extLst>
          </p:cNvPr>
          <p:cNvCxnSpPr>
            <a:cxnSpLocks/>
          </p:cNvCxnSpPr>
          <p:nvPr/>
        </p:nvCxnSpPr>
        <p:spPr bwMode="auto">
          <a:xfrm>
            <a:off x="3673475" y="2120900"/>
            <a:ext cx="0" cy="3914775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89B11E9-A162-0532-115C-3B6927D5F561}"/>
              </a:ext>
            </a:extLst>
          </p:cNvPr>
          <p:cNvSpPr txBox="1"/>
          <p:nvPr/>
        </p:nvSpPr>
        <p:spPr>
          <a:xfrm>
            <a:off x="1087203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0CB28D-3112-C069-8535-F5C01B964ECA}"/>
              </a:ext>
            </a:extLst>
          </p:cNvPr>
          <p:cNvSpPr txBox="1"/>
          <p:nvPr/>
        </p:nvSpPr>
        <p:spPr>
          <a:xfrm>
            <a:off x="2351250" y="46342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462BD7-AC37-67D7-C98D-B94B31BCDC94}"/>
              </a:ext>
            </a:extLst>
          </p:cNvPr>
          <p:cNvSpPr/>
          <p:nvPr/>
        </p:nvSpPr>
        <p:spPr>
          <a:xfrm>
            <a:off x="10272000" y="2925000"/>
            <a:ext cx="1440000" cy="2232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5DEA76-E0F3-5FD9-BAA2-DB67F836FDA5}"/>
              </a:ext>
            </a:extLst>
          </p:cNvPr>
          <p:cNvSpPr/>
          <p:nvPr/>
        </p:nvSpPr>
        <p:spPr>
          <a:xfrm>
            <a:off x="7032000" y="2925000"/>
            <a:ext cx="1728000" cy="2232000"/>
          </a:xfrm>
          <a:prstGeom prst="roundRect">
            <a:avLst/>
          </a:prstGeom>
          <a:solidFill>
            <a:srgbClr val="FFCC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E2037B6-C835-45B8-9381-3955D5CBC4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73900" y="3122613"/>
          <a:ext cx="4609440" cy="186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622080" progId="Equation.DSMT4">
                  <p:embed/>
                </p:oleObj>
              </mc:Choice>
              <mc:Fallback>
                <p:oleObj name="Equation" r:id="rId4" imgW="1536480" imgH="622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E2037B6-C835-45B8-9381-3955D5CBC4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73900" y="3122613"/>
                        <a:ext cx="4609440" cy="186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BE8ED834-81C2-4DB9-A7A0-94DEC0FA4DBB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4C39BE-61C6-4976-A58D-DC3074212B87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1294FA-5A82-4770-ACB5-D6F4A79788BF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E09A43F-71D2-4D98-896F-A0634363F4B1}"/>
              </a:ext>
            </a:extLst>
          </p:cNvPr>
          <p:cNvSpPr/>
          <p:nvPr/>
        </p:nvSpPr>
        <p:spPr>
          <a:xfrm>
            <a:off x="9156000" y="3465000"/>
            <a:ext cx="1296000" cy="1296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689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" grpId="0" animBg="1"/>
      <p:bldP spid="2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94E4E-E6E9-557C-9D2B-6B0DE1450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07E04528-9CAA-003F-B2B6-B27575FD85BB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4F16C72-D002-85F4-BC94-77AAEBF2C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Fick’s first law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DBB27637-5E61-6494-B2F7-B9ABCC876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CBB73B-5CC9-6568-A9BE-90C131094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85352E5-FEF1-95EE-B79B-37CE8D8BDBAD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08BE54C-0AD5-4439-5BCB-E925305A5164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C3B1BE6-75AE-64D1-81C0-B732408A554E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FE6CFBD1-4EFB-673B-D28A-8AD9946651B7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95BCF56-E24F-7338-5293-366207FE0F8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3A451AF-29E0-147E-C7AC-BD54ADD49E2A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891780B-AFB2-43E0-82CB-5DD6DF2B6C7A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206375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x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1304BDD-5B5B-CF17-C1E0-7E254CCFB2A9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4234768-A3D6-F1C8-5B10-809FE4D76660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B9082677-4A0C-85EF-67F9-845F2438E447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A2E966B4-65F7-B4D8-1A2F-9FD88C116289}"/>
              </a:ext>
            </a:extLst>
          </p:cNvPr>
          <p:cNvSpPr/>
          <p:nvPr/>
        </p:nvSpPr>
        <p:spPr>
          <a:xfrm flipH="1">
            <a:off x="3407551" y="3061871"/>
            <a:ext cx="645235" cy="246684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DBC9749-F819-F211-B56A-D6284972F11D}"/>
              </a:ext>
            </a:extLst>
          </p:cNvPr>
          <p:cNvSpPr txBox="1"/>
          <p:nvPr/>
        </p:nvSpPr>
        <p:spPr>
          <a:xfrm>
            <a:off x="3648730" y="2688184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3B67CEF-4C56-DE78-FCDD-687484E981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73900" y="3122613"/>
          <a:ext cx="4609440" cy="186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622080" progId="Equation.DSMT4">
                  <p:embed/>
                </p:oleObj>
              </mc:Choice>
              <mc:Fallback>
                <p:oleObj name="Equation" r:id="rId4" imgW="1536480" imgH="622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3B67CEF-4C56-DE78-FCDD-687484E98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73900" y="3122613"/>
                        <a:ext cx="4609440" cy="186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94A38E-19FC-100D-5D6A-623C0D668921}"/>
              </a:ext>
            </a:extLst>
          </p:cNvPr>
          <p:cNvCxnSpPr>
            <a:cxnSpLocks/>
          </p:cNvCxnSpPr>
          <p:nvPr/>
        </p:nvCxnSpPr>
        <p:spPr bwMode="auto">
          <a:xfrm>
            <a:off x="3673475" y="2120900"/>
            <a:ext cx="0" cy="3914775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</p:cxn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BF9C9F6-F990-878F-612C-21A9AE4B9B30}"/>
              </a:ext>
            </a:extLst>
          </p:cNvPr>
          <p:cNvSpPr/>
          <p:nvPr/>
        </p:nvSpPr>
        <p:spPr>
          <a:xfrm>
            <a:off x="1783263" y="3267075"/>
            <a:ext cx="2879225" cy="677036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F3F099-8633-054D-6470-6023F8C9990F}"/>
              </a:ext>
            </a:extLst>
          </p:cNvPr>
          <p:cNvSpPr txBox="1"/>
          <p:nvPr/>
        </p:nvSpPr>
        <p:spPr>
          <a:xfrm>
            <a:off x="1087203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27A06A-8ED2-1A3E-7382-1E4B151466BA}"/>
              </a:ext>
            </a:extLst>
          </p:cNvPr>
          <p:cNvSpPr txBox="1"/>
          <p:nvPr/>
        </p:nvSpPr>
        <p:spPr>
          <a:xfrm>
            <a:off x="2065500" y="33769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AB30E9-7849-4760-B1C8-7FCD0BC2C8F7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B8CAE9-E9FF-47EF-BF5B-297918ECE2EE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6D49F6-64D5-4927-BD22-1D298F9D335E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86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D1385-6769-94C7-60E2-23387A82E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A2CB5F53-F17C-9985-026C-66FD26728D82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40B2E89-E3E2-DCBC-645A-FB5013DD6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Fick’s first law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20536558-AA07-0062-EE82-CF4CDC4725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B4E35D1-3245-E5E2-D45B-219DCCE1D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7FC2177-1BF2-0C8D-127E-5FA2779D1362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2FC3CE8-6D68-50DD-0808-A1F6879FCA1E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48A2DC1-6D32-FE6D-B2D4-B366AC8E98FA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7DFDF7-9BBF-B8DF-46BB-9DAC364BFF1F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6307955-AC09-4010-836D-F1E26C6717D8}"/>
              </a:ext>
            </a:extLst>
          </p:cNvPr>
          <p:cNvCxnSpPr>
            <a:cxnSpLocks/>
          </p:cNvCxnSpPr>
          <p:nvPr/>
        </p:nvCxnSpPr>
        <p:spPr bwMode="auto">
          <a:xfrm>
            <a:off x="1759974" y="3267075"/>
            <a:ext cx="464196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94A60E3C-D907-E7D4-E843-D089EB604700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60FD0F7-F43E-92D5-C631-2F03FDF989FE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206375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x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FB1A79F-D663-38C0-0141-42EC5B2D3D20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BFF1124-F1EC-3175-91BE-2F54FCB19061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4D0BC68C-20E9-3B99-3A37-4B5820616612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87" name="Object 4">
            <a:extLst>
              <a:ext uri="{FF2B5EF4-FFF2-40B4-BE49-F238E27FC236}">
                <a16:creationId xmlns:a16="http://schemas.microsoft.com/office/drawing/2014/main" id="{308248F0-30BF-F965-94E0-F01DBFCD34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25288" y="4598988"/>
          <a:ext cx="9296400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98520" imgH="1295280" progId="Equation.DSMT4">
                  <p:embed/>
                </p:oleObj>
              </mc:Choice>
              <mc:Fallback>
                <p:oleObj name="Equation" r:id="rId4" imgW="3098520" imgH="1295280" progId="Equation.DSMT4">
                  <p:embed/>
                  <p:pic>
                    <p:nvPicPr>
                      <p:cNvPr id="87" name="Object 4">
                        <a:extLst>
                          <a:ext uri="{FF2B5EF4-FFF2-40B4-BE49-F238E27FC236}">
                            <a16:creationId xmlns:a16="http://schemas.microsoft.com/office/drawing/2014/main" id="{308248F0-30BF-F965-94E0-F01DBFCD34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5288" y="4598988"/>
                        <a:ext cx="9296400" cy="388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CC8EA921-F558-5213-62F9-1DE0E44179DF}"/>
              </a:ext>
            </a:extLst>
          </p:cNvPr>
          <p:cNvSpPr txBox="1"/>
          <p:nvPr/>
        </p:nvSpPr>
        <p:spPr>
          <a:xfrm>
            <a:off x="3648730" y="273243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0223F5-C8A0-06EC-455D-0105D22DD372}"/>
              </a:ext>
            </a:extLst>
          </p:cNvPr>
          <p:cNvCxnSpPr>
            <a:cxnSpLocks/>
          </p:cNvCxnSpPr>
          <p:nvPr/>
        </p:nvCxnSpPr>
        <p:spPr bwMode="auto">
          <a:xfrm>
            <a:off x="3673475" y="2120900"/>
            <a:ext cx="0" cy="3914775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FB8A727-42E1-D1D4-229D-8B91FC1392BF}"/>
              </a:ext>
            </a:extLst>
          </p:cNvPr>
          <p:cNvSpPr txBox="1"/>
          <p:nvPr/>
        </p:nvSpPr>
        <p:spPr>
          <a:xfrm>
            <a:off x="1087203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1B3DDE-8346-A5A7-6A86-4580CBA250C5}"/>
              </a:ext>
            </a:extLst>
          </p:cNvPr>
          <p:cNvSpPr txBox="1"/>
          <p:nvPr/>
        </p:nvSpPr>
        <p:spPr>
          <a:xfrm>
            <a:off x="212265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C068BD-8EC3-8E25-59EB-36FB0AF2363E}"/>
              </a:ext>
            </a:extLst>
          </p:cNvPr>
          <p:cNvSpPr txBox="1"/>
          <p:nvPr/>
        </p:nvSpPr>
        <p:spPr>
          <a:xfrm>
            <a:off x="7246375" y="5406250"/>
            <a:ext cx="4218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Without concentration gradient, there is no diffusion and no flux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8900BD5-BD5C-BC01-CE7D-168F31A265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35863" y="3122613"/>
          <a:ext cx="2743200" cy="216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14400" imgH="723600" progId="Equation.DSMT4">
                  <p:embed/>
                </p:oleObj>
              </mc:Choice>
              <mc:Fallback>
                <p:oleObj name="Equation" r:id="rId6" imgW="9144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8900BD5-BD5C-BC01-CE7D-168F31A265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35863" y="3122613"/>
                        <a:ext cx="2743200" cy="2168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921BDB86-7A9C-47F2-BBDD-7395FC809933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026057-F170-4B2A-9589-77F76ADFE279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E9E776C-70B0-4533-A147-9F4691E516CD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24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2D2DC-B1AC-520B-0945-DCE8CC7D2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8A8B6D51-FB67-689E-4FAC-3A32ED360683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CD95322-8ED0-FE0D-5073-5564730E6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Fick’s first law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12DE1B6F-142A-A396-A68D-3214654CB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A2F0D5-4FE4-F81C-9088-7737FE17B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98F67F6-0C01-59F0-D726-F3289A8D4852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4E3BE28-38BD-9B82-2BB4-32CC6B279DE9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FAF24F7-E460-3686-82A6-5082D5AC4303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B285733-7867-C5D2-F796-2B9344C53DFA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1F0881D1-9ADE-BF62-91F2-08724FA235DA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D0D1261-A30D-2A14-F5E5-6B7DAA22C2AE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3076C33D-7F5F-F4CA-69B2-D70F36B3526C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D82EAF-A8D4-6F09-A174-8D77099038B2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206375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D51A864-A1C6-B1B0-3AFE-4F26F5EAF64B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A87FF9F-708E-2783-469F-89068C3841A1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43996E31-1659-F5AF-B260-A98C7C50845C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87" name="Object 4">
            <a:extLst>
              <a:ext uri="{FF2B5EF4-FFF2-40B4-BE49-F238E27FC236}">
                <a16:creationId xmlns:a16="http://schemas.microsoft.com/office/drawing/2014/main" id="{96B9A3F8-5DE6-3B67-5F92-18D482FDE4F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25288" y="4598988"/>
          <a:ext cx="9296400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98520" imgH="1295280" progId="Equation.DSMT4">
                  <p:embed/>
                </p:oleObj>
              </mc:Choice>
              <mc:Fallback>
                <p:oleObj name="Equation" r:id="rId4" imgW="3098520" imgH="1295280" progId="Equation.DSMT4">
                  <p:embed/>
                  <p:pic>
                    <p:nvPicPr>
                      <p:cNvPr id="87" name="Object 4">
                        <a:extLst>
                          <a:ext uri="{FF2B5EF4-FFF2-40B4-BE49-F238E27FC236}">
                            <a16:creationId xmlns:a16="http://schemas.microsoft.com/office/drawing/2014/main" id="{96B9A3F8-5DE6-3B67-5F92-18D482FDE4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5288" y="4598988"/>
                        <a:ext cx="9296400" cy="388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BB9AF077-A36D-B6AA-5D11-6F6DA0893E4E}"/>
              </a:ext>
            </a:extLst>
          </p:cNvPr>
          <p:cNvSpPr txBox="1"/>
          <p:nvPr/>
        </p:nvSpPr>
        <p:spPr>
          <a:xfrm>
            <a:off x="1947749" y="4276094"/>
            <a:ext cx="114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(x=L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340DC61-F3FA-E9D5-F069-7880A01DCC2B}"/>
              </a:ext>
            </a:extLst>
          </p:cNvPr>
          <p:cNvCxnSpPr>
            <a:cxnSpLocks/>
          </p:cNvCxnSpPr>
          <p:nvPr/>
        </p:nvCxnSpPr>
        <p:spPr bwMode="auto">
          <a:xfrm>
            <a:off x="1795514" y="1924050"/>
            <a:ext cx="0" cy="4087044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A336AF7-658C-F5D6-F944-C11CE15BBD07}"/>
              </a:ext>
            </a:extLst>
          </p:cNvPr>
          <p:cNvSpPr txBox="1"/>
          <p:nvPr/>
        </p:nvSpPr>
        <p:spPr>
          <a:xfrm>
            <a:off x="7246375" y="5645173"/>
            <a:ext cx="4218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No substrate diffuses into inert and impermeable biofilm support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409C1B-8CE5-E463-A576-EB535B84F1B6}"/>
              </a:ext>
            </a:extLst>
          </p:cNvPr>
          <p:cNvSpPr txBox="1"/>
          <p:nvPr/>
        </p:nvSpPr>
        <p:spPr>
          <a:xfrm>
            <a:off x="1087203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54E185-B613-95C6-666A-18440CDD3E71}"/>
              </a:ext>
            </a:extLst>
          </p:cNvPr>
          <p:cNvSpPr txBox="1"/>
          <p:nvPr/>
        </p:nvSpPr>
        <p:spPr>
          <a:xfrm>
            <a:off x="3494250" y="45580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91D34AD-552A-4B4D-1E3B-5B359B384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45363" y="3372908"/>
          <a:ext cx="3124200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41120" imgH="736560" progId="Equation.DSMT4">
                  <p:embed/>
                </p:oleObj>
              </mc:Choice>
              <mc:Fallback>
                <p:oleObj name="Equation" r:id="rId6" imgW="10411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1D34AD-552A-4B4D-1E3B-5B359B3849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45363" y="3372908"/>
                        <a:ext cx="3124200" cy="220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A38B506-7246-4DC2-9015-E9F3CBEDFB51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4C1648-AC11-4382-BF81-4E277171F690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1C6EA2-CAB9-4D1D-A281-AA8E1B4F7C02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09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2C70-A7E0-5D2F-30ED-F1671E5C0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4DA9F15-ABF9-44AD-76C7-3603A08E6B99}"/>
              </a:ext>
            </a:extLst>
          </p:cNvPr>
          <p:cNvSpPr/>
          <p:nvPr/>
        </p:nvSpPr>
        <p:spPr>
          <a:xfrm>
            <a:off x="8040000" y="2637000"/>
            <a:ext cx="3096000" cy="1080000"/>
          </a:xfrm>
          <a:prstGeom prst="roundRect">
            <a:avLst/>
          </a:prstGeom>
          <a:solidFill>
            <a:srgbClr val="FFCC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108D8DF-8D13-0B0E-8356-11DFBC251647}"/>
              </a:ext>
            </a:extLst>
          </p:cNvPr>
          <p:cNvSpPr/>
          <p:nvPr/>
        </p:nvSpPr>
        <p:spPr>
          <a:xfrm>
            <a:off x="11135999" y="2637000"/>
            <a:ext cx="1051405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4B29209-BB73-9114-075F-0004BF2AC003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02802FE9-2D58-0304-733A-24819BEA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mass balance for control volume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124B5D97-F730-7A2A-5535-EFEDCFB9E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9744B9-F477-6AF4-AC0D-EF32E5BE1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570496-218A-2E0D-78B3-0E7F162094F8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0EE236B-7F54-97B0-D53B-9C69CB823C9D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C515CC2-AD0F-E1D7-B0C3-647E27FEC597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1785456-9771-D6F9-5D8A-A5AA94A92146}"/>
              </a:ext>
            </a:extLst>
          </p:cNvPr>
          <p:cNvSpPr txBox="1"/>
          <p:nvPr/>
        </p:nvSpPr>
        <p:spPr>
          <a:xfrm>
            <a:off x="2387144" y="137911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Control volume (∆x A)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16BCC5B2-E284-4B0F-65D5-4A4F49ED2CFE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27F89FC-09B9-BA01-A79E-1E38BDCC2B7A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D10641A-77E3-4F42-5C16-212342686381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0898AA1-047D-22CB-A419-96789547607E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09D64F-4112-16A8-D7AF-BC98FA315A3D}"/>
              </a:ext>
            </a:extLst>
          </p:cNvPr>
          <p:cNvSpPr/>
          <p:nvPr/>
        </p:nvSpPr>
        <p:spPr>
          <a:xfrm>
            <a:off x="3044434" y="2277002"/>
            <a:ext cx="627358" cy="3394494"/>
          </a:xfrm>
          <a:prstGeom prst="rect">
            <a:avLst/>
          </a:prstGeom>
          <a:ln w="38100">
            <a:solidFill>
              <a:srgbClr val="FF0000"/>
            </a:solidFill>
            <a:prstDash val="sysDot"/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0AAFA4-A0FF-D215-9FFE-3891CA943110}"/>
              </a:ext>
            </a:extLst>
          </p:cNvPr>
          <p:cNvCxnSpPr>
            <a:cxnSpLocks/>
            <a:stCxn id="65" idx="3"/>
          </p:cNvCxnSpPr>
          <p:nvPr/>
        </p:nvCxnSpPr>
        <p:spPr bwMode="auto">
          <a:xfrm flipV="1">
            <a:off x="3524250" y="4091591"/>
            <a:ext cx="649263" cy="6661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2E13B9-C7FA-91B5-8C42-023BEE9C6981}"/>
              </a:ext>
            </a:extLst>
          </p:cNvPr>
          <p:cNvCxnSpPr/>
          <p:nvPr/>
        </p:nvCxnSpPr>
        <p:spPr bwMode="auto">
          <a:xfrm>
            <a:off x="4133760" y="4130601"/>
            <a:ext cx="0" cy="29852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30DD61E-8C64-51D1-F01D-DDF3CA9DD40B}"/>
              </a:ext>
            </a:extLst>
          </p:cNvPr>
          <p:cNvCxnSpPr/>
          <p:nvPr/>
        </p:nvCxnSpPr>
        <p:spPr bwMode="auto">
          <a:xfrm flipH="1">
            <a:off x="3848881" y="4424664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390F2DA-CEAB-38E7-3A25-B27B0FF4763F}"/>
              </a:ext>
            </a:extLst>
          </p:cNvPr>
          <p:cNvCxnSpPr/>
          <p:nvPr/>
        </p:nvCxnSpPr>
        <p:spPr bwMode="auto">
          <a:xfrm flipV="1">
            <a:off x="2491713" y="5061922"/>
            <a:ext cx="700512" cy="477949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CD50198-6982-DF6D-BAD9-6D0BA177A06D}"/>
              </a:ext>
            </a:extLst>
          </p:cNvPr>
          <p:cNvCxnSpPr/>
          <p:nvPr/>
        </p:nvCxnSpPr>
        <p:spPr bwMode="auto">
          <a:xfrm>
            <a:off x="2841969" y="5300896"/>
            <a:ext cx="0" cy="20119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2EFA2C-5401-69E0-154B-CD5D5FFDB50B}"/>
              </a:ext>
            </a:extLst>
          </p:cNvPr>
          <p:cNvCxnSpPr/>
          <p:nvPr/>
        </p:nvCxnSpPr>
        <p:spPr bwMode="auto">
          <a:xfrm flipH="1">
            <a:off x="2557090" y="5497625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27669E86-9A08-73F8-9DD9-20EC05F7553B}"/>
              </a:ext>
            </a:extLst>
          </p:cNvPr>
          <p:cNvSpPr/>
          <p:nvPr/>
        </p:nvSpPr>
        <p:spPr>
          <a:xfrm flipH="1">
            <a:off x="3407552" y="3602646"/>
            <a:ext cx="645235" cy="373530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1CE05BC-B5A1-5700-4750-0B22D12EFC4D}"/>
              </a:ext>
            </a:extLst>
          </p:cNvPr>
          <p:cNvSpPr/>
          <p:nvPr/>
        </p:nvSpPr>
        <p:spPr>
          <a:xfrm flipH="1" flipV="1">
            <a:off x="2646842" y="3695437"/>
            <a:ext cx="645235" cy="187948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B04637B-E4CE-67F7-8412-D7572789C563}"/>
              </a:ext>
            </a:extLst>
          </p:cNvPr>
          <p:cNvSpPr txBox="1"/>
          <p:nvPr/>
        </p:nvSpPr>
        <p:spPr>
          <a:xfrm>
            <a:off x="3648730" y="3228959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A103B0D-9683-0107-8549-5C4755077FDF}"/>
              </a:ext>
            </a:extLst>
          </p:cNvPr>
          <p:cNvSpPr txBox="1"/>
          <p:nvPr/>
        </p:nvSpPr>
        <p:spPr>
          <a:xfrm>
            <a:off x="1835584" y="3228959"/>
            <a:ext cx="1208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(x+∆x)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EC443D9-5669-C109-9C76-C3093D98D8FB}"/>
              </a:ext>
            </a:extLst>
          </p:cNvPr>
          <p:cNvCxnSpPr/>
          <p:nvPr/>
        </p:nvCxnSpPr>
        <p:spPr bwMode="auto">
          <a:xfrm flipH="1">
            <a:off x="3427908" y="1803401"/>
            <a:ext cx="446348" cy="4736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7CE08A5-7266-9023-A712-E6DE055DE568}"/>
              </a:ext>
            </a:extLst>
          </p:cNvPr>
          <p:cNvSpPr txBox="1"/>
          <p:nvPr/>
        </p:nvSpPr>
        <p:spPr>
          <a:xfrm>
            <a:off x="3056278" y="2656091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</a:t>
            </a:r>
            <a:r>
              <a:rPr kumimoji="0" lang="en-US" sz="2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039C14D-97BE-C463-CF9A-9B179CC46B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13525" y="2209800"/>
          <a:ext cx="5427663" cy="391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2133360" progId="Equation.DSMT4">
                  <p:embed/>
                </p:oleObj>
              </mc:Choice>
              <mc:Fallback>
                <p:oleObj name="Equation" r:id="rId4" imgW="2958840" imgH="2133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039C14D-97BE-C463-CF9A-9B179CC46B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3525" y="2209800"/>
                        <a:ext cx="5427663" cy="3913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BEC3FF3-5662-EA5A-AF12-788339E5603F}"/>
              </a:ext>
            </a:extLst>
          </p:cNvPr>
          <p:cNvSpPr txBox="1"/>
          <p:nvPr/>
        </p:nvSpPr>
        <p:spPr>
          <a:xfrm>
            <a:off x="526764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12748F7-D714-6644-67C2-B7B353CDDC68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E1F9ECF-A691-90A0-8F47-40BBFCB69558}"/>
              </a:ext>
            </a:extLst>
          </p:cNvPr>
          <p:cNvSpPr txBox="1"/>
          <p:nvPr/>
        </p:nvSpPr>
        <p:spPr>
          <a:xfrm>
            <a:off x="1532418" y="5981282"/>
            <a:ext cx="53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1435100" algn="ctr"/>
                <a:tab pos="205740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2ADC98A-54A1-4B80-9B2A-7AE0D09A1601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D7D879-DBDF-E04D-170B-D51540E46798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74ECF9-97B3-AEAB-FB0F-0123E4844046}"/>
              </a:ext>
            </a:extLst>
          </p:cNvPr>
          <p:cNvCxnSpPr/>
          <p:nvPr/>
        </p:nvCxnSpPr>
        <p:spPr bwMode="auto">
          <a:xfrm>
            <a:off x="304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67F0B65-2AD0-22EC-29C0-F597D5AEC998}"/>
              </a:ext>
            </a:extLst>
          </p:cNvPr>
          <p:cNvCxnSpPr/>
          <p:nvPr/>
        </p:nvCxnSpPr>
        <p:spPr bwMode="auto">
          <a:xfrm>
            <a:off x="3680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48F7B77-624E-8A07-3FAA-BDAA7E29DA34}"/>
              </a:ext>
            </a:extLst>
          </p:cNvPr>
          <p:cNvSpPr/>
          <p:nvPr/>
        </p:nvSpPr>
        <p:spPr>
          <a:xfrm>
            <a:off x="6853374" y="3809426"/>
            <a:ext cx="4680000" cy="273600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6FD26E6-6694-4494-9EFD-C1207B45F77A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62E095-8692-4DF1-8DC4-55CD6A3B0591}"/>
              </a:ext>
            </a:extLst>
          </p:cNvPr>
          <p:cNvSpPr txBox="1"/>
          <p:nvPr/>
        </p:nvSpPr>
        <p:spPr>
          <a:xfrm>
            <a:off x="4481783" y="5981282"/>
            <a:ext cx="361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1435100" algn="ctr"/>
                <a:tab pos="205740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1AE59B5-126E-4E13-9318-BBC26B0497E2}"/>
              </a:ext>
            </a:extLst>
          </p:cNvPr>
          <p:cNvSpPr txBox="1"/>
          <p:nvPr/>
        </p:nvSpPr>
        <p:spPr>
          <a:xfrm>
            <a:off x="3503749" y="5981282"/>
            <a:ext cx="361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1435100" algn="ctr"/>
                <a:tab pos="205740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x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7189012-BF33-4209-98F8-5CBE22F6A1E0}"/>
              </a:ext>
            </a:extLst>
          </p:cNvPr>
          <p:cNvSpPr txBox="1"/>
          <p:nvPr/>
        </p:nvSpPr>
        <p:spPr>
          <a:xfrm>
            <a:off x="2608483" y="5981282"/>
            <a:ext cx="81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1435100" algn="ctr"/>
                <a:tab pos="205740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x+∆x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9E0C147-87CD-4777-86BD-F48A8C6CF6BF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0BBE4E7-EA60-4C3F-BE2F-441C200D30F3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455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40" grpId="0"/>
      <p:bldP spid="2" grpId="0" animBg="1"/>
      <p:bldP spid="46" grpId="0" animBg="1"/>
      <p:bldP spid="47" grpId="0" animBg="1"/>
      <p:bldP spid="48" grpId="0"/>
      <p:bldP spid="49" grpId="0"/>
      <p:bldP spid="5" grpId="0"/>
      <p:bldP spid="43" grpId="0"/>
      <p:bldP spid="4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2C70-A7E0-5D2F-30ED-F1671E5C0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04B29209-BB73-9114-075F-0004BF2AC003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02802FE9-2D58-0304-733A-24819BEA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mass balance for control volume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124B5D97-F730-7A2A-5535-EFEDCFB9E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9744B9-F477-6AF4-AC0D-EF32E5BE1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570496-218A-2E0D-78B3-0E7F162094F8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0EE236B-7F54-97B0-D53B-9C69CB823C9D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C515CC2-AD0F-E1D7-B0C3-647E27FEC597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1785456-9771-D6F9-5D8A-A5AA94A92146}"/>
              </a:ext>
            </a:extLst>
          </p:cNvPr>
          <p:cNvSpPr txBox="1"/>
          <p:nvPr/>
        </p:nvSpPr>
        <p:spPr>
          <a:xfrm>
            <a:off x="2387144" y="137911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Control volume (∆x A)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16BCC5B2-E284-4B0F-65D5-4A4F49ED2CFE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27F89FC-09B9-BA01-A79E-1E38BDCC2B7A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D10641A-77E3-4F42-5C16-212342686381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0898AA1-047D-22CB-A419-96789547607E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09D64F-4112-16A8-D7AF-BC98FA315A3D}"/>
              </a:ext>
            </a:extLst>
          </p:cNvPr>
          <p:cNvSpPr/>
          <p:nvPr/>
        </p:nvSpPr>
        <p:spPr>
          <a:xfrm>
            <a:off x="3044434" y="2277002"/>
            <a:ext cx="627358" cy="3394494"/>
          </a:xfrm>
          <a:prstGeom prst="rect">
            <a:avLst/>
          </a:prstGeom>
          <a:ln w="38100">
            <a:solidFill>
              <a:srgbClr val="FF0000"/>
            </a:solidFill>
            <a:prstDash val="sysDot"/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0AAFA4-A0FF-D215-9FFE-3891CA943110}"/>
              </a:ext>
            </a:extLst>
          </p:cNvPr>
          <p:cNvCxnSpPr>
            <a:stCxn id="65" idx="3"/>
          </p:cNvCxnSpPr>
          <p:nvPr/>
        </p:nvCxnSpPr>
        <p:spPr bwMode="auto">
          <a:xfrm flipV="1">
            <a:off x="3524250" y="4091591"/>
            <a:ext cx="649263" cy="6661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2E13B9-C7FA-91B5-8C42-023BEE9C6981}"/>
              </a:ext>
            </a:extLst>
          </p:cNvPr>
          <p:cNvCxnSpPr/>
          <p:nvPr/>
        </p:nvCxnSpPr>
        <p:spPr bwMode="auto">
          <a:xfrm>
            <a:off x="4133760" y="4130601"/>
            <a:ext cx="0" cy="29852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30DD61E-8C64-51D1-F01D-DDF3CA9DD40B}"/>
              </a:ext>
            </a:extLst>
          </p:cNvPr>
          <p:cNvCxnSpPr/>
          <p:nvPr/>
        </p:nvCxnSpPr>
        <p:spPr bwMode="auto">
          <a:xfrm flipH="1">
            <a:off x="3848881" y="4424664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390F2DA-CEAB-38E7-3A25-B27B0FF4763F}"/>
              </a:ext>
            </a:extLst>
          </p:cNvPr>
          <p:cNvCxnSpPr/>
          <p:nvPr/>
        </p:nvCxnSpPr>
        <p:spPr bwMode="auto">
          <a:xfrm flipV="1">
            <a:off x="2491713" y="5061922"/>
            <a:ext cx="700512" cy="477949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CD50198-6982-DF6D-BAD9-6D0BA177A06D}"/>
              </a:ext>
            </a:extLst>
          </p:cNvPr>
          <p:cNvCxnSpPr/>
          <p:nvPr/>
        </p:nvCxnSpPr>
        <p:spPr bwMode="auto">
          <a:xfrm>
            <a:off x="2841969" y="5300896"/>
            <a:ext cx="0" cy="20119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2EFA2C-5401-69E0-154B-CD5D5FFDB50B}"/>
              </a:ext>
            </a:extLst>
          </p:cNvPr>
          <p:cNvCxnSpPr/>
          <p:nvPr/>
        </p:nvCxnSpPr>
        <p:spPr bwMode="auto">
          <a:xfrm flipH="1">
            <a:off x="2557090" y="5497625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27669E86-9A08-73F8-9DD9-20EC05F7553B}"/>
              </a:ext>
            </a:extLst>
          </p:cNvPr>
          <p:cNvSpPr/>
          <p:nvPr/>
        </p:nvSpPr>
        <p:spPr>
          <a:xfrm flipH="1">
            <a:off x="3407552" y="3602646"/>
            <a:ext cx="645235" cy="373530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1CE05BC-B5A1-5700-4750-0B22D12EFC4D}"/>
              </a:ext>
            </a:extLst>
          </p:cNvPr>
          <p:cNvSpPr/>
          <p:nvPr/>
        </p:nvSpPr>
        <p:spPr>
          <a:xfrm flipH="1" flipV="1">
            <a:off x="2646842" y="3695437"/>
            <a:ext cx="645235" cy="187948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B04637B-E4CE-67F7-8412-D7572789C563}"/>
              </a:ext>
            </a:extLst>
          </p:cNvPr>
          <p:cNvSpPr txBox="1"/>
          <p:nvPr/>
        </p:nvSpPr>
        <p:spPr>
          <a:xfrm>
            <a:off x="3648730" y="3228959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A103B0D-9683-0107-8549-5C4755077FDF}"/>
              </a:ext>
            </a:extLst>
          </p:cNvPr>
          <p:cNvSpPr txBox="1"/>
          <p:nvPr/>
        </p:nvSpPr>
        <p:spPr>
          <a:xfrm>
            <a:off x="1835584" y="3228959"/>
            <a:ext cx="1208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(x+∆x)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EC443D9-5669-C109-9C76-C3093D98D8FB}"/>
              </a:ext>
            </a:extLst>
          </p:cNvPr>
          <p:cNvCxnSpPr/>
          <p:nvPr/>
        </p:nvCxnSpPr>
        <p:spPr bwMode="auto">
          <a:xfrm flipH="1">
            <a:off x="3427908" y="1803401"/>
            <a:ext cx="446348" cy="4736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7CE08A5-7266-9023-A712-E6DE055DE568}"/>
              </a:ext>
            </a:extLst>
          </p:cNvPr>
          <p:cNvSpPr txBox="1"/>
          <p:nvPr/>
        </p:nvSpPr>
        <p:spPr>
          <a:xfrm>
            <a:off x="3056278" y="2656091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</a:t>
            </a:r>
            <a:r>
              <a:rPr kumimoji="0" lang="en-US" sz="2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EC3FF3-5662-EA5A-AF12-788339E5603F}"/>
              </a:ext>
            </a:extLst>
          </p:cNvPr>
          <p:cNvSpPr txBox="1"/>
          <p:nvPr/>
        </p:nvSpPr>
        <p:spPr>
          <a:xfrm>
            <a:off x="526764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12748F7-D714-6644-67C2-B7B353CDDC68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E1F9ECF-A691-90A0-8F47-40BBFCB69558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1435100" algn="ctr"/>
                <a:tab pos="205740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x+∆x 	x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2ADC98A-54A1-4B80-9B2A-7AE0D09A1601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D7D879-DBDF-E04D-170B-D51540E46798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74ECF9-97B3-AEAB-FB0F-0123E4844046}"/>
              </a:ext>
            </a:extLst>
          </p:cNvPr>
          <p:cNvCxnSpPr/>
          <p:nvPr/>
        </p:nvCxnSpPr>
        <p:spPr bwMode="auto">
          <a:xfrm>
            <a:off x="304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67F0B65-2AD0-22EC-29C0-F597D5AEC998}"/>
              </a:ext>
            </a:extLst>
          </p:cNvPr>
          <p:cNvCxnSpPr/>
          <p:nvPr/>
        </p:nvCxnSpPr>
        <p:spPr bwMode="auto">
          <a:xfrm>
            <a:off x="3680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90BE30E-0DC7-4B67-196B-7EBA2B67D824}"/>
              </a:ext>
            </a:extLst>
          </p:cNvPr>
          <p:cNvSpPr/>
          <p:nvPr/>
        </p:nvSpPr>
        <p:spPr>
          <a:xfrm>
            <a:off x="8040000" y="2637000"/>
            <a:ext cx="3096000" cy="1080000"/>
          </a:xfrm>
          <a:prstGeom prst="roundRect">
            <a:avLst/>
          </a:prstGeom>
          <a:solidFill>
            <a:srgbClr val="FFCC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E215816-D099-0382-8DC8-DD5F4CF1E20D}"/>
              </a:ext>
            </a:extLst>
          </p:cNvPr>
          <p:cNvSpPr/>
          <p:nvPr/>
        </p:nvSpPr>
        <p:spPr>
          <a:xfrm>
            <a:off x="11135999" y="2637000"/>
            <a:ext cx="1051405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039C14D-97BE-C463-CF9A-9B179CC46B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13525" y="2216150"/>
          <a:ext cx="5427663" cy="391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58840" imgH="2133360" progId="Equation.DSMT4">
                  <p:embed/>
                </p:oleObj>
              </mc:Choice>
              <mc:Fallback>
                <p:oleObj name="Equation" r:id="rId3" imgW="2958840" imgH="2133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039C14D-97BE-C463-CF9A-9B179CC46B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3525" y="2216150"/>
                        <a:ext cx="5427663" cy="3913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48F7B77-624E-8A07-3FAA-BDAA7E29DA34}"/>
              </a:ext>
            </a:extLst>
          </p:cNvPr>
          <p:cNvSpPr/>
          <p:nvPr/>
        </p:nvSpPr>
        <p:spPr>
          <a:xfrm>
            <a:off x="6960000" y="4797000"/>
            <a:ext cx="4680000" cy="273600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A7C2D0-2E48-4C02-86A0-026CC67D6FBE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C203206-FAAD-4014-B14F-20E79C5A4D14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6315A54-42DD-4024-AF4C-C0E636B54FC6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173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2C70-A7E0-5D2F-30ED-F1671E5C0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0B351F-F72A-2491-D676-BA1D388033A8}"/>
              </a:ext>
            </a:extLst>
          </p:cNvPr>
          <p:cNvSpPr/>
          <p:nvPr/>
        </p:nvSpPr>
        <p:spPr>
          <a:xfrm>
            <a:off x="7896000" y="5085000"/>
            <a:ext cx="1008000" cy="1080000"/>
          </a:xfrm>
          <a:prstGeom prst="roundRect">
            <a:avLst/>
          </a:prstGeom>
          <a:solidFill>
            <a:srgbClr val="FFCC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F2D3305-CF4D-9D07-C7CD-9293290AE16F}"/>
              </a:ext>
            </a:extLst>
          </p:cNvPr>
          <p:cNvSpPr/>
          <p:nvPr/>
        </p:nvSpPr>
        <p:spPr>
          <a:xfrm>
            <a:off x="8904001" y="5085000"/>
            <a:ext cx="864000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4B29209-BB73-9114-075F-0004BF2AC003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02802FE9-2D58-0304-733A-24819BEA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mass balance for control volume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124B5D97-F730-7A2A-5535-EFEDCFB9E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9744B9-F477-6AF4-AC0D-EF32E5BE1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570496-218A-2E0D-78B3-0E7F162094F8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0EE236B-7F54-97B0-D53B-9C69CB823C9D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C515CC2-AD0F-E1D7-B0C3-647E27FEC597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1785456-9771-D6F9-5D8A-A5AA94A92146}"/>
              </a:ext>
            </a:extLst>
          </p:cNvPr>
          <p:cNvSpPr txBox="1"/>
          <p:nvPr/>
        </p:nvSpPr>
        <p:spPr>
          <a:xfrm>
            <a:off x="2387144" y="137911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Control volume (∆x A)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16BCC5B2-E284-4B0F-65D5-4A4F49ED2CFE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27F89FC-09B9-BA01-A79E-1E38BDCC2B7A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D10641A-77E3-4F42-5C16-212342686381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0898AA1-047D-22CB-A419-96789547607E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09D64F-4112-16A8-D7AF-BC98FA315A3D}"/>
              </a:ext>
            </a:extLst>
          </p:cNvPr>
          <p:cNvSpPr/>
          <p:nvPr/>
        </p:nvSpPr>
        <p:spPr>
          <a:xfrm>
            <a:off x="3044434" y="2277002"/>
            <a:ext cx="627358" cy="3394494"/>
          </a:xfrm>
          <a:prstGeom prst="rect">
            <a:avLst/>
          </a:prstGeom>
          <a:ln w="38100">
            <a:solidFill>
              <a:srgbClr val="FF0000"/>
            </a:solidFill>
            <a:prstDash val="sysDot"/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0AAFA4-A0FF-D215-9FFE-3891CA943110}"/>
              </a:ext>
            </a:extLst>
          </p:cNvPr>
          <p:cNvCxnSpPr>
            <a:stCxn id="65" idx="3"/>
          </p:cNvCxnSpPr>
          <p:nvPr/>
        </p:nvCxnSpPr>
        <p:spPr bwMode="auto">
          <a:xfrm flipV="1">
            <a:off x="3524250" y="4091591"/>
            <a:ext cx="649263" cy="6661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2E13B9-C7FA-91B5-8C42-023BEE9C6981}"/>
              </a:ext>
            </a:extLst>
          </p:cNvPr>
          <p:cNvCxnSpPr/>
          <p:nvPr/>
        </p:nvCxnSpPr>
        <p:spPr bwMode="auto">
          <a:xfrm>
            <a:off x="4133760" y="4130601"/>
            <a:ext cx="0" cy="29852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30DD61E-8C64-51D1-F01D-DDF3CA9DD40B}"/>
              </a:ext>
            </a:extLst>
          </p:cNvPr>
          <p:cNvCxnSpPr/>
          <p:nvPr/>
        </p:nvCxnSpPr>
        <p:spPr bwMode="auto">
          <a:xfrm flipH="1">
            <a:off x="3848881" y="4424664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390F2DA-CEAB-38E7-3A25-B27B0FF4763F}"/>
              </a:ext>
            </a:extLst>
          </p:cNvPr>
          <p:cNvCxnSpPr/>
          <p:nvPr/>
        </p:nvCxnSpPr>
        <p:spPr bwMode="auto">
          <a:xfrm flipV="1">
            <a:off x="2491713" y="5061922"/>
            <a:ext cx="700512" cy="477949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CD50198-6982-DF6D-BAD9-6D0BA177A06D}"/>
              </a:ext>
            </a:extLst>
          </p:cNvPr>
          <p:cNvCxnSpPr/>
          <p:nvPr/>
        </p:nvCxnSpPr>
        <p:spPr bwMode="auto">
          <a:xfrm>
            <a:off x="2841969" y="5300896"/>
            <a:ext cx="0" cy="20119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2EFA2C-5401-69E0-154B-CD5D5FFDB50B}"/>
              </a:ext>
            </a:extLst>
          </p:cNvPr>
          <p:cNvCxnSpPr/>
          <p:nvPr/>
        </p:nvCxnSpPr>
        <p:spPr bwMode="auto">
          <a:xfrm flipH="1">
            <a:off x="2557090" y="5497625"/>
            <a:ext cx="284879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27669E86-9A08-73F8-9DD9-20EC05F7553B}"/>
              </a:ext>
            </a:extLst>
          </p:cNvPr>
          <p:cNvSpPr/>
          <p:nvPr/>
        </p:nvSpPr>
        <p:spPr>
          <a:xfrm flipH="1">
            <a:off x="3407552" y="3602646"/>
            <a:ext cx="645235" cy="373530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1CE05BC-B5A1-5700-4750-0B22D12EFC4D}"/>
              </a:ext>
            </a:extLst>
          </p:cNvPr>
          <p:cNvSpPr/>
          <p:nvPr/>
        </p:nvSpPr>
        <p:spPr>
          <a:xfrm flipH="1" flipV="1">
            <a:off x="2646842" y="3695437"/>
            <a:ext cx="645235" cy="187948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B04637B-E4CE-67F7-8412-D7572789C563}"/>
              </a:ext>
            </a:extLst>
          </p:cNvPr>
          <p:cNvSpPr txBox="1"/>
          <p:nvPr/>
        </p:nvSpPr>
        <p:spPr>
          <a:xfrm>
            <a:off x="3648730" y="3228959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A103B0D-9683-0107-8549-5C4755077FDF}"/>
              </a:ext>
            </a:extLst>
          </p:cNvPr>
          <p:cNvSpPr txBox="1"/>
          <p:nvPr/>
        </p:nvSpPr>
        <p:spPr>
          <a:xfrm>
            <a:off x="1835584" y="3228959"/>
            <a:ext cx="1208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(x+∆x)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EC443D9-5669-C109-9C76-C3093D98D8FB}"/>
              </a:ext>
            </a:extLst>
          </p:cNvPr>
          <p:cNvCxnSpPr/>
          <p:nvPr/>
        </p:nvCxnSpPr>
        <p:spPr bwMode="auto">
          <a:xfrm flipH="1">
            <a:off x="3427908" y="1803401"/>
            <a:ext cx="446348" cy="4736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7CE08A5-7266-9023-A712-E6DE055DE568}"/>
              </a:ext>
            </a:extLst>
          </p:cNvPr>
          <p:cNvSpPr txBox="1"/>
          <p:nvPr/>
        </p:nvSpPr>
        <p:spPr>
          <a:xfrm>
            <a:off x="3056278" y="2656091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</a:t>
            </a:r>
            <a:r>
              <a:rPr kumimoji="0" lang="en-US" sz="2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039C14D-97BE-C463-CF9A-9B179CC46B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13525" y="2209800"/>
          <a:ext cx="5427663" cy="391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2133360" progId="Equation.DSMT4">
                  <p:embed/>
                </p:oleObj>
              </mc:Choice>
              <mc:Fallback>
                <p:oleObj name="Equation" r:id="rId4" imgW="2958840" imgH="2133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039C14D-97BE-C463-CF9A-9B179CC46B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3525" y="2209800"/>
                        <a:ext cx="5427663" cy="3913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BEC3FF3-5662-EA5A-AF12-788339E5603F}"/>
              </a:ext>
            </a:extLst>
          </p:cNvPr>
          <p:cNvSpPr txBox="1"/>
          <p:nvPr/>
        </p:nvSpPr>
        <p:spPr>
          <a:xfrm>
            <a:off x="526764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12748F7-D714-6644-67C2-B7B353CDDC68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E1F9ECF-A691-90A0-8F47-40BBFCB69558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1435100" algn="ctr"/>
                <a:tab pos="205740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x+∆x 	x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2ADC98A-54A1-4B80-9B2A-7AE0D09A1601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D7D879-DBDF-E04D-170B-D51540E46798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74ECF9-97B3-AEAB-FB0F-0123E4844046}"/>
              </a:ext>
            </a:extLst>
          </p:cNvPr>
          <p:cNvCxnSpPr/>
          <p:nvPr/>
        </p:nvCxnSpPr>
        <p:spPr bwMode="auto">
          <a:xfrm>
            <a:off x="304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67F0B65-2AD0-22EC-29C0-F597D5AEC998}"/>
              </a:ext>
            </a:extLst>
          </p:cNvPr>
          <p:cNvCxnSpPr/>
          <p:nvPr/>
        </p:nvCxnSpPr>
        <p:spPr bwMode="auto">
          <a:xfrm>
            <a:off x="3680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4583287-F5CE-4460-BAA1-CE9B61F23592}"/>
              </a:ext>
            </a:extLst>
          </p:cNvPr>
          <p:cNvSpPr txBox="1"/>
          <p:nvPr/>
        </p:nvSpPr>
        <p:spPr>
          <a:xfrm rot="16200000">
            <a:off x="-112360" y="3749321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80B2F0A-EB04-4B97-B1D3-2654DAE13EC0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06C33C4-7B84-4BFD-9C7E-C343B51D7B9F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691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4885B-12FE-9D14-BD02-89B11830A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Steady state material balance inside the biofilm</a:t>
            </a:r>
            <a:endParaRPr lang="en-CH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746F778-590B-8287-D493-06C8C1450D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2000" y="1557000"/>
          <a:ext cx="8886825" cy="424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545760" progId="Equation.DSMT4">
                  <p:embed/>
                </p:oleObj>
              </mc:Choice>
              <mc:Fallback>
                <p:oleObj name="Equation" r:id="rId3" imgW="1143000" imgH="5457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746F778-590B-8287-D493-06C8C1450D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72000" y="1557000"/>
                        <a:ext cx="8886825" cy="424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469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4885B-12FE-9D14-BD02-89B11830A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Steady state material balance inside the biofilm</a:t>
            </a:r>
            <a:endParaRPr lang="en-CH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15C019D-58A9-AAAA-25AE-1E76C80303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6000" y="1557000"/>
          <a:ext cx="11652371" cy="42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98320" imgH="545760" progId="Equation.DSMT4">
                  <p:embed/>
                </p:oleObj>
              </mc:Choice>
              <mc:Fallback>
                <p:oleObj name="Equation" r:id="rId3" imgW="1498320" imgH="5457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15C019D-58A9-AAAA-25AE-1E76C80303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000" y="1557000"/>
                        <a:ext cx="11652371" cy="42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624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30B3B-3E2A-75B7-4CC7-DC484EB4B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course outline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08101-4746-5544-A934-56C33A28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6000" y="908051"/>
            <a:ext cx="7921572" cy="5689600"/>
          </a:xfrm>
        </p:spPr>
        <p:txBody>
          <a:bodyPr/>
          <a:lstStyle/>
          <a:p>
            <a:r>
              <a:rPr lang="en-US" sz="2800" b="1" dirty="0"/>
              <a:t>Overall mass balances: </a:t>
            </a:r>
            <a:r>
              <a:rPr lang="en-US" sz="2800" dirty="0"/>
              <a:t>Linking microscale (biofilm scale) and macroscale (reactor scale) mass balances</a:t>
            </a:r>
          </a:p>
          <a:p>
            <a:endParaRPr lang="en-US" sz="2800" dirty="0"/>
          </a:p>
          <a:p>
            <a:r>
              <a:rPr lang="en-US" sz="2800" b="1" dirty="0"/>
              <a:t>Reactors: </a:t>
            </a:r>
            <a:r>
              <a:rPr lang="en-US" sz="2800" dirty="0"/>
              <a:t>Biofilm reactor types and their relative design features</a:t>
            </a:r>
          </a:p>
          <a:p>
            <a:endParaRPr lang="en-US" sz="2800" dirty="0"/>
          </a:p>
          <a:p>
            <a:r>
              <a:rPr lang="en-US" sz="2800" b="1" dirty="0"/>
              <a:t>Modeling:</a:t>
            </a:r>
            <a:r>
              <a:rPr lang="en-US" sz="2800" dirty="0"/>
              <a:t> Detailed mathematical modeling of diffusion and reaction in biofilms</a:t>
            </a:r>
          </a:p>
          <a:p>
            <a:endParaRPr lang="en-US" sz="2800" dirty="0"/>
          </a:p>
          <a:p>
            <a:r>
              <a:rPr lang="en-US" sz="2800" b="1" dirty="0"/>
              <a:t>Design: </a:t>
            </a:r>
            <a:r>
              <a:rPr lang="en-US" sz="2800" dirty="0"/>
              <a:t>Practical design and mathematical modeling of biofilm reactors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075A29-1736-4866-10C9-C0D80233A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92" y="864000"/>
            <a:ext cx="3397183" cy="1440000"/>
          </a:xfrm>
          <a:prstGeom prst="rect">
            <a:avLst/>
          </a:prstGeom>
        </p:spPr>
      </p:pic>
      <p:pic>
        <p:nvPicPr>
          <p:cNvPr id="8" name="Picture 7" descr="Corvalis">
            <a:extLst>
              <a:ext uri="{FF2B5EF4-FFF2-40B4-BE49-F238E27FC236}">
                <a16:creationId xmlns:a16="http://schemas.microsoft.com/office/drawing/2014/main" id="{164299CD-9CAF-705C-724E-CC9799F1DA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95"/>
          <a:stretch/>
        </p:blipFill>
        <p:spPr bwMode="auto">
          <a:xfrm>
            <a:off x="823103" y="2319000"/>
            <a:ext cx="294217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DBA177-1049-C63C-2D57-37F63FADEF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1628" y="3774000"/>
            <a:ext cx="1873647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1EE946-8F28-EDFC-FF56-ACE861EFF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1908" y="5229000"/>
            <a:ext cx="173336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6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BF58AFD-D561-9676-8BCB-310208167DBF}"/>
              </a:ext>
            </a:extLst>
          </p:cNvPr>
          <p:cNvSpPr/>
          <p:nvPr/>
        </p:nvSpPr>
        <p:spPr>
          <a:xfrm>
            <a:off x="10272000" y="909000"/>
            <a:ext cx="1080000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6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281563" cy="774700"/>
          </a:xfrm>
        </p:spPr>
        <p:txBody>
          <a:bodyPr/>
          <a:lstStyle/>
          <a:p>
            <a:r>
              <a:rPr lang="en-US" dirty="0"/>
              <a:t>Rate expressions</a:t>
            </a:r>
          </a:p>
        </p:txBody>
      </p:sp>
      <p:sp>
        <p:nvSpPr>
          <p:cNvPr id="2262095" name="Rectangle 79"/>
          <p:cNvSpPr>
            <a:spLocks noGrp="1" noChangeArrowheads="1"/>
          </p:cNvSpPr>
          <p:nvPr>
            <p:ph sz="half" idx="1"/>
          </p:nvPr>
        </p:nvSpPr>
        <p:spPr>
          <a:xfrm>
            <a:off x="334963" y="1197000"/>
            <a:ext cx="5659437" cy="5400650"/>
          </a:xfrm>
        </p:spPr>
        <p:txBody>
          <a:bodyPr/>
          <a:lstStyle/>
          <a:p>
            <a:r>
              <a:rPr lang="en-US" dirty="0"/>
              <a:t>Zero-order</a:t>
            </a:r>
          </a:p>
          <a:p>
            <a:endParaRPr lang="en-US" dirty="0"/>
          </a:p>
          <a:p>
            <a:r>
              <a:rPr lang="en-US" dirty="0"/>
              <a:t>First-order</a:t>
            </a:r>
          </a:p>
          <a:p>
            <a:endParaRPr lang="en-US" dirty="0"/>
          </a:p>
          <a:p>
            <a:r>
              <a:rPr lang="en-US" dirty="0"/>
              <a:t>Substrate utilization assuming Monod growth kinetics</a:t>
            </a:r>
          </a:p>
          <a:p>
            <a:endParaRPr lang="en-US" dirty="0"/>
          </a:p>
          <a:p>
            <a:r>
              <a:rPr lang="en-US" dirty="0"/>
              <a:t>General rate expression for compound </a:t>
            </a:r>
            <a:r>
              <a:rPr lang="en-US" dirty="0" err="1"/>
              <a:t>S</a:t>
            </a:r>
            <a:r>
              <a:rPr lang="en-US" baseline="-25000" dirty="0" err="1"/>
              <a:t>F,i</a:t>
            </a:r>
            <a:r>
              <a:rPr lang="en-US" dirty="0"/>
              <a:t> that is affected by multiple processes (j)</a:t>
            </a:r>
          </a:p>
        </p:txBody>
      </p:sp>
      <p:graphicFrame>
        <p:nvGraphicFramePr>
          <p:cNvPr id="2262020" name="Object 4"/>
          <p:cNvGraphicFramePr>
            <a:graphicFrameLocks noChangeAspect="1"/>
          </p:cNvGraphicFramePr>
          <p:nvPr/>
        </p:nvGraphicFramePr>
        <p:xfrm>
          <a:off x="8167688" y="917575"/>
          <a:ext cx="31464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95000" progId="Equation.DSMT4">
                  <p:embed/>
                </p:oleObj>
              </mc:Choice>
              <mc:Fallback>
                <p:oleObj name="Equation" r:id="rId4" imgW="1346040" imgH="495000" progId="Equation.DSMT4">
                  <p:embed/>
                  <p:pic>
                    <p:nvPicPr>
                      <p:cNvPr id="22620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7688" y="917575"/>
                        <a:ext cx="3146425" cy="11461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4" name="Object 8"/>
          <p:cNvGraphicFramePr>
            <a:graphicFrameLocks noChangeAspect="1"/>
          </p:cNvGraphicFramePr>
          <p:nvPr/>
        </p:nvGraphicFramePr>
        <p:xfrm>
          <a:off x="5947007" y="1182222"/>
          <a:ext cx="1244600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317160" progId="Equation.DSMT4">
                  <p:embed/>
                </p:oleObj>
              </mc:Choice>
              <mc:Fallback>
                <p:oleObj name="Equation" r:id="rId6" imgW="520560" imgH="317160" progId="Equation.DSMT4">
                  <p:embed/>
                  <p:pic>
                    <p:nvPicPr>
                      <p:cNvPr id="22620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1182222"/>
                        <a:ext cx="1244600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3" name="Object 7"/>
          <p:cNvGraphicFramePr>
            <a:graphicFrameLocks noChangeAspect="1"/>
          </p:cNvGraphicFramePr>
          <p:nvPr/>
        </p:nvGraphicFramePr>
        <p:xfrm>
          <a:off x="5947007" y="2396636"/>
          <a:ext cx="1516063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4680" imgH="317160" progId="Equation.DSMT4">
                  <p:embed/>
                </p:oleObj>
              </mc:Choice>
              <mc:Fallback>
                <p:oleObj name="Equation" r:id="rId8" imgW="634680" imgH="317160" progId="Equation.DSMT4">
                  <p:embed/>
                  <p:pic>
                    <p:nvPicPr>
                      <p:cNvPr id="22620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2396636"/>
                        <a:ext cx="1516063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2" name="Object 6"/>
          <p:cNvGraphicFramePr>
            <a:graphicFrameLocks noChangeAspect="1"/>
          </p:cNvGraphicFramePr>
          <p:nvPr/>
        </p:nvGraphicFramePr>
        <p:xfrm>
          <a:off x="5947007" y="3467101"/>
          <a:ext cx="3376612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558720" progId="Equation.DSMT4">
                  <p:embed/>
                </p:oleObj>
              </mc:Choice>
              <mc:Fallback>
                <p:oleObj name="Equation" r:id="rId10" imgW="1422360" imgH="558720" progId="Equation.DSMT4">
                  <p:embed/>
                  <p:pic>
                    <p:nvPicPr>
                      <p:cNvPr id="22620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3467101"/>
                        <a:ext cx="3376612" cy="1327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1" name="Object 5"/>
          <p:cNvGraphicFramePr>
            <a:graphicFrameLocks noChangeAspect="1"/>
          </p:cNvGraphicFramePr>
          <p:nvPr/>
        </p:nvGraphicFramePr>
        <p:xfrm>
          <a:off x="5947007" y="5494035"/>
          <a:ext cx="15684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60240" imgH="380880" progId="Equation.DSMT4">
                  <p:embed/>
                </p:oleObj>
              </mc:Choice>
              <mc:Fallback>
                <p:oleObj name="Equation" r:id="rId12" imgW="660240" imgH="380880" progId="Equation.DSMT4">
                  <p:embed/>
                  <p:pic>
                    <p:nvPicPr>
                      <p:cNvPr id="22620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5494035"/>
                        <a:ext cx="1568450" cy="914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511E0A-4D93-E71E-F211-92D2CB506903}"/>
              </a:ext>
            </a:extLst>
          </p:cNvPr>
          <p:cNvSpPr/>
          <p:nvPr/>
        </p:nvSpPr>
        <p:spPr>
          <a:xfrm>
            <a:off x="10272000" y="909000"/>
            <a:ext cx="1080000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6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281563" cy="774700"/>
          </a:xfrm>
        </p:spPr>
        <p:txBody>
          <a:bodyPr/>
          <a:lstStyle/>
          <a:p>
            <a:r>
              <a:rPr lang="en-US" dirty="0"/>
              <a:t>Rate expressions</a:t>
            </a:r>
          </a:p>
        </p:txBody>
      </p:sp>
      <p:sp>
        <p:nvSpPr>
          <p:cNvPr id="2262095" name="Rectangle 79"/>
          <p:cNvSpPr>
            <a:spLocks noGrp="1" noChangeArrowheads="1"/>
          </p:cNvSpPr>
          <p:nvPr>
            <p:ph sz="half" idx="1"/>
          </p:nvPr>
        </p:nvSpPr>
        <p:spPr>
          <a:xfrm>
            <a:off x="334963" y="1197000"/>
            <a:ext cx="5659437" cy="5400650"/>
          </a:xfrm>
        </p:spPr>
        <p:txBody>
          <a:bodyPr/>
          <a:lstStyle/>
          <a:p>
            <a:r>
              <a:rPr lang="en-US" sz="2800" dirty="0"/>
              <a:t>Zero-order</a:t>
            </a:r>
          </a:p>
          <a:p>
            <a:endParaRPr lang="en-US" dirty="0"/>
          </a:p>
          <a:p>
            <a:r>
              <a:rPr lang="en-US" sz="3600" dirty="0">
                <a:solidFill>
                  <a:srgbClr val="FF0000"/>
                </a:solidFill>
              </a:rPr>
              <a:t>First-order</a:t>
            </a:r>
          </a:p>
          <a:p>
            <a:endParaRPr lang="en-US" dirty="0"/>
          </a:p>
          <a:p>
            <a:r>
              <a:rPr lang="en-US" sz="2800" dirty="0"/>
              <a:t>Substrate utilization assuming Monod growth kinetics</a:t>
            </a:r>
          </a:p>
          <a:p>
            <a:endParaRPr lang="en-US" dirty="0"/>
          </a:p>
          <a:p>
            <a:r>
              <a:rPr lang="en-US" sz="2800" dirty="0"/>
              <a:t>General rate expression for compound </a:t>
            </a:r>
            <a:r>
              <a:rPr lang="en-US" sz="2800" dirty="0" err="1"/>
              <a:t>S</a:t>
            </a:r>
            <a:r>
              <a:rPr lang="en-US" sz="2800" baseline="-25000" dirty="0" err="1"/>
              <a:t>F,i</a:t>
            </a:r>
            <a:r>
              <a:rPr lang="en-US" sz="2800" dirty="0"/>
              <a:t> that is affected by multiple processes (j)</a:t>
            </a:r>
          </a:p>
        </p:txBody>
      </p:sp>
      <p:graphicFrame>
        <p:nvGraphicFramePr>
          <p:cNvPr id="2262020" name="Object 4"/>
          <p:cNvGraphicFramePr>
            <a:graphicFrameLocks noChangeAspect="1"/>
          </p:cNvGraphicFramePr>
          <p:nvPr/>
        </p:nvGraphicFramePr>
        <p:xfrm>
          <a:off x="8167688" y="917575"/>
          <a:ext cx="31464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495000" progId="Equation.DSMT4">
                  <p:embed/>
                </p:oleObj>
              </mc:Choice>
              <mc:Fallback>
                <p:oleObj name="Equation" r:id="rId3" imgW="1346040" imgH="495000" progId="Equation.DSMT4">
                  <p:embed/>
                  <p:pic>
                    <p:nvPicPr>
                      <p:cNvPr id="22620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7688" y="917575"/>
                        <a:ext cx="3146425" cy="11461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>
            <a:extLst>
              <a:ext uri="{FF2B5EF4-FFF2-40B4-BE49-F238E27FC236}">
                <a16:creationId xmlns:a16="http://schemas.microsoft.com/office/drawing/2014/main" id="{7CC3A933-FDDC-4AF2-8CCA-F79E7EBBEE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7007" y="1182222"/>
          <a:ext cx="1185313" cy="70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317160" progId="Equation.DSMT4">
                  <p:embed/>
                </p:oleObj>
              </mc:Choice>
              <mc:Fallback>
                <p:oleObj name="Equation" r:id="rId5" imgW="520560" imgH="317160" progId="Equation.DSMT4">
                  <p:embed/>
                  <p:pic>
                    <p:nvPicPr>
                      <p:cNvPr id="10" name="Object 8">
                        <a:extLst>
                          <a:ext uri="{FF2B5EF4-FFF2-40B4-BE49-F238E27FC236}">
                            <a16:creationId xmlns:a16="http://schemas.microsoft.com/office/drawing/2014/main" id="{7CC3A933-FDDC-4AF2-8CCA-F79E7EBBEE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1182222"/>
                        <a:ext cx="1185313" cy="70604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>
            <a:extLst>
              <a:ext uri="{FF2B5EF4-FFF2-40B4-BE49-F238E27FC236}">
                <a16:creationId xmlns:a16="http://schemas.microsoft.com/office/drawing/2014/main" id="{3DD2EEAF-348D-45FB-8F16-12168E28DA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7007" y="2319632"/>
          <a:ext cx="2033238" cy="99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34680" imgH="317160" progId="Equation.DSMT4">
                  <p:embed/>
                </p:oleObj>
              </mc:Choice>
              <mc:Fallback>
                <p:oleObj name="Equation" r:id="rId7" imgW="634680" imgH="317160" progId="Equation.DSMT4">
                  <p:embed/>
                  <p:pic>
                    <p:nvPicPr>
                      <p:cNvPr id="11" name="Object 7">
                        <a:extLst>
                          <a:ext uri="{FF2B5EF4-FFF2-40B4-BE49-F238E27FC236}">
                            <a16:creationId xmlns:a16="http://schemas.microsoft.com/office/drawing/2014/main" id="{3DD2EEAF-348D-45FB-8F16-12168E28DA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2319632"/>
                        <a:ext cx="2033238" cy="994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>
            <a:extLst>
              <a:ext uri="{FF2B5EF4-FFF2-40B4-BE49-F238E27FC236}">
                <a16:creationId xmlns:a16="http://schemas.microsoft.com/office/drawing/2014/main" id="{BB0FA1E3-B4F2-49F0-9025-C567AB4DE1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7007" y="3467101"/>
          <a:ext cx="3146425" cy="1236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22360" imgH="558720" progId="Equation.DSMT4">
                  <p:embed/>
                </p:oleObj>
              </mc:Choice>
              <mc:Fallback>
                <p:oleObj name="Equation" r:id="rId9" imgW="1422360" imgH="558720" progId="Equation.DSMT4">
                  <p:embed/>
                  <p:pic>
                    <p:nvPicPr>
                      <p:cNvPr id="12" name="Object 6">
                        <a:extLst>
                          <a:ext uri="{FF2B5EF4-FFF2-40B4-BE49-F238E27FC236}">
                            <a16:creationId xmlns:a16="http://schemas.microsoft.com/office/drawing/2014/main" id="{BB0FA1E3-B4F2-49F0-9025-C567AB4DE1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3467101"/>
                        <a:ext cx="3146425" cy="123667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5">
            <a:extLst>
              <a:ext uri="{FF2B5EF4-FFF2-40B4-BE49-F238E27FC236}">
                <a16:creationId xmlns:a16="http://schemas.microsoft.com/office/drawing/2014/main" id="{0EB4C647-D927-4EAA-B7D1-89726899B6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7007" y="5494035"/>
          <a:ext cx="1382823" cy="806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0240" imgH="380880" progId="Equation.DSMT4">
                  <p:embed/>
                </p:oleObj>
              </mc:Choice>
              <mc:Fallback>
                <p:oleObj name="Equation" r:id="rId11" imgW="660240" imgH="380880" progId="Equation.DSMT4">
                  <p:embed/>
                  <p:pic>
                    <p:nvPicPr>
                      <p:cNvPr id="13" name="Object 5">
                        <a:extLst>
                          <a:ext uri="{FF2B5EF4-FFF2-40B4-BE49-F238E27FC236}">
                            <a16:creationId xmlns:a16="http://schemas.microsoft.com/office/drawing/2014/main" id="{0EB4C647-D927-4EAA-B7D1-89726899B6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7007" y="5494035"/>
                        <a:ext cx="1382823" cy="8061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53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D9A835D-1C50-067F-641F-48E2FCFD74FA}"/>
              </a:ext>
            </a:extLst>
          </p:cNvPr>
          <p:cNvSpPr/>
          <p:nvPr/>
        </p:nvSpPr>
        <p:spPr>
          <a:xfrm>
            <a:off x="7320000" y="3717000"/>
            <a:ext cx="432000" cy="576000"/>
          </a:xfrm>
          <a:prstGeom prst="roundRect">
            <a:avLst/>
          </a:prstGeom>
          <a:solidFill>
            <a:srgbClr val="FF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8A79544-EC2E-4EF0-8903-358D0E9099EF}"/>
              </a:ext>
            </a:extLst>
          </p:cNvPr>
          <p:cNvSpPr/>
          <p:nvPr/>
        </p:nvSpPr>
        <p:spPr>
          <a:xfrm>
            <a:off x="6672000" y="3717000"/>
            <a:ext cx="432000" cy="576000"/>
          </a:xfrm>
          <a:prstGeom prst="roundRect">
            <a:avLst/>
          </a:prstGeom>
          <a:solidFill>
            <a:srgbClr val="81DF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6012B43-5AF6-4714-9A32-2CE7EBA587AB}"/>
              </a:ext>
            </a:extLst>
          </p:cNvPr>
          <p:cNvSpPr/>
          <p:nvPr/>
        </p:nvSpPr>
        <p:spPr>
          <a:xfrm>
            <a:off x="6960000" y="4941000"/>
            <a:ext cx="432000" cy="576000"/>
          </a:xfrm>
          <a:prstGeom prst="roundRect">
            <a:avLst/>
          </a:prstGeom>
          <a:solidFill>
            <a:srgbClr val="81DF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119493-7F34-53AD-5FE4-DDC5B83B2D40}"/>
              </a:ext>
            </a:extLst>
          </p:cNvPr>
          <p:cNvSpPr/>
          <p:nvPr/>
        </p:nvSpPr>
        <p:spPr>
          <a:xfrm>
            <a:off x="6888000" y="4293000"/>
            <a:ext cx="576000" cy="576000"/>
          </a:xfrm>
          <a:prstGeom prst="roundRect">
            <a:avLst/>
          </a:prstGeom>
          <a:solidFill>
            <a:srgbClr val="FFCA7D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0D1ED0F-3C00-098B-7246-5AC5CC156C24}"/>
              </a:ext>
            </a:extLst>
          </p:cNvPr>
          <p:cNvSpPr/>
          <p:nvPr/>
        </p:nvSpPr>
        <p:spPr>
          <a:xfrm>
            <a:off x="6888000" y="5517000"/>
            <a:ext cx="576000" cy="576000"/>
          </a:xfrm>
          <a:prstGeom prst="roundRect">
            <a:avLst/>
          </a:prstGeom>
          <a:solidFill>
            <a:srgbClr val="FFCA7D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4B629E9-9991-6589-CB95-AD223CB04247}"/>
              </a:ext>
            </a:extLst>
          </p:cNvPr>
          <p:cNvSpPr/>
          <p:nvPr/>
        </p:nvSpPr>
        <p:spPr>
          <a:xfrm>
            <a:off x="8760000" y="4581000"/>
            <a:ext cx="576000" cy="576000"/>
          </a:xfrm>
          <a:prstGeom prst="roundRect">
            <a:avLst/>
          </a:prstGeom>
          <a:solidFill>
            <a:srgbClr val="FFCA7D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C851E5-A058-E143-55F0-99DC609C8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45000"/>
            <a:ext cx="8713563" cy="774700"/>
          </a:xfrm>
        </p:spPr>
        <p:txBody>
          <a:bodyPr/>
          <a:lstStyle/>
          <a:p>
            <a:r>
              <a:rPr lang="en-US" dirty="0"/>
              <a:t>Solution of diffusion reaction biofilm equation </a:t>
            </a:r>
            <a:br>
              <a:rPr lang="en-US" dirty="0"/>
            </a:br>
            <a:r>
              <a:rPr lang="en-US" dirty="0"/>
              <a:t>with first order reaction kinetics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DA43C-EF5C-0AA3-95C4-8C7AC915D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124999"/>
            <a:ext cx="11523135" cy="5472651"/>
          </a:xfrm>
        </p:spPr>
        <p:txBody>
          <a:bodyPr/>
          <a:lstStyle/>
          <a:p>
            <a:r>
              <a:rPr lang="en-US" sz="2400" dirty="0"/>
              <a:t>Steady state: ∂S</a:t>
            </a:r>
            <a:r>
              <a:rPr lang="en-US" sz="2400" baseline="-25000" dirty="0"/>
              <a:t>F</a:t>
            </a:r>
            <a:r>
              <a:rPr lang="en-US" sz="2400" dirty="0"/>
              <a:t>/∂t = 0</a:t>
            </a:r>
          </a:p>
          <a:p>
            <a:r>
              <a:rPr lang="en-US" sz="2400" dirty="0"/>
              <a:t>Two boundary conditions</a:t>
            </a:r>
          </a:p>
          <a:p>
            <a:pPr lvl="1"/>
            <a:r>
              <a:rPr lang="en-US" sz="2000" dirty="0"/>
              <a:t>BC #1: Substrate concentration at the biofilm surface is equal to bulk phase concentrations: S</a:t>
            </a:r>
            <a:r>
              <a:rPr lang="en-US" sz="2000" baseline="-25000" dirty="0"/>
              <a:t>F</a:t>
            </a:r>
            <a:r>
              <a:rPr lang="en-US" sz="2000" dirty="0"/>
              <a:t>(x=0) = S</a:t>
            </a:r>
            <a:r>
              <a:rPr lang="en-US" sz="2000" baseline="-25000" dirty="0"/>
              <a:t>B</a:t>
            </a:r>
          </a:p>
          <a:p>
            <a:pPr lvl="1"/>
            <a:r>
              <a:rPr lang="en-US" sz="2000" dirty="0"/>
              <a:t>BC #2: No substrate diffusion into the biofilm support: ∂S</a:t>
            </a:r>
            <a:r>
              <a:rPr lang="en-US" sz="2000" baseline="-25000" dirty="0"/>
              <a:t>F</a:t>
            </a:r>
            <a:r>
              <a:rPr lang="en-US" sz="2000" dirty="0"/>
              <a:t>/∂x(x=L</a:t>
            </a:r>
            <a:r>
              <a:rPr lang="en-US" sz="2000" baseline="-25000" dirty="0"/>
              <a:t>F</a:t>
            </a:r>
            <a:r>
              <a:rPr lang="en-US" sz="2000" dirty="0"/>
              <a:t>) = 0</a:t>
            </a:r>
          </a:p>
          <a:p>
            <a:r>
              <a:rPr lang="en-US" sz="2400" dirty="0"/>
              <a:t>Substrate degradation inside the biofilm has first order dependence on substrate concentration inside the biofilm: </a:t>
            </a:r>
            <a:r>
              <a:rPr lang="en-US" sz="2400" dirty="0" err="1"/>
              <a:t>r</a:t>
            </a:r>
            <a:r>
              <a:rPr lang="en-US" sz="2400" baseline="-25000" dirty="0" err="1"/>
              <a:t>F</a:t>
            </a:r>
            <a:r>
              <a:rPr lang="en-US" sz="2400" dirty="0"/>
              <a:t> = (k</a:t>
            </a:r>
            <a:r>
              <a:rPr lang="en-US" sz="2400" baseline="-25000" dirty="0"/>
              <a:t>1,F</a:t>
            </a:r>
            <a:r>
              <a:rPr lang="en-US" sz="2400" dirty="0"/>
              <a:t>X</a:t>
            </a:r>
            <a:r>
              <a:rPr lang="en-US" sz="2400" baseline="-25000" dirty="0"/>
              <a:t>F</a:t>
            </a:r>
            <a:r>
              <a:rPr lang="en-US" sz="2400" dirty="0"/>
              <a:t>)∙S</a:t>
            </a:r>
            <a:r>
              <a:rPr lang="en-US" sz="2400" baseline="-25000" dirty="0"/>
              <a:t>F</a:t>
            </a:r>
            <a:r>
              <a:rPr lang="en-US" sz="2400" dirty="0"/>
              <a:t> (Note: k</a:t>
            </a:r>
            <a:r>
              <a:rPr lang="en-US" sz="2400" baseline="-25000" dirty="0"/>
              <a:t>1,F</a:t>
            </a:r>
            <a:r>
              <a:rPr lang="en-US" sz="2400" dirty="0"/>
              <a:t> and X</a:t>
            </a:r>
            <a:r>
              <a:rPr lang="en-US" sz="2400" baseline="-25000" dirty="0"/>
              <a:t>F</a:t>
            </a:r>
            <a:r>
              <a:rPr lang="en-US" sz="2400" dirty="0"/>
              <a:t> are both constants)</a:t>
            </a:r>
          </a:p>
          <a:p>
            <a:endParaRPr lang="en-CH" sz="2400" dirty="0"/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6FD46D25-7A27-8B5A-CE58-7D7EF71951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3901" y="4176813"/>
          <a:ext cx="3292475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79280" imgH="368280" progId="Equation.DSMT4">
                  <p:embed/>
                </p:oleObj>
              </mc:Choice>
              <mc:Fallback>
                <p:oleObj name="Equation" r:id="rId4" imgW="1079280" imgH="36828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6FD46D25-7A27-8B5A-CE58-7D7EF71951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1" y="4176813"/>
                        <a:ext cx="3292475" cy="1125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>
            <a:extLst>
              <a:ext uri="{FF2B5EF4-FFF2-40B4-BE49-F238E27FC236}">
                <a16:creationId xmlns:a16="http://schemas.microsoft.com/office/drawing/2014/main" id="{53657765-9D35-B797-0CBB-6217952C1D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33913" y="3645000"/>
          <a:ext cx="3668712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06360" imgH="799920" progId="Equation.DSMT4">
                  <p:embed/>
                </p:oleObj>
              </mc:Choice>
              <mc:Fallback>
                <p:oleObj name="Equation" r:id="rId6" imgW="1206360" imgH="799920" progId="Equation.DSMT4">
                  <p:embed/>
                  <p:pic>
                    <p:nvPicPr>
                      <p:cNvPr id="5" name="Object 13">
                        <a:extLst>
                          <a:ext uri="{FF2B5EF4-FFF2-40B4-BE49-F238E27FC236}">
                            <a16:creationId xmlns:a16="http://schemas.microsoft.com/office/drawing/2014/main" id="{53657765-9D35-B797-0CBB-6217952C1D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3913" y="3645000"/>
                        <a:ext cx="3668712" cy="2449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0">
            <a:extLst>
              <a:ext uri="{FF2B5EF4-FFF2-40B4-BE49-F238E27FC236}">
                <a16:creationId xmlns:a16="http://schemas.microsoft.com/office/drawing/2014/main" id="{60693677-8447-63AE-04AB-4029BEEE5A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49218" y="3675100"/>
          <a:ext cx="2157413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11000" imgH="609480" progId="Equation.DSMT4">
                  <p:embed/>
                </p:oleObj>
              </mc:Choice>
              <mc:Fallback>
                <p:oleObj name="Equation" r:id="rId8" imgW="711000" imgH="609480" progId="Equation.DSMT4">
                  <p:embed/>
                  <p:pic>
                    <p:nvPicPr>
                      <p:cNvPr id="6" name="Object 10">
                        <a:extLst>
                          <a:ext uri="{FF2B5EF4-FFF2-40B4-BE49-F238E27FC236}">
                            <a16:creationId xmlns:a16="http://schemas.microsoft.com/office/drawing/2014/main" id="{60693677-8447-63AE-04AB-4029BEEE5A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9218" y="3675100"/>
                        <a:ext cx="2157413" cy="184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3847BE6-863B-7CD6-C359-9A952027F0F0}"/>
              </a:ext>
            </a:extLst>
          </p:cNvPr>
          <p:cNvSpPr txBox="1"/>
          <p:nvPr/>
        </p:nvSpPr>
        <p:spPr>
          <a:xfrm>
            <a:off x="5419" y="6211669"/>
            <a:ext cx="9690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NOTE: In this lecture we neglect the effect of external mass transfer resistance and assume S</a:t>
            </a:r>
            <a:r>
              <a:rPr kumimoji="0" lang="en-US" sz="18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S</a:t>
            </a:r>
            <a:r>
              <a:rPr kumimoji="0" lang="en-US" sz="18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 Derivations in the book consider external mass transfer resistance with S</a:t>
            </a:r>
            <a:r>
              <a:rPr kumimoji="0" lang="en-US" sz="18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&lt; S</a:t>
            </a:r>
            <a:r>
              <a:rPr kumimoji="0" lang="en-US" sz="18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for boundary layer thickness L</a:t>
            </a:r>
            <a:r>
              <a:rPr kumimoji="0" lang="en-US" sz="18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&gt; 0.</a:t>
            </a:r>
            <a:endParaRPr kumimoji="0" lang="en-CH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51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37DE6BB-AE15-842D-B29E-51173AFF48D9}"/>
              </a:ext>
            </a:extLst>
          </p:cNvPr>
          <p:cNvSpPr/>
          <p:nvPr/>
        </p:nvSpPr>
        <p:spPr>
          <a:xfrm>
            <a:off x="192000" y="5013000"/>
            <a:ext cx="576000" cy="576000"/>
          </a:xfrm>
          <a:prstGeom prst="roundRect">
            <a:avLst/>
          </a:prstGeom>
          <a:solidFill>
            <a:srgbClr val="FFCA7D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77380" name="Rectangle 4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Substrate concentrations inside the biofilm</a:t>
            </a:r>
            <a:br>
              <a:rPr lang="en-US" dirty="0"/>
            </a:br>
            <a:r>
              <a:rPr lang="en-US" dirty="0"/>
              <a:t>First order substrate removal</a:t>
            </a:r>
          </a:p>
        </p:txBody>
      </p:sp>
      <p:pic>
        <p:nvPicPr>
          <p:cNvPr id="22773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9"/>
          <a:stretch>
            <a:fillRect/>
          </a:stretch>
        </p:blipFill>
        <p:spPr bwMode="auto">
          <a:xfrm>
            <a:off x="5448000" y="1670199"/>
            <a:ext cx="5212144" cy="447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7383" name="Line 7"/>
          <p:cNvSpPr>
            <a:spLocks noChangeShapeType="1"/>
          </p:cNvSpPr>
          <p:nvPr/>
        </p:nvSpPr>
        <p:spPr bwMode="auto">
          <a:xfrm>
            <a:off x="7505725" y="1666689"/>
            <a:ext cx="3045255" cy="3133911"/>
          </a:xfrm>
          <a:prstGeom prst="line">
            <a:avLst/>
          </a:prstGeom>
          <a:noFill/>
          <a:ln w="50800">
            <a:solidFill>
              <a:srgbClr val="FFCA7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277384" name="Text Box 8"/>
          <p:cNvSpPr txBox="1">
            <a:spLocks noChangeArrowheads="1"/>
          </p:cNvSpPr>
          <p:nvPr/>
        </p:nvSpPr>
        <p:spPr bwMode="auto">
          <a:xfrm>
            <a:off x="9552000" y="3213000"/>
            <a:ext cx="1296000" cy="523220"/>
          </a:xfrm>
          <a:prstGeom prst="rect">
            <a:avLst/>
          </a:prstGeom>
          <a:solidFill>
            <a:srgbClr val="FFCA7D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L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F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/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L</a:t>
            </a:r>
            <a:r>
              <a:rPr kumimoji="0" lang="en-US" sz="2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crit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 </a:t>
            </a:r>
          </a:p>
        </p:txBody>
      </p:sp>
      <p:sp>
        <p:nvSpPr>
          <p:cNvPr id="2277386" name="Rectangle 10"/>
          <p:cNvSpPr>
            <a:spLocks noChangeArrowheads="1"/>
          </p:cNvSpPr>
          <p:nvPr/>
        </p:nvSpPr>
        <p:spPr bwMode="auto">
          <a:xfrm>
            <a:off x="6003636" y="397061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 rot="16200000">
            <a:off x="5245590" y="3475255"/>
            <a:ext cx="849912" cy="4869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564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/S</a:t>
            </a:r>
            <a:r>
              <a:rPr kumimoji="0" lang="en-US" sz="2564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31081" y="5651503"/>
            <a:ext cx="655950" cy="4869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x/L</a:t>
            </a:r>
            <a:r>
              <a:rPr kumimoji="0" lang="en-US" sz="2564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50F80B3-246B-1AEE-18A5-E0E035AF20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4000" y="4149000"/>
          <a:ext cx="2157413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7866" imgH="1838653" progId="Equation.DSMT4">
                  <p:embed/>
                </p:oleObj>
              </mc:Choice>
              <mc:Fallback>
                <p:oleObj name="Equation" r:id="rId5" imgW="2157866" imgH="1838653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50F80B3-246B-1AEE-18A5-E0E035AF2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000" y="4149000"/>
                        <a:ext cx="2157413" cy="1838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36A9D0C-712B-648B-5355-DF605FA52C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9383" y="1490254"/>
          <a:ext cx="3314520" cy="239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04840" imgH="799920" progId="Equation.DSMT4">
                  <p:embed/>
                </p:oleObj>
              </mc:Choice>
              <mc:Fallback>
                <p:oleObj name="Equation" r:id="rId7" imgW="1104840" imgH="7999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36A9D0C-712B-648B-5355-DF605FA52C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383" y="1490254"/>
                        <a:ext cx="3314520" cy="2399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77383" grpId="0" animBg="1"/>
      <p:bldP spid="227738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5DBBC-D3B3-ED0A-FFD8-D10BF50F1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45CBC52A-8C2F-58E4-EC6E-A93CABA31C44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2B5F3C9-4412-E03C-CB80-472F1AC27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641563" cy="774700"/>
          </a:xfrm>
        </p:spPr>
        <p:txBody>
          <a:bodyPr/>
          <a:lstStyle/>
          <a:p>
            <a:r>
              <a:rPr lang="en-US" dirty="0"/>
              <a:t>Calculate flux into the biofilm applying Fick’s first law to the biofilm surface (x = 0)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3A114F7D-5CB3-593A-5916-886C83D67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9A831BF-3D9B-31FF-0CD5-301527470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12F0666-2556-AE05-5E1C-AA784C6028F9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5D78C55-4E2F-923F-C445-F04E26FF68CE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8F6253C-7B2D-AA94-0178-7BF5D232FD87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3E26A092-9538-FE69-F01B-F57B234B2031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AE4A2B9-5EF1-91F5-BE20-57E91B9AB125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B430C70E-58D6-F778-8C82-6FA5870BBEBB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591D195-B89D-39C1-8EEE-4328256C03DE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267075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F070C5E-F701-8501-54EA-7400D5229ECA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0658A7-5DA2-0F2F-52CF-CD7F9FE601C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2063750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 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976CF7A-75ED-0F94-5464-54A904D5426C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F42B4-88B3-CDEB-AF58-B3F3F016D54F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1A042070-2B17-E7E9-783D-82E23D3BF76B}"/>
              </a:ext>
            </a:extLst>
          </p:cNvPr>
          <p:cNvSpPr txBox="1"/>
          <p:nvPr/>
        </p:nvSpPr>
        <p:spPr>
          <a:xfrm>
            <a:off x="5304000" y="28054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87" name="Object 4">
            <a:extLst>
              <a:ext uri="{FF2B5EF4-FFF2-40B4-BE49-F238E27FC236}">
                <a16:creationId xmlns:a16="http://schemas.microsoft.com/office/drawing/2014/main" id="{822B56A6-2DD4-00DD-43D0-3F16123076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25288" y="4598988"/>
          <a:ext cx="9296400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98520" imgH="1295280" progId="Equation.DSMT4">
                  <p:embed/>
                </p:oleObj>
              </mc:Choice>
              <mc:Fallback>
                <p:oleObj name="Equation" r:id="rId3" imgW="3098520" imgH="1295280" progId="Equation.DSMT4">
                  <p:embed/>
                  <p:pic>
                    <p:nvPicPr>
                      <p:cNvPr id="87" name="Object 4">
                        <a:extLst>
                          <a:ext uri="{FF2B5EF4-FFF2-40B4-BE49-F238E27FC236}">
                            <a16:creationId xmlns:a16="http://schemas.microsoft.com/office/drawing/2014/main" id="{822B56A6-2DD4-00DD-43D0-3F16123076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5288" y="4598988"/>
                        <a:ext cx="9296400" cy="388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Arrow: Right 45">
            <a:extLst>
              <a:ext uri="{FF2B5EF4-FFF2-40B4-BE49-F238E27FC236}">
                <a16:creationId xmlns:a16="http://schemas.microsoft.com/office/drawing/2014/main" id="{5EB56AA0-E6DD-7C39-CE21-AA9CC75B476D}"/>
              </a:ext>
            </a:extLst>
          </p:cNvPr>
          <p:cNvSpPr/>
          <p:nvPr/>
        </p:nvSpPr>
        <p:spPr>
          <a:xfrm flipH="1">
            <a:off x="4270042" y="4242726"/>
            <a:ext cx="645235" cy="373530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3FBA63-844E-D999-35B8-E00A05F28F98}"/>
              </a:ext>
            </a:extLst>
          </p:cNvPr>
          <p:cNvSpPr txBox="1"/>
          <p:nvPr/>
        </p:nvSpPr>
        <p:spPr>
          <a:xfrm>
            <a:off x="4926120" y="4188660"/>
            <a:ext cx="115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(x=0)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E2037B6-C835-45B8-9381-3955D5CBC4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56000" y="2349000"/>
          <a:ext cx="5067300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88760" imgH="1155600" progId="Equation.DSMT4">
                  <p:embed/>
                </p:oleObj>
              </mc:Choice>
              <mc:Fallback>
                <p:oleObj name="Equation" r:id="rId5" imgW="1688760" imgH="1155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E2037B6-C835-45B8-9381-3955D5CBC4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56000" y="2349000"/>
                        <a:ext cx="5067300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C0270FB-B9DD-E03F-80D8-E765397AC438}"/>
              </a:ext>
            </a:extLst>
          </p:cNvPr>
          <p:cNvCxnSpPr>
            <a:cxnSpLocks/>
          </p:cNvCxnSpPr>
          <p:nvPr/>
        </p:nvCxnSpPr>
        <p:spPr bwMode="auto">
          <a:xfrm>
            <a:off x="4657885" y="2120900"/>
            <a:ext cx="0" cy="3914775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89B11E9-A162-0532-115C-3B6927D5F561}"/>
              </a:ext>
            </a:extLst>
          </p:cNvPr>
          <p:cNvSpPr txBox="1"/>
          <p:nvPr/>
        </p:nvSpPr>
        <p:spPr>
          <a:xfrm>
            <a:off x="1087203" y="1153863"/>
            <a:ext cx="287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Substrate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0CB28D-3112-C069-8535-F5C01B964ECA}"/>
              </a:ext>
            </a:extLst>
          </p:cNvPr>
          <p:cNvSpPr txBox="1"/>
          <p:nvPr/>
        </p:nvSpPr>
        <p:spPr>
          <a:xfrm>
            <a:off x="2351250" y="463421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067199-8A34-4873-90E5-731847D3896C}"/>
              </a:ext>
            </a:extLst>
          </p:cNvPr>
          <p:cNvSpPr txBox="1"/>
          <p:nvPr/>
        </p:nvSpPr>
        <p:spPr>
          <a:xfrm>
            <a:off x="1742192" y="2360874"/>
            <a:ext cx="1301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95B5F4-9603-4002-9D73-45686BC16376}"/>
              </a:ext>
            </a:extLst>
          </p:cNvPr>
          <p:cNvSpPr txBox="1"/>
          <p:nvPr/>
        </p:nvSpPr>
        <p:spPr>
          <a:xfrm>
            <a:off x="4597099" y="2326712"/>
            <a:ext cx="168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water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679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4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Substrate flux into biofilm</a:t>
            </a:r>
            <a:br>
              <a:rPr lang="en-US" dirty="0"/>
            </a:br>
            <a:r>
              <a:rPr lang="en-US" dirty="0"/>
              <a:t>First order substrate removal</a:t>
            </a:r>
          </a:p>
        </p:txBody>
      </p:sp>
      <p:graphicFrame>
        <p:nvGraphicFramePr>
          <p:cNvPr id="2279429" name="Object 5"/>
          <p:cNvGraphicFramePr>
            <a:graphicFrameLocks noGrp="1" noChangeAspect="1"/>
          </p:cNvGraphicFramePr>
          <p:nvPr>
            <p:ph idx="4294967295"/>
          </p:nvPr>
        </p:nvGraphicFramePr>
        <p:xfrm>
          <a:off x="1662165" y="1137376"/>
          <a:ext cx="2339604" cy="884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355320" progId="Equation.DSMT4">
                  <p:embed/>
                </p:oleObj>
              </mc:Choice>
              <mc:Fallback>
                <p:oleObj name="Equation" r:id="rId4" imgW="939600" imgH="355320" progId="Equation.DSMT4">
                  <p:embed/>
                  <p:pic>
                    <p:nvPicPr>
                      <p:cNvPr id="227942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165" y="1137376"/>
                        <a:ext cx="2339604" cy="8847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9432" name="Rectangle 8"/>
          <p:cNvSpPr>
            <a:spLocks noChangeArrowheads="1"/>
          </p:cNvSpPr>
          <p:nvPr/>
        </p:nvSpPr>
        <p:spPr bwMode="auto">
          <a:xfrm>
            <a:off x="6003636" y="3115655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graphicFrame>
        <p:nvGraphicFramePr>
          <p:cNvPr id="2279433" name="Object 9"/>
          <p:cNvGraphicFramePr>
            <a:graphicFrameLocks noChangeAspect="1"/>
          </p:cNvGraphicFramePr>
          <p:nvPr/>
        </p:nvGraphicFramePr>
        <p:xfrm>
          <a:off x="1665288" y="4086225"/>
          <a:ext cx="7851775" cy="206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35160" imgH="799920" progId="Equation.DSMT4">
                  <p:embed/>
                </p:oleObj>
              </mc:Choice>
              <mc:Fallback>
                <p:oleObj name="Equation" r:id="rId6" imgW="3035160" imgH="799920" progId="Equation.DSMT4">
                  <p:embed/>
                  <p:pic>
                    <p:nvPicPr>
                      <p:cNvPr id="22794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4086225"/>
                        <a:ext cx="7851775" cy="2068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36452AC-F9FF-AC72-F2E2-2054D9E979AD}"/>
              </a:ext>
            </a:extLst>
          </p:cNvPr>
          <p:cNvSpPr/>
          <p:nvPr/>
        </p:nvSpPr>
        <p:spPr>
          <a:xfrm>
            <a:off x="1976439" y="1806082"/>
            <a:ext cx="1323540" cy="3101009"/>
          </a:xfrm>
          <a:custGeom>
            <a:avLst/>
            <a:gdLst>
              <a:gd name="connsiteX0" fmla="*/ 374875 w 1323540"/>
              <a:gd name="connsiteY0" fmla="*/ 0 h 3101009"/>
              <a:gd name="connsiteX1" fmla="*/ 369196 w 1323540"/>
              <a:gd name="connsiteY1" fmla="*/ 289655 h 3101009"/>
              <a:gd name="connsiteX2" fmla="*/ 363516 w 1323540"/>
              <a:gd name="connsiteY2" fmla="*/ 335091 h 3101009"/>
              <a:gd name="connsiteX3" fmla="*/ 301042 w 1323540"/>
              <a:gd name="connsiteY3" fmla="*/ 516835 h 3101009"/>
              <a:gd name="connsiteX4" fmla="*/ 272644 w 1323540"/>
              <a:gd name="connsiteY4" fmla="*/ 584989 h 3101009"/>
              <a:gd name="connsiteX5" fmla="*/ 261285 w 1323540"/>
              <a:gd name="connsiteY5" fmla="*/ 636104 h 3101009"/>
              <a:gd name="connsiteX6" fmla="*/ 255606 w 1323540"/>
              <a:gd name="connsiteY6" fmla="*/ 675861 h 3101009"/>
              <a:gd name="connsiteX7" fmla="*/ 238567 w 1323540"/>
              <a:gd name="connsiteY7" fmla="*/ 709938 h 3101009"/>
              <a:gd name="connsiteX8" fmla="*/ 221529 w 1323540"/>
              <a:gd name="connsiteY8" fmla="*/ 806489 h 3101009"/>
              <a:gd name="connsiteX9" fmla="*/ 204490 w 1323540"/>
              <a:gd name="connsiteY9" fmla="*/ 846246 h 3101009"/>
              <a:gd name="connsiteX10" fmla="*/ 193131 w 1323540"/>
              <a:gd name="connsiteY10" fmla="*/ 886002 h 3101009"/>
              <a:gd name="connsiteX11" fmla="*/ 181772 w 1323540"/>
              <a:gd name="connsiteY11" fmla="*/ 976875 h 3101009"/>
              <a:gd name="connsiteX12" fmla="*/ 176093 w 1323540"/>
              <a:gd name="connsiteY12" fmla="*/ 1045029 h 3101009"/>
              <a:gd name="connsiteX13" fmla="*/ 159054 w 1323540"/>
              <a:gd name="connsiteY13" fmla="*/ 1124542 h 3101009"/>
              <a:gd name="connsiteX14" fmla="*/ 153375 w 1323540"/>
              <a:gd name="connsiteY14" fmla="*/ 1169978 h 3101009"/>
              <a:gd name="connsiteX15" fmla="*/ 96580 w 1323540"/>
              <a:gd name="connsiteY15" fmla="*/ 1323324 h 3101009"/>
              <a:gd name="connsiteX16" fmla="*/ 62503 w 1323540"/>
              <a:gd name="connsiteY16" fmla="*/ 1385799 h 3101009"/>
              <a:gd name="connsiteX17" fmla="*/ 51144 w 1323540"/>
              <a:gd name="connsiteY17" fmla="*/ 1453953 h 3101009"/>
              <a:gd name="connsiteX18" fmla="*/ 45464 w 1323540"/>
              <a:gd name="connsiteY18" fmla="*/ 1505068 h 3101009"/>
              <a:gd name="connsiteX19" fmla="*/ 17067 w 1323540"/>
              <a:gd name="connsiteY19" fmla="*/ 1635697 h 3101009"/>
              <a:gd name="connsiteX20" fmla="*/ 5708 w 1323540"/>
              <a:gd name="connsiteY20" fmla="*/ 1743607 h 3101009"/>
              <a:gd name="connsiteX21" fmla="*/ 28 w 1323540"/>
              <a:gd name="connsiteY21" fmla="*/ 1789043 h 3101009"/>
              <a:gd name="connsiteX22" fmla="*/ 11387 w 1323540"/>
              <a:gd name="connsiteY22" fmla="*/ 1948070 h 3101009"/>
              <a:gd name="connsiteX23" fmla="*/ 39785 w 1323540"/>
              <a:gd name="connsiteY23" fmla="*/ 2078698 h 3101009"/>
              <a:gd name="connsiteX24" fmla="*/ 68182 w 1323540"/>
              <a:gd name="connsiteY24" fmla="*/ 2124134 h 3101009"/>
              <a:gd name="connsiteX25" fmla="*/ 159054 w 1323540"/>
              <a:gd name="connsiteY25" fmla="*/ 2226365 h 3101009"/>
              <a:gd name="connsiteX26" fmla="*/ 170413 w 1323540"/>
              <a:gd name="connsiteY26" fmla="*/ 2260442 h 3101009"/>
              <a:gd name="connsiteX27" fmla="*/ 221529 w 1323540"/>
              <a:gd name="connsiteY27" fmla="*/ 2300199 h 3101009"/>
              <a:gd name="connsiteX28" fmla="*/ 249926 w 1323540"/>
              <a:gd name="connsiteY28" fmla="*/ 2345635 h 3101009"/>
              <a:gd name="connsiteX29" fmla="*/ 272644 w 1323540"/>
              <a:gd name="connsiteY29" fmla="*/ 2351314 h 3101009"/>
              <a:gd name="connsiteX30" fmla="*/ 289683 w 1323540"/>
              <a:gd name="connsiteY30" fmla="*/ 2368353 h 3101009"/>
              <a:gd name="connsiteX31" fmla="*/ 346478 w 1323540"/>
              <a:gd name="connsiteY31" fmla="*/ 2396750 h 3101009"/>
              <a:gd name="connsiteX32" fmla="*/ 369196 w 1323540"/>
              <a:gd name="connsiteY32" fmla="*/ 2419468 h 3101009"/>
              <a:gd name="connsiteX33" fmla="*/ 414632 w 1323540"/>
              <a:gd name="connsiteY33" fmla="*/ 2436507 h 3101009"/>
              <a:gd name="connsiteX34" fmla="*/ 494145 w 1323540"/>
              <a:gd name="connsiteY34" fmla="*/ 2464904 h 3101009"/>
              <a:gd name="connsiteX35" fmla="*/ 585017 w 1323540"/>
              <a:gd name="connsiteY35" fmla="*/ 2516020 h 3101009"/>
              <a:gd name="connsiteX36" fmla="*/ 607735 w 1323540"/>
              <a:gd name="connsiteY36" fmla="*/ 2533058 h 3101009"/>
              <a:gd name="connsiteX37" fmla="*/ 641812 w 1323540"/>
              <a:gd name="connsiteY37" fmla="*/ 2555776 h 3101009"/>
              <a:gd name="connsiteX38" fmla="*/ 687248 w 1323540"/>
              <a:gd name="connsiteY38" fmla="*/ 2589853 h 3101009"/>
              <a:gd name="connsiteX39" fmla="*/ 749722 w 1323540"/>
              <a:gd name="connsiteY39" fmla="*/ 2629610 h 3101009"/>
              <a:gd name="connsiteX40" fmla="*/ 789479 w 1323540"/>
              <a:gd name="connsiteY40" fmla="*/ 2652328 h 3101009"/>
              <a:gd name="connsiteX41" fmla="*/ 868992 w 1323540"/>
              <a:gd name="connsiteY41" fmla="*/ 2692084 h 3101009"/>
              <a:gd name="connsiteX42" fmla="*/ 908749 w 1323540"/>
              <a:gd name="connsiteY42" fmla="*/ 2720482 h 3101009"/>
              <a:gd name="connsiteX43" fmla="*/ 931467 w 1323540"/>
              <a:gd name="connsiteY43" fmla="*/ 2726161 h 3101009"/>
              <a:gd name="connsiteX44" fmla="*/ 959864 w 1323540"/>
              <a:gd name="connsiteY44" fmla="*/ 2737520 h 3101009"/>
              <a:gd name="connsiteX45" fmla="*/ 993941 w 1323540"/>
              <a:gd name="connsiteY45" fmla="*/ 2748879 h 3101009"/>
              <a:gd name="connsiteX46" fmla="*/ 1010980 w 1323540"/>
              <a:gd name="connsiteY46" fmla="*/ 2765918 h 3101009"/>
              <a:gd name="connsiteX47" fmla="*/ 1118890 w 1323540"/>
              <a:gd name="connsiteY47" fmla="*/ 2811354 h 3101009"/>
              <a:gd name="connsiteX48" fmla="*/ 1215442 w 1323540"/>
              <a:gd name="connsiteY48" fmla="*/ 2839752 h 3101009"/>
              <a:gd name="connsiteX49" fmla="*/ 1260878 w 1323540"/>
              <a:gd name="connsiteY49" fmla="*/ 2868149 h 3101009"/>
              <a:gd name="connsiteX50" fmla="*/ 1294955 w 1323540"/>
              <a:gd name="connsiteY50" fmla="*/ 2902226 h 3101009"/>
              <a:gd name="connsiteX51" fmla="*/ 1311993 w 1323540"/>
              <a:gd name="connsiteY51" fmla="*/ 2947662 h 3101009"/>
              <a:gd name="connsiteX52" fmla="*/ 1323352 w 1323540"/>
              <a:gd name="connsiteY52" fmla="*/ 3101009 h 31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323540" h="3101009">
                <a:moveTo>
                  <a:pt x="374875" y="0"/>
                </a:moveTo>
                <a:cubicBezTo>
                  <a:pt x="372982" y="96552"/>
                  <a:pt x="372468" y="193140"/>
                  <a:pt x="369196" y="289655"/>
                </a:cubicBezTo>
                <a:cubicBezTo>
                  <a:pt x="368679" y="304909"/>
                  <a:pt x="367078" y="320249"/>
                  <a:pt x="363516" y="335091"/>
                </a:cubicBezTo>
                <a:cubicBezTo>
                  <a:pt x="344424" y="414641"/>
                  <a:pt x="331226" y="442747"/>
                  <a:pt x="301042" y="516835"/>
                </a:cubicBezTo>
                <a:cubicBezTo>
                  <a:pt x="291756" y="539627"/>
                  <a:pt x="277983" y="560964"/>
                  <a:pt x="272644" y="584989"/>
                </a:cubicBezTo>
                <a:cubicBezTo>
                  <a:pt x="268858" y="602027"/>
                  <a:pt x="264501" y="618949"/>
                  <a:pt x="261285" y="636104"/>
                </a:cubicBezTo>
                <a:cubicBezTo>
                  <a:pt x="258818" y="649262"/>
                  <a:pt x="259543" y="663066"/>
                  <a:pt x="255606" y="675861"/>
                </a:cubicBezTo>
                <a:cubicBezTo>
                  <a:pt x="251871" y="687999"/>
                  <a:pt x="244247" y="698579"/>
                  <a:pt x="238567" y="709938"/>
                </a:cubicBezTo>
                <a:cubicBezTo>
                  <a:pt x="237788" y="714611"/>
                  <a:pt x="226625" y="786105"/>
                  <a:pt x="221529" y="806489"/>
                </a:cubicBezTo>
                <a:cubicBezTo>
                  <a:pt x="213903" y="836991"/>
                  <a:pt x="217491" y="810493"/>
                  <a:pt x="204490" y="846246"/>
                </a:cubicBezTo>
                <a:cubicBezTo>
                  <a:pt x="199780" y="859199"/>
                  <a:pt x="196917" y="872750"/>
                  <a:pt x="193131" y="886002"/>
                </a:cubicBezTo>
                <a:cubicBezTo>
                  <a:pt x="187425" y="925948"/>
                  <a:pt x="185860" y="933946"/>
                  <a:pt x="181772" y="976875"/>
                </a:cubicBezTo>
                <a:cubicBezTo>
                  <a:pt x="179611" y="999569"/>
                  <a:pt x="179559" y="1022497"/>
                  <a:pt x="176093" y="1045029"/>
                </a:cubicBezTo>
                <a:cubicBezTo>
                  <a:pt x="171971" y="1071820"/>
                  <a:pt x="163903" y="1097873"/>
                  <a:pt x="159054" y="1124542"/>
                </a:cubicBezTo>
                <a:cubicBezTo>
                  <a:pt x="156324" y="1139559"/>
                  <a:pt x="157077" y="1155171"/>
                  <a:pt x="153375" y="1169978"/>
                </a:cubicBezTo>
                <a:cubicBezTo>
                  <a:pt x="144770" y="1204400"/>
                  <a:pt x="109173" y="1296038"/>
                  <a:pt x="96580" y="1323324"/>
                </a:cubicBezTo>
                <a:cubicBezTo>
                  <a:pt x="86639" y="1344862"/>
                  <a:pt x="73862" y="1364974"/>
                  <a:pt x="62503" y="1385799"/>
                </a:cubicBezTo>
                <a:cubicBezTo>
                  <a:pt x="58717" y="1408517"/>
                  <a:pt x="54401" y="1431153"/>
                  <a:pt x="51144" y="1453953"/>
                </a:cubicBezTo>
                <a:cubicBezTo>
                  <a:pt x="48720" y="1470924"/>
                  <a:pt x="48138" y="1488135"/>
                  <a:pt x="45464" y="1505068"/>
                </a:cubicBezTo>
                <a:cubicBezTo>
                  <a:pt x="40027" y="1539503"/>
                  <a:pt x="24218" y="1604707"/>
                  <a:pt x="17067" y="1635697"/>
                </a:cubicBezTo>
                <a:cubicBezTo>
                  <a:pt x="13281" y="1671667"/>
                  <a:pt x="9702" y="1707659"/>
                  <a:pt x="5708" y="1743607"/>
                </a:cubicBezTo>
                <a:cubicBezTo>
                  <a:pt x="4022" y="1758777"/>
                  <a:pt x="-396" y="1773786"/>
                  <a:pt x="28" y="1789043"/>
                </a:cubicBezTo>
                <a:cubicBezTo>
                  <a:pt x="1504" y="1842167"/>
                  <a:pt x="5249" y="1895282"/>
                  <a:pt x="11387" y="1948070"/>
                </a:cubicBezTo>
                <a:cubicBezTo>
                  <a:pt x="14515" y="1974974"/>
                  <a:pt x="30552" y="2044841"/>
                  <a:pt x="39785" y="2078698"/>
                </a:cubicBezTo>
                <a:cubicBezTo>
                  <a:pt x="46259" y="2102437"/>
                  <a:pt x="47875" y="2100781"/>
                  <a:pt x="68182" y="2124134"/>
                </a:cubicBezTo>
                <a:cubicBezTo>
                  <a:pt x="98100" y="2158539"/>
                  <a:pt x="159054" y="2226365"/>
                  <a:pt x="159054" y="2226365"/>
                </a:cubicBezTo>
                <a:cubicBezTo>
                  <a:pt x="162840" y="2237724"/>
                  <a:pt x="163371" y="2250759"/>
                  <a:pt x="170413" y="2260442"/>
                </a:cubicBezTo>
                <a:cubicBezTo>
                  <a:pt x="179666" y="2273166"/>
                  <a:pt x="206068" y="2289892"/>
                  <a:pt x="221529" y="2300199"/>
                </a:cubicBezTo>
                <a:cubicBezTo>
                  <a:pt x="229031" y="2318954"/>
                  <a:pt x="231068" y="2334859"/>
                  <a:pt x="249926" y="2345635"/>
                </a:cubicBezTo>
                <a:cubicBezTo>
                  <a:pt x="256703" y="2349508"/>
                  <a:pt x="265071" y="2349421"/>
                  <a:pt x="272644" y="2351314"/>
                </a:cubicBezTo>
                <a:cubicBezTo>
                  <a:pt x="278324" y="2356994"/>
                  <a:pt x="282842" y="2364143"/>
                  <a:pt x="289683" y="2368353"/>
                </a:cubicBezTo>
                <a:cubicBezTo>
                  <a:pt x="307709" y="2379446"/>
                  <a:pt x="346478" y="2396750"/>
                  <a:pt x="346478" y="2396750"/>
                </a:cubicBezTo>
                <a:cubicBezTo>
                  <a:pt x="354051" y="2404323"/>
                  <a:pt x="360629" y="2413042"/>
                  <a:pt x="369196" y="2419468"/>
                </a:cubicBezTo>
                <a:cubicBezTo>
                  <a:pt x="384045" y="2430605"/>
                  <a:pt x="397392" y="2432197"/>
                  <a:pt x="414632" y="2436507"/>
                </a:cubicBezTo>
                <a:cubicBezTo>
                  <a:pt x="492791" y="2483402"/>
                  <a:pt x="377236" y="2418140"/>
                  <a:pt x="494145" y="2464904"/>
                </a:cubicBezTo>
                <a:cubicBezTo>
                  <a:pt x="500767" y="2467553"/>
                  <a:pt x="566780" y="2503862"/>
                  <a:pt x="585017" y="2516020"/>
                </a:cubicBezTo>
                <a:cubicBezTo>
                  <a:pt x="592893" y="2521271"/>
                  <a:pt x="599980" y="2527630"/>
                  <a:pt x="607735" y="2533058"/>
                </a:cubicBezTo>
                <a:cubicBezTo>
                  <a:pt x="618919" y="2540887"/>
                  <a:pt x="630703" y="2547841"/>
                  <a:pt x="641812" y="2555776"/>
                </a:cubicBezTo>
                <a:cubicBezTo>
                  <a:pt x="657217" y="2566780"/>
                  <a:pt x="671624" y="2579163"/>
                  <a:pt x="687248" y="2589853"/>
                </a:cubicBezTo>
                <a:cubicBezTo>
                  <a:pt x="707620" y="2603792"/>
                  <a:pt x="728660" y="2616739"/>
                  <a:pt x="749722" y="2629610"/>
                </a:cubicBezTo>
                <a:cubicBezTo>
                  <a:pt x="762746" y="2637569"/>
                  <a:pt x="775827" y="2645502"/>
                  <a:pt x="789479" y="2652328"/>
                </a:cubicBezTo>
                <a:cubicBezTo>
                  <a:pt x="845470" y="2680323"/>
                  <a:pt x="814383" y="2656978"/>
                  <a:pt x="868992" y="2692084"/>
                </a:cubicBezTo>
                <a:cubicBezTo>
                  <a:pt x="882691" y="2700891"/>
                  <a:pt x="894452" y="2712684"/>
                  <a:pt x="908749" y="2720482"/>
                </a:cubicBezTo>
                <a:cubicBezTo>
                  <a:pt x="915602" y="2724220"/>
                  <a:pt x="924062" y="2723693"/>
                  <a:pt x="931467" y="2726161"/>
                </a:cubicBezTo>
                <a:cubicBezTo>
                  <a:pt x="941139" y="2729385"/>
                  <a:pt x="950283" y="2734036"/>
                  <a:pt x="959864" y="2737520"/>
                </a:cubicBezTo>
                <a:cubicBezTo>
                  <a:pt x="971117" y="2741612"/>
                  <a:pt x="982582" y="2745093"/>
                  <a:pt x="993941" y="2748879"/>
                </a:cubicBezTo>
                <a:cubicBezTo>
                  <a:pt x="999621" y="2754559"/>
                  <a:pt x="1004092" y="2761785"/>
                  <a:pt x="1010980" y="2765918"/>
                </a:cubicBezTo>
                <a:cubicBezTo>
                  <a:pt x="1074487" y="2804022"/>
                  <a:pt x="1063922" y="2794176"/>
                  <a:pt x="1118890" y="2811354"/>
                </a:cubicBezTo>
                <a:cubicBezTo>
                  <a:pt x="1206791" y="2838824"/>
                  <a:pt x="1133481" y="2819262"/>
                  <a:pt x="1215442" y="2839752"/>
                </a:cubicBezTo>
                <a:cubicBezTo>
                  <a:pt x="1217069" y="2840728"/>
                  <a:pt x="1254827" y="2862771"/>
                  <a:pt x="1260878" y="2868149"/>
                </a:cubicBezTo>
                <a:cubicBezTo>
                  <a:pt x="1272884" y="2878821"/>
                  <a:pt x="1283596" y="2890867"/>
                  <a:pt x="1294955" y="2902226"/>
                </a:cubicBezTo>
                <a:cubicBezTo>
                  <a:pt x="1295354" y="2903223"/>
                  <a:pt x="1310831" y="2940306"/>
                  <a:pt x="1311993" y="2947662"/>
                </a:cubicBezTo>
                <a:cubicBezTo>
                  <a:pt x="1325935" y="3035964"/>
                  <a:pt x="1323352" y="3023858"/>
                  <a:pt x="1323352" y="310100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8206B538-9581-067E-CE43-13D767CE5C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10165" y="2117894"/>
          <a:ext cx="3759200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11280" imgH="799920" progId="Equation.DSMT4">
                  <p:embed/>
                </p:oleObj>
              </mc:Choice>
              <mc:Fallback>
                <p:oleObj name="Equation" r:id="rId8" imgW="1511280" imgH="79992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8206B538-9581-067E-CE43-13D767CE5C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0165" y="2117894"/>
                        <a:ext cx="3759200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red line graph on a white background&#10;&#10;Description automatically generated">
            <a:extLst>
              <a:ext uri="{FF2B5EF4-FFF2-40B4-BE49-F238E27FC236}">
                <a16:creationId xmlns:a16="http://schemas.microsoft.com/office/drawing/2014/main" id="{5AA242CC-BE6E-2715-591E-E6427FE1C6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4" b="33064"/>
          <a:stretch/>
        </p:blipFill>
        <p:spPr>
          <a:xfrm>
            <a:off x="336000" y="1269000"/>
            <a:ext cx="10224000" cy="52348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3F9AD4-975B-5AAD-BAF2-266E67864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Substrate flux into biofilm</a:t>
            </a:r>
            <a:endParaRPr lang="en-CH" dirty="0"/>
          </a:p>
        </p:txBody>
      </p:sp>
      <p:graphicFrame>
        <p:nvGraphicFramePr>
          <p:cNvPr id="5" name="Object 9">
            <a:extLst>
              <a:ext uri="{FF2B5EF4-FFF2-40B4-BE49-F238E27FC236}">
                <a16:creationId xmlns:a16="http://schemas.microsoft.com/office/drawing/2014/main" id="{37562549-15E5-17FF-34FD-EBFFFEAB3E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96000" y="981000"/>
          <a:ext cx="3943350" cy="200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3880" imgH="774360" progId="Equation.DSMT4">
                  <p:embed/>
                </p:oleObj>
              </mc:Choice>
              <mc:Fallback>
                <p:oleObj name="Equation" r:id="rId5" imgW="1523880" imgH="774360" progId="Equation.DSMT4">
                  <p:embed/>
                  <p:pic>
                    <p:nvPicPr>
                      <p:cNvPr id="5" name="Object 9">
                        <a:extLst>
                          <a:ext uri="{FF2B5EF4-FFF2-40B4-BE49-F238E27FC236}">
                            <a16:creationId xmlns:a16="http://schemas.microsoft.com/office/drawing/2014/main" id="{37562549-15E5-17FF-34FD-EBFFFEAB3E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000" y="981000"/>
                        <a:ext cx="3943350" cy="2001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C6C7881-75DE-EF2F-D099-573AF821932A}"/>
              </a:ext>
            </a:extLst>
          </p:cNvPr>
          <p:cNvCxnSpPr/>
          <p:nvPr/>
        </p:nvCxnSpPr>
        <p:spPr bwMode="auto">
          <a:xfrm flipH="1" flipV="1">
            <a:off x="5880000" y="1701000"/>
            <a:ext cx="2232000" cy="360000"/>
          </a:xfrm>
          <a:prstGeom prst="line">
            <a:avLst/>
          </a:prstGeom>
          <a:noFill/>
          <a:ln w="60325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486493-5943-1F80-A695-5243CAA6AD5D}"/>
              </a:ext>
            </a:extLst>
          </p:cNvPr>
          <p:cNvSpPr txBox="1"/>
          <p:nvPr/>
        </p:nvSpPr>
        <p:spPr>
          <a:xfrm>
            <a:off x="5106525" y="6021000"/>
            <a:ext cx="123944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, mg/L</a:t>
            </a:r>
            <a:endParaRPr kumimoji="0" lang="en-CH" sz="24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DD3A05-8A42-4A61-6B3D-CFFDAD02EAE5}"/>
              </a:ext>
            </a:extLst>
          </p:cNvPr>
          <p:cNvSpPr txBox="1"/>
          <p:nvPr/>
        </p:nvSpPr>
        <p:spPr>
          <a:xfrm>
            <a:off x="4686" y="6396335"/>
            <a:ext cx="2124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From Figure 17.8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F02184F-0AA5-FD67-D317-241416E3C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8000" y="3285000"/>
            <a:ext cx="5016000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536575" marR="0" lvl="0" indent="-536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  <a:sym typeface="Wingdings" panose="05000000000000000000" pitchFamily="2" charset="2"/>
              </a:rPr>
              <a:t>	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First order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rate in biofilm results in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first order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dependence of substrate flux on S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B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E8D2102-F0CD-5BA2-6553-99614636E7D9}"/>
              </a:ext>
            </a:extLst>
          </p:cNvPr>
          <p:cNvCxnSpPr/>
          <p:nvPr/>
        </p:nvCxnSpPr>
        <p:spPr bwMode="auto">
          <a:xfrm flipV="1">
            <a:off x="3308350" y="3965575"/>
            <a:ext cx="228600" cy="20320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CF49CDA-8DD4-665F-5C91-444EE8651E08}"/>
              </a:ext>
            </a:extLst>
          </p:cNvPr>
          <p:cNvCxnSpPr/>
          <p:nvPr/>
        </p:nvCxnSpPr>
        <p:spPr bwMode="auto">
          <a:xfrm flipV="1">
            <a:off x="4403725" y="2924175"/>
            <a:ext cx="228600" cy="20320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412785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example</a:t>
            </a:r>
          </a:p>
        </p:txBody>
      </p:sp>
      <p:sp>
        <p:nvSpPr>
          <p:cNvPr id="2651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You should design a biofilm reactor with the following characteristics</a:t>
            </a:r>
          </a:p>
          <a:p>
            <a:pPr lvl="1"/>
            <a:r>
              <a:rPr lang="en-US" sz="2400" dirty="0"/>
              <a:t>Influent = 200 mg COD/L</a:t>
            </a:r>
          </a:p>
          <a:p>
            <a:pPr lvl="1"/>
            <a:r>
              <a:rPr lang="en-US" sz="2400" dirty="0"/>
              <a:t>Target effluent = 3 mg COD/L (acetate)</a:t>
            </a:r>
          </a:p>
          <a:p>
            <a:pPr lvl="1"/>
            <a:r>
              <a:rPr lang="en-US" sz="2400" dirty="0"/>
              <a:t>Influent flow rate = 1,500 m</a:t>
            </a:r>
            <a:r>
              <a:rPr lang="en-US" sz="2400" baseline="30000" dirty="0"/>
              <a:t>3</a:t>
            </a:r>
            <a:r>
              <a:rPr lang="en-US" sz="2400" dirty="0"/>
              <a:t>/d</a:t>
            </a:r>
          </a:p>
          <a:p>
            <a:pPr lvl="1"/>
            <a:r>
              <a:rPr lang="en-US" sz="2400" dirty="0"/>
              <a:t>Moving bed biofilm reactor (MBBR) with completely mixed bulk phase (</a:t>
            </a:r>
            <a:r>
              <a:rPr lang="en-US" sz="2400" dirty="0" err="1"/>
              <a:t>a</a:t>
            </a:r>
            <a:r>
              <a:rPr lang="en-US" sz="2400" baseline="-25000" dirty="0" err="1"/>
              <a:t>F</a:t>
            </a:r>
            <a:r>
              <a:rPr lang="en-US" sz="2400" dirty="0"/>
              <a:t> = 300 m</a:t>
            </a:r>
            <a:r>
              <a:rPr lang="en-US" sz="2400" baseline="30000" dirty="0"/>
              <a:t>2</a:t>
            </a:r>
            <a:r>
              <a:rPr lang="en-US" sz="2400" dirty="0"/>
              <a:t>/m</a:t>
            </a:r>
            <a:r>
              <a:rPr lang="en-US" sz="2400" baseline="30000" dirty="0"/>
              <a:t>3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L</a:t>
            </a:r>
            <a:r>
              <a:rPr lang="en-US" sz="2400" baseline="-25000" dirty="0"/>
              <a:t>F</a:t>
            </a:r>
            <a:r>
              <a:rPr lang="en-US" sz="2400" dirty="0"/>
              <a:t> = 400 µm thick biofilm</a:t>
            </a:r>
          </a:p>
          <a:p>
            <a:pPr lvl="1"/>
            <a:r>
              <a:rPr lang="en-US" sz="2400" dirty="0"/>
              <a:t>First order rate constant, k</a:t>
            </a:r>
            <a:r>
              <a:rPr lang="en-US" sz="2400" baseline="-25000" dirty="0"/>
              <a:t>1,F</a:t>
            </a:r>
            <a:r>
              <a:rPr lang="en-US" sz="2400" dirty="0"/>
              <a:t> = 2.4 m</a:t>
            </a:r>
            <a:r>
              <a:rPr lang="en-US" sz="2400" baseline="30000" dirty="0"/>
              <a:t>3</a:t>
            </a:r>
            <a:r>
              <a:rPr lang="en-US" sz="2400" dirty="0"/>
              <a:t>/g </a:t>
            </a:r>
            <a:r>
              <a:rPr lang="en-US" sz="2400" dirty="0" err="1"/>
              <a:t>COD.d</a:t>
            </a:r>
            <a:endParaRPr lang="en-US" sz="2400" dirty="0"/>
          </a:p>
          <a:p>
            <a:pPr lvl="1"/>
            <a:r>
              <a:rPr lang="en-US" sz="2400" dirty="0"/>
              <a:t>Biofilm biomass density, X</a:t>
            </a:r>
            <a:r>
              <a:rPr lang="en-US" sz="2400" baseline="-25000" dirty="0"/>
              <a:t>F</a:t>
            </a:r>
            <a:r>
              <a:rPr lang="en-US" sz="2400" dirty="0"/>
              <a:t> =  10,000 g COD/m</a:t>
            </a:r>
            <a:r>
              <a:rPr lang="en-US" sz="2400" baseline="30000" dirty="0"/>
              <a:t>3</a:t>
            </a:r>
          </a:p>
          <a:p>
            <a:pPr lvl="1"/>
            <a:r>
              <a:rPr lang="en-US" sz="2400" dirty="0"/>
              <a:t>Diffusion coefficient for acetate in the biofilm, D</a:t>
            </a:r>
            <a:r>
              <a:rPr lang="en-US" sz="2400" baseline="-25000" dirty="0"/>
              <a:t>F</a:t>
            </a:r>
            <a:r>
              <a:rPr lang="en-US" sz="2400" dirty="0"/>
              <a:t> = 0.8 × 10</a:t>
            </a:r>
            <a:r>
              <a:rPr lang="en-US" sz="2400" baseline="30000" dirty="0"/>
              <a:t>-4</a:t>
            </a:r>
            <a:r>
              <a:rPr lang="en-US" sz="2400" dirty="0"/>
              <a:t> m</a:t>
            </a:r>
            <a:r>
              <a:rPr lang="en-US" sz="2400" baseline="30000" dirty="0"/>
              <a:t>2</a:t>
            </a:r>
            <a:r>
              <a:rPr lang="en-US" sz="2400" dirty="0"/>
              <a:t>/d</a:t>
            </a:r>
          </a:p>
          <a:p>
            <a:pPr lvl="1"/>
            <a:endParaRPr lang="en-US" sz="2400" dirty="0"/>
          </a:p>
          <a:p>
            <a:pPr lvl="4"/>
            <a:endParaRPr lang="en-US" dirty="0"/>
          </a:p>
          <a:p>
            <a:r>
              <a:rPr lang="en-US" sz="2400" dirty="0"/>
              <a:t>Goal: Find volume of the biofilm reactor (V</a:t>
            </a:r>
            <a:r>
              <a:rPr lang="en-US" sz="2400" baseline="-25000" dirty="0"/>
              <a:t>R</a:t>
            </a:r>
            <a:r>
              <a:rPr lang="en-US" sz="2400" dirty="0"/>
              <a:t>)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1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1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1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6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Microscale: Calculate substrate flux into biofilm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9AA9783-2FD0-D6A4-70D7-6A94607E11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2101" y="1250838"/>
          <a:ext cx="5492700" cy="269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97080" imgH="1079280" progId="Equation.DSMT4">
                  <p:embed/>
                </p:oleObj>
              </mc:Choice>
              <mc:Fallback>
                <p:oleObj name="Equation" r:id="rId4" imgW="2197080" imgH="1079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9AA9783-2FD0-D6A4-70D7-6A94607E11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01" y="1250838"/>
                        <a:ext cx="5492700" cy="2698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9">
            <a:extLst>
              <a:ext uri="{FF2B5EF4-FFF2-40B4-BE49-F238E27FC236}">
                <a16:creationId xmlns:a16="http://schemas.microsoft.com/office/drawing/2014/main" id="{609BEA21-CB60-25D9-D2A6-5E240AC918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994" y="4818588"/>
          <a:ext cx="2475900" cy="95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90360" imgH="380880" progId="Equation.DSMT4">
                  <p:embed/>
                </p:oleObj>
              </mc:Choice>
              <mc:Fallback>
                <p:oleObj name="Equation" r:id="rId6" imgW="990360" imgH="380880" progId="Equation.DSMT4">
                  <p:embed/>
                  <p:pic>
                    <p:nvPicPr>
                      <p:cNvPr id="6" name="Object 9">
                        <a:extLst>
                          <a:ext uri="{FF2B5EF4-FFF2-40B4-BE49-F238E27FC236}">
                            <a16:creationId xmlns:a16="http://schemas.microsoft.com/office/drawing/2014/main" id="{609BEA21-CB60-25D9-D2A6-5E240AC9184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94" y="4818588"/>
                        <a:ext cx="2475900" cy="952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9E26BE4D-1167-F528-7834-E5CF9BB41F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53206" y="1493831"/>
          <a:ext cx="5048100" cy="412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19240" imgH="1650960" progId="Equation.DSMT4">
                  <p:embed/>
                </p:oleObj>
              </mc:Choice>
              <mc:Fallback>
                <p:oleObj name="Equation" r:id="rId8" imgW="2019240" imgH="1650960" progId="Equation.DSMT4">
                  <p:embed/>
                  <p:pic>
                    <p:nvPicPr>
                      <p:cNvPr id="7" name="Object 7">
                        <a:extLst>
                          <a:ext uri="{FF2B5EF4-FFF2-40B4-BE49-F238E27FC236}">
                            <a16:creationId xmlns:a16="http://schemas.microsoft.com/office/drawing/2014/main" id="{9E26BE4D-1167-F528-7834-E5CF9BB41F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3206" y="1493831"/>
                        <a:ext cx="5048100" cy="412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94EC7F52-2E6C-A63D-DC43-338EC720D99B}"/>
              </a:ext>
            </a:extLst>
          </p:cNvPr>
          <p:cNvSpPr/>
          <p:nvPr/>
        </p:nvSpPr>
        <p:spPr>
          <a:xfrm>
            <a:off x="10632000" y="909000"/>
            <a:ext cx="774700" cy="787400"/>
          </a:xfrm>
          <a:prstGeom prst="rect">
            <a:avLst/>
          </a:prstGeom>
          <a:solidFill>
            <a:srgbClr val="66FFFF"/>
          </a:solidFill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A34332-BEAA-C3A1-1047-1A9935C3B056}"/>
              </a:ext>
            </a:extLst>
          </p:cNvPr>
          <p:cNvGrpSpPr/>
          <p:nvPr/>
        </p:nvGrpSpPr>
        <p:grpSpPr>
          <a:xfrm rot="3271699">
            <a:off x="10890753" y="1178071"/>
            <a:ext cx="288000" cy="290793"/>
            <a:chOff x="7392000" y="2346207"/>
            <a:chExt cx="288000" cy="29079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70B302D-F4CD-01E3-042C-BEEA58F38175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8650082-A0CD-9B2B-D483-111EB8D1302E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D8BB540-1C11-3648-FC78-88114FE14C4E}"/>
                </a:ext>
              </a:extLst>
            </p:cNvPr>
            <p:cNvCxnSpPr>
              <a:stCxn id="1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D4B56C1-2179-796F-21C1-73C894C51CD6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5FA8E7F-E6DD-EDE2-7756-11942D1A6D8A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A26C109-43B7-510F-7718-E787B100749C}"/>
                </a:ext>
              </a:extLst>
            </p:cNvPr>
            <p:cNvCxnSpPr>
              <a:stCxn id="15" idx="2"/>
              <a:endCxn id="1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B3FD2C3-765E-E92E-F273-1E1FB9A856F2}"/>
                </a:ext>
              </a:extLst>
            </p:cNvPr>
            <p:cNvCxnSpPr>
              <a:stCxn id="15" idx="0"/>
              <a:endCxn id="1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" name="Rectangle 16">
            <a:extLst>
              <a:ext uri="{FF2B5EF4-FFF2-40B4-BE49-F238E27FC236}">
                <a16:creationId xmlns:a16="http://schemas.microsoft.com/office/drawing/2014/main" id="{C9857C08-1016-A4A4-256E-BBC86F50A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172" y="4756756"/>
            <a:ext cx="1494128" cy="93919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D2471690-9D15-3271-2C19-4DB19B1E9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9171" y="1994387"/>
            <a:ext cx="511810" cy="78004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477" name="Object 5"/>
          <p:cNvGraphicFramePr>
            <a:graphicFrameLocks noChangeAspect="1"/>
          </p:cNvGraphicFramePr>
          <p:nvPr/>
        </p:nvGraphicFramePr>
        <p:xfrm>
          <a:off x="1663700" y="852488"/>
          <a:ext cx="324167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406080" progId="Equation.DSMT4">
                  <p:embed/>
                </p:oleObj>
              </mc:Choice>
              <mc:Fallback>
                <p:oleObj name="Equation" r:id="rId4" imgW="1473120" imgH="406080" progId="Equation.DSMT4">
                  <p:embed/>
                  <p:pic>
                    <p:nvPicPr>
                      <p:cNvPr id="26654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852488"/>
                        <a:ext cx="3241675" cy="893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5479" name="Rectangle 7"/>
          <p:cNvSpPr>
            <a:spLocks noChangeArrowheads="1"/>
          </p:cNvSpPr>
          <p:nvPr/>
        </p:nvSpPr>
        <p:spPr bwMode="auto">
          <a:xfrm>
            <a:off x="6003636" y="2323228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665488" name="Rectangle 16"/>
          <p:cNvSpPr>
            <a:spLocks noChangeArrowheads="1"/>
          </p:cNvSpPr>
          <p:nvPr/>
        </p:nvSpPr>
        <p:spPr bwMode="auto">
          <a:xfrm>
            <a:off x="5018249" y="2576213"/>
            <a:ext cx="1045041" cy="6718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graphicFrame>
        <p:nvGraphicFramePr>
          <p:cNvPr id="2665489" name="Object 17"/>
          <p:cNvGraphicFramePr>
            <a:graphicFrameLocks noChangeAspect="1"/>
          </p:cNvGraphicFramePr>
          <p:nvPr/>
        </p:nvGraphicFramePr>
        <p:xfrm>
          <a:off x="2141538" y="5546725"/>
          <a:ext cx="3100387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09400" imgH="533160" progId="Equation.DSMT4">
                  <p:embed/>
                </p:oleObj>
              </mc:Choice>
              <mc:Fallback>
                <p:oleObj name="Equation" r:id="rId6" imgW="1409400" imgH="533160" progId="Equation.DSMT4">
                  <p:embed/>
                  <p:pic>
                    <p:nvPicPr>
                      <p:cNvPr id="26654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538" y="5546725"/>
                        <a:ext cx="3100387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0E8CC927-5E20-5533-3C89-2366A424D8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2000" y="837000"/>
            <a:ext cx="2831687" cy="97629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2409580-3DCD-4B8A-8E23-0EEE60E1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115888"/>
            <a:ext cx="8770937" cy="774700"/>
          </a:xfrm>
        </p:spPr>
        <p:txBody>
          <a:bodyPr/>
          <a:lstStyle/>
          <a:p>
            <a:r>
              <a:rPr lang="en-US" dirty="0"/>
              <a:t>Substrate flux in macroscale mass balance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74D5E0D-352D-EC05-277E-58946DB5C0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11401" y="1768474"/>
          <a:ext cx="5672137" cy="145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77960" imgH="660240" progId="Equation.DSMT4">
                  <p:embed/>
                </p:oleObj>
              </mc:Choice>
              <mc:Fallback>
                <p:oleObj name="Equation" r:id="rId9" imgW="2577960" imgH="66024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74D5E0D-352D-EC05-277E-58946DB5C0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1401" y="1768474"/>
                        <a:ext cx="5672137" cy="145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27F8427-8D7D-15E7-6B84-E9F3C17D02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2512" y="3641725"/>
          <a:ext cx="3297237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98320" imgH="533160" progId="Equation.DSMT4">
                  <p:embed/>
                </p:oleObj>
              </mc:Choice>
              <mc:Fallback>
                <p:oleObj name="Equation" r:id="rId11" imgW="149832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27F8427-8D7D-15E7-6B84-E9F3C17D02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512" y="3641725"/>
                        <a:ext cx="3297237" cy="1173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6">
            <a:extLst>
              <a:ext uri="{FF2B5EF4-FFF2-40B4-BE49-F238E27FC236}">
                <a16:creationId xmlns:a16="http://schemas.microsoft.com/office/drawing/2014/main" id="{DEDAE277-25F7-A4B6-CC71-AABF32904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1962" y="1147463"/>
            <a:ext cx="391951" cy="4336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48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437" y="908051"/>
            <a:ext cx="8065563" cy="5689600"/>
          </a:xfrm>
        </p:spPr>
        <p:txBody>
          <a:bodyPr/>
          <a:lstStyle/>
          <a:p>
            <a:endParaRPr lang="en-US" dirty="0"/>
          </a:p>
          <a:p>
            <a:r>
              <a:rPr lang="en-US" sz="2800" dirty="0"/>
              <a:t>Biofilms grow on a carrier</a:t>
            </a:r>
          </a:p>
          <a:p>
            <a:endParaRPr lang="en-US" sz="2800" dirty="0"/>
          </a:p>
          <a:p>
            <a:r>
              <a:rPr lang="en-US" sz="2800" dirty="0"/>
              <a:t>Higher biomass concentrations in biofilm reactors</a:t>
            </a:r>
          </a:p>
          <a:p>
            <a:endParaRPr lang="en-US" sz="2800" dirty="0"/>
          </a:p>
          <a:p>
            <a:r>
              <a:rPr lang="en-US" sz="2800" dirty="0"/>
              <a:t>Biofilms are usually mass transport rather the biomass limited</a:t>
            </a:r>
          </a:p>
          <a:p>
            <a:pPr marL="0" indent="0"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98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/>
              <a:t>Summary of first order kinetics</a:t>
            </a:r>
          </a:p>
        </p:txBody>
      </p:sp>
      <p:sp>
        <p:nvSpPr>
          <p:cNvPr id="2734084" name="Text Box 4"/>
          <p:cNvSpPr txBox="1">
            <a:spLocks noChangeArrowheads="1"/>
          </p:cNvSpPr>
          <p:nvPr/>
        </p:nvSpPr>
        <p:spPr bwMode="auto">
          <a:xfrm>
            <a:off x="0" y="6406658"/>
            <a:ext cx="6192000" cy="451342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Table 17.3: Summary of relevant solutions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47E2F5-73AE-1A49-1B6D-29A470DA8CA1}"/>
              </a:ext>
            </a:extLst>
          </p:cNvPr>
          <p:cNvGrpSpPr/>
          <p:nvPr/>
        </p:nvGrpSpPr>
        <p:grpSpPr>
          <a:xfrm>
            <a:off x="192001" y="1125000"/>
            <a:ext cx="11688172" cy="4760543"/>
            <a:chOff x="192001" y="1125000"/>
            <a:chExt cx="11688172" cy="476054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4E3397D-CC61-966F-8934-046FD3B86A54}"/>
                </a:ext>
              </a:extLst>
            </p:cNvPr>
            <p:cNvGrpSpPr/>
            <p:nvPr/>
          </p:nvGrpSpPr>
          <p:grpSpPr>
            <a:xfrm>
              <a:off x="192001" y="1125000"/>
              <a:ext cx="10476035" cy="3960000"/>
              <a:chOff x="266843" y="2273232"/>
              <a:chExt cx="9645157" cy="3531768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A1FDBD5D-2CD3-B6F0-E251-6F8E405817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41732" b="57280"/>
              <a:stretch/>
            </p:blipFill>
            <p:spPr>
              <a:xfrm>
                <a:off x="266843" y="2273232"/>
                <a:ext cx="9501157" cy="3390511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52A84B6-421D-7040-4F7C-4591E0A06CC2}"/>
                  </a:ext>
                </a:extLst>
              </p:cNvPr>
              <p:cNvSpPr/>
              <p:nvPr/>
            </p:nvSpPr>
            <p:spPr>
              <a:xfrm>
                <a:off x="5808000" y="3285000"/>
                <a:ext cx="4104000" cy="25200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rtlCol="0" anchor="ctr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2564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endParaRP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F22194-68CC-6E65-194A-8A100DF7F0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7967" t="-1" r="937" b="46514"/>
            <a:stretch/>
          </p:blipFill>
          <p:spPr>
            <a:xfrm>
              <a:off x="8143882" y="1125785"/>
              <a:ext cx="3736291" cy="4759758"/>
            </a:xfrm>
            <a:prstGeom prst="rect">
              <a:avLst/>
            </a:prstGeom>
          </p:spPr>
        </p:pic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8C772D0-4E35-09D4-3A83-24149CE85D5B}"/>
              </a:ext>
            </a:extLst>
          </p:cNvPr>
          <p:cNvSpPr/>
          <p:nvPr/>
        </p:nvSpPr>
        <p:spPr>
          <a:xfrm>
            <a:off x="8481867" y="4509879"/>
            <a:ext cx="1266971" cy="562184"/>
          </a:xfrm>
          <a:custGeom>
            <a:avLst/>
            <a:gdLst>
              <a:gd name="connsiteX0" fmla="*/ 14433 w 1266971"/>
              <a:gd name="connsiteY0" fmla="*/ 562184 h 562184"/>
              <a:gd name="connsiteX1" fmla="*/ 146 w 1266971"/>
              <a:gd name="connsiteY1" fmla="*/ 538371 h 562184"/>
              <a:gd name="connsiteX2" fmla="*/ 19196 w 1266971"/>
              <a:gd name="connsiteY2" fmla="*/ 466934 h 562184"/>
              <a:gd name="connsiteX3" fmla="*/ 23958 w 1266971"/>
              <a:gd name="connsiteY3" fmla="*/ 443121 h 562184"/>
              <a:gd name="connsiteX4" fmla="*/ 57296 w 1266971"/>
              <a:gd name="connsiteY4" fmla="*/ 428834 h 562184"/>
              <a:gd name="connsiteX5" fmla="*/ 90633 w 1266971"/>
              <a:gd name="connsiteY5" fmla="*/ 395496 h 562184"/>
              <a:gd name="connsiteX6" fmla="*/ 104921 w 1266971"/>
              <a:gd name="connsiteY6" fmla="*/ 381209 h 562184"/>
              <a:gd name="connsiteX7" fmla="*/ 123971 w 1266971"/>
              <a:gd name="connsiteY7" fmla="*/ 376446 h 562184"/>
              <a:gd name="connsiteX8" fmla="*/ 128733 w 1266971"/>
              <a:gd name="connsiteY8" fmla="*/ 357396 h 562184"/>
              <a:gd name="connsiteX9" fmla="*/ 152546 w 1266971"/>
              <a:gd name="connsiteY9" fmla="*/ 352634 h 562184"/>
              <a:gd name="connsiteX10" fmla="*/ 243033 w 1266971"/>
              <a:gd name="connsiteY10" fmla="*/ 309771 h 562184"/>
              <a:gd name="connsiteX11" fmla="*/ 281133 w 1266971"/>
              <a:gd name="connsiteY11" fmla="*/ 285959 h 562184"/>
              <a:gd name="connsiteX12" fmla="*/ 385908 w 1266971"/>
              <a:gd name="connsiteY12" fmla="*/ 257384 h 562184"/>
              <a:gd name="connsiteX13" fmla="*/ 424008 w 1266971"/>
              <a:gd name="connsiteY13" fmla="*/ 233571 h 562184"/>
              <a:gd name="connsiteX14" fmla="*/ 462108 w 1266971"/>
              <a:gd name="connsiteY14" fmla="*/ 214521 h 562184"/>
              <a:gd name="connsiteX15" fmla="*/ 500208 w 1266971"/>
              <a:gd name="connsiteY15" fmla="*/ 209759 h 562184"/>
              <a:gd name="connsiteX16" fmla="*/ 524021 w 1266971"/>
              <a:gd name="connsiteY16" fmla="*/ 204996 h 562184"/>
              <a:gd name="connsiteX17" fmla="*/ 624033 w 1266971"/>
              <a:gd name="connsiteY17" fmla="*/ 200234 h 562184"/>
              <a:gd name="connsiteX18" fmla="*/ 671658 w 1266971"/>
              <a:gd name="connsiteY18" fmla="*/ 190709 h 562184"/>
              <a:gd name="connsiteX19" fmla="*/ 695471 w 1266971"/>
              <a:gd name="connsiteY19" fmla="*/ 185946 h 562184"/>
              <a:gd name="connsiteX20" fmla="*/ 733571 w 1266971"/>
              <a:gd name="connsiteY20" fmla="*/ 176421 h 562184"/>
              <a:gd name="connsiteX21" fmla="*/ 800246 w 1266971"/>
              <a:gd name="connsiteY21" fmla="*/ 171659 h 562184"/>
              <a:gd name="connsiteX22" fmla="*/ 828821 w 1266971"/>
              <a:gd name="connsiteY22" fmla="*/ 143084 h 562184"/>
              <a:gd name="connsiteX23" fmla="*/ 843108 w 1266971"/>
              <a:gd name="connsiteY23" fmla="*/ 133559 h 562184"/>
              <a:gd name="connsiteX24" fmla="*/ 857396 w 1266971"/>
              <a:gd name="connsiteY24" fmla="*/ 128796 h 562184"/>
              <a:gd name="connsiteX25" fmla="*/ 947883 w 1266971"/>
              <a:gd name="connsiteY25" fmla="*/ 119271 h 562184"/>
              <a:gd name="connsiteX26" fmla="*/ 990746 w 1266971"/>
              <a:gd name="connsiteY26" fmla="*/ 114509 h 562184"/>
              <a:gd name="connsiteX27" fmla="*/ 1038371 w 1266971"/>
              <a:gd name="connsiteY27" fmla="*/ 100221 h 562184"/>
              <a:gd name="connsiteX28" fmla="*/ 1057421 w 1266971"/>
              <a:gd name="connsiteY28" fmla="*/ 95459 h 562184"/>
              <a:gd name="connsiteX29" fmla="*/ 1085996 w 1266971"/>
              <a:gd name="connsiteY29" fmla="*/ 85934 h 562184"/>
              <a:gd name="connsiteX30" fmla="*/ 1100283 w 1266971"/>
              <a:gd name="connsiteY30" fmla="*/ 66884 h 562184"/>
              <a:gd name="connsiteX31" fmla="*/ 1157433 w 1266971"/>
              <a:gd name="connsiteY31" fmla="*/ 62121 h 562184"/>
              <a:gd name="connsiteX32" fmla="*/ 1181246 w 1266971"/>
              <a:gd name="connsiteY32" fmla="*/ 57359 h 562184"/>
              <a:gd name="connsiteX33" fmla="*/ 1200296 w 1266971"/>
              <a:gd name="connsiteY33" fmla="*/ 43071 h 562184"/>
              <a:gd name="connsiteX34" fmla="*/ 1238396 w 1266971"/>
              <a:gd name="connsiteY34" fmla="*/ 38309 h 562184"/>
              <a:gd name="connsiteX35" fmla="*/ 1252683 w 1266971"/>
              <a:gd name="connsiteY35" fmla="*/ 33546 h 562184"/>
              <a:gd name="connsiteX36" fmla="*/ 1257446 w 1266971"/>
              <a:gd name="connsiteY36" fmla="*/ 19259 h 562184"/>
              <a:gd name="connsiteX37" fmla="*/ 1262208 w 1266971"/>
              <a:gd name="connsiteY37" fmla="*/ 209 h 562184"/>
              <a:gd name="connsiteX38" fmla="*/ 1266971 w 1266971"/>
              <a:gd name="connsiteY38" fmla="*/ 14496 h 56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266971" h="562184">
                <a:moveTo>
                  <a:pt x="14433" y="562184"/>
                </a:moveTo>
                <a:cubicBezTo>
                  <a:pt x="9671" y="554246"/>
                  <a:pt x="762" y="547607"/>
                  <a:pt x="146" y="538371"/>
                </a:cubicBezTo>
                <a:cubicBezTo>
                  <a:pt x="-1454" y="514367"/>
                  <a:pt x="10418" y="488878"/>
                  <a:pt x="19196" y="466934"/>
                </a:cubicBezTo>
                <a:cubicBezTo>
                  <a:pt x="20783" y="458996"/>
                  <a:pt x="19942" y="450149"/>
                  <a:pt x="23958" y="443121"/>
                </a:cubicBezTo>
                <a:cubicBezTo>
                  <a:pt x="29440" y="433528"/>
                  <a:pt x="48991" y="430910"/>
                  <a:pt x="57296" y="428834"/>
                </a:cubicBezTo>
                <a:lnTo>
                  <a:pt x="90633" y="395496"/>
                </a:lnTo>
                <a:cubicBezTo>
                  <a:pt x="95396" y="390733"/>
                  <a:pt x="98387" y="382843"/>
                  <a:pt x="104921" y="381209"/>
                </a:cubicBezTo>
                <a:lnTo>
                  <a:pt x="123971" y="376446"/>
                </a:lnTo>
                <a:cubicBezTo>
                  <a:pt x="125558" y="370096"/>
                  <a:pt x="123705" y="361586"/>
                  <a:pt x="128733" y="357396"/>
                </a:cubicBezTo>
                <a:cubicBezTo>
                  <a:pt x="134952" y="352214"/>
                  <a:pt x="145074" y="355747"/>
                  <a:pt x="152546" y="352634"/>
                </a:cubicBezTo>
                <a:cubicBezTo>
                  <a:pt x="183354" y="339797"/>
                  <a:pt x="214731" y="327460"/>
                  <a:pt x="243033" y="309771"/>
                </a:cubicBezTo>
                <a:cubicBezTo>
                  <a:pt x="255733" y="301834"/>
                  <a:pt x="267175" y="291387"/>
                  <a:pt x="281133" y="285959"/>
                </a:cubicBezTo>
                <a:cubicBezTo>
                  <a:pt x="330084" y="266923"/>
                  <a:pt x="336177" y="288466"/>
                  <a:pt x="385908" y="257384"/>
                </a:cubicBezTo>
                <a:cubicBezTo>
                  <a:pt x="398608" y="249446"/>
                  <a:pt x="411547" y="241878"/>
                  <a:pt x="424008" y="233571"/>
                </a:cubicBezTo>
                <a:cubicBezTo>
                  <a:pt x="437837" y="224352"/>
                  <a:pt x="444291" y="218633"/>
                  <a:pt x="462108" y="214521"/>
                </a:cubicBezTo>
                <a:cubicBezTo>
                  <a:pt x="474579" y="211643"/>
                  <a:pt x="487558" y="211705"/>
                  <a:pt x="500208" y="209759"/>
                </a:cubicBezTo>
                <a:cubicBezTo>
                  <a:pt x="508209" y="208528"/>
                  <a:pt x="515950" y="205617"/>
                  <a:pt x="524021" y="204996"/>
                </a:cubicBezTo>
                <a:cubicBezTo>
                  <a:pt x="557298" y="202436"/>
                  <a:pt x="590696" y="201821"/>
                  <a:pt x="624033" y="200234"/>
                </a:cubicBezTo>
                <a:cubicBezTo>
                  <a:pt x="680017" y="190902"/>
                  <a:pt x="629038" y="200180"/>
                  <a:pt x="671658" y="190709"/>
                </a:cubicBezTo>
                <a:cubicBezTo>
                  <a:pt x="679560" y="188953"/>
                  <a:pt x="687583" y="187766"/>
                  <a:pt x="695471" y="185946"/>
                </a:cubicBezTo>
                <a:cubicBezTo>
                  <a:pt x="708227" y="183002"/>
                  <a:pt x="720600" y="178190"/>
                  <a:pt x="733571" y="176421"/>
                </a:cubicBezTo>
                <a:cubicBezTo>
                  <a:pt x="755648" y="173411"/>
                  <a:pt x="778021" y="173246"/>
                  <a:pt x="800246" y="171659"/>
                </a:cubicBezTo>
                <a:cubicBezTo>
                  <a:pt x="808095" y="148107"/>
                  <a:pt x="800407" y="160842"/>
                  <a:pt x="828821" y="143084"/>
                </a:cubicBezTo>
                <a:cubicBezTo>
                  <a:pt x="833675" y="140051"/>
                  <a:pt x="837989" y="136119"/>
                  <a:pt x="843108" y="133559"/>
                </a:cubicBezTo>
                <a:cubicBezTo>
                  <a:pt x="847598" y="131314"/>
                  <a:pt x="852526" y="130014"/>
                  <a:pt x="857396" y="128796"/>
                </a:cubicBezTo>
                <a:cubicBezTo>
                  <a:pt x="891634" y="120236"/>
                  <a:pt x="904577" y="123037"/>
                  <a:pt x="947883" y="119271"/>
                </a:cubicBezTo>
                <a:cubicBezTo>
                  <a:pt x="962205" y="118026"/>
                  <a:pt x="976458" y="116096"/>
                  <a:pt x="990746" y="114509"/>
                </a:cubicBezTo>
                <a:lnTo>
                  <a:pt x="1038371" y="100221"/>
                </a:lnTo>
                <a:cubicBezTo>
                  <a:pt x="1044665" y="98423"/>
                  <a:pt x="1051152" y="97340"/>
                  <a:pt x="1057421" y="95459"/>
                </a:cubicBezTo>
                <a:cubicBezTo>
                  <a:pt x="1067038" y="92574"/>
                  <a:pt x="1076471" y="89109"/>
                  <a:pt x="1085996" y="85934"/>
                </a:cubicBezTo>
                <a:cubicBezTo>
                  <a:pt x="1090758" y="79584"/>
                  <a:pt x="1092753" y="69394"/>
                  <a:pt x="1100283" y="66884"/>
                </a:cubicBezTo>
                <a:cubicBezTo>
                  <a:pt x="1118418" y="60839"/>
                  <a:pt x="1138448" y="64355"/>
                  <a:pt x="1157433" y="62121"/>
                </a:cubicBezTo>
                <a:cubicBezTo>
                  <a:pt x="1165472" y="61175"/>
                  <a:pt x="1173308" y="58946"/>
                  <a:pt x="1181246" y="57359"/>
                </a:cubicBezTo>
                <a:cubicBezTo>
                  <a:pt x="1187596" y="52596"/>
                  <a:pt x="1192766" y="45581"/>
                  <a:pt x="1200296" y="43071"/>
                </a:cubicBezTo>
                <a:cubicBezTo>
                  <a:pt x="1212438" y="39024"/>
                  <a:pt x="1225804" y="40599"/>
                  <a:pt x="1238396" y="38309"/>
                </a:cubicBezTo>
                <a:cubicBezTo>
                  <a:pt x="1243335" y="37411"/>
                  <a:pt x="1247921" y="35134"/>
                  <a:pt x="1252683" y="33546"/>
                </a:cubicBezTo>
                <a:cubicBezTo>
                  <a:pt x="1254271" y="28784"/>
                  <a:pt x="1256067" y="24086"/>
                  <a:pt x="1257446" y="19259"/>
                </a:cubicBezTo>
                <a:cubicBezTo>
                  <a:pt x="1259244" y="12965"/>
                  <a:pt x="1256354" y="3136"/>
                  <a:pt x="1262208" y="209"/>
                </a:cubicBezTo>
                <a:cubicBezTo>
                  <a:pt x="1266698" y="-2036"/>
                  <a:pt x="1266971" y="14496"/>
                  <a:pt x="1266971" y="14496"/>
                </a:cubicBezTo>
              </a:path>
            </a:pathLst>
          </a:custGeom>
          <a:noFill/>
          <a:ln w="25400"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E36B982-F051-80F6-8695-F7857CBF6385}"/>
              </a:ext>
            </a:extLst>
          </p:cNvPr>
          <p:cNvSpPr/>
          <p:nvPr/>
        </p:nvSpPr>
        <p:spPr>
          <a:xfrm>
            <a:off x="3755751" y="3709988"/>
            <a:ext cx="4654824" cy="1081087"/>
          </a:xfrm>
          <a:custGeom>
            <a:avLst/>
            <a:gdLst>
              <a:gd name="connsiteX0" fmla="*/ 4654824 w 4654824"/>
              <a:gd name="connsiteY0" fmla="*/ 247650 h 1081087"/>
              <a:gd name="connsiteX1" fmla="*/ 4650062 w 4654824"/>
              <a:gd name="connsiteY1" fmla="*/ 190500 h 1081087"/>
              <a:gd name="connsiteX2" fmla="*/ 4635774 w 4654824"/>
              <a:gd name="connsiteY2" fmla="*/ 176212 h 1081087"/>
              <a:gd name="connsiteX3" fmla="*/ 4626249 w 4654824"/>
              <a:gd name="connsiteY3" fmla="*/ 133350 h 1081087"/>
              <a:gd name="connsiteX4" fmla="*/ 4621487 w 4654824"/>
              <a:gd name="connsiteY4" fmla="*/ 114300 h 1081087"/>
              <a:gd name="connsiteX5" fmla="*/ 4602437 w 4654824"/>
              <a:gd name="connsiteY5" fmla="*/ 90487 h 1081087"/>
              <a:gd name="connsiteX6" fmla="*/ 4597674 w 4654824"/>
              <a:gd name="connsiteY6" fmla="*/ 66675 h 1081087"/>
              <a:gd name="connsiteX7" fmla="*/ 4559574 w 4654824"/>
              <a:gd name="connsiteY7" fmla="*/ 42862 h 1081087"/>
              <a:gd name="connsiteX8" fmla="*/ 4521474 w 4654824"/>
              <a:gd name="connsiteY8" fmla="*/ 23812 h 1081087"/>
              <a:gd name="connsiteX9" fmla="*/ 4497662 w 4654824"/>
              <a:gd name="connsiteY9" fmla="*/ 14287 h 1081087"/>
              <a:gd name="connsiteX10" fmla="*/ 4464324 w 4654824"/>
              <a:gd name="connsiteY10" fmla="*/ 9525 h 1081087"/>
              <a:gd name="connsiteX11" fmla="*/ 4411937 w 4654824"/>
              <a:gd name="connsiteY11" fmla="*/ 0 h 1081087"/>
              <a:gd name="connsiteX12" fmla="*/ 4226199 w 4654824"/>
              <a:gd name="connsiteY12" fmla="*/ 9525 h 1081087"/>
              <a:gd name="connsiteX13" fmla="*/ 4078562 w 4654824"/>
              <a:gd name="connsiteY13" fmla="*/ 42862 h 1081087"/>
              <a:gd name="connsiteX14" fmla="*/ 4026174 w 4654824"/>
              <a:gd name="connsiteY14" fmla="*/ 52387 h 1081087"/>
              <a:gd name="connsiteX15" fmla="*/ 3911874 w 4654824"/>
              <a:gd name="connsiteY15" fmla="*/ 95250 h 1081087"/>
              <a:gd name="connsiteX16" fmla="*/ 3711849 w 4654824"/>
              <a:gd name="connsiteY16" fmla="*/ 138112 h 1081087"/>
              <a:gd name="connsiteX17" fmla="*/ 3526112 w 4654824"/>
              <a:gd name="connsiteY17" fmla="*/ 209550 h 1081087"/>
              <a:gd name="connsiteX18" fmla="*/ 3368949 w 4654824"/>
              <a:gd name="connsiteY18" fmla="*/ 261937 h 1081087"/>
              <a:gd name="connsiteX19" fmla="*/ 3102249 w 4654824"/>
              <a:gd name="connsiteY19" fmla="*/ 295275 h 1081087"/>
              <a:gd name="connsiteX20" fmla="*/ 2778399 w 4654824"/>
              <a:gd name="connsiteY20" fmla="*/ 347662 h 1081087"/>
              <a:gd name="connsiteX21" fmla="*/ 2564087 w 4654824"/>
              <a:gd name="connsiteY21" fmla="*/ 376237 h 1081087"/>
              <a:gd name="connsiteX22" fmla="*/ 2473599 w 4654824"/>
              <a:gd name="connsiteY22" fmla="*/ 395287 h 1081087"/>
              <a:gd name="connsiteX23" fmla="*/ 2345012 w 4654824"/>
              <a:gd name="connsiteY23" fmla="*/ 452437 h 1081087"/>
              <a:gd name="connsiteX24" fmla="*/ 2249762 w 4654824"/>
              <a:gd name="connsiteY24" fmla="*/ 495300 h 1081087"/>
              <a:gd name="connsiteX25" fmla="*/ 2144987 w 4654824"/>
              <a:gd name="connsiteY25" fmla="*/ 533400 h 1081087"/>
              <a:gd name="connsiteX26" fmla="*/ 2059262 w 4654824"/>
              <a:gd name="connsiteY26" fmla="*/ 576262 h 1081087"/>
              <a:gd name="connsiteX27" fmla="*/ 1987824 w 4654824"/>
              <a:gd name="connsiteY27" fmla="*/ 590550 h 1081087"/>
              <a:gd name="connsiteX28" fmla="*/ 1854474 w 4654824"/>
              <a:gd name="connsiteY28" fmla="*/ 604837 h 1081087"/>
              <a:gd name="connsiteX29" fmla="*/ 1763987 w 4654824"/>
              <a:gd name="connsiteY29" fmla="*/ 619125 h 1081087"/>
              <a:gd name="connsiteX30" fmla="*/ 1716362 w 4654824"/>
              <a:gd name="connsiteY30" fmla="*/ 623887 h 1081087"/>
              <a:gd name="connsiteX31" fmla="*/ 1668737 w 4654824"/>
              <a:gd name="connsiteY31" fmla="*/ 647700 h 1081087"/>
              <a:gd name="connsiteX32" fmla="*/ 1592537 w 4654824"/>
              <a:gd name="connsiteY32" fmla="*/ 666750 h 1081087"/>
              <a:gd name="connsiteX33" fmla="*/ 1402037 w 4654824"/>
              <a:gd name="connsiteY33" fmla="*/ 700087 h 1081087"/>
              <a:gd name="connsiteX34" fmla="*/ 1311549 w 4654824"/>
              <a:gd name="connsiteY34" fmla="*/ 733425 h 1081087"/>
              <a:gd name="connsiteX35" fmla="*/ 1282974 w 4654824"/>
              <a:gd name="connsiteY35" fmla="*/ 752475 h 1081087"/>
              <a:gd name="connsiteX36" fmla="*/ 1225824 w 4654824"/>
              <a:gd name="connsiteY36" fmla="*/ 771525 h 1081087"/>
              <a:gd name="connsiteX37" fmla="*/ 1149624 w 4654824"/>
              <a:gd name="connsiteY37" fmla="*/ 809625 h 1081087"/>
              <a:gd name="connsiteX38" fmla="*/ 1087712 w 4654824"/>
              <a:gd name="connsiteY38" fmla="*/ 833437 h 1081087"/>
              <a:gd name="connsiteX39" fmla="*/ 1054374 w 4654824"/>
              <a:gd name="connsiteY39" fmla="*/ 857250 h 1081087"/>
              <a:gd name="connsiteX40" fmla="*/ 935312 w 4654824"/>
              <a:gd name="connsiteY40" fmla="*/ 952500 h 1081087"/>
              <a:gd name="connsiteX41" fmla="*/ 897212 w 4654824"/>
              <a:gd name="connsiteY41" fmla="*/ 985837 h 1081087"/>
              <a:gd name="connsiteX42" fmla="*/ 763862 w 4654824"/>
              <a:gd name="connsiteY42" fmla="*/ 1019175 h 1081087"/>
              <a:gd name="connsiteX43" fmla="*/ 625749 w 4654824"/>
              <a:gd name="connsiteY43" fmla="*/ 1023937 h 1081087"/>
              <a:gd name="connsiteX44" fmla="*/ 559074 w 4654824"/>
              <a:gd name="connsiteY44" fmla="*/ 1028700 h 1081087"/>
              <a:gd name="connsiteX45" fmla="*/ 468587 w 4654824"/>
              <a:gd name="connsiteY45" fmla="*/ 1042987 h 1081087"/>
              <a:gd name="connsiteX46" fmla="*/ 311424 w 4654824"/>
              <a:gd name="connsiteY46" fmla="*/ 1052512 h 1081087"/>
              <a:gd name="connsiteX47" fmla="*/ 287612 w 4654824"/>
              <a:gd name="connsiteY47" fmla="*/ 1062037 h 1081087"/>
              <a:gd name="connsiteX48" fmla="*/ 268562 w 4654824"/>
              <a:gd name="connsiteY48" fmla="*/ 1066800 h 1081087"/>
              <a:gd name="connsiteX49" fmla="*/ 244749 w 4654824"/>
              <a:gd name="connsiteY49" fmla="*/ 1081087 h 1081087"/>
              <a:gd name="connsiteX50" fmla="*/ 197124 w 4654824"/>
              <a:gd name="connsiteY50" fmla="*/ 1066800 h 1081087"/>
              <a:gd name="connsiteX51" fmla="*/ 173312 w 4654824"/>
              <a:gd name="connsiteY51" fmla="*/ 1033462 h 1081087"/>
              <a:gd name="connsiteX52" fmla="*/ 159024 w 4654824"/>
              <a:gd name="connsiteY52" fmla="*/ 1019175 h 1081087"/>
              <a:gd name="connsiteX53" fmla="*/ 135212 w 4654824"/>
              <a:gd name="connsiteY53" fmla="*/ 990600 h 1081087"/>
              <a:gd name="connsiteX54" fmla="*/ 125687 w 4654824"/>
              <a:gd name="connsiteY54" fmla="*/ 976312 h 1081087"/>
              <a:gd name="connsiteX55" fmla="*/ 106637 w 4654824"/>
              <a:gd name="connsiteY55" fmla="*/ 952500 h 1081087"/>
              <a:gd name="connsiteX56" fmla="*/ 73299 w 4654824"/>
              <a:gd name="connsiteY56" fmla="*/ 909637 h 1081087"/>
              <a:gd name="connsiteX57" fmla="*/ 63774 w 4654824"/>
              <a:gd name="connsiteY57" fmla="*/ 881062 h 1081087"/>
              <a:gd name="connsiteX58" fmla="*/ 30437 w 4654824"/>
              <a:gd name="connsiteY58" fmla="*/ 819150 h 1081087"/>
              <a:gd name="connsiteX59" fmla="*/ 16149 w 4654824"/>
              <a:gd name="connsiteY59" fmla="*/ 804862 h 1081087"/>
              <a:gd name="connsiteX60" fmla="*/ 30437 w 4654824"/>
              <a:gd name="connsiteY60" fmla="*/ 447675 h 1081087"/>
              <a:gd name="connsiteX61" fmla="*/ 39962 w 4654824"/>
              <a:gd name="connsiteY61" fmla="*/ 423862 h 1081087"/>
              <a:gd name="connsiteX62" fmla="*/ 49487 w 4654824"/>
              <a:gd name="connsiteY62" fmla="*/ 404812 h 1081087"/>
              <a:gd name="connsiteX63" fmla="*/ 49487 w 4654824"/>
              <a:gd name="connsiteY63" fmla="*/ 323850 h 108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54824" h="1081087">
                <a:moveTo>
                  <a:pt x="4654824" y="247650"/>
                </a:moveTo>
                <a:cubicBezTo>
                  <a:pt x="4653237" y="228600"/>
                  <a:pt x="4654987" y="208971"/>
                  <a:pt x="4650062" y="190500"/>
                </a:cubicBezTo>
                <a:cubicBezTo>
                  <a:pt x="4648327" y="183992"/>
                  <a:pt x="4638365" y="182429"/>
                  <a:pt x="4635774" y="176212"/>
                </a:cubicBezTo>
                <a:cubicBezTo>
                  <a:pt x="4630145" y="162702"/>
                  <a:pt x="4629540" y="147611"/>
                  <a:pt x="4626249" y="133350"/>
                </a:cubicBezTo>
                <a:cubicBezTo>
                  <a:pt x="4624777" y="126972"/>
                  <a:pt x="4624666" y="120022"/>
                  <a:pt x="4621487" y="114300"/>
                </a:cubicBezTo>
                <a:cubicBezTo>
                  <a:pt x="4616551" y="105414"/>
                  <a:pt x="4608787" y="98425"/>
                  <a:pt x="4602437" y="90487"/>
                </a:cubicBezTo>
                <a:cubicBezTo>
                  <a:pt x="4600849" y="82550"/>
                  <a:pt x="4602164" y="73410"/>
                  <a:pt x="4597674" y="66675"/>
                </a:cubicBezTo>
                <a:cubicBezTo>
                  <a:pt x="4586581" y="50036"/>
                  <a:pt x="4575287" y="48100"/>
                  <a:pt x="4559574" y="42862"/>
                </a:cubicBezTo>
                <a:cubicBezTo>
                  <a:pt x="4542940" y="17911"/>
                  <a:pt x="4558652" y="33952"/>
                  <a:pt x="4521474" y="23812"/>
                </a:cubicBezTo>
                <a:cubicBezTo>
                  <a:pt x="4513226" y="21563"/>
                  <a:pt x="4505956" y="16360"/>
                  <a:pt x="4497662" y="14287"/>
                </a:cubicBezTo>
                <a:cubicBezTo>
                  <a:pt x="4486772" y="11565"/>
                  <a:pt x="4475397" y="11370"/>
                  <a:pt x="4464324" y="9525"/>
                </a:cubicBezTo>
                <a:cubicBezTo>
                  <a:pt x="4446817" y="6607"/>
                  <a:pt x="4429399" y="3175"/>
                  <a:pt x="4411937" y="0"/>
                </a:cubicBezTo>
                <a:cubicBezTo>
                  <a:pt x="4350024" y="3175"/>
                  <a:pt x="4287687" y="1620"/>
                  <a:pt x="4226199" y="9525"/>
                </a:cubicBezTo>
                <a:cubicBezTo>
                  <a:pt x="4176160" y="15959"/>
                  <a:pt x="4128200" y="33837"/>
                  <a:pt x="4078562" y="42862"/>
                </a:cubicBezTo>
                <a:lnTo>
                  <a:pt x="4026174" y="52387"/>
                </a:lnTo>
                <a:cubicBezTo>
                  <a:pt x="3994123" y="65208"/>
                  <a:pt x="3942910" y="86383"/>
                  <a:pt x="3911874" y="95250"/>
                </a:cubicBezTo>
                <a:cubicBezTo>
                  <a:pt x="3845366" y="114252"/>
                  <a:pt x="3779652" y="125197"/>
                  <a:pt x="3711849" y="138112"/>
                </a:cubicBezTo>
                <a:cubicBezTo>
                  <a:pt x="3456181" y="243389"/>
                  <a:pt x="3837015" y="87892"/>
                  <a:pt x="3526112" y="209550"/>
                </a:cubicBezTo>
                <a:cubicBezTo>
                  <a:pt x="3386996" y="263987"/>
                  <a:pt x="3456856" y="252171"/>
                  <a:pt x="3368949" y="261937"/>
                </a:cubicBezTo>
                <a:cubicBezTo>
                  <a:pt x="3256293" y="294125"/>
                  <a:pt x="3375091" y="262294"/>
                  <a:pt x="3102249" y="295275"/>
                </a:cubicBezTo>
                <a:cubicBezTo>
                  <a:pt x="2831951" y="327949"/>
                  <a:pt x="2986252" y="312283"/>
                  <a:pt x="2778399" y="347662"/>
                </a:cubicBezTo>
                <a:cubicBezTo>
                  <a:pt x="2489378" y="396857"/>
                  <a:pt x="2883969" y="324164"/>
                  <a:pt x="2564087" y="376237"/>
                </a:cubicBezTo>
                <a:cubicBezTo>
                  <a:pt x="2533664" y="381190"/>
                  <a:pt x="2503762" y="388937"/>
                  <a:pt x="2473599" y="395287"/>
                </a:cubicBezTo>
                <a:cubicBezTo>
                  <a:pt x="2337116" y="463529"/>
                  <a:pt x="2474636" y="397445"/>
                  <a:pt x="2345012" y="452437"/>
                </a:cubicBezTo>
                <a:cubicBezTo>
                  <a:pt x="2312960" y="466035"/>
                  <a:pt x="2282035" y="482237"/>
                  <a:pt x="2249762" y="495300"/>
                </a:cubicBezTo>
                <a:cubicBezTo>
                  <a:pt x="2215314" y="509243"/>
                  <a:pt x="2179189" y="518864"/>
                  <a:pt x="2144987" y="533400"/>
                </a:cubicBezTo>
                <a:cubicBezTo>
                  <a:pt x="2115584" y="545896"/>
                  <a:pt x="2088685" y="563814"/>
                  <a:pt x="2059262" y="576262"/>
                </a:cubicBezTo>
                <a:cubicBezTo>
                  <a:pt x="2039187" y="584755"/>
                  <a:pt x="2009327" y="587155"/>
                  <a:pt x="1987824" y="590550"/>
                </a:cubicBezTo>
                <a:cubicBezTo>
                  <a:pt x="1898012" y="604731"/>
                  <a:pt x="1959910" y="598248"/>
                  <a:pt x="1854474" y="604837"/>
                </a:cubicBezTo>
                <a:cubicBezTo>
                  <a:pt x="1824312" y="609600"/>
                  <a:pt x="1794237" y="614953"/>
                  <a:pt x="1763987" y="619125"/>
                </a:cubicBezTo>
                <a:cubicBezTo>
                  <a:pt x="1748182" y="621305"/>
                  <a:pt x="1731643" y="619303"/>
                  <a:pt x="1716362" y="623887"/>
                </a:cubicBezTo>
                <a:cubicBezTo>
                  <a:pt x="1699362" y="628987"/>
                  <a:pt x="1685509" y="641894"/>
                  <a:pt x="1668737" y="647700"/>
                </a:cubicBezTo>
                <a:cubicBezTo>
                  <a:pt x="1643996" y="656264"/>
                  <a:pt x="1618210" y="661615"/>
                  <a:pt x="1592537" y="666750"/>
                </a:cubicBezTo>
                <a:cubicBezTo>
                  <a:pt x="1530738" y="679110"/>
                  <a:pt x="1462908" y="683347"/>
                  <a:pt x="1402037" y="700087"/>
                </a:cubicBezTo>
                <a:cubicBezTo>
                  <a:pt x="1371043" y="708610"/>
                  <a:pt x="1338295" y="715594"/>
                  <a:pt x="1311549" y="733425"/>
                </a:cubicBezTo>
                <a:cubicBezTo>
                  <a:pt x="1302024" y="739775"/>
                  <a:pt x="1293435" y="747826"/>
                  <a:pt x="1282974" y="752475"/>
                </a:cubicBezTo>
                <a:cubicBezTo>
                  <a:pt x="1264624" y="760630"/>
                  <a:pt x="1244281" y="763615"/>
                  <a:pt x="1225824" y="771525"/>
                </a:cubicBezTo>
                <a:cubicBezTo>
                  <a:pt x="1199722" y="782712"/>
                  <a:pt x="1175538" y="798009"/>
                  <a:pt x="1149624" y="809625"/>
                </a:cubicBezTo>
                <a:cubicBezTo>
                  <a:pt x="1129447" y="818670"/>
                  <a:pt x="1107489" y="823549"/>
                  <a:pt x="1087712" y="833437"/>
                </a:cubicBezTo>
                <a:cubicBezTo>
                  <a:pt x="1075497" y="839544"/>
                  <a:pt x="1065737" y="849675"/>
                  <a:pt x="1054374" y="857250"/>
                </a:cubicBezTo>
                <a:cubicBezTo>
                  <a:pt x="974839" y="910274"/>
                  <a:pt x="1127611" y="787672"/>
                  <a:pt x="935312" y="952500"/>
                </a:cubicBezTo>
                <a:cubicBezTo>
                  <a:pt x="922499" y="963482"/>
                  <a:pt x="913376" y="980988"/>
                  <a:pt x="897212" y="985837"/>
                </a:cubicBezTo>
                <a:cubicBezTo>
                  <a:pt x="862345" y="996297"/>
                  <a:pt x="793715" y="1018146"/>
                  <a:pt x="763862" y="1019175"/>
                </a:cubicBezTo>
                <a:lnTo>
                  <a:pt x="625749" y="1023937"/>
                </a:lnTo>
                <a:cubicBezTo>
                  <a:pt x="603524" y="1025525"/>
                  <a:pt x="581197" y="1026045"/>
                  <a:pt x="559074" y="1028700"/>
                </a:cubicBezTo>
                <a:cubicBezTo>
                  <a:pt x="389805" y="1049013"/>
                  <a:pt x="599504" y="1029895"/>
                  <a:pt x="468587" y="1042987"/>
                </a:cubicBezTo>
                <a:cubicBezTo>
                  <a:pt x="406926" y="1049153"/>
                  <a:pt x="380338" y="1049231"/>
                  <a:pt x="311424" y="1052512"/>
                </a:cubicBezTo>
                <a:cubicBezTo>
                  <a:pt x="303487" y="1055687"/>
                  <a:pt x="295722" y="1059334"/>
                  <a:pt x="287612" y="1062037"/>
                </a:cubicBezTo>
                <a:cubicBezTo>
                  <a:pt x="281402" y="1064107"/>
                  <a:pt x="274543" y="1064142"/>
                  <a:pt x="268562" y="1066800"/>
                </a:cubicBezTo>
                <a:cubicBezTo>
                  <a:pt x="260103" y="1070559"/>
                  <a:pt x="252687" y="1076325"/>
                  <a:pt x="244749" y="1081087"/>
                </a:cubicBezTo>
                <a:cubicBezTo>
                  <a:pt x="228874" y="1076325"/>
                  <a:pt x="211717" y="1074658"/>
                  <a:pt x="197124" y="1066800"/>
                </a:cubicBezTo>
                <a:cubicBezTo>
                  <a:pt x="191937" y="1064007"/>
                  <a:pt x="178201" y="1039329"/>
                  <a:pt x="173312" y="1033462"/>
                </a:cubicBezTo>
                <a:cubicBezTo>
                  <a:pt x="169000" y="1028288"/>
                  <a:pt x="163499" y="1024209"/>
                  <a:pt x="159024" y="1019175"/>
                </a:cubicBezTo>
                <a:cubicBezTo>
                  <a:pt x="150787" y="1009908"/>
                  <a:pt x="142824" y="1000387"/>
                  <a:pt x="135212" y="990600"/>
                </a:cubicBezTo>
                <a:cubicBezTo>
                  <a:pt x="131698" y="986082"/>
                  <a:pt x="129121" y="980891"/>
                  <a:pt x="125687" y="976312"/>
                </a:cubicBezTo>
                <a:cubicBezTo>
                  <a:pt x="119588" y="968180"/>
                  <a:pt x="112987" y="960437"/>
                  <a:pt x="106637" y="952500"/>
                </a:cubicBezTo>
                <a:cubicBezTo>
                  <a:pt x="78295" y="881643"/>
                  <a:pt x="121673" y="978742"/>
                  <a:pt x="73299" y="909637"/>
                </a:cubicBezTo>
                <a:cubicBezTo>
                  <a:pt x="67541" y="901412"/>
                  <a:pt x="67636" y="890330"/>
                  <a:pt x="63774" y="881062"/>
                </a:cubicBezTo>
                <a:cubicBezTo>
                  <a:pt x="58701" y="868886"/>
                  <a:pt x="36818" y="828266"/>
                  <a:pt x="30437" y="819150"/>
                </a:cubicBezTo>
                <a:cubicBezTo>
                  <a:pt x="26574" y="813632"/>
                  <a:pt x="20912" y="809625"/>
                  <a:pt x="16149" y="804862"/>
                </a:cubicBezTo>
                <a:cubicBezTo>
                  <a:pt x="-15647" y="677665"/>
                  <a:pt x="5096" y="768655"/>
                  <a:pt x="30437" y="447675"/>
                </a:cubicBezTo>
                <a:cubicBezTo>
                  <a:pt x="31110" y="439152"/>
                  <a:pt x="36490" y="431674"/>
                  <a:pt x="39962" y="423862"/>
                </a:cubicBezTo>
                <a:cubicBezTo>
                  <a:pt x="42845" y="417374"/>
                  <a:pt x="48814" y="411880"/>
                  <a:pt x="49487" y="404812"/>
                </a:cubicBezTo>
                <a:cubicBezTo>
                  <a:pt x="52046" y="377946"/>
                  <a:pt x="49487" y="350837"/>
                  <a:pt x="49487" y="323850"/>
                </a:cubicBezTo>
              </a:path>
            </a:pathLst>
          </a:custGeom>
          <a:noFill/>
          <a:ln w="25400"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471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Summary of first and  zero order kinetics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2389A7-9DA6-4491-E3E5-EFE43A60A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37" y="870333"/>
            <a:ext cx="11017563" cy="536253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0D74C5F-5BE1-A1A7-0046-8EDBD56C910C}"/>
              </a:ext>
            </a:extLst>
          </p:cNvPr>
          <p:cNvSpPr/>
          <p:nvPr/>
        </p:nvSpPr>
        <p:spPr>
          <a:xfrm>
            <a:off x="304799" y="2155371"/>
            <a:ext cx="3715657" cy="67491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C731D-4AC9-5001-1DC3-03C007263E08}"/>
              </a:ext>
            </a:extLst>
          </p:cNvPr>
          <p:cNvSpPr/>
          <p:nvPr/>
        </p:nvSpPr>
        <p:spPr>
          <a:xfrm>
            <a:off x="304799" y="3803196"/>
            <a:ext cx="3715657" cy="674915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DCDBFA-72E6-6F16-F4C1-2CE08907306D}"/>
              </a:ext>
            </a:extLst>
          </p:cNvPr>
          <p:cNvSpPr/>
          <p:nvPr/>
        </p:nvSpPr>
        <p:spPr>
          <a:xfrm>
            <a:off x="304799" y="5498646"/>
            <a:ext cx="3715657" cy="674915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76B60397-F190-1DBF-E5CE-C1F7BF534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6658"/>
            <a:ext cx="6192000" cy="451342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Table 17.3: Summary of relevant solutions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79" y="992999"/>
            <a:ext cx="9047237" cy="5317491"/>
          </a:xfrm>
        </p:spPr>
        <p:txBody>
          <a:bodyPr/>
          <a:lstStyle/>
          <a:p>
            <a:r>
              <a:rPr lang="en-US" sz="2400" dirty="0"/>
              <a:t>Second order differential equation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1200" dirty="0"/>
          </a:p>
          <a:p>
            <a:r>
              <a:rPr lang="en-US" sz="2400" dirty="0"/>
              <a:t>Analytical solution for first order kinetics</a:t>
            </a:r>
          </a:p>
          <a:p>
            <a:pPr lvl="1">
              <a:spcBef>
                <a:spcPts val="1200"/>
              </a:spcBef>
              <a:buFont typeface="Arial Narrow" panose="020B0606020202030204" pitchFamily="34" charset="0"/>
              <a:buChar char="─"/>
            </a:pPr>
            <a:r>
              <a:rPr lang="en-US" sz="2000" dirty="0"/>
              <a:t>Substrate concentrations inside the biofilm S</a:t>
            </a:r>
            <a:r>
              <a:rPr lang="en-US" sz="2000" baseline="-25000" dirty="0"/>
              <a:t>F</a:t>
            </a:r>
            <a:r>
              <a:rPr lang="en-US" sz="2000" dirty="0"/>
              <a:t>(x)</a:t>
            </a:r>
          </a:p>
          <a:p>
            <a:pPr lvl="1">
              <a:buFont typeface="Arial Narrow" panose="020B0606020202030204" pitchFamily="34" charset="0"/>
              <a:buChar char="─"/>
            </a:pPr>
            <a:endParaRPr lang="en-US" sz="2000" dirty="0"/>
          </a:p>
          <a:p>
            <a:pPr lvl="1">
              <a:buFont typeface="Arial Narrow" panose="020B0606020202030204" pitchFamily="34" charset="0"/>
              <a:buChar char="─"/>
            </a:pPr>
            <a:endParaRPr lang="en-US" sz="2000" dirty="0"/>
          </a:p>
          <a:p>
            <a:pPr lvl="1">
              <a:buFont typeface="Arial Narrow" panose="020B0606020202030204" pitchFamily="34" charset="0"/>
              <a:buChar char="─"/>
            </a:pPr>
            <a:endParaRPr lang="en-US" sz="2000" dirty="0"/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sz="2000" dirty="0"/>
              <a:t>Substrate flux into the biofilm surface (J</a:t>
            </a:r>
            <a:r>
              <a:rPr lang="en-US" sz="2000" baseline="-25000" dirty="0"/>
              <a:t>LF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First order dependents of substrate flux into the biofilm</a:t>
            </a:r>
            <a:endParaRPr lang="en-CH" sz="24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A9C7788-A97F-7213-3BEE-9BB71AA7C0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0" y="740551"/>
          <a:ext cx="2790358" cy="1332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3000" imgH="545760" progId="Equation.DSMT4">
                  <p:embed/>
                </p:oleObj>
              </mc:Choice>
              <mc:Fallback>
                <p:oleObj name="Equation" r:id="rId4" imgW="1143000" imgH="5457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A9C7788-A97F-7213-3BEE-9BB71AA7C0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740551"/>
                        <a:ext cx="2790358" cy="1332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>
            <a:extLst>
              <a:ext uri="{FF2B5EF4-FFF2-40B4-BE49-F238E27FC236}">
                <a16:creationId xmlns:a16="http://schemas.microsoft.com/office/drawing/2014/main" id="{627893A7-73FA-0C18-A85B-8BB80A0071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588" y="1868771"/>
          <a:ext cx="2823662" cy="187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06360" imgH="799920" progId="Equation.DSMT4">
                  <p:embed/>
                </p:oleObj>
              </mc:Choice>
              <mc:Fallback>
                <p:oleObj name="Equation" r:id="rId6" imgW="1206360" imgH="799920" progId="Equation.DSMT4">
                  <p:embed/>
                  <p:pic>
                    <p:nvPicPr>
                      <p:cNvPr id="6" name="Object 13">
                        <a:extLst>
                          <a:ext uri="{FF2B5EF4-FFF2-40B4-BE49-F238E27FC236}">
                            <a16:creationId xmlns:a16="http://schemas.microsoft.com/office/drawing/2014/main" id="{627893A7-73FA-0C18-A85B-8BB80A0071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588" y="1868771"/>
                        <a:ext cx="2823662" cy="1872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F77F690F-4F99-4B5D-6282-6EB26CAABD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0" y="3207797"/>
          <a:ext cx="2790358" cy="1914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91880" imgH="749160" progId="Equation.DSMT4">
                  <p:embed/>
                </p:oleObj>
              </mc:Choice>
              <mc:Fallback>
                <p:oleObj name="Equation" r:id="rId8" imgW="1091880" imgH="749160" progId="Equation.DSMT4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F77F690F-4F99-4B5D-6282-6EB26CAABD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3207797"/>
                        <a:ext cx="2790358" cy="191429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650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48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36">
        <p:fade/>
      </p:transition>
    </mc:Choice>
    <mc:Fallback xmlns="">
      <p:transition spd="med" advTm="6336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8395E6-9580-9290-BB59-E512BAB46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62F2988-2113-56CF-86A0-86870E711A1B}"/>
              </a:ext>
            </a:extLst>
          </p:cNvPr>
          <p:cNvSpPr txBox="1"/>
          <p:nvPr/>
        </p:nvSpPr>
        <p:spPr>
          <a:xfrm>
            <a:off x="5659471" y="857250"/>
            <a:ext cx="6532529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Substrate concentrations and flux for zero order kinetics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3F414DE-012B-73FA-C994-226383B6B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0797A238-AB8D-A669-3E10-EC2AF6C70A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9953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F2C61A6-331B-D3F4-EA64-BC8DE9841C52}"/>
              </a:ext>
            </a:extLst>
          </p:cNvPr>
          <p:cNvCxnSpPr/>
          <p:nvPr/>
        </p:nvCxnSpPr>
        <p:spPr bwMode="auto">
          <a:xfrm>
            <a:off x="3450772" y="4887686"/>
            <a:ext cx="5921828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0726F7E-60F8-15CE-C8EE-ECA7351AAF7E}"/>
              </a:ext>
            </a:extLst>
          </p:cNvPr>
          <p:cNvCxnSpPr/>
          <p:nvPr/>
        </p:nvCxnSpPr>
        <p:spPr bwMode="auto">
          <a:xfrm flipV="1">
            <a:off x="3472543" y="1807029"/>
            <a:ext cx="0" cy="3102429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71696C7-0F3C-1374-2D75-136BBFAB4777}"/>
              </a:ext>
            </a:extLst>
          </p:cNvPr>
          <p:cNvSpPr txBox="1"/>
          <p:nvPr/>
        </p:nvSpPr>
        <p:spPr>
          <a:xfrm>
            <a:off x="7838839" y="5073943"/>
            <a:ext cx="158569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3200" b="0" dirty="0">
                <a:latin typeface="+mn-lt"/>
              </a:rPr>
              <a:t>S</a:t>
            </a:r>
            <a:r>
              <a:rPr lang="en-US" sz="3200" b="0" baseline="-25000" dirty="0">
                <a:latin typeface="+mn-lt"/>
              </a:rPr>
              <a:t>B</a:t>
            </a:r>
            <a:r>
              <a:rPr lang="en-US" sz="3200" b="0" dirty="0">
                <a:latin typeface="+mn-lt"/>
              </a:rPr>
              <a:t> , mg/</a:t>
            </a:r>
            <a:r>
              <a:rPr lang="en-US" sz="3200" dirty="0">
                <a:latin typeface="+mn-lt"/>
              </a:rPr>
              <a:t>L</a:t>
            </a:r>
            <a:endParaRPr lang="en-CH" sz="3200" b="0" baseline="-25000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941839-1CD6-2954-4C99-B4645D74F3F5}"/>
              </a:ext>
            </a:extLst>
          </p:cNvPr>
          <p:cNvSpPr txBox="1"/>
          <p:nvPr/>
        </p:nvSpPr>
        <p:spPr>
          <a:xfrm>
            <a:off x="1438038" y="1938856"/>
            <a:ext cx="174355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3200" b="0" dirty="0">
                <a:latin typeface="+mn-lt"/>
              </a:rPr>
              <a:t>J</a:t>
            </a:r>
            <a:r>
              <a:rPr lang="en-US" sz="3200" b="0" baseline="-25000" dirty="0">
                <a:latin typeface="+mn-lt"/>
              </a:rPr>
              <a:t>LF</a:t>
            </a:r>
            <a:r>
              <a:rPr lang="en-US" sz="3200" b="0" dirty="0">
                <a:latin typeface="+mn-lt"/>
              </a:rPr>
              <a:t>, g/m</a:t>
            </a:r>
            <a:r>
              <a:rPr lang="en-US" sz="3200" b="0" baseline="30000" dirty="0">
                <a:latin typeface="+mn-lt"/>
              </a:rPr>
              <a:t>2</a:t>
            </a:r>
            <a:r>
              <a:rPr lang="en-US" sz="3200" b="0" dirty="0">
                <a:latin typeface="+mn-lt"/>
              </a:rPr>
              <a:t>.d</a:t>
            </a:r>
            <a:endParaRPr lang="en-CH" sz="3200" b="0" baseline="-25000" dirty="0"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7669FB-F100-70C2-C993-420BCAD8780A}"/>
              </a:ext>
            </a:extLst>
          </p:cNvPr>
          <p:cNvSpPr txBox="1"/>
          <p:nvPr/>
        </p:nvSpPr>
        <p:spPr>
          <a:xfrm>
            <a:off x="5715000" y="1621971"/>
            <a:ext cx="13484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900" dirty="0">
                <a:solidFill>
                  <a:srgbClr val="FF0000"/>
                </a:solidFill>
                <a:latin typeface="+mn-lt"/>
              </a:rPr>
              <a:t>?</a:t>
            </a:r>
            <a:endParaRPr lang="en-CH" sz="199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CEAA98E-83DB-132C-6D7C-4E3DB1A1E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are substrate flux and bulk phase concentrations related for different kinetics?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72851364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6F8A1B-D4DA-4252-BC50-B7F2EAB5D6E5}"/>
              </a:ext>
            </a:extLst>
          </p:cNvPr>
          <p:cNvSpPr/>
          <p:nvPr/>
        </p:nvSpPr>
        <p:spPr>
          <a:xfrm>
            <a:off x="8871499" y="1984707"/>
            <a:ext cx="881743" cy="360000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925B022-FDD3-8276-FE70-8260A93E40CD}"/>
              </a:ext>
            </a:extLst>
          </p:cNvPr>
          <p:cNvSpPr/>
          <p:nvPr/>
        </p:nvSpPr>
        <p:spPr>
          <a:xfrm>
            <a:off x="4600369" y="3009187"/>
            <a:ext cx="828000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4AD11C-8FB9-9FA7-D6B9-C75AECE1451A}"/>
              </a:ext>
            </a:extLst>
          </p:cNvPr>
          <p:cNvSpPr/>
          <p:nvPr/>
        </p:nvSpPr>
        <p:spPr>
          <a:xfrm>
            <a:off x="8166257" y="5723603"/>
            <a:ext cx="881743" cy="360000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890589"/>
            <a:ext cx="6039859" cy="4039220"/>
          </a:xfrm>
        </p:spPr>
        <p:txBody>
          <a:bodyPr/>
          <a:lstStyle/>
          <a:p>
            <a:endParaRPr lang="en-US" sz="3000" b="1" dirty="0"/>
          </a:p>
          <a:p>
            <a:r>
              <a:rPr lang="en-US" sz="3000" dirty="0"/>
              <a:t>Derive solutions for zero order biofilm kinetics</a:t>
            </a:r>
          </a:p>
          <a:p>
            <a:endParaRPr lang="en-US" sz="3000" dirty="0"/>
          </a:p>
          <a:p>
            <a:r>
              <a:rPr lang="en-US" sz="3000" dirty="0"/>
              <a:t>Calculate penetration depth (β·L</a:t>
            </a:r>
            <a:r>
              <a:rPr lang="en-US" sz="3000" baseline="-25000" dirty="0"/>
              <a:t>F</a:t>
            </a:r>
            <a:r>
              <a:rPr lang="en-US" sz="3000" dirty="0"/>
              <a:t>) into the biofilm</a:t>
            </a:r>
            <a:endParaRPr lang="en-CH" sz="3000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CD33E0A7-A66D-6364-7BD8-E94963F855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6532563" y="1555626"/>
            <a:ext cx="5659437" cy="46701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386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38"/>
    </mc:Choice>
    <mc:Fallback xmlns="">
      <p:transition spd="slow" advTm="161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F1B23-AF1F-6AFE-1CC2-4BF29E3F062C}"/>
              </a:ext>
            </a:extLst>
          </p:cNvPr>
          <p:cNvSpPr/>
          <p:nvPr/>
        </p:nvSpPr>
        <p:spPr>
          <a:xfrm>
            <a:off x="10272000" y="909000"/>
            <a:ext cx="1080000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26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281563" cy="774700"/>
          </a:xfrm>
        </p:spPr>
        <p:txBody>
          <a:bodyPr/>
          <a:lstStyle/>
          <a:p>
            <a:r>
              <a:rPr lang="en-US" dirty="0"/>
              <a:t>Rate expressions</a:t>
            </a:r>
          </a:p>
        </p:txBody>
      </p:sp>
      <p:sp>
        <p:nvSpPr>
          <p:cNvPr id="2262095" name="Rectangle 79"/>
          <p:cNvSpPr>
            <a:spLocks noGrp="1" noChangeArrowheads="1"/>
          </p:cNvSpPr>
          <p:nvPr>
            <p:ph sz="half" idx="1"/>
          </p:nvPr>
        </p:nvSpPr>
        <p:spPr>
          <a:xfrm>
            <a:off x="334963" y="1197000"/>
            <a:ext cx="5659437" cy="540065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Zero-order</a:t>
            </a:r>
          </a:p>
          <a:p>
            <a:endParaRPr lang="en-US" dirty="0"/>
          </a:p>
          <a:p>
            <a:r>
              <a:rPr lang="en-US" dirty="0"/>
              <a:t>First-order</a:t>
            </a:r>
          </a:p>
          <a:p>
            <a:endParaRPr lang="en-US" dirty="0"/>
          </a:p>
          <a:p>
            <a:r>
              <a:rPr lang="en-US" dirty="0"/>
              <a:t>Substrate utilization assuming Monod growth kinetics</a:t>
            </a:r>
          </a:p>
          <a:p>
            <a:endParaRPr lang="en-US" dirty="0"/>
          </a:p>
          <a:p>
            <a:r>
              <a:rPr lang="en-US" dirty="0"/>
              <a:t>General rate expression for compound </a:t>
            </a:r>
            <a:r>
              <a:rPr lang="en-US" dirty="0" err="1"/>
              <a:t>S</a:t>
            </a:r>
            <a:r>
              <a:rPr lang="en-US" baseline="-25000" dirty="0" err="1"/>
              <a:t>F,i</a:t>
            </a:r>
            <a:r>
              <a:rPr lang="en-US" dirty="0"/>
              <a:t> that is affected by multiple processes (j)</a:t>
            </a:r>
          </a:p>
        </p:txBody>
      </p:sp>
      <p:graphicFrame>
        <p:nvGraphicFramePr>
          <p:cNvPr id="2262020" name="Object 4"/>
          <p:cNvGraphicFramePr>
            <a:graphicFrameLocks noChangeAspect="1"/>
          </p:cNvGraphicFramePr>
          <p:nvPr/>
        </p:nvGraphicFramePr>
        <p:xfrm>
          <a:off x="8167688" y="917575"/>
          <a:ext cx="31464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495000" progId="Equation.DSMT4">
                  <p:embed/>
                </p:oleObj>
              </mc:Choice>
              <mc:Fallback>
                <p:oleObj name="Equation" r:id="rId3" imgW="1346040" imgH="495000" progId="Equation.DSMT4">
                  <p:embed/>
                  <p:pic>
                    <p:nvPicPr>
                      <p:cNvPr id="22620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7688" y="917575"/>
                        <a:ext cx="3146425" cy="11461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4" name="Object 8"/>
          <p:cNvGraphicFramePr>
            <a:graphicFrameLocks noChangeAspect="1"/>
          </p:cNvGraphicFramePr>
          <p:nvPr/>
        </p:nvGraphicFramePr>
        <p:xfrm>
          <a:off x="5952000" y="1197000"/>
          <a:ext cx="1244600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317160" progId="Equation.DSMT4">
                  <p:embed/>
                </p:oleObj>
              </mc:Choice>
              <mc:Fallback>
                <p:oleObj name="Equation" r:id="rId5" imgW="520560" imgH="317160" progId="Equation.DSMT4">
                  <p:embed/>
                  <p:pic>
                    <p:nvPicPr>
                      <p:cNvPr id="22620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1197000"/>
                        <a:ext cx="1244600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3" name="Object 7"/>
          <p:cNvGraphicFramePr>
            <a:graphicFrameLocks noChangeAspect="1"/>
          </p:cNvGraphicFramePr>
          <p:nvPr/>
        </p:nvGraphicFramePr>
        <p:xfrm>
          <a:off x="5952000" y="2493000"/>
          <a:ext cx="1516063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34680" imgH="317160" progId="Equation.DSMT4">
                  <p:embed/>
                </p:oleObj>
              </mc:Choice>
              <mc:Fallback>
                <p:oleObj name="Equation" r:id="rId7" imgW="634680" imgH="317160" progId="Equation.DSMT4">
                  <p:embed/>
                  <p:pic>
                    <p:nvPicPr>
                      <p:cNvPr id="22620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2493000"/>
                        <a:ext cx="1516063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2" name="Object 6"/>
          <p:cNvGraphicFramePr>
            <a:graphicFrameLocks noChangeAspect="1"/>
          </p:cNvGraphicFramePr>
          <p:nvPr/>
        </p:nvGraphicFramePr>
        <p:xfrm>
          <a:off x="5952000" y="3573000"/>
          <a:ext cx="3376612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22360" imgH="558720" progId="Equation.DSMT4">
                  <p:embed/>
                </p:oleObj>
              </mc:Choice>
              <mc:Fallback>
                <p:oleObj name="Equation" r:id="rId9" imgW="1422360" imgH="558720" progId="Equation.DSMT4">
                  <p:embed/>
                  <p:pic>
                    <p:nvPicPr>
                      <p:cNvPr id="22620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3573000"/>
                        <a:ext cx="3376612" cy="1327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1" name="Object 5"/>
          <p:cNvGraphicFramePr>
            <a:graphicFrameLocks noChangeAspect="1"/>
          </p:cNvGraphicFramePr>
          <p:nvPr/>
        </p:nvGraphicFramePr>
        <p:xfrm>
          <a:off x="5952000" y="5206361"/>
          <a:ext cx="15684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0240" imgH="380880" progId="Equation.DSMT4">
                  <p:embed/>
                </p:oleObj>
              </mc:Choice>
              <mc:Fallback>
                <p:oleObj name="Equation" r:id="rId11" imgW="660240" imgH="380880" progId="Equation.DSMT4">
                  <p:embed/>
                  <p:pic>
                    <p:nvPicPr>
                      <p:cNvPr id="22620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5206361"/>
                        <a:ext cx="1568450" cy="914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00405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Summary of first and  zero order kinetics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2389A7-9DA6-4491-E3E5-EFE43A60A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37" y="870333"/>
            <a:ext cx="11017563" cy="536253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0D74C5F-5BE1-A1A7-0046-8EDBD56C910C}"/>
              </a:ext>
            </a:extLst>
          </p:cNvPr>
          <p:cNvSpPr/>
          <p:nvPr/>
        </p:nvSpPr>
        <p:spPr>
          <a:xfrm>
            <a:off x="6816001" y="3861000"/>
            <a:ext cx="1367999" cy="7920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C731D-4AC9-5001-1DC3-03C007263E08}"/>
              </a:ext>
            </a:extLst>
          </p:cNvPr>
          <p:cNvSpPr/>
          <p:nvPr/>
        </p:nvSpPr>
        <p:spPr>
          <a:xfrm>
            <a:off x="304799" y="3803196"/>
            <a:ext cx="3715657" cy="67491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DCDBFA-72E6-6F16-F4C1-2CE08907306D}"/>
              </a:ext>
            </a:extLst>
          </p:cNvPr>
          <p:cNvSpPr/>
          <p:nvPr/>
        </p:nvSpPr>
        <p:spPr>
          <a:xfrm>
            <a:off x="304799" y="5498646"/>
            <a:ext cx="3715657" cy="67491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76B60397-F190-1DBF-E5CE-C1F7BF534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6658"/>
            <a:ext cx="6192000" cy="451342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333" dirty="0">
                <a:latin typeface="Arial" charset="0"/>
              </a:rPr>
              <a:t>Table 17.3: Summary of relevant solutions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866179-FD29-2B86-89E3-768C5A5C2048}"/>
              </a:ext>
            </a:extLst>
          </p:cNvPr>
          <p:cNvSpPr/>
          <p:nvPr/>
        </p:nvSpPr>
        <p:spPr>
          <a:xfrm>
            <a:off x="8976000" y="3861000"/>
            <a:ext cx="1584000" cy="7920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597FF2-015D-4236-355C-C08D896C7AC3}"/>
              </a:ext>
            </a:extLst>
          </p:cNvPr>
          <p:cNvSpPr/>
          <p:nvPr/>
        </p:nvSpPr>
        <p:spPr>
          <a:xfrm>
            <a:off x="8976000" y="5517000"/>
            <a:ext cx="1296000" cy="6480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641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34F12-F10B-B3AE-DB93-3DD5D2198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5EC006-3E93-1B3E-E35A-70F34E95DE53}"/>
              </a:ext>
            </a:extLst>
          </p:cNvPr>
          <p:cNvSpPr/>
          <p:nvPr/>
        </p:nvSpPr>
        <p:spPr>
          <a:xfrm>
            <a:off x="2656113" y="5943600"/>
            <a:ext cx="881743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BB411A3-54D6-D66D-0297-42A16A1CBD61}"/>
              </a:ext>
            </a:extLst>
          </p:cNvPr>
          <p:cNvSpPr/>
          <p:nvPr/>
        </p:nvSpPr>
        <p:spPr>
          <a:xfrm>
            <a:off x="11154228" y="943429"/>
            <a:ext cx="881743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B317111-7EF8-D5A1-8D1D-57751BCD5F13}"/>
              </a:ext>
            </a:extLst>
          </p:cNvPr>
          <p:cNvSpPr/>
          <p:nvPr/>
        </p:nvSpPr>
        <p:spPr>
          <a:xfrm>
            <a:off x="11154228" y="1524000"/>
            <a:ext cx="881743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6398946-8556-D50B-4B69-3D27B4393A09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E7C82837-5BF6-19F1-F578-883DC7CB5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Penetration depth (</a:t>
            </a:r>
            <a:r>
              <a:rPr lang="el-GR" dirty="0"/>
              <a:t>β∙</a:t>
            </a:r>
            <a:r>
              <a:rPr lang="en-US" dirty="0"/>
              <a:t>L</a:t>
            </a:r>
            <a:r>
              <a:rPr lang="en-US" baseline="-25000" dirty="0"/>
              <a:t>F</a:t>
            </a:r>
            <a:r>
              <a:rPr lang="en-US" dirty="0"/>
              <a:t>)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9F7D9579-FF8C-12E2-1705-CACC2A2DA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FC2F4D-CB8B-F23D-357F-B32019177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2000">
                <a:srgbClr val="FFC000"/>
              </a:gs>
              <a:gs pos="40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5481DC8-54B2-7CD7-E435-F4CEF40D6543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A3A8DA8-A217-8E2F-FBBF-4E173FA0494D}"/>
              </a:ext>
            </a:extLst>
          </p:cNvPr>
          <p:cNvSpPr txBox="1"/>
          <p:nvPr/>
        </p:nvSpPr>
        <p:spPr>
          <a:xfrm>
            <a:off x="1775972" y="1475210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64BDA71-562F-B63F-0D09-AB0CC595947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A4A1A6D-E9C4-1FA9-DB18-C55D1E696748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Carrier</a:t>
            </a:r>
            <a:endParaRPr lang="en-CH" sz="2400" b="0" dirty="0">
              <a:latin typeface="+mn-lt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F5C40CA-EDE6-9C9B-196D-3EA5E4B07002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6BAB6A3-2AA9-3F32-BEC0-841A04B061A8}"/>
              </a:ext>
            </a:extLst>
          </p:cNvPr>
          <p:cNvSpPr/>
          <p:nvPr/>
        </p:nvSpPr>
        <p:spPr>
          <a:xfrm>
            <a:off x="2952750" y="3620029"/>
            <a:ext cx="1709737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0014A9E-7465-4709-E240-25137AED1408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620029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C1CA532B-4BBE-2FBF-6E0E-7AAB84C183D1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Distance from surface (x)</a:t>
            </a:r>
            <a:endParaRPr lang="en-CH" sz="2400" b="0" dirty="0">
              <a:latin typeface="+mn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54ADAD5-FF08-9897-AAA8-2BC820F73CA1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90488" algn="ctr"/>
                <a:tab pos="1435100" algn="ctr"/>
                <a:tab pos="3048000" algn="ctr"/>
              </a:tabLst>
            </a:pPr>
            <a:r>
              <a:rPr lang="en-US" sz="2400" b="0" dirty="0">
                <a:latin typeface="+mn-lt"/>
              </a:rPr>
              <a:t>	L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	</a:t>
            </a:r>
            <a:r>
              <a:rPr lang="el-GR" sz="2400" b="0" dirty="0">
                <a:latin typeface="+mn-lt"/>
              </a:rPr>
              <a:t>β</a:t>
            </a:r>
            <a:r>
              <a:rPr lang="en-US" sz="2400" b="0" dirty="0">
                <a:latin typeface="+mn-lt"/>
              </a:rPr>
              <a:t>L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	0</a:t>
            </a:r>
            <a:endParaRPr lang="en-CH" sz="2400" b="0" dirty="0">
              <a:latin typeface="+mn-lt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BB0A53F-B237-705F-6B84-EE8B4B8A6120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8A7FEED-C0FA-2526-69D8-5126F88FA8A0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4616727-E840-AC1F-9EC9-4408955C976D}"/>
              </a:ext>
            </a:extLst>
          </p:cNvPr>
          <p:cNvSpPr txBox="1"/>
          <p:nvPr/>
        </p:nvSpPr>
        <p:spPr>
          <a:xfrm>
            <a:off x="3305984" y="4153798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(x)</a:t>
            </a:r>
            <a:endParaRPr lang="en-CH" sz="2400" b="0" dirty="0">
              <a:latin typeface="+mn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4EAAAE0-34E7-4330-84F9-3E0CA8DA073C}"/>
              </a:ext>
            </a:extLst>
          </p:cNvPr>
          <p:cNvSpPr txBox="1"/>
          <p:nvPr/>
        </p:nvSpPr>
        <p:spPr>
          <a:xfrm>
            <a:off x="3473939" y="287685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LF</a:t>
            </a:r>
            <a:endParaRPr lang="en-CH" sz="2400" b="0" dirty="0">
              <a:latin typeface="+mn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70FE890-7ABB-F408-383E-A93868E11112}"/>
              </a:ext>
            </a:extLst>
          </p:cNvPr>
          <p:cNvSpPr txBox="1"/>
          <p:nvPr/>
        </p:nvSpPr>
        <p:spPr>
          <a:xfrm>
            <a:off x="5304000" y="3158364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B</a:t>
            </a:r>
            <a:endParaRPr lang="en-CH" sz="2400" b="0" dirty="0">
              <a:latin typeface="+mn-lt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885CAA4-3295-BE9F-CE9A-845391FEF212}"/>
              </a:ext>
            </a:extLst>
          </p:cNvPr>
          <p:cNvCxnSpPr>
            <a:cxnSpLocks/>
            <a:endCxn id="65" idx="5"/>
          </p:cNvCxnSpPr>
          <p:nvPr/>
        </p:nvCxnSpPr>
        <p:spPr bwMode="auto">
          <a:xfrm>
            <a:off x="4080000" y="3234538"/>
            <a:ext cx="582487" cy="38549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8FAC658-8AA7-33E5-5CEB-4D50FEAFF20E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7C7EFCF-B8E5-4317-0D17-1BA17794014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FA05068-3ACF-868B-5EF1-B9174D8C8A16}"/>
              </a:ext>
            </a:extLst>
          </p:cNvPr>
          <p:cNvSpPr txBox="1"/>
          <p:nvPr/>
        </p:nvSpPr>
        <p:spPr>
          <a:xfrm>
            <a:off x="3044434" y="1887323"/>
            <a:ext cx="161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Active</a:t>
            </a:r>
            <a:endParaRPr lang="en-CH" sz="2400" b="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2E355C-0FBB-AD13-4ED4-8DE8469B73C1}"/>
              </a:ext>
            </a:extLst>
          </p:cNvPr>
          <p:cNvSpPr txBox="1"/>
          <p:nvPr/>
        </p:nvSpPr>
        <p:spPr>
          <a:xfrm>
            <a:off x="1737638" y="1887323"/>
            <a:ext cx="142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Inactive</a:t>
            </a:r>
            <a:endParaRPr lang="en-CH" sz="2400" b="0" dirty="0">
              <a:latin typeface="+mn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CDA513-96C2-A914-09A3-BB4F704BB89B}"/>
              </a:ext>
            </a:extLst>
          </p:cNvPr>
          <p:cNvCxnSpPr/>
          <p:nvPr/>
        </p:nvCxnSpPr>
        <p:spPr bwMode="auto">
          <a:xfrm>
            <a:off x="305907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BD7C77F2-EA97-FBAB-E68A-4D98C2435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617274"/>
              </p:ext>
            </p:extLst>
          </p:nvPr>
        </p:nvGraphicFramePr>
        <p:xfrm>
          <a:off x="6435059" y="899191"/>
          <a:ext cx="53848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393480" progId="Equation.DSMT4">
                  <p:embed/>
                </p:oleObj>
              </mc:Choice>
              <mc:Fallback>
                <p:oleObj name="Equation" r:id="rId3" imgW="1765080" imgH="393480" progId="Equation.DSMT4">
                  <p:embed/>
                  <p:pic>
                    <p:nvPicPr>
                      <p:cNvPr id="8" name="Object 4">
                        <a:extLst>
                          <a:ext uri="{FF2B5EF4-FFF2-40B4-BE49-F238E27FC236}">
                            <a16:creationId xmlns:a16="http://schemas.microsoft.com/office/drawing/2014/main" id="{BD7C77F2-EA97-FBAB-E68A-4D98C24353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5059" y="899191"/>
                        <a:ext cx="5384800" cy="1203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197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indent="-627063" algn="l">
              <a:spcAft>
                <a:spcPts val="600"/>
              </a:spcAft>
            </a:pPr>
            <a:r>
              <a:rPr lang="de-CH" sz="2400" dirty="0">
                <a:latin typeface="Roboto Slab"/>
              </a:rPr>
              <a:t>17: Modelling Biofilms</a:t>
            </a:r>
          </a:p>
          <a:p>
            <a:pPr marL="625475" indent="-447675" algn="l"/>
            <a:r>
              <a:rPr lang="pt-BR" sz="1800" dirty="0">
                <a:latin typeface="Roboto Slab"/>
              </a:rPr>
              <a:t>DOI:https://doi.org/10.2166/9781789060362_0757 </a:t>
            </a:r>
            <a:r>
              <a:rPr lang="de-CH" sz="1800" dirty="0">
                <a:latin typeface="Roboto Slab"/>
              </a:rPr>
              <a:t> </a:t>
            </a:r>
          </a:p>
          <a:p>
            <a:pPr marL="447675" indent="-447675" algn="l"/>
            <a:endParaRPr lang="de-CH" sz="1800" dirty="0">
              <a:latin typeface="Roboto Slab"/>
            </a:endParaRPr>
          </a:p>
          <a:p>
            <a:pPr marL="627063" indent="-627063" algn="l">
              <a:spcAft>
                <a:spcPts val="600"/>
              </a:spcAft>
            </a:pPr>
            <a:r>
              <a:rPr lang="de-CH" sz="2400" dirty="0">
                <a:latin typeface="Roboto Slab"/>
              </a:rPr>
              <a:t>18: Biofilm </a:t>
            </a:r>
            <a:r>
              <a:rPr lang="de-CH" sz="2400" dirty="0" err="1">
                <a:latin typeface="Roboto Slab"/>
              </a:rPr>
              <a:t>Reactors</a:t>
            </a:r>
            <a:endParaRPr lang="de-CH" sz="2400" dirty="0">
              <a:latin typeface="Roboto Slab"/>
            </a:endParaRPr>
          </a:p>
          <a:p>
            <a:pPr marL="625475" indent="-447675" algn="l">
              <a:tabLst>
                <a:tab pos="625475" algn="l"/>
              </a:tabLst>
            </a:pPr>
            <a:r>
              <a:rPr lang="pt-BR" sz="1800" dirty="0">
                <a:latin typeface="Roboto Slab"/>
              </a:rPr>
              <a:t>DOI:https://doi.org/10.2166/9781789060362_0813 </a:t>
            </a:r>
            <a:endParaRPr lang="en-CH" sz="1800" dirty="0" err="1"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97943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34F12-F10B-B3AE-DB93-3DD5D2198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5EC006-3E93-1B3E-E35A-70F34E95DE53}"/>
              </a:ext>
            </a:extLst>
          </p:cNvPr>
          <p:cNvSpPr/>
          <p:nvPr/>
        </p:nvSpPr>
        <p:spPr>
          <a:xfrm>
            <a:off x="2656113" y="5943600"/>
            <a:ext cx="881743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BB411A3-54D6-D66D-0297-42A16A1CBD61}"/>
              </a:ext>
            </a:extLst>
          </p:cNvPr>
          <p:cNvSpPr/>
          <p:nvPr/>
        </p:nvSpPr>
        <p:spPr>
          <a:xfrm>
            <a:off x="11154228" y="943429"/>
            <a:ext cx="881743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B317111-7EF8-D5A1-8D1D-57751BCD5F13}"/>
              </a:ext>
            </a:extLst>
          </p:cNvPr>
          <p:cNvSpPr/>
          <p:nvPr/>
        </p:nvSpPr>
        <p:spPr>
          <a:xfrm>
            <a:off x="11154228" y="1524000"/>
            <a:ext cx="881743" cy="555171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6398946-8556-D50B-4B69-3D27B4393A09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E7C82837-5BF6-19F1-F578-883DC7CB5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Penetration depth (</a:t>
            </a:r>
            <a:r>
              <a:rPr lang="el-GR" dirty="0"/>
              <a:t>β∙</a:t>
            </a:r>
            <a:r>
              <a:rPr lang="en-US" dirty="0"/>
              <a:t>L</a:t>
            </a:r>
            <a:r>
              <a:rPr lang="en-US" baseline="-25000" dirty="0"/>
              <a:t>F</a:t>
            </a:r>
            <a:r>
              <a:rPr lang="en-US" dirty="0"/>
              <a:t>)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9F7D9579-FF8C-12E2-1705-CACC2A2DA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FC2F4D-CB8B-F23D-357F-B32019177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2000">
                <a:srgbClr val="FFC000"/>
              </a:gs>
              <a:gs pos="40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5481DC8-54B2-7CD7-E435-F4CEF40D6543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A3A8DA8-A217-8E2F-FBBF-4E173FA0494D}"/>
              </a:ext>
            </a:extLst>
          </p:cNvPr>
          <p:cNvSpPr txBox="1"/>
          <p:nvPr/>
        </p:nvSpPr>
        <p:spPr>
          <a:xfrm>
            <a:off x="1775972" y="1475210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64BDA71-562F-B63F-0D09-AB0CC595947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A4A1A6D-E9C4-1FA9-DB18-C55D1E696748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Carrier</a:t>
            </a:r>
            <a:endParaRPr lang="en-CH" sz="2400" b="0" dirty="0">
              <a:latin typeface="+mn-lt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F5C40CA-EDE6-9C9B-196D-3EA5E4B07002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6BAB6A3-2AA9-3F32-BEC0-841A04B061A8}"/>
              </a:ext>
            </a:extLst>
          </p:cNvPr>
          <p:cNvSpPr/>
          <p:nvPr/>
        </p:nvSpPr>
        <p:spPr>
          <a:xfrm>
            <a:off x="2952750" y="3620029"/>
            <a:ext cx="1709737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0014A9E-7465-4709-E240-25137AED1408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620029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C1CA532B-4BBE-2FBF-6E0E-7AAB84C183D1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Distance from surface (x)</a:t>
            </a:r>
            <a:endParaRPr lang="en-CH" sz="2400" b="0" dirty="0">
              <a:latin typeface="+mn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54ADAD5-FF08-9897-AAA8-2BC820F73CA1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90488" algn="ctr"/>
                <a:tab pos="1435100" algn="ctr"/>
                <a:tab pos="3048000" algn="ctr"/>
              </a:tabLst>
            </a:pPr>
            <a:r>
              <a:rPr lang="en-US" sz="2400" b="0" dirty="0">
                <a:latin typeface="+mn-lt"/>
              </a:rPr>
              <a:t>	L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	</a:t>
            </a:r>
            <a:r>
              <a:rPr lang="el-GR" sz="2400" b="0" dirty="0">
                <a:latin typeface="+mn-lt"/>
              </a:rPr>
              <a:t>β</a:t>
            </a:r>
            <a:r>
              <a:rPr lang="en-US" sz="2400" b="0" dirty="0">
                <a:latin typeface="+mn-lt"/>
              </a:rPr>
              <a:t>L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	0</a:t>
            </a:r>
            <a:endParaRPr lang="en-CH" sz="2400" b="0" dirty="0">
              <a:latin typeface="+mn-lt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BB0A53F-B237-705F-6B84-EE8B4B8A6120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8A7FEED-C0FA-2526-69D8-5126F88FA8A0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4616727-E840-AC1F-9EC9-4408955C976D}"/>
              </a:ext>
            </a:extLst>
          </p:cNvPr>
          <p:cNvSpPr txBox="1"/>
          <p:nvPr/>
        </p:nvSpPr>
        <p:spPr>
          <a:xfrm>
            <a:off x="3305984" y="4153798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(x)</a:t>
            </a:r>
            <a:endParaRPr lang="en-CH" sz="2400" b="0" dirty="0">
              <a:latin typeface="+mn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4EAAAE0-34E7-4330-84F9-3E0CA8DA073C}"/>
              </a:ext>
            </a:extLst>
          </p:cNvPr>
          <p:cNvSpPr txBox="1"/>
          <p:nvPr/>
        </p:nvSpPr>
        <p:spPr>
          <a:xfrm>
            <a:off x="3473939" y="287685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LF</a:t>
            </a:r>
            <a:endParaRPr lang="en-CH" sz="2400" b="0" dirty="0">
              <a:latin typeface="+mn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70FE890-7ABB-F408-383E-A93868E11112}"/>
              </a:ext>
            </a:extLst>
          </p:cNvPr>
          <p:cNvSpPr txBox="1"/>
          <p:nvPr/>
        </p:nvSpPr>
        <p:spPr>
          <a:xfrm>
            <a:off x="5304000" y="3158364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B</a:t>
            </a:r>
            <a:endParaRPr lang="en-CH" sz="2400" b="0" dirty="0">
              <a:latin typeface="+mn-lt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885CAA4-3295-BE9F-CE9A-845391FEF212}"/>
              </a:ext>
            </a:extLst>
          </p:cNvPr>
          <p:cNvCxnSpPr>
            <a:cxnSpLocks/>
            <a:endCxn id="65" idx="5"/>
          </p:cNvCxnSpPr>
          <p:nvPr/>
        </p:nvCxnSpPr>
        <p:spPr bwMode="auto">
          <a:xfrm>
            <a:off x="4080000" y="3234538"/>
            <a:ext cx="582487" cy="38549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8FAC658-8AA7-33E5-5CEB-4D50FEAFF20E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7C7EFCF-B8E5-4317-0D17-1BA17794014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FA05068-3ACF-868B-5EF1-B9174D8C8A16}"/>
              </a:ext>
            </a:extLst>
          </p:cNvPr>
          <p:cNvSpPr txBox="1"/>
          <p:nvPr/>
        </p:nvSpPr>
        <p:spPr>
          <a:xfrm>
            <a:off x="3044434" y="1887323"/>
            <a:ext cx="161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Active</a:t>
            </a:r>
            <a:endParaRPr lang="en-CH" sz="2400" b="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2E355C-0FBB-AD13-4ED4-8DE8469B73C1}"/>
              </a:ext>
            </a:extLst>
          </p:cNvPr>
          <p:cNvSpPr txBox="1"/>
          <p:nvPr/>
        </p:nvSpPr>
        <p:spPr>
          <a:xfrm>
            <a:off x="1737638" y="1887323"/>
            <a:ext cx="142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Inactive</a:t>
            </a:r>
            <a:endParaRPr lang="en-CH" sz="2400" b="0" dirty="0">
              <a:latin typeface="+mn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CDA513-96C2-A914-09A3-BB4F704BB89B}"/>
              </a:ext>
            </a:extLst>
          </p:cNvPr>
          <p:cNvCxnSpPr/>
          <p:nvPr/>
        </p:nvCxnSpPr>
        <p:spPr bwMode="auto">
          <a:xfrm>
            <a:off x="305907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BD7C77F2-EA97-FBAB-E68A-4D98C24353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35059" y="899191"/>
          <a:ext cx="53848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393480" progId="Equation.DSMT4">
                  <p:embed/>
                </p:oleObj>
              </mc:Choice>
              <mc:Fallback>
                <p:oleObj name="Equation" r:id="rId3" imgW="1765080" imgH="393480" progId="Equation.DSMT4">
                  <p:embed/>
                  <p:pic>
                    <p:nvPicPr>
                      <p:cNvPr id="8" name="Object 4">
                        <a:extLst>
                          <a:ext uri="{FF2B5EF4-FFF2-40B4-BE49-F238E27FC236}">
                            <a16:creationId xmlns:a16="http://schemas.microsoft.com/office/drawing/2014/main" id="{BD7C77F2-EA97-FBAB-E68A-4D98C24353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5059" y="899191"/>
                        <a:ext cx="5384800" cy="1203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035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56FE6-6C14-157C-F773-B385141C6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67071-CA94-466F-069E-319F8E121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Zero order kinetics and boundary conditions for </a:t>
            </a:r>
            <a:r>
              <a:rPr lang="en-US" dirty="0">
                <a:solidFill>
                  <a:srgbClr val="FF0000"/>
                </a:solidFill>
              </a:rPr>
              <a:t>partially penetrated </a:t>
            </a:r>
            <a:r>
              <a:rPr lang="en-US" dirty="0"/>
              <a:t>biofilm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16260-4951-B8C3-0E7B-CB775F38B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943" y="1285422"/>
            <a:ext cx="11335657" cy="5689600"/>
          </a:xfrm>
        </p:spPr>
        <p:txBody>
          <a:bodyPr/>
          <a:lstStyle/>
          <a:p>
            <a:r>
              <a:rPr lang="en-US" sz="2800" dirty="0"/>
              <a:t>Steady state: ∂S</a:t>
            </a:r>
            <a:r>
              <a:rPr lang="en-US" sz="2800" baseline="-25000" dirty="0"/>
              <a:t>F</a:t>
            </a:r>
            <a:r>
              <a:rPr lang="en-US" sz="2800" dirty="0"/>
              <a:t>/∂t = 0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Substrate concentration at the biofilm surface is equal to bulk phase concentrations: S</a:t>
            </a:r>
            <a:r>
              <a:rPr lang="en-US" sz="2800" baseline="-25000" dirty="0"/>
              <a:t>F</a:t>
            </a:r>
            <a:r>
              <a:rPr lang="en-US" sz="2800" dirty="0"/>
              <a:t>(x=0) = S</a:t>
            </a:r>
            <a:r>
              <a:rPr lang="en-US" sz="2800" baseline="-25000" dirty="0"/>
              <a:t>B</a:t>
            </a:r>
            <a:r>
              <a:rPr lang="en-US" sz="2800" dirty="0"/>
              <a:t> (Boundary condition #1)</a:t>
            </a:r>
            <a:endParaRPr lang="en-US" sz="2800" baseline="-25000" dirty="0"/>
          </a:p>
          <a:p>
            <a:r>
              <a:rPr lang="en-US" sz="2800" dirty="0"/>
              <a:t>Concentration gradient is zero at maximum substrate penetration: </a:t>
            </a:r>
            <a:br>
              <a:rPr lang="en-US" sz="2800" dirty="0"/>
            </a:br>
            <a:r>
              <a:rPr lang="en-US" sz="2800" dirty="0" err="1"/>
              <a:t>d</a:t>
            </a:r>
            <a:r>
              <a:rPr lang="en-US" sz="2800" dirty="0" err="1">
                <a:sym typeface="Wingdings" panose="05000000000000000000" pitchFamily="2" charset="2"/>
              </a:rPr>
              <a:t>S</a:t>
            </a:r>
            <a:r>
              <a:rPr lang="en-US" sz="2800" baseline="-25000" dirty="0" err="1">
                <a:sym typeface="Wingdings" panose="05000000000000000000" pitchFamily="2" charset="2"/>
              </a:rPr>
              <a:t>F</a:t>
            </a:r>
            <a:r>
              <a:rPr lang="en-US" sz="2800" dirty="0">
                <a:sym typeface="Wingdings" panose="05000000000000000000" pitchFamily="2" charset="2"/>
              </a:rPr>
              <a:t>/dx(x=</a:t>
            </a:r>
            <a:r>
              <a:rPr lang="en-US" sz="2800" dirty="0"/>
              <a:t> βL</a:t>
            </a:r>
            <a:r>
              <a:rPr lang="en-US" sz="2800" baseline="-25000" dirty="0"/>
              <a:t>F</a:t>
            </a:r>
            <a:r>
              <a:rPr lang="en-US" sz="2800" dirty="0">
                <a:sym typeface="Wingdings" panose="05000000000000000000" pitchFamily="2" charset="2"/>
              </a:rPr>
              <a:t>)</a:t>
            </a:r>
            <a:r>
              <a:rPr lang="en-US" sz="2800" dirty="0"/>
              <a:t> = 0 (Boundary condition #2)</a:t>
            </a:r>
          </a:p>
          <a:p>
            <a:r>
              <a:rPr lang="en-US" sz="2800" dirty="0"/>
              <a:t>Substrate concentration is zero at maximum substrate penetration:</a:t>
            </a:r>
            <a:br>
              <a:rPr lang="en-US" sz="2800" dirty="0"/>
            </a:br>
            <a:r>
              <a:rPr lang="en-US" sz="2800" dirty="0">
                <a:sym typeface="Wingdings" panose="05000000000000000000" pitchFamily="2" charset="2"/>
              </a:rPr>
              <a:t>S</a:t>
            </a:r>
            <a:r>
              <a:rPr lang="en-US" sz="2800" baseline="-25000" dirty="0">
                <a:sym typeface="Wingdings" panose="05000000000000000000" pitchFamily="2" charset="2"/>
              </a:rPr>
              <a:t>F</a:t>
            </a:r>
            <a:r>
              <a:rPr lang="en-US" sz="2800" dirty="0">
                <a:sym typeface="Wingdings" panose="05000000000000000000" pitchFamily="2" charset="2"/>
              </a:rPr>
              <a:t>(x=</a:t>
            </a:r>
            <a:r>
              <a:rPr lang="en-US" sz="2800" dirty="0"/>
              <a:t> βL</a:t>
            </a:r>
            <a:r>
              <a:rPr lang="en-US" sz="2800" baseline="-25000" dirty="0"/>
              <a:t>F</a:t>
            </a:r>
            <a:r>
              <a:rPr lang="en-US" sz="2800" dirty="0">
                <a:sym typeface="Wingdings" panose="05000000000000000000" pitchFamily="2" charset="2"/>
              </a:rPr>
              <a:t>) = 0 (Boundary condition #3)</a:t>
            </a:r>
            <a:endParaRPr lang="en-US" dirty="0"/>
          </a:p>
          <a:p>
            <a:pPr marL="0" indent="0">
              <a:buNone/>
            </a:pPr>
            <a:endParaRPr lang="en-US" sz="2800" baseline="-25000" dirty="0"/>
          </a:p>
          <a:p>
            <a:endParaRPr lang="en-CH" sz="2800" dirty="0"/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E2F02B2A-5D27-669F-9DF1-13EE47D559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6515" y="1903628"/>
          <a:ext cx="681831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393480" progId="Equation.DSMT4">
                  <p:embed/>
                </p:oleObj>
              </mc:Choice>
              <mc:Fallback>
                <p:oleObj name="Equation" r:id="rId3" imgW="2234880" imgH="39348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E2F02B2A-5D27-669F-9DF1-13EE47D559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515" y="1903628"/>
                        <a:ext cx="6818313" cy="1203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14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4357" name="Object 5"/>
          <p:cNvGraphicFramePr>
            <a:graphicFrameLocks noChangeAspect="1"/>
          </p:cNvGraphicFramePr>
          <p:nvPr/>
        </p:nvGraphicFramePr>
        <p:xfrm>
          <a:off x="379412" y="1048050"/>
          <a:ext cx="2666700" cy="98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66680" imgH="393480" progId="Equation.DSMT4">
                  <p:embed/>
                </p:oleObj>
              </mc:Choice>
              <mc:Fallback>
                <p:oleObj name="Equation" r:id="rId3" imgW="1066680" imgH="393480" progId="Equation.DSMT4">
                  <p:embed/>
                  <p:pic>
                    <p:nvPicPr>
                      <p:cNvPr id="24043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2" y="1048050"/>
                        <a:ext cx="2666700" cy="98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4358" name="Object 6"/>
          <p:cNvGraphicFramePr>
            <a:graphicFrameLocks noChangeAspect="1"/>
          </p:cNvGraphicFramePr>
          <p:nvPr/>
        </p:nvGraphicFramePr>
        <p:xfrm>
          <a:off x="220663" y="2101850"/>
          <a:ext cx="3873500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49080" imgH="419040" progId="Equation.DSMT4">
                  <p:embed/>
                </p:oleObj>
              </mc:Choice>
              <mc:Fallback>
                <p:oleObj name="Equation" r:id="rId5" imgW="1549080" imgH="419040" progId="Equation.DSMT4">
                  <p:embed/>
                  <p:pic>
                    <p:nvPicPr>
                      <p:cNvPr id="24043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3" y="2101850"/>
                        <a:ext cx="3873500" cy="1046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4362" name="Object 10"/>
          <p:cNvGraphicFramePr>
            <a:graphicFrameLocks noChangeAspect="1"/>
          </p:cNvGraphicFramePr>
          <p:nvPr/>
        </p:nvGraphicFramePr>
        <p:xfrm>
          <a:off x="368164" y="5031682"/>
          <a:ext cx="2905056" cy="1759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799920" progId="Equation.DSMT4">
                  <p:embed/>
                </p:oleObj>
              </mc:Choice>
              <mc:Fallback>
                <p:oleObj name="Equation" r:id="rId7" imgW="1320480" imgH="799920" progId="Equation.DSMT4">
                  <p:embed/>
                  <p:pic>
                    <p:nvPicPr>
                      <p:cNvPr id="240436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164" y="5031682"/>
                        <a:ext cx="2905056" cy="1759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4367" name="Object 15"/>
          <p:cNvGraphicFramePr>
            <a:graphicFrameLocks noChangeAspect="1"/>
          </p:cNvGraphicFramePr>
          <p:nvPr/>
        </p:nvGraphicFramePr>
        <p:xfrm>
          <a:off x="3542758" y="4389413"/>
          <a:ext cx="1955448" cy="2402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8840" imgH="1091880" progId="Equation.DSMT4">
                  <p:embed/>
                </p:oleObj>
              </mc:Choice>
              <mc:Fallback>
                <p:oleObj name="Equation" r:id="rId9" imgW="888840" imgH="1091880" progId="Equation.DSMT4">
                  <p:embed/>
                  <p:pic>
                    <p:nvPicPr>
                      <p:cNvPr id="240436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2758" y="4389413"/>
                        <a:ext cx="1955448" cy="2402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3">
            <a:extLst>
              <a:ext uri="{FF2B5EF4-FFF2-40B4-BE49-F238E27FC236}">
                <a16:creationId xmlns:a16="http://schemas.microsoft.com/office/drawing/2014/main" id="{FCF29119-4D52-BE34-D261-2A3DB811C6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9761" y="1939975"/>
          <a:ext cx="6031800" cy="203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720" imgH="812520" progId="Equation.DSMT4">
                  <p:embed/>
                </p:oleObj>
              </mc:Choice>
              <mc:Fallback>
                <p:oleObj name="Equation" r:id="rId11" imgW="2412720" imgH="812520" progId="Equation.DSMT4">
                  <p:embed/>
                  <p:pic>
                    <p:nvPicPr>
                      <p:cNvPr id="2" name="Object 13">
                        <a:extLst>
                          <a:ext uri="{FF2B5EF4-FFF2-40B4-BE49-F238E27FC236}">
                            <a16:creationId xmlns:a16="http://schemas.microsoft.com/office/drawing/2014/main" id="{FCF29119-4D52-BE34-D261-2A3DB811C6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9761" y="1939975"/>
                        <a:ext cx="6031800" cy="203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9C1F623-DECE-3830-DC09-06A3759A9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2</a:t>
            </a:r>
            <a:r>
              <a:rPr lang="en-US" baseline="30000" dirty="0"/>
              <a:t>nd</a:t>
            </a:r>
            <a:r>
              <a:rPr lang="en-US" dirty="0"/>
              <a:t> order ordinary differential equation for </a:t>
            </a:r>
            <a:r>
              <a:rPr lang="en-US" dirty="0">
                <a:solidFill>
                  <a:srgbClr val="FF0000"/>
                </a:solidFill>
              </a:rPr>
              <a:t>partially penetrated </a:t>
            </a:r>
            <a:r>
              <a:rPr lang="en-US" dirty="0"/>
              <a:t>biofilm </a:t>
            </a:r>
            <a:endParaRPr lang="en-CH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BCA787C-E06F-0EB5-90BC-3F1DB036D99D}"/>
              </a:ext>
            </a:extLst>
          </p:cNvPr>
          <p:cNvSpPr/>
          <p:nvPr/>
        </p:nvSpPr>
        <p:spPr>
          <a:xfrm>
            <a:off x="4098718" y="2531831"/>
            <a:ext cx="2430741" cy="119470"/>
          </a:xfrm>
          <a:custGeom>
            <a:avLst/>
            <a:gdLst>
              <a:gd name="connsiteX0" fmla="*/ 0 w 2430741"/>
              <a:gd name="connsiteY0" fmla="*/ 73520 h 119470"/>
              <a:gd name="connsiteX1" fmla="*/ 147039 w 2430741"/>
              <a:gd name="connsiteY1" fmla="*/ 68925 h 119470"/>
              <a:gd name="connsiteX2" fmla="*/ 280293 w 2430741"/>
              <a:gd name="connsiteY2" fmla="*/ 59735 h 119470"/>
              <a:gd name="connsiteX3" fmla="*/ 307863 w 2430741"/>
              <a:gd name="connsiteY3" fmla="*/ 55140 h 119470"/>
              <a:gd name="connsiteX4" fmla="*/ 560587 w 2430741"/>
              <a:gd name="connsiteY4" fmla="*/ 45950 h 119470"/>
              <a:gd name="connsiteX5" fmla="*/ 634106 w 2430741"/>
              <a:gd name="connsiteY5" fmla="*/ 36760 h 119470"/>
              <a:gd name="connsiteX6" fmla="*/ 716816 w 2430741"/>
              <a:gd name="connsiteY6" fmla="*/ 13785 h 119470"/>
              <a:gd name="connsiteX7" fmla="*/ 785740 w 2430741"/>
              <a:gd name="connsiteY7" fmla="*/ 0 h 119470"/>
              <a:gd name="connsiteX8" fmla="*/ 946564 w 2430741"/>
              <a:gd name="connsiteY8" fmla="*/ 4595 h 119470"/>
              <a:gd name="connsiteX9" fmla="*/ 997109 w 2430741"/>
              <a:gd name="connsiteY9" fmla="*/ 13785 h 119470"/>
              <a:gd name="connsiteX10" fmla="*/ 1066034 w 2430741"/>
              <a:gd name="connsiteY10" fmla="*/ 18380 h 119470"/>
              <a:gd name="connsiteX11" fmla="*/ 1171718 w 2430741"/>
              <a:gd name="connsiteY11" fmla="*/ 27570 h 119470"/>
              <a:gd name="connsiteX12" fmla="*/ 1272808 w 2430741"/>
              <a:gd name="connsiteY12" fmla="*/ 45950 h 119470"/>
              <a:gd name="connsiteX13" fmla="*/ 1346327 w 2430741"/>
              <a:gd name="connsiteY13" fmla="*/ 55140 h 119470"/>
              <a:gd name="connsiteX14" fmla="*/ 1387682 w 2430741"/>
              <a:gd name="connsiteY14" fmla="*/ 59735 h 119470"/>
              <a:gd name="connsiteX15" fmla="*/ 1695545 w 2430741"/>
              <a:gd name="connsiteY15" fmla="*/ 73520 h 119470"/>
              <a:gd name="connsiteX16" fmla="*/ 1727710 w 2430741"/>
              <a:gd name="connsiteY16" fmla="*/ 78115 h 119470"/>
              <a:gd name="connsiteX17" fmla="*/ 1792040 w 2430741"/>
              <a:gd name="connsiteY17" fmla="*/ 82710 h 119470"/>
              <a:gd name="connsiteX18" fmla="*/ 1824205 w 2430741"/>
              <a:gd name="connsiteY18" fmla="*/ 96495 h 119470"/>
              <a:gd name="connsiteX19" fmla="*/ 1851774 w 2430741"/>
              <a:gd name="connsiteY19" fmla="*/ 101090 h 119470"/>
              <a:gd name="connsiteX20" fmla="*/ 1893129 w 2430741"/>
              <a:gd name="connsiteY20" fmla="*/ 110280 h 119470"/>
              <a:gd name="connsiteX21" fmla="*/ 1906914 w 2430741"/>
              <a:gd name="connsiteY21" fmla="*/ 114875 h 119470"/>
              <a:gd name="connsiteX22" fmla="*/ 1934484 w 2430741"/>
              <a:gd name="connsiteY22" fmla="*/ 119470 h 119470"/>
              <a:gd name="connsiteX23" fmla="*/ 2086118 w 2430741"/>
              <a:gd name="connsiteY23" fmla="*/ 114875 h 119470"/>
              <a:gd name="connsiteX24" fmla="*/ 2127473 w 2430741"/>
              <a:gd name="connsiteY24" fmla="*/ 101090 h 119470"/>
              <a:gd name="connsiteX25" fmla="*/ 2159638 w 2430741"/>
              <a:gd name="connsiteY25" fmla="*/ 96495 h 119470"/>
              <a:gd name="connsiteX26" fmla="*/ 2191803 w 2430741"/>
              <a:gd name="connsiteY26" fmla="*/ 82710 h 119470"/>
              <a:gd name="connsiteX27" fmla="*/ 2237752 w 2430741"/>
              <a:gd name="connsiteY27" fmla="*/ 73520 h 119470"/>
              <a:gd name="connsiteX28" fmla="*/ 2256132 w 2430741"/>
              <a:gd name="connsiteY28" fmla="*/ 64330 h 119470"/>
              <a:gd name="connsiteX29" fmla="*/ 2269917 w 2430741"/>
              <a:gd name="connsiteY29" fmla="*/ 59735 h 119470"/>
              <a:gd name="connsiteX30" fmla="*/ 2343437 w 2430741"/>
              <a:gd name="connsiteY30" fmla="*/ 45950 h 119470"/>
              <a:gd name="connsiteX31" fmla="*/ 2430741 w 2430741"/>
              <a:gd name="connsiteY31" fmla="*/ 45950 h 11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30741" h="119470">
                <a:moveTo>
                  <a:pt x="0" y="73520"/>
                </a:moveTo>
                <a:lnTo>
                  <a:pt x="147039" y="68925"/>
                </a:lnTo>
                <a:cubicBezTo>
                  <a:pt x="191509" y="66738"/>
                  <a:pt x="235932" y="63537"/>
                  <a:pt x="280293" y="59735"/>
                </a:cubicBezTo>
                <a:cubicBezTo>
                  <a:pt x="289576" y="58939"/>
                  <a:pt x="298557" y="55598"/>
                  <a:pt x="307863" y="55140"/>
                </a:cubicBezTo>
                <a:cubicBezTo>
                  <a:pt x="392058" y="50999"/>
                  <a:pt x="476346" y="49013"/>
                  <a:pt x="560587" y="45950"/>
                </a:cubicBezTo>
                <a:cubicBezTo>
                  <a:pt x="585093" y="42887"/>
                  <a:pt x="612016" y="47805"/>
                  <a:pt x="634106" y="36760"/>
                </a:cubicBezTo>
                <a:cubicBezTo>
                  <a:pt x="684634" y="11496"/>
                  <a:pt x="657234" y="19743"/>
                  <a:pt x="716816" y="13785"/>
                </a:cubicBezTo>
                <a:cubicBezTo>
                  <a:pt x="720093" y="13057"/>
                  <a:pt x="775365" y="0"/>
                  <a:pt x="785740" y="0"/>
                </a:cubicBezTo>
                <a:cubicBezTo>
                  <a:pt x="839370" y="0"/>
                  <a:pt x="892956" y="3063"/>
                  <a:pt x="946564" y="4595"/>
                </a:cubicBezTo>
                <a:cubicBezTo>
                  <a:pt x="963412" y="7658"/>
                  <a:pt x="980097" y="11822"/>
                  <a:pt x="997109" y="13785"/>
                </a:cubicBezTo>
                <a:cubicBezTo>
                  <a:pt x="1019983" y="16424"/>
                  <a:pt x="1043079" y="16568"/>
                  <a:pt x="1066034" y="18380"/>
                </a:cubicBezTo>
                <a:cubicBezTo>
                  <a:pt x="1101285" y="21163"/>
                  <a:pt x="1136586" y="23555"/>
                  <a:pt x="1171718" y="27570"/>
                </a:cubicBezTo>
                <a:cubicBezTo>
                  <a:pt x="1238235" y="35172"/>
                  <a:pt x="1211965" y="36589"/>
                  <a:pt x="1272808" y="45950"/>
                </a:cubicBezTo>
                <a:cubicBezTo>
                  <a:pt x="1297218" y="49705"/>
                  <a:pt x="1321781" y="52413"/>
                  <a:pt x="1346327" y="55140"/>
                </a:cubicBezTo>
                <a:cubicBezTo>
                  <a:pt x="1360112" y="56672"/>
                  <a:pt x="1373842" y="58832"/>
                  <a:pt x="1387682" y="59735"/>
                </a:cubicBezTo>
                <a:cubicBezTo>
                  <a:pt x="1528005" y="68887"/>
                  <a:pt x="1562215" y="69076"/>
                  <a:pt x="1695545" y="73520"/>
                </a:cubicBezTo>
                <a:cubicBezTo>
                  <a:pt x="1706267" y="75052"/>
                  <a:pt x="1716928" y="77088"/>
                  <a:pt x="1727710" y="78115"/>
                </a:cubicBezTo>
                <a:cubicBezTo>
                  <a:pt x="1749111" y="80153"/>
                  <a:pt x="1770922" y="78687"/>
                  <a:pt x="1792040" y="82710"/>
                </a:cubicBezTo>
                <a:cubicBezTo>
                  <a:pt x="1803499" y="84893"/>
                  <a:pt x="1813056" y="93064"/>
                  <a:pt x="1824205" y="96495"/>
                </a:cubicBezTo>
                <a:cubicBezTo>
                  <a:pt x="1833109" y="99235"/>
                  <a:pt x="1842638" y="99263"/>
                  <a:pt x="1851774" y="101090"/>
                </a:cubicBezTo>
                <a:cubicBezTo>
                  <a:pt x="1865621" y="103859"/>
                  <a:pt x="1879429" y="106855"/>
                  <a:pt x="1893129" y="110280"/>
                </a:cubicBezTo>
                <a:cubicBezTo>
                  <a:pt x="1897828" y="111455"/>
                  <a:pt x="1902186" y="113824"/>
                  <a:pt x="1906914" y="114875"/>
                </a:cubicBezTo>
                <a:cubicBezTo>
                  <a:pt x="1916009" y="116896"/>
                  <a:pt x="1925294" y="117938"/>
                  <a:pt x="1934484" y="119470"/>
                </a:cubicBezTo>
                <a:cubicBezTo>
                  <a:pt x="1985029" y="117938"/>
                  <a:pt x="2035778" y="119669"/>
                  <a:pt x="2086118" y="114875"/>
                </a:cubicBezTo>
                <a:cubicBezTo>
                  <a:pt x="2100583" y="113497"/>
                  <a:pt x="2113376" y="104614"/>
                  <a:pt x="2127473" y="101090"/>
                </a:cubicBezTo>
                <a:cubicBezTo>
                  <a:pt x="2137980" y="98463"/>
                  <a:pt x="2148916" y="98027"/>
                  <a:pt x="2159638" y="96495"/>
                </a:cubicBezTo>
                <a:cubicBezTo>
                  <a:pt x="2170360" y="91900"/>
                  <a:pt x="2180840" y="86696"/>
                  <a:pt x="2191803" y="82710"/>
                </a:cubicBezTo>
                <a:cubicBezTo>
                  <a:pt x="2203403" y="78492"/>
                  <a:pt x="2227290" y="75264"/>
                  <a:pt x="2237752" y="73520"/>
                </a:cubicBezTo>
                <a:cubicBezTo>
                  <a:pt x="2243879" y="70457"/>
                  <a:pt x="2249836" y="67028"/>
                  <a:pt x="2256132" y="64330"/>
                </a:cubicBezTo>
                <a:cubicBezTo>
                  <a:pt x="2260584" y="62422"/>
                  <a:pt x="2265244" y="61009"/>
                  <a:pt x="2269917" y="59735"/>
                </a:cubicBezTo>
                <a:cubicBezTo>
                  <a:pt x="2295141" y="52856"/>
                  <a:pt x="2317136" y="46924"/>
                  <a:pt x="2343437" y="45950"/>
                </a:cubicBezTo>
                <a:cubicBezTo>
                  <a:pt x="2372518" y="44873"/>
                  <a:pt x="2401640" y="45950"/>
                  <a:pt x="2430741" y="45950"/>
                </a:cubicBezTo>
              </a:path>
            </a:pathLst>
          </a:custGeom>
          <a:noFill/>
          <a:ln w="31750">
            <a:solidFill>
              <a:schemeClr val="tx1"/>
            </a:solidFill>
            <a:tailEnd type="triangl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FE5BF4C-CDF4-40C9-5A15-DBCEEFC2CEED}"/>
              </a:ext>
            </a:extLst>
          </p:cNvPr>
          <p:cNvSpPr/>
          <p:nvPr/>
        </p:nvSpPr>
        <p:spPr>
          <a:xfrm>
            <a:off x="3920360" y="2637234"/>
            <a:ext cx="2048512" cy="2008286"/>
          </a:xfrm>
          <a:custGeom>
            <a:avLst/>
            <a:gdLst>
              <a:gd name="connsiteX0" fmla="*/ 8344 w 2048512"/>
              <a:gd name="connsiteY0" fmla="*/ 1995294 h 1995294"/>
              <a:gd name="connsiteX1" fmla="*/ 17533 w 2048512"/>
              <a:gd name="connsiteY1" fmla="*/ 1793115 h 1995294"/>
              <a:gd name="connsiteX2" fmla="*/ 31318 w 2048512"/>
              <a:gd name="connsiteY2" fmla="*/ 1728785 h 1995294"/>
              <a:gd name="connsiteX3" fmla="*/ 45103 w 2048512"/>
              <a:gd name="connsiteY3" fmla="*/ 1710405 h 1995294"/>
              <a:gd name="connsiteX4" fmla="*/ 63483 w 2048512"/>
              <a:gd name="connsiteY4" fmla="*/ 1655265 h 1995294"/>
              <a:gd name="connsiteX5" fmla="*/ 104838 w 2048512"/>
              <a:gd name="connsiteY5" fmla="*/ 1563366 h 1995294"/>
              <a:gd name="connsiteX6" fmla="*/ 114028 w 2048512"/>
              <a:gd name="connsiteY6" fmla="*/ 1522011 h 1995294"/>
              <a:gd name="connsiteX7" fmla="*/ 182953 w 2048512"/>
              <a:gd name="connsiteY7" fmla="*/ 1420922 h 1995294"/>
              <a:gd name="connsiteX8" fmla="*/ 228902 w 2048512"/>
              <a:gd name="connsiteY8" fmla="*/ 1393352 h 1995294"/>
              <a:gd name="connsiteX9" fmla="*/ 256472 w 2048512"/>
              <a:gd name="connsiteY9" fmla="*/ 1361187 h 1995294"/>
              <a:gd name="connsiteX10" fmla="*/ 297827 w 2048512"/>
              <a:gd name="connsiteY10" fmla="*/ 1319832 h 1995294"/>
              <a:gd name="connsiteX11" fmla="*/ 320802 w 2048512"/>
              <a:gd name="connsiteY11" fmla="*/ 1255503 h 1995294"/>
              <a:gd name="connsiteX12" fmla="*/ 343777 w 2048512"/>
              <a:gd name="connsiteY12" fmla="*/ 1159008 h 1995294"/>
              <a:gd name="connsiteX13" fmla="*/ 362157 w 2048512"/>
              <a:gd name="connsiteY13" fmla="*/ 1145223 h 1995294"/>
              <a:gd name="connsiteX14" fmla="*/ 431081 w 2048512"/>
              <a:gd name="connsiteY14" fmla="*/ 1103868 h 1995294"/>
              <a:gd name="connsiteX15" fmla="*/ 477031 w 2048512"/>
              <a:gd name="connsiteY15" fmla="*/ 1053324 h 1995294"/>
              <a:gd name="connsiteX16" fmla="*/ 513791 w 2048512"/>
              <a:gd name="connsiteY16" fmla="*/ 984399 h 1995294"/>
              <a:gd name="connsiteX17" fmla="*/ 550551 w 2048512"/>
              <a:gd name="connsiteY17" fmla="*/ 924664 h 1995294"/>
              <a:gd name="connsiteX18" fmla="*/ 578120 w 2048512"/>
              <a:gd name="connsiteY18" fmla="*/ 869525 h 1995294"/>
              <a:gd name="connsiteX19" fmla="*/ 674615 w 2048512"/>
              <a:gd name="connsiteY19" fmla="*/ 782220 h 1995294"/>
              <a:gd name="connsiteX20" fmla="*/ 720565 w 2048512"/>
              <a:gd name="connsiteY20" fmla="*/ 763840 h 1995294"/>
              <a:gd name="connsiteX21" fmla="*/ 798679 w 2048512"/>
              <a:gd name="connsiteY21" fmla="*/ 717891 h 1995294"/>
              <a:gd name="connsiteX22" fmla="*/ 817059 w 2048512"/>
              <a:gd name="connsiteY22" fmla="*/ 708701 h 1995294"/>
              <a:gd name="connsiteX23" fmla="*/ 867604 w 2048512"/>
              <a:gd name="connsiteY23" fmla="*/ 648966 h 1995294"/>
              <a:gd name="connsiteX24" fmla="*/ 1019238 w 2048512"/>
              <a:gd name="connsiteY24" fmla="*/ 524902 h 1995294"/>
              <a:gd name="connsiteX25" fmla="*/ 1046808 w 2048512"/>
              <a:gd name="connsiteY25" fmla="*/ 511117 h 1995294"/>
              <a:gd name="connsiteX26" fmla="*/ 1078973 w 2048512"/>
              <a:gd name="connsiteY26" fmla="*/ 483547 h 1995294"/>
              <a:gd name="connsiteX27" fmla="*/ 1152492 w 2048512"/>
              <a:gd name="connsiteY27" fmla="*/ 423812 h 1995294"/>
              <a:gd name="connsiteX28" fmla="*/ 1285747 w 2048512"/>
              <a:gd name="connsiteY28" fmla="*/ 322723 h 1995294"/>
              <a:gd name="connsiteX29" fmla="*/ 1428191 w 2048512"/>
              <a:gd name="connsiteY29" fmla="*/ 194063 h 1995294"/>
              <a:gd name="connsiteX30" fmla="*/ 1460356 w 2048512"/>
              <a:gd name="connsiteY30" fmla="*/ 166494 h 1995294"/>
              <a:gd name="connsiteX31" fmla="*/ 1487925 w 2048512"/>
              <a:gd name="connsiteY31" fmla="*/ 152709 h 1995294"/>
              <a:gd name="connsiteX32" fmla="*/ 1547660 w 2048512"/>
              <a:gd name="connsiteY32" fmla="*/ 111354 h 1995294"/>
              <a:gd name="connsiteX33" fmla="*/ 1602800 w 2048512"/>
              <a:gd name="connsiteY33" fmla="*/ 69999 h 1995294"/>
              <a:gd name="connsiteX34" fmla="*/ 1625775 w 2048512"/>
              <a:gd name="connsiteY34" fmla="*/ 65404 h 1995294"/>
              <a:gd name="connsiteX35" fmla="*/ 1800384 w 2048512"/>
              <a:gd name="connsiteY35" fmla="*/ 47024 h 1995294"/>
              <a:gd name="connsiteX36" fmla="*/ 1850928 w 2048512"/>
              <a:gd name="connsiteY36" fmla="*/ 33239 h 1995294"/>
              <a:gd name="connsiteX37" fmla="*/ 1860118 w 2048512"/>
              <a:gd name="connsiteY37" fmla="*/ 19454 h 1995294"/>
              <a:gd name="connsiteX38" fmla="*/ 1873903 w 2048512"/>
              <a:gd name="connsiteY38" fmla="*/ 14859 h 1995294"/>
              <a:gd name="connsiteX39" fmla="*/ 1887688 w 2048512"/>
              <a:gd name="connsiteY39" fmla="*/ 5669 h 1995294"/>
              <a:gd name="connsiteX40" fmla="*/ 2048512 w 2048512"/>
              <a:gd name="connsiteY40" fmla="*/ 1075 h 199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048512" h="1995294">
                <a:moveTo>
                  <a:pt x="8344" y="1995294"/>
                </a:moveTo>
                <a:cubicBezTo>
                  <a:pt x="-7830" y="1914424"/>
                  <a:pt x="1842" y="1973567"/>
                  <a:pt x="17533" y="1793115"/>
                </a:cubicBezTo>
                <a:cubicBezTo>
                  <a:pt x="19067" y="1775476"/>
                  <a:pt x="23928" y="1745043"/>
                  <a:pt x="31318" y="1728785"/>
                </a:cubicBezTo>
                <a:cubicBezTo>
                  <a:pt x="34487" y="1721813"/>
                  <a:pt x="40508" y="1716532"/>
                  <a:pt x="45103" y="1710405"/>
                </a:cubicBezTo>
                <a:cubicBezTo>
                  <a:pt x="53221" y="1681991"/>
                  <a:pt x="52621" y="1679952"/>
                  <a:pt x="63483" y="1655265"/>
                </a:cubicBezTo>
                <a:cubicBezTo>
                  <a:pt x="77012" y="1624518"/>
                  <a:pt x="104838" y="1563366"/>
                  <a:pt x="104838" y="1563366"/>
                </a:cubicBezTo>
                <a:cubicBezTo>
                  <a:pt x="107901" y="1549581"/>
                  <a:pt x="108341" y="1534936"/>
                  <a:pt x="114028" y="1522011"/>
                </a:cubicBezTo>
                <a:cubicBezTo>
                  <a:pt x="129387" y="1487104"/>
                  <a:pt x="150462" y="1445290"/>
                  <a:pt x="182953" y="1420922"/>
                </a:cubicBezTo>
                <a:cubicBezTo>
                  <a:pt x="197242" y="1410205"/>
                  <a:pt x="215039" y="1404616"/>
                  <a:pt x="228902" y="1393352"/>
                </a:cubicBezTo>
                <a:cubicBezTo>
                  <a:pt x="239862" y="1384447"/>
                  <a:pt x="246814" y="1371489"/>
                  <a:pt x="256472" y="1361187"/>
                </a:cubicBezTo>
                <a:cubicBezTo>
                  <a:pt x="269805" y="1346965"/>
                  <a:pt x="284042" y="1333617"/>
                  <a:pt x="297827" y="1319832"/>
                </a:cubicBezTo>
                <a:cubicBezTo>
                  <a:pt x="305485" y="1298389"/>
                  <a:pt x="314663" y="1277429"/>
                  <a:pt x="320802" y="1255503"/>
                </a:cubicBezTo>
                <a:cubicBezTo>
                  <a:pt x="329160" y="1225653"/>
                  <a:pt x="328519" y="1187344"/>
                  <a:pt x="343777" y="1159008"/>
                </a:cubicBezTo>
                <a:cubicBezTo>
                  <a:pt x="347408" y="1152265"/>
                  <a:pt x="355682" y="1149313"/>
                  <a:pt x="362157" y="1145223"/>
                </a:cubicBezTo>
                <a:cubicBezTo>
                  <a:pt x="384810" y="1130916"/>
                  <a:pt x="410159" y="1120605"/>
                  <a:pt x="431081" y="1103868"/>
                </a:cubicBezTo>
                <a:cubicBezTo>
                  <a:pt x="448861" y="1089644"/>
                  <a:pt x="464070" y="1072045"/>
                  <a:pt x="477031" y="1053324"/>
                </a:cubicBezTo>
                <a:cubicBezTo>
                  <a:pt x="491852" y="1031916"/>
                  <a:pt x="500872" y="1007007"/>
                  <a:pt x="513791" y="984399"/>
                </a:cubicBezTo>
                <a:cubicBezTo>
                  <a:pt x="525391" y="964100"/>
                  <a:pt x="539128" y="945063"/>
                  <a:pt x="550551" y="924664"/>
                </a:cubicBezTo>
                <a:cubicBezTo>
                  <a:pt x="560591" y="906735"/>
                  <a:pt x="566242" y="886294"/>
                  <a:pt x="578120" y="869525"/>
                </a:cubicBezTo>
                <a:cubicBezTo>
                  <a:pt x="602368" y="835293"/>
                  <a:pt x="637431" y="802671"/>
                  <a:pt x="674615" y="782220"/>
                </a:cubicBezTo>
                <a:cubicBezTo>
                  <a:pt x="689070" y="774270"/>
                  <a:pt x="705920" y="771434"/>
                  <a:pt x="720565" y="763840"/>
                </a:cubicBezTo>
                <a:cubicBezTo>
                  <a:pt x="747383" y="749934"/>
                  <a:pt x="771659" y="731401"/>
                  <a:pt x="798679" y="717891"/>
                </a:cubicBezTo>
                <a:lnTo>
                  <a:pt x="817059" y="708701"/>
                </a:lnTo>
                <a:cubicBezTo>
                  <a:pt x="833907" y="688789"/>
                  <a:pt x="848655" y="666890"/>
                  <a:pt x="867604" y="648966"/>
                </a:cubicBezTo>
                <a:cubicBezTo>
                  <a:pt x="869643" y="647037"/>
                  <a:pt x="976824" y="551003"/>
                  <a:pt x="1019238" y="524902"/>
                </a:cubicBezTo>
                <a:cubicBezTo>
                  <a:pt x="1027989" y="519517"/>
                  <a:pt x="1037618" y="515712"/>
                  <a:pt x="1046808" y="511117"/>
                </a:cubicBezTo>
                <a:cubicBezTo>
                  <a:pt x="1076793" y="471138"/>
                  <a:pt x="1042930" y="510580"/>
                  <a:pt x="1078973" y="483547"/>
                </a:cubicBezTo>
                <a:cubicBezTo>
                  <a:pt x="1104234" y="464601"/>
                  <a:pt x="1127568" y="443198"/>
                  <a:pt x="1152492" y="423812"/>
                </a:cubicBezTo>
                <a:cubicBezTo>
                  <a:pt x="1190046" y="394603"/>
                  <a:pt x="1255730" y="352740"/>
                  <a:pt x="1285747" y="322723"/>
                </a:cubicBezTo>
                <a:cubicBezTo>
                  <a:pt x="1451122" y="157347"/>
                  <a:pt x="1322098" y="275191"/>
                  <a:pt x="1428191" y="194063"/>
                </a:cubicBezTo>
                <a:cubicBezTo>
                  <a:pt x="1439408" y="185485"/>
                  <a:pt x="1448746" y="174532"/>
                  <a:pt x="1460356" y="166494"/>
                </a:cubicBezTo>
                <a:cubicBezTo>
                  <a:pt x="1468804" y="160646"/>
                  <a:pt x="1479238" y="158196"/>
                  <a:pt x="1487925" y="152709"/>
                </a:cubicBezTo>
                <a:cubicBezTo>
                  <a:pt x="1508401" y="139777"/>
                  <a:pt x="1530535" y="128479"/>
                  <a:pt x="1547660" y="111354"/>
                </a:cubicBezTo>
                <a:cubicBezTo>
                  <a:pt x="1569694" y="89320"/>
                  <a:pt x="1572260" y="82724"/>
                  <a:pt x="1602800" y="69999"/>
                </a:cubicBezTo>
                <a:cubicBezTo>
                  <a:pt x="1610009" y="66995"/>
                  <a:pt x="1618091" y="66801"/>
                  <a:pt x="1625775" y="65404"/>
                </a:cubicBezTo>
                <a:cubicBezTo>
                  <a:pt x="1731225" y="46231"/>
                  <a:pt x="1682808" y="52623"/>
                  <a:pt x="1800384" y="47024"/>
                </a:cubicBezTo>
                <a:cubicBezTo>
                  <a:pt x="1815589" y="44490"/>
                  <a:pt x="1837453" y="42864"/>
                  <a:pt x="1850928" y="33239"/>
                </a:cubicBezTo>
                <a:cubicBezTo>
                  <a:pt x="1855422" y="30029"/>
                  <a:pt x="1855806" y="22904"/>
                  <a:pt x="1860118" y="19454"/>
                </a:cubicBezTo>
                <a:cubicBezTo>
                  <a:pt x="1863900" y="16428"/>
                  <a:pt x="1869571" y="17025"/>
                  <a:pt x="1873903" y="14859"/>
                </a:cubicBezTo>
                <a:cubicBezTo>
                  <a:pt x="1878842" y="12389"/>
                  <a:pt x="1882330" y="7008"/>
                  <a:pt x="1887688" y="5669"/>
                </a:cubicBezTo>
                <a:cubicBezTo>
                  <a:pt x="1923654" y="-3322"/>
                  <a:pt x="2044288" y="1075"/>
                  <a:pt x="2048512" y="1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CH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26C446-2A46-8BD0-461F-F991F404CA3B}"/>
              </a:ext>
            </a:extLst>
          </p:cNvPr>
          <p:cNvSpPr txBox="1"/>
          <p:nvPr/>
        </p:nvSpPr>
        <p:spPr>
          <a:xfrm>
            <a:off x="7258050" y="5534561"/>
            <a:ext cx="493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Note: The derivation here is for S</a:t>
            </a:r>
            <a:r>
              <a:rPr lang="en-US" sz="2000" baseline="-25000" dirty="0">
                <a:latin typeface="+mn-lt"/>
              </a:rPr>
              <a:t>B</a:t>
            </a:r>
            <a:r>
              <a:rPr lang="en-US" sz="2000" dirty="0">
                <a:latin typeface="+mn-lt"/>
              </a:rPr>
              <a:t> = S</a:t>
            </a:r>
            <a:r>
              <a:rPr lang="en-US" sz="2000" baseline="-25000" dirty="0">
                <a:latin typeface="+mn-lt"/>
              </a:rPr>
              <a:t>LF</a:t>
            </a:r>
            <a:r>
              <a:rPr lang="en-US" sz="2000" dirty="0">
                <a:latin typeface="+mn-lt"/>
              </a:rPr>
              <a:t> neglecting the influence of external mass transport resistance. The book (e.g., Eq. 17.9) does not make this simplifying assumption with S</a:t>
            </a:r>
            <a:r>
              <a:rPr lang="en-US" sz="2000" baseline="-25000" dirty="0">
                <a:latin typeface="+mn-lt"/>
              </a:rPr>
              <a:t>B</a:t>
            </a:r>
            <a:r>
              <a:rPr lang="en-US" sz="2000" dirty="0">
                <a:latin typeface="+mn-lt"/>
              </a:rPr>
              <a:t> &gt; S</a:t>
            </a:r>
            <a:r>
              <a:rPr lang="en-US" sz="2000" baseline="-25000" dirty="0">
                <a:latin typeface="+mn-lt"/>
              </a:rPr>
              <a:t>LF</a:t>
            </a:r>
            <a:r>
              <a:rPr lang="en-US" sz="2000" dirty="0">
                <a:latin typeface="+mn-lt"/>
              </a:rPr>
              <a:t>.</a:t>
            </a:r>
            <a:endParaRPr lang="en-CH" sz="2000" dirty="0" err="1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65ADCB3-026E-D4A9-9052-033752EBD6B0}"/>
              </a:ext>
            </a:extLst>
          </p:cNvPr>
          <p:cNvSpPr/>
          <p:nvPr/>
        </p:nvSpPr>
        <p:spPr>
          <a:xfrm>
            <a:off x="2158514" y="5393915"/>
            <a:ext cx="874971" cy="702086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8B3B8A0-5A3D-3E63-0F08-5A0FB28A6FC8}"/>
              </a:ext>
            </a:extLst>
          </p:cNvPr>
          <p:cNvSpPr/>
          <p:nvPr/>
        </p:nvSpPr>
        <p:spPr>
          <a:xfrm>
            <a:off x="3160000" y="3753800"/>
            <a:ext cx="874971" cy="702086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314244" name="Rectangle 4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Solution for zero order (</a:t>
            </a:r>
            <a:r>
              <a:rPr lang="en-US" dirty="0">
                <a:solidFill>
                  <a:srgbClr val="FF0000"/>
                </a:solidFill>
              </a:rPr>
              <a:t>partial penetration</a:t>
            </a:r>
            <a:r>
              <a:rPr lang="en-US" dirty="0"/>
              <a:t>): Flux</a:t>
            </a:r>
          </a:p>
        </p:txBody>
      </p:sp>
      <p:sp>
        <p:nvSpPr>
          <p:cNvPr id="2314245" name="Text Box 5"/>
          <p:cNvSpPr txBox="1">
            <a:spLocks noChangeArrowheads="1"/>
          </p:cNvSpPr>
          <p:nvPr/>
        </p:nvSpPr>
        <p:spPr bwMode="auto">
          <a:xfrm>
            <a:off x="273074" y="3204426"/>
            <a:ext cx="62472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latin typeface="Arial" charset="0"/>
              </a:rPr>
              <a:t>After substituting </a:t>
            </a:r>
            <a:r>
              <a:rPr lang="el-GR" sz="2400" dirty="0">
                <a:latin typeface="Arial" charset="0"/>
              </a:rPr>
              <a:t>β</a:t>
            </a:r>
            <a:r>
              <a:rPr lang="en-US" sz="2400" dirty="0">
                <a:latin typeface="Arial" charset="0"/>
              </a:rPr>
              <a:t> this can be rearranged to</a:t>
            </a:r>
          </a:p>
        </p:txBody>
      </p:sp>
      <p:graphicFrame>
        <p:nvGraphicFramePr>
          <p:cNvPr id="2314246" name="Object 6"/>
          <p:cNvGraphicFramePr>
            <a:graphicFrameLocks noChangeAspect="1"/>
          </p:cNvGraphicFramePr>
          <p:nvPr/>
        </p:nvGraphicFramePr>
        <p:xfrm>
          <a:off x="315913" y="996002"/>
          <a:ext cx="3390120" cy="163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30040" imgH="545760" progId="Equation.DSMT4">
                  <p:embed/>
                </p:oleObj>
              </mc:Choice>
              <mc:Fallback>
                <p:oleObj name="Equation" r:id="rId3" imgW="1130040" imgH="545760" progId="Equation.DSMT4">
                  <p:embed/>
                  <p:pic>
                    <p:nvPicPr>
                      <p:cNvPr id="2314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996002"/>
                        <a:ext cx="3390120" cy="16372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4248" name="Object 8"/>
          <p:cNvGraphicFramePr>
            <a:graphicFrameLocks noChangeAspect="1"/>
          </p:cNvGraphicFramePr>
          <p:nvPr/>
        </p:nvGraphicFramePr>
        <p:xfrm>
          <a:off x="315913" y="3759200"/>
          <a:ext cx="3581280" cy="118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3760" imgH="393480" progId="Equation.DSMT4">
                  <p:embed/>
                </p:oleObj>
              </mc:Choice>
              <mc:Fallback>
                <p:oleObj name="Equation" r:id="rId5" imgW="1193760" imgH="393480" progId="Equation.DSMT4">
                  <p:embed/>
                  <p:pic>
                    <p:nvPicPr>
                      <p:cNvPr id="23142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759200"/>
                        <a:ext cx="3581280" cy="1180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4250" name="Object 10"/>
          <p:cNvGraphicFramePr>
            <a:graphicFrameLocks noChangeAspect="1"/>
          </p:cNvGraphicFramePr>
          <p:nvPr/>
        </p:nvGraphicFramePr>
        <p:xfrm>
          <a:off x="315913" y="5414813"/>
          <a:ext cx="2628720" cy="1065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355320" progId="Equation.DSMT4">
                  <p:embed/>
                </p:oleObj>
              </mc:Choice>
              <mc:Fallback>
                <p:oleObj name="Equation" r:id="rId7" imgW="876240" imgH="355320" progId="Equation.DSMT4">
                  <p:embed/>
                  <p:pic>
                    <p:nvPicPr>
                      <p:cNvPr id="231425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5414813"/>
                        <a:ext cx="2628720" cy="1065960"/>
                      </a:xfrm>
                      <a:prstGeom prst="rect">
                        <a:avLst/>
                      </a:prstGeom>
                      <a:noFill/>
                      <a:ln w="38100" algn="ctr"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>
            <a:extLst>
              <a:ext uri="{FF2B5EF4-FFF2-40B4-BE49-F238E27FC236}">
                <a16:creationId xmlns:a16="http://schemas.microsoft.com/office/drawing/2014/main" id="{781890C1-6E1F-A1A8-9E7C-A4A62D09B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74" y="4974086"/>
            <a:ext cx="3898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800" dirty="0">
                <a:latin typeface="Arial" charset="0"/>
              </a:rPr>
              <a:t>or</a:t>
            </a:r>
          </a:p>
        </p:txBody>
      </p:sp>
      <p:graphicFrame>
        <p:nvGraphicFramePr>
          <p:cNvPr id="5" name="Object 15">
            <a:extLst>
              <a:ext uri="{FF2B5EF4-FFF2-40B4-BE49-F238E27FC236}">
                <a16:creationId xmlns:a16="http://schemas.microsoft.com/office/drawing/2014/main" id="{4B7595E9-040D-6E67-D230-54BC105BD0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6597" y="1646238"/>
          <a:ext cx="2361960" cy="1332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444240" progId="Equation.DSMT4">
                  <p:embed/>
                </p:oleObj>
              </mc:Choice>
              <mc:Fallback>
                <p:oleObj name="Equation" r:id="rId9" imgW="787320" imgH="444240" progId="Equation.DSMT4">
                  <p:embed/>
                  <p:pic>
                    <p:nvPicPr>
                      <p:cNvPr id="5" name="Object 15">
                        <a:extLst>
                          <a:ext uri="{FF2B5EF4-FFF2-40B4-BE49-F238E27FC236}">
                            <a16:creationId xmlns:a16="http://schemas.microsoft.com/office/drawing/2014/main" id="{4B7595E9-040D-6E67-D230-54BC105BD0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597" y="1646238"/>
                        <a:ext cx="2361960" cy="13327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2314245" grpId="0"/>
      <p:bldP spid="4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Solution for zero order (</a:t>
            </a:r>
            <a:r>
              <a:rPr lang="en-US" dirty="0">
                <a:solidFill>
                  <a:srgbClr val="00B050"/>
                </a:solidFill>
              </a:rPr>
              <a:t>full penetration</a:t>
            </a:r>
            <a:r>
              <a:rPr lang="en-US" dirty="0"/>
              <a:t>): Concentration profile and flux</a:t>
            </a:r>
          </a:p>
        </p:txBody>
      </p:sp>
      <p:sp>
        <p:nvSpPr>
          <p:cNvPr id="2318339" name="Rectangle 3"/>
          <p:cNvSpPr>
            <a:spLocks noChangeArrowheads="1"/>
          </p:cNvSpPr>
          <p:nvPr/>
        </p:nvSpPr>
        <p:spPr bwMode="auto">
          <a:xfrm>
            <a:off x="6003636" y="397061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CH" sz="1667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AA87BAD-B0D7-14EA-DABF-7786B52E37CE}"/>
              </a:ext>
            </a:extLst>
          </p:cNvPr>
          <p:cNvGrpSpPr/>
          <p:nvPr/>
        </p:nvGrpSpPr>
        <p:grpSpPr>
          <a:xfrm>
            <a:off x="460112" y="1130300"/>
            <a:ext cx="5399352" cy="4784725"/>
            <a:chOff x="2476501" y="2078176"/>
            <a:chExt cx="3722916" cy="3299124"/>
          </a:xfrm>
        </p:grpSpPr>
        <p:sp>
          <p:nvSpPr>
            <p:cNvPr id="2318340" name="Rectangle 4"/>
            <p:cNvSpPr>
              <a:spLocks noChangeArrowheads="1"/>
            </p:cNvSpPr>
            <p:nvPr/>
          </p:nvSpPr>
          <p:spPr bwMode="auto">
            <a:xfrm>
              <a:off x="6032314" y="3096592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sp>
          <p:nvSpPr>
            <p:cNvPr id="2318341" name="Rectangle 5"/>
            <p:cNvSpPr>
              <a:spLocks noChangeArrowheads="1"/>
            </p:cNvSpPr>
            <p:nvPr/>
          </p:nvSpPr>
          <p:spPr bwMode="auto">
            <a:xfrm>
              <a:off x="6032314" y="3128341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sp>
          <p:nvSpPr>
            <p:cNvPr id="2318342" name="Text Box 6"/>
            <p:cNvSpPr txBox="1">
              <a:spLocks noChangeArrowheads="1"/>
            </p:cNvSpPr>
            <p:nvPr/>
          </p:nvSpPr>
          <p:spPr bwMode="auto">
            <a:xfrm>
              <a:off x="2476501" y="3058269"/>
              <a:ext cx="2268275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000" dirty="0">
                  <a:latin typeface="Arial" charset="0"/>
                </a:rPr>
                <a:t>which can be rearranged to</a:t>
              </a:r>
            </a:p>
          </p:txBody>
        </p:sp>
        <p:sp>
          <p:nvSpPr>
            <p:cNvPr id="2318349" name="Rectangle 13"/>
            <p:cNvSpPr>
              <a:spLocks noChangeArrowheads="1"/>
            </p:cNvSpPr>
            <p:nvPr/>
          </p:nvSpPr>
          <p:spPr bwMode="auto">
            <a:xfrm>
              <a:off x="6032314" y="3128341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graphicFrame>
          <p:nvGraphicFramePr>
            <p:cNvPr id="2318348" name="Object 12"/>
            <p:cNvGraphicFramePr>
              <a:graphicFrameLocks noChangeAspect="1"/>
            </p:cNvGraphicFramePr>
            <p:nvPr/>
          </p:nvGraphicFramePr>
          <p:xfrm>
            <a:off x="2744860" y="2078176"/>
            <a:ext cx="3189664" cy="8570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549080" imgH="419040" progId="Equation.DSMT4">
                    <p:embed/>
                  </p:oleObj>
                </mc:Choice>
                <mc:Fallback>
                  <p:oleObj name="Equation" r:id="rId3" imgW="1549080" imgH="419040" progId="Equation.DSMT4">
                    <p:embed/>
                    <p:pic>
                      <p:nvPicPr>
                        <p:cNvPr id="2318348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44860" y="2078176"/>
                          <a:ext cx="3189664" cy="8570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18351" name="Rectangle 15"/>
            <p:cNvSpPr>
              <a:spLocks noChangeArrowheads="1"/>
            </p:cNvSpPr>
            <p:nvPr/>
          </p:nvSpPr>
          <p:spPr bwMode="auto">
            <a:xfrm>
              <a:off x="6032314" y="3116434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graphicFrame>
          <p:nvGraphicFramePr>
            <p:cNvPr id="2318350" name="Object 14"/>
            <p:cNvGraphicFramePr>
              <a:graphicFrameLocks noChangeAspect="1"/>
            </p:cNvGraphicFramePr>
            <p:nvPr/>
          </p:nvGraphicFramePr>
          <p:xfrm>
            <a:off x="2744860" y="3336966"/>
            <a:ext cx="3454557" cy="916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676160" imgH="444240" progId="Equation.DSMT4">
                    <p:embed/>
                  </p:oleObj>
                </mc:Choice>
                <mc:Fallback>
                  <p:oleObj name="Equation" r:id="rId5" imgW="1676160" imgH="444240" progId="Equation.DSMT4">
                    <p:embed/>
                    <p:pic>
                      <p:nvPicPr>
                        <p:cNvPr id="231835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44860" y="3336966"/>
                          <a:ext cx="3454557" cy="9161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18353" name="Rectangle 17"/>
            <p:cNvSpPr>
              <a:spLocks noChangeArrowheads="1"/>
            </p:cNvSpPr>
            <p:nvPr/>
          </p:nvSpPr>
          <p:spPr bwMode="auto">
            <a:xfrm>
              <a:off x="6032314" y="3207717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graphicFrame>
          <p:nvGraphicFramePr>
            <p:cNvPr id="2318352" name="Object 16"/>
            <p:cNvGraphicFramePr>
              <a:graphicFrameLocks noChangeAspect="1"/>
            </p:cNvGraphicFramePr>
            <p:nvPr/>
          </p:nvGraphicFramePr>
          <p:xfrm>
            <a:off x="2737197" y="4706311"/>
            <a:ext cx="1519305" cy="6709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736560" imgH="330120" progId="Equation.DSMT4">
                    <p:embed/>
                  </p:oleObj>
                </mc:Choice>
                <mc:Fallback>
                  <p:oleObj name="Equation" r:id="rId7" imgW="736560" imgH="330120" progId="Equation.DSMT4">
                    <p:embed/>
                    <p:pic>
                      <p:nvPicPr>
                        <p:cNvPr id="2318352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197" y="4706311"/>
                          <a:ext cx="1519305" cy="6709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96C6112-C22E-1725-886A-755BF166C7A3}"/>
              </a:ext>
            </a:extLst>
          </p:cNvPr>
          <p:cNvSpPr/>
          <p:nvPr/>
        </p:nvSpPr>
        <p:spPr>
          <a:xfrm>
            <a:off x="245327" y="4449337"/>
            <a:ext cx="5062653" cy="2040673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Solution for zero order (</a:t>
            </a:r>
            <a:r>
              <a:rPr lang="en-US" dirty="0">
                <a:solidFill>
                  <a:srgbClr val="00B050"/>
                </a:solidFill>
              </a:rPr>
              <a:t>full penetration</a:t>
            </a:r>
            <a:r>
              <a:rPr lang="en-US" dirty="0"/>
              <a:t>): Concentration profile and flux</a:t>
            </a:r>
          </a:p>
        </p:txBody>
      </p:sp>
      <p:sp>
        <p:nvSpPr>
          <p:cNvPr id="2318339" name="Rectangle 3"/>
          <p:cNvSpPr>
            <a:spLocks noChangeArrowheads="1"/>
          </p:cNvSpPr>
          <p:nvPr/>
        </p:nvSpPr>
        <p:spPr bwMode="auto">
          <a:xfrm>
            <a:off x="6003636" y="397061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CH" sz="1667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AA87BAD-B0D7-14EA-DABF-7786B52E37CE}"/>
              </a:ext>
            </a:extLst>
          </p:cNvPr>
          <p:cNvGrpSpPr/>
          <p:nvPr/>
        </p:nvGrpSpPr>
        <p:grpSpPr>
          <a:xfrm>
            <a:off x="460112" y="1130300"/>
            <a:ext cx="5388238" cy="4784725"/>
            <a:chOff x="2476501" y="2078176"/>
            <a:chExt cx="3715253" cy="3299124"/>
          </a:xfrm>
        </p:grpSpPr>
        <p:sp>
          <p:nvSpPr>
            <p:cNvPr id="2318340" name="Rectangle 4"/>
            <p:cNvSpPr>
              <a:spLocks noChangeArrowheads="1"/>
            </p:cNvSpPr>
            <p:nvPr/>
          </p:nvSpPr>
          <p:spPr bwMode="auto">
            <a:xfrm>
              <a:off x="6032314" y="3096592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sp>
          <p:nvSpPr>
            <p:cNvPr id="2318341" name="Rectangle 5"/>
            <p:cNvSpPr>
              <a:spLocks noChangeArrowheads="1"/>
            </p:cNvSpPr>
            <p:nvPr/>
          </p:nvSpPr>
          <p:spPr bwMode="auto">
            <a:xfrm>
              <a:off x="6032314" y="3128341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sp>
          <p:nvSpPr>
            <p:cNvPr id="2318342" name="Text Box 6"/>
            <p:cNvSpPr txBox="1">
              <a:spLocks noChangeArrowheads="1"/>
            </p:cNvSpPr>
            <p:nvPr/>
          </p:nvSpPr>
          <p:spPr bwMode="auto">
            <a:xfrm>
              <a:off x="2476501" y="3058269"/>
              <a:ext cx="2268275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000" dirty="0">
                  <a:latin typeface="Arial" charset="0"/>
                </a:rPr>
                <a:t>which can be rearranged to</a:t>
              </a:r>
            </a:p>
          </p:txBody>
        </p:sp>
        <p:sp>
          <p:nvSpPr>
            <p:cNvPr id="2318349" name="Rectangle 13"/>
            <p:cNvSpPr>
              <a:spLocks noChangeArrowheads="1"/>
            </p:cNvSpPr>
            <p:nvPr/>
          </p:nvSpPr>
          <p:spPr bwMode="auto">
            <a:xfrm>
              <a:off x="6032314" y="3128341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graphicFrame>
          <p:nvGraphicFramePr>
            <p:cNvPr id="2318348" name="Object 12"/>
            <p:cNvGraphicFramePr>
              <a:graphicFrameLocks noChangeAspect="1"/>
            </p:cNvGraphicFramePr>
            <p:nvPr/>
          </p:nvGraphicFramePr>
          <p:xfrm>
            <a:off x="2737197" y="2078176"/>
            <a:ext cx="3189664" cy="8570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549080" imgH="419040" progId="Equation.DSMT4">
                    <p:embed/>
                  </p:oleObj>
                </mc:Choice>
                <mc:Fallback>
                  <p:oleObj name="Equation" r:id="rId3" imgW="1549080" imgH="419040" progId="Equation.DSMT4">
                    <p:embed/>
                    <p:pic>
                      <p:nvPicPr>
                        <p:cNvPr id="2318348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197" y="2078176"/>
                          <a:ext cx="3189664" cy="8570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18351" name="Rectangle 15"/>
            <p:cNvSpPr>
              <a:spLocks noChangeArrowheads="1"/>
            </p:cNvSpPr>
            <p:nvPr/>
          </p:nvSpPr>
          <p:spPr bwMode="auto">
            <a:xfrm>
              <a:off x="6032314" y="3116434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graphicFrame>
          <p:nvGraphicFramePr>
            <p:cNvPr id="2318350" name="Object 14"/>
            <p:cNvGraphicFramePr>
              <a:graphicFrameLocks noChangeAspect="1"/>
            </p:cNvGraphicFramePr>
            <p:nvPr/>
          </p:nvGraphicFramePr>
          <p:xfrm>
            <a:off x="2737197" y="3336966"/>
            <a:ext cx="3454557" cy="916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676160" imgH="444240" progId="Equation.DSMT4">
                    <p:embed/>
                  </p:oleObj>
                </mc:Choice>
                <mc:Fallback>
                  <p:oleObj name="Equation" r:id="rId5" imgW="1676160" imgH="444240" progId="Equation.DSMT4">
                    <p:embed/>
                    <p:pic>
                      <p:nvPicPr>
                        <p:cNvPr id="231835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197" y="3336966"/>
                          <a:ext cx="3454557" cy="9161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18353" name="Rectangle 17"/>
            <p:cNvSpPr>
              <a:spLocks noChangeArrowheads="1"/>
            </p:cNvSpPr>
            <p:nvPr/>
          </p:nvSpPr>
          <p:spPr bwMode="auto">
            <a:xfrm>
              <a:off x="6032314" y="3207717"/>
              <a:ext cx="127374" cy="275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de-CH" sz="2000"/>
            </a:p>
          </p:txBody>
        </p:sp>
        <p:graphicFrame>
          <p:nvGraphicFramePr>
            <p:cNvPr id="2318352" name="Object 16"/>
            <p:cNvGraphicFramePr>
              <a:graphicFrameLocks noChangeAspect="1"/>
            </p:cNvGraphicFramePr>
            <p:nvPr/>
          </p:nvGraphicFramePr>
          <p:xfrm>
            <a:off x="2737197" y="4706311"/>
            <a:ext cx="1519305" cy="6709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736560" imgH="330120" progId="Equation.DSMT4">
                    <p:embed/>
                  </p:oleObj>
                </mc:Choice>
                <mc:Fallback>
                  <p:oleObj name="Equation" r:id="rId7" imgW="736560" imgH="330120" progId="Equation.DSMT4">
                    <p:embed/>
                    <p:pic>
                      <p:nvPicPr>
                        <p:cNvPr id="2318352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197" y="4706311"/>
                          <a:ext cx="1519305" cy="6709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8139464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8588" name="Picture 12" descr="17_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45000"/>
            <a:ext cx="4747500" cy="399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8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333" dirty="0"/>
              <a:t>Concentration profiles</a:t>
            </a:r>
            <a:br>
              <a:rPr lang="en-US" sz="3333" dirty="0"/>
            </a:br>
            <a:r>
              <a:rPr lang="en-US" sz="2000" dirty="0"/>
              <a:t>Zero order rates</a:t>
            </a:r>
          </a:p>
        </p:txBody>
      </p:sp>
      <p:graphicFrame>
        <p:nvGraphicFramePr>
          <p:cNvPr id="2328583" name="Object 7"/>
          <p:cNvGraphicFramePr>
            <a:graphicFrameLocks noChangeAspect="1"/>
          </p:cNvGraphicFramePr>
          <p:nvPr/>
        </p:nvGraphicFramePr>
        <p:xfrm>
          <a:off x="3122664" y="837000"/>
          <a:ext cx="1663700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419040" progId="Equation.DSMT4">
                  <p:embed/>
                </p:oleObj>
              </mc:Choice>
              <mc:Fallback>
                <p:oleObj name="Equation" r:id="rId4" imgW="711000" imgH="419040" progId="Equation.DSMT4">
                  <p:embed/>
                  <p:pic>
                    <p:nvPicPr>
                      <p:cNvPr id="232858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664" y="837000"/>
                        <a:ext cx="1663700" cy="979487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28587" name="Line 11"/>
          <p:cNvSpPr>
            <a:spLocks noChangeShapeType="1"/>
          </p:cNvSpPr>
          <p:nvPr/>
        </p:nvSpPr>
        <p:spPr bwMode="auto">
          <a:xfrm flipH="1" flipV="1">
            <a:off x="2712000" y="1557000"/>
            <a:ext cx="3960000" cy="3239998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 sz="1667"/>
          </a:p>
        </p:txBody>
      </p:sp>
      <p:graphicFrame>
        <p:nvGraphicFramePr>
          <p:cNvPr id="3" name="Object 13">
            <a:extLst>
              <a:ext uri="{FF2B5EF4-FFF2-40B4-BE49-F238E27FC236}">
                <a16:creationId xmlns:a16="http://schemas.microsoft.com/office/drawing/2014/main" id="{0CF5F99D-F8D7-516E-6648-E4909E570F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00000" y="981000"/>
          <a:ext cx="5354638" cy="297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30320" imgH="1079280" progId="Equation.DSMT4">
                  <p:embed/>
                </p:oleObj>
              </mc:Choice>
              <mc:Fallback>
                <p:oleObj name="Equation" r:id="rId6" imgW="1930320" imgH="1079280" progId="Equation.DSMT4">
                  <p:embed/>
                  <p:pic>
                    <p:nvPicPr>
                      <p:cNvPr id="3" name="Object 13">
                        <a:extLst>
                          <a:ext uri="{FF2B5EF4-FFF2-40B4-BE49-F238E27FC236}">
                            <a16:creationId xmlns:a16="http://schemas.microsoft.com/office/drawing/2014/main" id="{0CF5F99D-F8D7-516E-6648-E4909E570F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000" y="981000"/>
                        <a:ext cx="5354638" cy="297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36B7021-9ACC-AE1C-CF1F-B95E47F56554}"/>
              </a:ext>
            </a:extLst>
          </p:cNvPr>
          <p:cNvSpPr txBox="1"/>
          <p:nvPr/>
        </p:nvSpPr>
        <p:spPr>
          <a:xfrm rot="16200000">
            <a:off x="1079106" y="3292375"/>
            <a:ext cx="849912" cy="4869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S</a:t>
            </a:r>
            <a:r>
              <a:rPr lang="en-US" baseline="-25000" dirty="0">
                <a:latin typeface="+mn-lt"/>
              </a:rPr>
              <a:t>F</a:t>
            </a:r>
            <a:r>
              <a:rPr lang="en-US" dirty="0">
                <a:latin typeface="+mn-lt"/>
              </a:rPr>
              <a:t>/S</a:t>
            </a:r>
            <a:r>
              <a:rPr lang="en-US" baseline="-25000" dirty="0">
                <a:latin typeface="+mn-lt"/>
              </a:rPr>
              <a:t>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3B3DE6-53BB-931B-2A5A-6E65285FEB66}"/>
              </a:ext>
            </a:extLst>
          </p:cNvPr>
          <p:cNvSpPr txBox="1"/>
          <p:nvPr/>
        </p:nvSpPr>
        <p:spPr>
          <a:xfrm>
            <a:off x="3664597" y="5468623"/>
            <a:ext cx="655950" cy="4869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x/L</a:t>
            </a:r>
            <a:r>
              <a:rPr lang="en-US" baseline="-25000" dirty="0">
                <a:latin typeface="+mn-lt"/>
              </a:rPr>
              <a:t>F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2A4CA69-D140-4195-BB40-DD43494B8026}"/>
              </a:ext>
            </a:extLst>
          </p:cNvPr>
          <p:cNvSpPr/>
          <p:nvPr/>
        </p:nvSpPr>
        <p:spPr>
          <a:xfrm>
            <a:off x="9471378" y="3149601"/>
            <a:ext cx="383822" cy="38382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80214D2E-DD34-5C81-90C0-7818E167683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835289" y="3408378"/>
            <a:ext cx="415021" cy="19277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 sz="1667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8587" grpId="0" animBg="1"/>
      <p:bldP spid="8" grpId="0" animBg="1"/>
      <p:bldP spid="9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C7840A-9D14-213F-88DC-BF5DE228601B}"/>
              </a:ext>
            </a:extLst>
          </p:cNvPr>
          <p:cNvSpPr/>
          <p:nvPr/>
        </p:nvSpPr>
        <p:spPr>
          <a:xfrm>
            <a:off x="10272000" y="909000"/>
            <a:ext cx="1080000" cy="1080000"/>
          </a:xfrm>
          <a:prstGeom prst="roundRect">
            <a:avLst/>
          </a:prstGeom>
          <a:solidFill>
            <a:srgbClr val="CCFF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26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281563" cy="774700"/>
          </a:xfrm>
        </p:spPr>
        <p:txBody>
          <a:bodyPr/>
          <a:lstStyle/>
          <a:p>
            <a:r>
              <a:rPr lang="en-US" dirty="0"/>
              <a:t>Rate expressions</a:t>
            </a:r>
          </a:p>
        </p:txBody>
      </p:sp>
      <p:sp>
        <p:nvSpPr>
          <p:cNvPr id="2262095" name="Rectangle 79"/>
          <p:cNvSpPr>
            <a:spLocks noGrp="1" noChangeArrowheads="1"/>
          </p:cNvSpPr>
          <p:nvPr>
            <p:ph sz="half" idx="1"/>
          </p:nvPr>
        </p:nvSpPr>
        <p:spPr>
          <a:xfrm>
            <a:off x="334963" y="1197000"/>
            <a:ext cx="5659437" cy="540065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Zero-order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First-order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Substrate utilization assuming Monod growth kinetics</a:t>
            </a:r>
          </a:p>
          <a:p>
            <a:endParaRPr lang="en-US" dirty="0"/>
          </a:p>
          <a:p>
            <a:r>
              <a:rPr lang="en-US" dirty="0"/>
              <a:t>General rate expression for compound </a:t>
            </a:r>
            <a:r>
              <a:rPr lang="en-US" dirty="0" err="1"/>
              <a:t>S</a:t>
            </a:r>
            <a:r>
              <a:rPr lang="en-US" baseline="-25000" dirty="0" err="1"/>
              <a:t>F,i</a:t>
            </a:r>
            <a:r>
              <a:rPr lang="en-US" dirty="0"/>
              <a:t> that is affected by multiple processes (j)</a:t>
            </a:r>
          </a:p>
        </p:txBody>
      </p:sp>
      <p:graphicFrame>
        <p:nvGraphicFramePr>
          <p:cNvPr id="2262020" name="Object 4"/>
          <p:cNvGraphicFramePr>
            <a:graphicFrameLocks noChangeAspect="1"/>
          </p:cNvGraphicFramePr>
          <p:nvPr/>
        </p:nvGraphicFramePr>
        <p:xfrm>
          <a:off x="8167688" y="917575"/>
          <a:ext cx="31464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495000" progId="Equation.DSMT4">
                  <p:embed/>
                </p:oleObj>
              </mc:Choice>
              <mc:Fallback>
                <p:oleObj name="Equation" r:id="rId3" imgW="1346040" imgH="495000" progId="Equation.DSMT4">
                  <p:embed/>
                  <p:pic>
                    <p:nvPicPr>
                      <p:cNvPr id="22620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7688" y="917575"/>
                        <a:ext cx="3146425" cy="11461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4" name="Object 8"/>
          <p:cNvGraphicFramePr>
            <a:graphicFrameLocks noChangeAspect="1"/>
          </p:cNvGraphicFramePr>
          <p:nvPr/>
        </p:nvGraphicFramePr>
        <p:xfrm>
          <a:off x="5952000" y="1197000"/>
          <a:ext cx="1244600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317160" progId="Equation.DSMT4">
                  <p:embed/>
                </p:oleObj>
              </mc:Choice>
              <mc:Fallback>
                <p:oleObj name="Equation" r:id="rId5" imgW="520560" imgH="317160" progId="Equation.DSMT4">
                  <p:embed/>
                  <p:pic>
                    <p:nvPicPr>
                      <p:cNvPr id="22620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1197000"/>
                        <a:ext cx="1244600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3" name="Object 7"/>
          <p:cNvGraphicFramePr>
            <a:graphicFrameLocks noChangeAspect="1"/>
          </p:cNvGraphicFramePr>
          <p:nvPr/>
        </p:nvGraphicFramePr>
        <p:xfrm>
          <a:off x="5952000" y="2493000"/>
          <a:ext cx="1516063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34680" imgH="317160" progId="Equation.DSMT4">
                  <p:embed/>
                </p:oleObj>
              </mc:Choice>
              <mc:Fallback>
                <p:oleObj name="Equation" r:id="rId7" imgW="634680" imgH="317160" progId="Equation.DSMT4">
                  <p:embed/>
                  <p:pic>
                    <p:nvPicPr>
                      <p:cNvPr id="22620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2493000"/>
                        <a:ext cx="1516063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2" name="Object 6"/>
          <p:cNvGraphicFramePr>
            <a:graphicFrameLocks noChangeAspect="1"/>
          </p:cNvGraphicFramePr>
          <p:nvPr/>
        </p:nvGraphicFramePr>
        <p:xfrm>
          <a:off x="5952000" y="3573000"/>
          <a:ext cx="3376612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22360" imgH="558720" progId="Equation.DSMT4">
                  <p:embed/>
                </p:oleObj>
              </mc:Choice>
              <mc:Fallback>
                <p:oleObj name="Equation" r:id="rId9" imgW="1422360" imgH="558720" progId="Equation.DSMT4">
                  <p:embed/>
                  <p:pic>
                    <p:nvPicPr>
                      <p:cNvPr id="22620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3573000"/>
                        <a:ext cx="3376612" cy="1327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2021" name="Object 5"/>
          <p:cNvGraphicFramePr>
            <a:graphicFrameLocks noChangeAspect="1"/>
          </p:cNvGraphicFramePr>
          <p:nvPr/>
        </p:nvGraphicFramePr>
        <p:xfrm>
          <a:off x="5952000" y="5206361"/>
          <a:ext cx="15684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0240" imgH="380880" progId="Equation.DSMT4">
                  <p:embed/>
                </p:oleObj>
              </mc:Choice>
              <mc:Fallback>
                <p:oleObj name="Equation" r:id="rId11" imgW="660240" imgH="380880" progId="Equation.DSMT4">
                  <p:embed/>
                  <p:pic>
                    <p:nvPicPr>
                      <p:cNvPr id="22620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2000" y="5206361"/>
                        <a:ext cx="1568450" cy="914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562944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red line graph on a white background&#10;&#10;Description automatically generated">
            <a:extLst>
              <a:ext uri="{FF2B5EF4-FFF2-40B4-BE49-F238E27FC236}">
                <a16:creationId xmlns:a16="http://schemas.microsoft.com/office/drawing/2014/main" id="{5AA242CC-BE6E-2715-591E-E6427FE1C6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4" b="33064"/>
          <a:stretch/>
        </p:blipFill>
        <p:spPr>
          <a:xfrm>
            <a:off x="336000" y="822951"/>
            <a:ext cx="10224000" cy="5234859"/>
          </a:xfrm>
          <a:prstGeom prst="rect">
            <a:avLst/>
          </a:prstGeom>
        </p:spPr>
      </p:pic>
      <p:pic>
        <p:nvPicPr>
          <p:cNvPr id="14" name="Picture 13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3955BF06-8F3D-AFCC-8A4F-05074844B6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4" b="32879"/>
          <a:stretch/>
        </p:blipFill>
        <p:spPr>
          <a:xfrm>
            <a:off x="336000" y="814608"/>
            <a:ext cx="10224000" cy="52432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3F9AD4-975B-5AAD-BAF2-266E67864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Substrate flux into biofilm</a:t>
            </a:r>
            <a:endParaRPr lang="en-CH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20D99D-D40E-950A-3710-C316D33183D9}"/>
              </a:ext>
            </a:extLst>
          </p:cNvPr>
          <p:cNvSpPr txBox="1"/>
          <p:nvPr/>
        </p:nvSpPr>
        <p:spPr>
          <a:xfrm>
            <a:off x="4686" y="6396335"/>
            <a:ext cx="5020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200 µm biofilm. For details see Figure 17.8</a:t>
            </a:r>
            <a:endParaRPr lang="en-CH" sz="2400" b="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CF7D-F42B-AF4B-756F-5C2B57E625D2}"/>
              </a:ext>
            </a:extLst>
          </p:cNvPr>
          <p:cNvSpPr txBox="1"/>
          <p:nvPr/>
        </p:nvSpPr>
        <p:spPr>
          <a:xfrm>
            <a:off x="5106525" y="5574951"/>
            <a:ext cx="123944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B</a:t>
            </a:r>
            <a:r>
              <a:rPr lang="en-US" sz="2400" b="0" dirty="0">
                <a:latin typeface="+mn-lt"/>
              </a:rPr>
              <a:t> , mg/</a:t>
            </a:r>
            <a:r>
              <a:rPr lang="en-US" sz="2400" dirty="0">
                <a:latin typeface="+mn-lt"/>
              </a:rPr>
              <a:t>L</a:t>
            </a:r>
            <a:endParaRPr lang="en-CH" sz="2400" b="0" baseline="-25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905171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red line graph on a white background&#10;&#10;Description automatically generated">
            <a:extLst>
              <a:ext uri="{FF2B5EF4-FFF2-40B4-BE49-F238E27FC236}">
                <a16:creationId xmlns:a16="http://schemas.microsoft.com/office/drawing/2014/main" id="{5AA242CC-BE6E-2715-591E-E6427FE1C6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4" b="33064"/>
          <a:stretch/>
        </p:blipFill>
        <p:spPr>
          <a:xfrm>
            <a:off x="336000" y="822951"/>
            <a:ext cx="10224000" cy="5234859"/>
          </a:xfrm>
          <a:prstGeom prst="rect">
            <a:avLst/>
          </a:prstGeom>
        </p:spPr>
      </p:pic>
      <p:pic>
        <p:nvPicPr>
          <p:cNvPr id="14" name="Picture 13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3955BF06-8F3D-AFCC-8A4F-05074844B6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4" b="32879"/>
          <a:stretch/>
        </p:blipFill>
        <p:spPr>
          <a:xfrm>
            <a:off x="336000" y="814608"/>
            <a:ext cx="10224000" cy="52432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3F9AD4-975B-5AAD-BAF2-266E67864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Substrate flux into biofilm</a:t>
            </a:r>
            <a:endParaRPr lang="en-CH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20D99D-D40E-950A-3710-C316D33183D9}"/>
              </a:ext>
            </a:extLst>
          </p:cNvPr>
          <p:cNvSpPr txBox="1"/>
          <p:nvPr/>
        </p:nvSpPr>
        <p:spPr>
          <a:xfrm>
            <a:off x="4686" y="6396335"/>
            <a:ext cx="5020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200 µm biofilm. For details see Figure 17.8</a:t>
            </a:r>
            <a:endParaRPr lang="en-CH" sz="2400" b="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CF7D-F42B-AF4B-756F-5C2B57E625D2}"/>
              </a:ext>
            </a:extLst>
          </p:cNvPr>
          <p:cNvSpPr txBox="1"/>
          <p:nvPr/>
        </p:nvSpPr>
        <p:spPr>
          <a:xfrm>
            <a:off x="5106525" y="5574951"/>
            <a:ext cx="123944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B</a:t>
            </a:r>
            <a:r>
              <a:rPr lang="en-US" sz="2400" b="0" dirty="0">
                <a:latin typeface="+mn-lt"/>
              </a:rPr>
              <a:t> , mg/</a:t>
            </a:r>
            <a:r>
              <a:rPr lang="en-US" sz="2400" dirty="0">
                <a:latin typeface="+mn-lt"/>
              </a:rPr>
              <a:t>L</a:t>
            </a:r>
            <a:endParaRPr lang="en-CH" sz="2400" b="0" baseline="-25000" dirty="0">
              <a:latin typeface="+mn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DAE1D38-5A53-0D1A-D6B6-6DBE12F8D556}"/>
              </a:ext>
            </a:extLst>
          </p:cNvPr>
          <p:cNvSpPr/>
          <p:nvPr/>
        </p:nvSpPr>
        <p:spPr>
          <a:xfrm>
            <a:off x="1874520" y="2519537"/>
            <a:ext cx="7734300" cy="2524903"/>
          </a:xfrm>
          <a:custGeom>
            <a:avLst/>
            <a:gdLst>
              <a:gd name="connsiteX0" fmla="*/ 0 w 7734300"/>
              <a:gd name="connsiteY0" fmla="*/ 2524903 h 2524903"/>
              <a:gd name="connsiteX1" fmla="*/ 45720 w 7734300"/>
              <a:gd name="connsiteY1" fmla="*/ 2509663 h 2524903"/>
              <a:gd name="connsiteX2" fmla="*/ 68580 w 7734300"/>
              <a:gd name="connsiteY2" fmla="*/ 2471563 h 2524903"/>
              <a:gd name="connsiteX3" fmla="*/ 91440 w 7734300"/>
              <a:gd name="connsiteY3" fmla="*/ 2456323 h 2524903"/>
              <a:gd name="connsiteX4" fmla="*/ 99060 w 7734300"/>
              <a:gd name="connsiteY4" fmla="*/ 2425843 h 2524903"/>
              <a:gd name="connsiteX5" fmla="*/ 121920 w 7734300"/>
              <a:gd name="connsiteY5" fmla="*/ 2418223 h 2524903"/>
              <a:gd name="connsiteX6" fmla="*/ 160020 w 7734300"/>
              <a:gd name="connsiteY6" fmla="*/ 2402983 h 2524903"/>
              <a:gd name="connsiteX7" fmla="*/ 213360 w 7734300"/>
              <a:gd name="connsiteY7" fmla="*/ 2364883 h 2524903"/>
              <a:gd name="connsiteX8" fmla="*/ 236220 w 7734300"/>
              <a:gd name="connsiteY8" fmla="*/ 2296303 h 2524903"/>
              <a:gd name="connsiteX9" fmla="*/ 251460 w 7734300"/>
              <a:gd name="connsiteY9" fmla="*/ 2265823 h 2524903"/>
              <a:gd name="connsiteX10" fmla="*/ 274320 w 7734300"/>
              <a:gd name="connsiteY10" fmla="*/ 2250583 h 2524903"/>
              <a:gd name="connsiteX11" fmla="*/ 365760 w 7734300"/>
              <a:gd name="connsiteY11" fmla="*/ 2182003 h 2524903"/>
              <a:gd name="connsiteX12" fmla="*/ 419100 w 7734300"/>
              <a:gd name="connsiteY12" fmla="*/ 2151523 h 2524903"/>
              <a:gd name="connsiteX13" fmla="*/ 472440 w 7734300"/>
              <a:gd name="connsiteY13" fmla="*/ 2113423 h 2524903"/>
              <a:gd name="connsiteX14" fmla="*/ 495300 w 7734300"/>
              <a:gd name="connsiteY14" fmla="*/ 2098183 h 2524903"/>
              <a:gd name="connsiteX15" fmla="*/ 556260 w 7734300"/>
              <a:gd name="connsiteY15" fmla="*/ 2044843 h 2524903"/>
              <a:gd name="connsiteX16" fmla="*/ 579120 w 7734300"/>
              <a:gd name="connsiteY16" fmla="*/ 2037223 h 2524903"/>
              <a:gd name="connsiteX17" fmla="*/ 617220 w 7734300"/>
              <a:gd name="connsiteY17" fmla="*/ 1991503 h 2524903"/>
              <a:gd name="connsiteX18" fmla="*/ 640080 w 7734300"/>
              <a:gd name="connsiteY18" fmla="*/ 1968643 h 2524903"/>
              <a:gd name="connsiteX19" fmla="*/ 647700 w 7734300"/>
              <a:gd name="connsiteY19" fmla="*/ 1945783 h 2524903"/>
              <a:gd name="connsiteX20" fmla="*/ 723900 w 7734300"/>
              <a:gd name="connsiteY20" fmla="*/ 1877203 h 2524903"/>
              <a:gd name="connsiteX21" fmla="*/ 754380 w 7734300"/>
              <a:gd name="connsiteY21" fmla="*/ 1854343 h 2524903"/>
              <a:gd name="connsiteX22" fmla="*/ 815340 w 7734300"/>
              <a:gd name="connsiteY22" fmla="*/ 1816243 h 2524903"/>
              <a:gd name="connsiteX23" fmla="*/ 845820 w 7734300"/>
              <a:gd name="connsiteY23" fmla="*/ 1785763 h 2524903"/>
              <a:gd name="connsiteX24" fmla="*/ 883920 w 7734300"/>
              <a:gd name="connsiteY24" fmla="*/ 1762903 h 2524903"/>
              <a:gd name="connsiteX25" fmla="*/ 929640 w 7734300"/>
              <a:gd name="connsiteY25" fmla="*/ 1724803 h 2524903"/>
              <a:gd name="connsiteX26" fmla="*/ 990600 w 7734300"/>
              <a:gd name="connsiteY26" fmla="*/ 1679083 h 2524903"/>
              <a:gd name="connsiteX27" fmla="*/ 1082040 w 7734300"/>
              <a:gd name="connsiteY27" fmla="*/ 1610503 h 2524903"/>
              <a:gd name="connsiteX28" fmla="*/ 1143000 w 7734300"/>
              <a:gd name="connsiteY28" fmla="*/ 1549543 h 2524903"/>
              <a:gd name="connsiteX29" fmla="*/ 1173480 w 7734300"/>
              <a:gd name="connsiteY29" fmla="*/ 1488583 h 2524903"/>
              <a:gd name="connsiteX30" fmla="*/ 1188720 w 7734300"/>
              <a:gd name="connsiteY30" fmla="*/ 1465723 h 2524903"/>
              <a:gd name="connsiteX31" fmla="*/ 1257300 w 7734300"/>
              <a:gd name="connsiteY31" fmla="*/ 1381903 h 2524903"/>
              <a:gd name="connsiteX32" fmla="*/ 1310640 w 7734300"/>
              <a:gd name="connsiteY32" fmla="*/ 1313323 h 2524903"/>
              <a:gd name="connsiteX33" fmla="*/ 1333500 w 7734300"/>
              <a:gd name="connsiteY33" fmla="*/ 1298083 h 2524903"/>
              <a:gd name="connsiteX34" fmla="*/ 1386840 w 7734300"/>
              <a:gd name="connsiteY34" fmla="*/ 1237123 h 2524903"/>
              <a:gd name="connsiteX35" fmla="*/ 1455420 w 7734300"/>
              <a:gd name="connsiteY35" fmla="*/ 1183783 h 2524903"/>
              <a:gd name="connsiteX36" fmla="*/ 1508760 w 7734300"/>
              <a:gd name="connsiteY36" fmla="*/ 1130443 h 2524903"/>
              <a:gd name="connsiteX37" fmla="*/ 1539240 w 7734300"/>
              <a:gd name="connsiteY37" fmla="*/ 1115203 h 2524903"/>
              <a:gd name="connsiteX38" fmla="*/ 1562100 w 7734300"/>
              <a:gd name="connsiteY38" fmla="*/ 1099963 h 2524903"/>
              <a:gd name="connsiteX39" fmla="*/ 1600200 w 7734300"/>
              <a:gd name="connsiteY39" fmla="*/ 1084723 h 2524903"/>
              <a:gd name="connsiteX40" fmla="*/ 1653540 w 7734300"/>
              <a:gd name="connsiteY40" fmla="*/ 1046623 h 2524903"/>
              <a:gd name="connsiteX41" fmla="*/ 1752600 w 7734300"/>
              <a:gd name="connsiteY41" fmla="*/ 1016143 h 2524903"/>
              <a:gd name="connsiteX42" fmla="*/ 1805940 w 7734300"/>
              <a:gd name="connsiteY42" fmla="*/ 1000903 h 2524903"/>
              <a:gd name="connsiteX43" fmla="*/ 1905000 w 7734300"/>
              <a:gd name="connsiteY43" fmla="*/ 955183 h 2524903"/>
              <a:gd name="connsiteX44" fmla="*/ 1965960 w 7734300"/>
              <a:gd name="connsiteY44" fmla="*/ 924703 h 2524903"/>
              <a:gd name="connsiteX45" fmla="*/ 2004060 w 7734300"/>
              <a:gd name="connsiteY45" fmla="*/ 909463 h 2524903"/>
              <a:gd name="connsiteX46" fmla="*/ 2080260 w 7734300"/>
              <a:gd name="connsiteY46" fmla="*/ 863743 h 2524903"/>
              <a:gd name="connsiteX47" fmla="*/ 2232660 w 7734300"/>
              <a:gd name="connsiteY47" fmla="*/ 833263 h 2524903"/>
              <a:gd name="connsiteX48" fmla="*/ 2308860 w 7734300"/>
              <a:gd name="connsiteY48" fmla="*/ 810403 h 2524903"/>
              <a:gd name="connsiteX49" fmla="*/ 2346960 w 7734300"/>
              <a:gd name="connsiteY49" fmla="*/ 802783 h 2524903"/>
              <a:gd name="connsiteX50" fmla="*/ 2377440 w 7734300"/>
              <a:gd name="connsiteY50" fmla="*/ 795163 h 2524903"/>
              <a:gd name="connsiteX51" fmla="*/ 2415540 w 7734300"/>
              <a:gd name="connsiteY51" fmla="*/ 772303 h 2524903"/>
              <a:gd name="connsiteX52" fmla="*/ 2522220 w 7734300"/>
              <a:gd name="connsiteY52" fmla="*/ 734203 h 2524903"/>
              <a:gd name="connsiteX53" fmla="*/ 2545080 w 7734300"/>
              <a:gd name="connsiteY53" fmla="*/ 726583 h 2524903"/>
              <a:gd name="connsiteX54" fmla="*/ 2682240 w 7734300"/>
              <a:gd name="connsiteY54" fmla="*/ 696103 h 2524903"/>
              <a:gd name="connsiteX55" fmla="*/ 2758440 w 7734300"/>
              <a:gd name="connsiteY55" fmla="*/ 650383 h 2524903"/>
              <a:gd name="connsiteX56" fmla="*/ 2842260 w 7734300"/>
              <a:gd name="connsiteY56" fmla="*/ 619903 h 2524903"/>
              <a:gd name="connsiteX57" fmla="*/ 2948940 w 7734300"/>
              <a:gd name="connsiteY57" fmla="*/ 566563 h 2524903"/>
              <a:gd name="connsiteX58" fmla="*/ 2987040 w 7734300"/>
              <a:gd name="connsiteY58" fmla="*/ 558943 h 2524903"/>
              <a:gd name="connsiteX59" fmla="*/ 3040380 w 7734300"/>
              <a:gd name="connsiteY59" fmla="*/ 536083 h 2524903"/>
              <a:gd name="connsiteX60" fmla="*/ 3169920 w 7734300"/>
              <a:gd name="connsiteY60" fmla="*/ 497983 h 2524903"/>
              <a:gd name="connsiteX61" fmla="*/ 3192780 w 7734300"/>
              <a:gd name="connsiteY61" fmla="*/ 490363 h 2524903"/>
              <a:gd name="connsiteX62" fmla="*/ 3230880 w 7734300"/>
              <a:gd name="connsiteY62" fmla="*/ 475123 h 2524903"/>
              <a:gd name="connsiteX63" fmla="*/ 3345180 w 7734300"/>
              <a:gd name="connsiteY63" fmla="*/ 421783 h 2524903"/>
              <a:gd name="connsiteX64" fmla="*/ 3383280 w 7734300"/>
              <a:gd name="connsiteY64" fmla="*/ 414163 h 2524903"/>
              <a:gd name="connsiteX65" fmla="*/ 3413760 w 7734300"/>
              <a:gd name="connsiteY65" fmla="*/ 406543 h 2524903"/>
              <a:gd name="connsiteX66" fmla="*/ 3467100 w 7734300"/>
              <a:gd name="connsiteY66" fmla="*/ 391303 h 2524903"/>
              <a:gd name="connsiteX67" fmla="*/ 3489960 w 7734300"/>
              <a:gd name="connsiteY67" fmla="*/ 383683 h 2524903"/>
              <a:gd name="connsiteX68" fmla="*/ 3611880 w 7734300"/>
              <a:gd name="connsiteY68" fmla="*/ 360823 h 2524903"/>
              <a:gd name="connsiteX69" fmla="*/ 3672840 w 7734300"/>
              <a:gd name="connsiteY69" fmla="*/ 345583 h 2524903"/>
              <a:gd name="connsiteX70" fmla="*/ 3764280 w 7734300"/>
              <a:gd name="connsiteY70" fmla="*/ 299863 h 2524903"/>
              <a:gd name="connsiteX71" fmla="*/ 3787140 w 7734300"/>
              <a:gd name="connsiteY71" fmla="*/ 284623 h 2524903"/>
              <a:gd name="connsiteX72" fmla="*/ 3810000 w 7734300"/>
              <a:gd name="connsiteY72" fmla="*/ 277003 h 2524903"/>
              <a:gd name="connsiteX73" fmla="*/ 3832860 w 7734300"/>
              <a:gd name="connsiteY73" fmla="*/ 261763 h 2524903"/>
              <a:gd name="connsiteX74" fmla="*/ 3855720 w 7734300"/>
              <a:gd name="connsiteY74" fmla="*/ 254143 h 2524903"/>
              <a:gd name="connsiteX75" fmla="*/ 3939540 w 7734300"/>
              <a:gd name="connsiteY75" fmla="*/ 223663 h 2524903"/>
              <a:gd name="connsiteX76" fmla="*/ 3992880 w 7734300"/>
              <a:gd name="connsiteY76" fmla="*/ 208423 h 2524903"/>
              <a:gd name="connsiteX77" fmla="*/ 4175760 w 7734300"/>
              <a:gd name="connsiteY77" fmla="*/ 193183 h 2524903"/>
              <a:gd name="connsiteX78" fmla="*/ 4282440 w 7734300"/>
              <a:gd name="connsiteY78" fmla="*/ 177943 h 2524903"/>
              <a:gd name="connsiteX79" fmla="*/ 4335780 w 7734300"/>
              <a:gd name="connsiteY79" fmla="*/ 162703 h 2524903"/>
              <a:gd name="connsiteX80" fmla="*/ 4366260 w 7734300"/>
              <a:gd name="connsiteY80" fmla="*/ 132223 h 2524903"/>
              <a:gd name="connsiteX81" fmla="*/ 4396740 w 7734300"/>
              <a:gd name="connsiteY81" fmla="*/ 124603 h 2524903"/>
              <a:gd name="connsiteX82" fmla="*/ 4434840 w 7734300"/>
              <a:gd name="connsiteY82" fmla="*/ 109363 h 2524903"/>
              <a:gd name="connsiteX83" fmla="*/ 4480560 w 7734300"/>
              <a:gd name="connsiteY83" fmla="*/ 86503 h 2524903"/>
              <a:gd name="connsiteX84" fmla="*/ 4602480 w 7734300"/>
              <a:gd name="connsiteY84" fmla="*/ 56023 h 2524903"/>
              <a:gd name="connsiteX85" fmla="*/ 4686300 w 7734300"/>
              <a:gd name="connsiteY85" fmla="*/ 40783 h 2524903"/>
              <a:gd name="connsiteX86" fmla="*/ 4808220 w 7734300"/>
              <a:gd name="connsiteY86" fmla="*/ 48403 h 2524903"/>
              <a:gd name="connsiteX87" fmla="*/ 5074920 w 7734300"/>
              <a:gd name="connsiteY87" fmla="*/ 101743 h 2524903"/>
              <a:gd name="connsiteX88" fmla="*/ 5433060 w 7734300"/>
              <a:gd name="connsiteY88" fmla="*/ 33163 h 2524903"/>
              <a:gd name="connsiteX89" fmla="*/ 6568440 w 7734300"/>
              <a:gd name="connsiteY89" fmla="*/ 25543 h 2524903"/>
              <a:gd name="connsiteX90" fmla="*/ 6926580 w 7734300"/>
              <a:gd name="connsiteY90" fmla="*/ 10303 h 2524903"/>
              <a:gd name="connsiteX91" fmla="*/ 7033260 w 7734300"/>
              <a:gd name="connsiteY91" fmla="*/ 33163 h 2524903"/>
              <a:gd name="connsiteX92" fmla="*/ 7155180 w 7734300"/>
              <a:gd name="connsiteY92" fmla="*/ 48403 h 2524903"/>
              <a:gd name="connsiteX93" fmla="*/ 7597140 w 7734300"/>
              <a:gd name="connsiteY93" fmla="*/ 40783 h 2524903"/>
              <a:gd name="connsiteX94" fmla="*/ 7627620 w 7734300"/>
              <a:gd name="connsiteY94" fmla="*/ 33163 h 2524903"/>
              <a:gd name="connsiteX95" fmla="*/ 7734300 w 7734300"/>
              <a:gd name="connsiteY95" fmla="*/ 33163 h 2524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734300" h="2524903">
                <a:moveTo>
                  <a:pt x="0" y="2524903"/>
                </a:moveTo>
                <a:cubicBezTo>
                  <a:pt x="15240" y="2519823"/>
                  <a:pt x="33040" y="2519526"/>
                  <a:pt x="45720" y="2509663"/>
                </a:cubicBezTo>
                <a:cubicBezTo>
                  <a:pt x="57411" y="2500570"/>
                  <a:pt x="58941" y="2482808"/>
                  <a:pt x="68580" y="2471563"/>
                </a:cubicBezTo>
                <a:cubicBezTo>
                  <a:pt x="74540" y="2464610"/>
                  <a:pt x="83820" y="2461403"/>
                  <a:pt x="91440" y="2456323"/>
                </a:cubicBezTo>
                <a:cubicBezTo>
                  <a:pt x="93980" y="2446163"/>
                  <a:pt x="92518" y="2434021"/>
                  <a:pt x="99060" y="2425843"/>
                </a:cubicBezTo>
                <a:cubicBezTo>
                  <a:pt x="104078" y="2419571"/>
                  <a:pt x="114399" y="2421043"/>
                  <a:pt x="121920" y="2418223"/>
                </a:cubicBezTo>
                <a:cubicBezTo>
                  <a:pt x="134727" y="2413420"/>
                  <a:pt x="147786" y="2409100"/>
                  <a:pt x="160020" y="2402983"/>
                </a:cubicBezTo>
                <a:cubicBezTo>
                  <a:pt x="171162" y="2397412"/>
                  <a:pt x="206457" y="2370060"/>
                  <a:pt x="213360" y="2364883"/>
                </a:cubicBezTo>
                <a:cubicBezTo>
                  <a:pt x="222205" y="2329502"/>
                  <a:pt x="219823" y="2333196"/>
                  <a:pt x="236220" y="2296303"/>
                </a:cubicBezTo>
                <a:cubicBezTo>
                  <a:pt x="240833" y="2285923"/>
                  <a:pt x="244188" y="2274549"/>
                  <a:pt x="251460" y="2265823"/>
                </a:cubicBezTo>
                <a:cubicBezTo>
                  <a:pt x="257323" y="2258788"/>
                  <a:pt x="267544" y="2256743"/>
                  <a:pt x="274320" y="2250583"/>
                </a:cubicBezTo>
                <a:cubicBezTo>
                  <a:pt x="352115" y="2179860"/>
                  <a:pt x="303965" y="2197452"/>
                  <a:pt x="365760" y="2182003"/>
                </a:cubicBezTo>
                <a:cubicBezTo>
                  <a:pt x="421455" y="2144873"/>
                  <a:pt x="351425" y="2190194"/>
                  <a:pt x="419100" y="2151523"/>
                </a:cubicBezTo>
                <a:cubicBezTo>
                  <a:pt x="437058" y="2141261"/>
                  <a:pt x="456085" y="2125105"/>
                  <a:pt x="472440" y="2113423"/>
                </a:cubicBezTo>
                <a:cubicBezTo>
                  <a:pt x="479892" y="2108100"/>
                  <a:pt x="488265" y="2104046"/>
                  <a:pt x="495300" y="2098183"/>
                </a:cubicBezTo>
                <a:cubicBezTo>
                  <a:pt x="531260" y="2068217"/>
                  <a:pt x="507331" y="2075423"/>
                  <a:pt x="556260" y="2044843"/>
                </a:cubicBezTo>
                <a:cubicBezTo>
                  <a:pt x="563071" y="2040586"/>
                  <a:pt x="571500" y="2039763"/>
                  <a:pt x="579120" y="2037223"/>
                </a:cubicBezTo>
                <a:cubicBezTo>
                  <a:pt x="645906" y="1970437"/>
                  <a:pt x="564176" y="2055156"/>
                  <a:pt x="617220" y="1991503"/>
                </a:cubicBezTo>
                <a:cubicBezTo>
                  <a:pt x="624119" y="1983224"/>
                  <a:pt x="632460" y="1976263"/>
                  <a:pt x="640080" y="1968643"/>
                </a:cubicBezTo>
                <a:cubicBezTo>
                  <a:pt x="642620" y="1961023"/>
                  <a:pt x="642682" y="1952055"/>
                  <a:pt x="647700" y="1945783"/>
                </a:cubicBezTo>
                <a:cubicBezTo>
                  <a:pt x="690287" y="1892549"/>
                  <a:pt x="686393" y="1903993"/>
                  <a:pt x="723900" y="1877203"/>
                </a:cubicBezTo>
                <a:cubicBezTo>
                  <a:pt x="734234" y="1869821"/>
                  <a:pt x="743813" y="1861388"/>
                  <a:pt x="754380" y="1854343"/>
                </a:cubicBezTo>
                <a:cubicBezTo>
                  <a:pt x="774318" y="1841051"/>
                  <a:pt x="796170" y="1830620"/>
                  <a:pt x="815340" y="1816243"/>
                </a:cubicBezTo>
                <a:cubicBezTo>
                  <a:pt x="826835" y="1807622"/>
                  <a:pt x="834478" y="1794584"/>
                  <a:pt x="845820" y="1785763"/>
                </a:cubicBezTo>
                <a:cubicBezTo>
                  <a:pt x="857511" y="1776670"/>
                  <a:pt x="871942" y="1771614"/>
                  <a:pt x="883920" y="1762903"/>
                </a:cubicBezTo>
                <a:cubicBezTo>
                  <a:pt x="899964" y="1751235"/>
                  <a:pt x="914041" y="1737059"/>
                  <a:pt x="929640" y="1724803"/>
                </a:cubicBezTo>
                <a:cubicBezTo>
                  <a:pt x="949612" y="1709110"/>
                  <a:pt x="970280" y="1694323"/>
                  <a:pt x="990600" y="1679083"/>
                </a:cubicBezTo>
                <a:lnTo>
                  <a:pt x="1082040" y="1610503"/>
                </a:lnTo>
                <a:cubicBezTo>
                  <a:pt x="1111514" y="1587964"/>
                  <a:pt x="1124861" y="1580638"/>
                  <a:pt x="1143000" y="1549543"/>
                </a:cubicBezTo>
                <a:cubicBezTo>
                  <a:pt x="1154447" y="1529919"/>
                  <a:pt x="1160878" y="1507486"/>
                  <a:pt x="1173480" y="1488583"/>
                </a:cubicBezTo>
                <a:cubicBezTo>
                  <a:pt x="1178560" y="1480963"/>
                  <a:pt x="1183062" y="1472924"/>
                  <a:pt x="1188720" y="1465723"/>
                </a:cubicBezTo>
                <a:cubicBezTo>
                  <a:pt x="1211023" y="1437337"/>
                  <a:pt x="1237275" y="1411940"/>
                  <a:pt x="1257300" y="1381903"/>
                </a:cubicBezTo>
                <a:cubicBezTo>
                  <a:pt x="1275426" y="1354714"/>
                  <a:pt x="1284262" y="1339701"/>
                  <a:pt x="1310640" y="1313323"/>
                </a:cubicBezTo>
                <a:cubicBezTo>
                  <a:pt x="1317116" y="1306847"/>
                  <a:pt x="1327024" y="1304559"/>
                  <a:pt x="1333500" y="1298083"/>
                </a:cubicBezTo>
                <a:cubicBezTo>
                  <a:pt x="1398312" y="1233271"/>
                  <a:pt x="1309670" y="1302420"/>
                  <a:pt x="1386840" y="1237123"/>
                </a:cubicBezTo>
                <a:cubicBezTo>
                  <a:pt x="1408948" y="1218416"/>
                  <a:pt x="1434942" y="1204261"/>
                  <a:pt x="1455420" y="1183783"/>
                </a:cubicBezTo>
                <a:cubicBezTo>
                  <a:pt x="1473200" y="1166003"/>
                  <a:pt x="1486270" y="1141688"/>
                  <a:pt x="1508760" y="1130443"/>
                </a:cubicBezTo>
                <a:cubicBezTo>
                  <a:pt x="1518920" y="1125363"/>
                  <a:pt x="1529377" y="1120839"/>
                  <a:pt x="1539240" y="1115203"/>
                </a:cubicBezTo>
                <a:cubicBezTo>
                  <a:pt x="1547191" y="1110659"/>
                  <a:pt x="1553909" y="1104059"/>
                  <a:pt x="1562100" y="1099963"/>
                </a:cubicBezTo>
                <a:cubicBezTo>
                  <a:pt x="1574334" y="1093846"/>
                  <a:pt x="1588243" y="1091366"/>
                  <a:pt x="1600200" y="1084723"/>
                </a:cubicBezTo>
                <a:cubicBezTo>
                  <a:pt x="1607497" y="1080669"/>
                  <a:pt x="1642114" y="1051384"/>
                  <a:pt x="1653540" y="1046623"/>
                </a:cubicBezTo>
                <a:cubicBezTo>
                  <a:pt x="1706165" y="1024696"/>
                  <a:pt x="1709995" y="1027763"/>
                  <a:pt x="1752600" y="1016143"/>
                </a:cubicBezTo>
                <a:cubicBezTo>
                  <a:pt x="1770440" y="1011278"/>
                  <a:pt x="1788160" y="1005983"/>
                  <a:pt x="1805940" y="1000903"/>
                </a:cubicBezTo>
                <a:cubicBezTo>
                  <a:pt x="1877365" y="929478"/>
                  <a:pt x="1804732" y="986517"/>
                  <a:pt x="1905000" y="955183"/>
                </a:cubicBezTo>
                <a:cubicBezTo>
                  <a:pt x="1926684" y="948407"/>
                  <a:pt x="1944866" y="933140"/>
                  <a:pt x="1965960" y="924703"/>
                </a:cubicBezTo>
                <a:cubicBezTo>
                  <a:pt x="1978660" y="919623"/>
                  <a:pt x="1992103" y="916106"/>
                  <a:pt x="2004060" y="909463"/>
                </a:cubicBezTo>
                <a:cubicBezTo>
                  <a:pt x="2043838" y="887364"/>
                  <a:pt x="2028995" y="877545"/>
                  <a:pt x="2080260" y="863743"/>
                </a:cubicBezTo>
                <a:cubicBezTo>
                  <a:pt x="2130285" y="850275"/>
                  <a:pt x="2183039" y="848149"/>
                  <a:pt x="2232660" y="833263"/>
                </a:cubicBezTo>
                <a:cubicBezTo>
                  <a:pt x="2258060" y="825643"/>
                  <a:pt x="2283237" y="817236"/>
                  <a:pt x="2308860" y="810403"/>
                </a:cubicBezTo>
                <a:cubicBezTo>
                  <a:pt x="2321374" y="807066"/>
                  <a:pt x="2334317" y="805593"/>
                  <a:pt x="2346960" y="802783"/>
                </a:cubicBezTo>
                <a:cubicBezTo>
                  <a:pt x="2357183" y="800511"/>
                  <a:pt x="2367280" y="797703"/>
                  <a:pt x="2377440" y="795163"/>
                </a:cubicBezTo>
                <a:cubicBezTo>
                  <a:pt x="2390140" y="787543"/>
                  <a:pt x="2402119" y="778566"/>
                  <a:pt x="2415540" y="772303"/>
                </a:cubicBezTo>
                <a:cubicBezTo>
                  <a:pt x="2499205" y="733259"/>
                  <a:pt x="2466065" y="750247"/>
                  <a:pt x="2522220" y="734203"/>
                </a:cubicBezTo>
                <a:cubicBezTo>
                  <a:pt x="2529943" y="731996"/>
                  <a:pt x="2537226" y="728266"/>
                  <a:pt x="2545080" y="726583"/>
                </a:cubicBezTo>
                <a:cubicBezTo>
                  <a:pt x="2693463" y="694787"/>
                  <a:pt x="2571401" y="727771"/>
                  <a:pt x="2682240" y="696103"/>
                </a:cubicBezTo>
                <a:cubicBezTo>
                  <a:pt x="2707640" y="680863"/>
                  <a:pt x="2729703" y="657567"/>
                  <a:pt x="2758440" y="650383"/>
                </a:cubicBezTo>
                <a:cubicBezTo>
                  <a:pt x="2797947" y="640506"/>
                  <a:pt x="2797284" y="642391"/>
                  <a:pt x="2842260" y="619903"/>
                </a:cubicBezTo>
                <a:cubicBezTo>
                  <a:pt x="2898800" y="591633"/>
                  <a:pt x="2889620" y="586336"/>
                  <a:pt x="2948940" y="566563"/>
                </a:cubicBezTo>
                <a:cubicBezTo>
                  <a:pt x="2961227" y="562467"/>
                  <a:pt x="2974340" y="561483"/>
                  <a:pt x="2987040" y="558943"/>
                </a:cubicBezTo>
                <a:cubicBezTo>
                  <a:pt x="3004820" y="551323"/>
                  <a:pt x="3022029" y="542200"/>
                  <a:pt x="3040380" y="536083"/>
                </a:cubicBezTo>
                <a:cubicBezTo>
                  <a:pt x="3083079" y="521850"/>
                  <a:pt x="3127221" y="512216"/>
                  <a:pt x="3169920" y="497983"/>
                </a:cubicBezTo>
                <a:cubicBezTo>
                  <a:pt x="3177540" y="495443"/>
                  <a:pt x="3185259" y="493183"/>
                  <a:pt x="3192780" y="490363"/>
                </a:cubicBezTo>
                <a:cubicBezTo>
                  <a:pt x="3205587" y="485560"/>
                  <a:pt x="3218461" y="480855"/>
                  <a:pt x="3230880" y="475123"/>
                </a:cubicBezTo>
                <a:cubicBezTo>
                  <a:pt x="3267866" y="458052"/>
                  <a:pt x="3306103" y="434809"/>
                  <a:pt x="3345180" y="421783"/>
                </a:cubicBezTo>
                <a:cubicBezTo>
                  <a:pt x="3357467" y="417687"/>
                  <a:pt x="3370637" y="416973"/>
                  <a:pt x="3383280" y="414163"/>
                </a:cubicBezTo>
                <a:cubicBezTo>
                  <a:pt x="3393503" y="411891"/>
                  <a:pt x="3403656" y="409299"/>
                  <a:pt x="3413760" y="406543"/>
                </a:cubicBezTo>
                <a:cubicBezTo>
                  <a:pt x="3431600" y="401678"/>
                  <a:pt x="3449388" y="396616"/>
                  <a:pt x="3467100" y="391303"/>
                </a:cubicBezTo>
                <a:cubicBezTo>
                  <a:pt x="3474793" y="388995"/>
                  <a:pt x="3482084" y="385258"/>
                  <a:pt x="3489960" y="383683"/>
                </a:cubicBezTo>
                <a:cubicBezTo>
                  <a:pt x="3665914" y="348492"/>
                  <a:pt x="3396124" y="411589"/>
                  <a:pt x="3611880" y="360823"/>
                </a:cubicBezTo>
                <a:cubicBezTo>
                  <a:pt x="3632269" y="356026"/>
                  <a:pt x="3653393" y="353362"/>
                  <a:pt x="3672840" y="345583"/>
                </a:cubicBezTo>
                <a:cubicBezTo>
                  <a:pt x="3704480" y="332927"/>
                  <a:pt x="3735926" y="318766"/>
                  <a:pt x="3764280" y="299863"/>
                </a:cubicBezTo>
                <a:cubicBezTo>
                  <a:pt x="3771900" y="294783"/>
                  <a:pt x="3778949" y="288719"/>
                  <a:pt x="3787140" y="284623"/>
                </a:cubicBezTo>
                <a:cubicBezTo>
                  <a:pt x="3794324" y="281031"/>
                  <a:pt x="3802816" y="280595"/>
                  <a:pt x="3810000" y="277003"/>
                </a:cubicBezTo>
                <a:cubicBezTo>
                  <a:pt x="3818191" y="272907"/>
                  <a:pt x="3824669" y="265859"/>
                  <a:pt x="3832860" y="261763"/>
                </a:cubicBezTo>
                <a:cubicBezTo>
                  <a:pt x="3840044" y="258171"/>
                  <a:pt x="3848199" y="256963"/>
                  <a:pt x="3855720" y="254143"/>
                </a:cubicBezTo>
                <a:cubicBezTo>
                  <a:pt x="3909388" y="234018"/>
                  <a:pt x="3880078" y="241959"/>
                  <a:pt x="3939540" y="223663"/>
                </a:cubicBezTo>
                <a:cubicBezTo>
                  <a:pt x="3957214" y="218225"/>
                  <a:pt x="3974705" y="211831"/>
                  <a:pt x="3992880" y="208423"/>
                </a:cubicBezTo>
                <a:cubicBezTo>
                  <a:pt x="4034516" y="200616"/>
                  <a:pt x="4146246" y="195643"/>
                  <a:pt x="4175760" y="193183"/>
                </a:cubicBezTo>
                <a:cubicBezTo>
                  <a:pt x="4211322" y="190219"/>
                  <a:pt x="4247626" y="186646"/>
                  <a:pt x="4282440" y="177943"/>
                </a:cubicBezTo>
                <a:cubicBezTo>
                  <a:pt x="4300379" y="173458"/>
                  <a:pt x="4318000" y="167783"/>
                  <a:pt x="4335780" y="162703"/>
                </a:cubicBezTo>
                <a:cubicBezTo>
                  <a:pt x="4345940" y="152543"/>
                  <a:pt x="4354076" y="139838"/>
                  <a:pt x="4366260" y="132223"/>
                </a:cubicBezTo>
                <a:cubicBezTo>
                  <a:pt x="4375141" y="126672"/>
                  <a:pt x="4386805" y="127915"/>
                  <a:pt x="4396740" y="124603"/>
                </a:cubicBezTo>
                <a:cubicBezTo>
                  <a:pt x="4409716" y="120278"/>
                  <a:pt x="4422606" y="115480"/>
                  <a:pt x="4434840" y="109363"/>
                </a:cubicBezTo>
                <a:cubicBezTo>
                  <a:pt x="4493926" y="79820"/>
                  <a:pt x="4423101" y="105656"/>
                  <a:pt x="4480560" y="86503"/>
                </a:cubicBezTo>
                <a:cubicBezTo>
                  <a:pt x="4527754" y="39309"/>
                  <a:pt x="4489860" y="67285"/>
                  <a:pt x="4602480" y="56023"/>
                </a:cubicBezTo>
                <a:cubicBezTo>
                  <a:pt x="4647985" y="51472"/>
                  <a:pt x="4649009" y="50106"/>
                  <a:pt x="4686300" y="40783"/>
                </a:cubicBezTo>
                <a:cubicBezTo>
                  <a:pt x="4726940" y="43323"/>
                  <a:pt x="4767910" y="42644"/>
                  <a:pt x="4808220" y="48403"/>
                </a:cubicBezTo>
                <a:cubicBezTo>
                  <a:pt x="4891564" y="60309"/>
                  <a:pt x="4988666" y="82575"/>
                  <a:pt x="5074920" y="101743"/>
                </a:cubicBezTo>
                <a:cubicBezTo>
                  <a:pt x="5101175" y="96117"/>
                  <a:pt x="5374210" y="33558"/>
                  <a:pt x="5433060" y="33163"/>
                </a:cubicBezTo>
                <a:lnTo>
                  <a:pt x="6568440" y="25543"/>
                </a:lnTo>
                <a:cubicBezTo>
                  <a:pt x="6694461" y="-16464"/>
                  <a:pt x="6623514" y="4691"/>
                  <a:pt x="6926580" y="10303"/>
                </a:cubicBezTo>
                <a:cubicBezTo>
                  <a:pt x="6954769" y="10825"/>
                  <a:pt x="7001213" y="26042"/>
                  <a:pt x="7033260" y="33163"/>
                </a:cubicBezTo>
                <a:cubicBezTo>
                  <a:pt x="7087767" y="45276"/>
                  <a:pt x="7082513" y="41797"/>
                  <a:pt x="7155180" y="48403"/>
                </a:cubicBezTo>
                <a:lnTo>
                  <a:pt x="7597140" y="40783"/>
                </a:lnTo>
                <a:cubicBezTo>
                  <a:pt x="7607607" y="40445"/>
                  <a:pt x="7617163" y="33744"/>
                  <a:pt x="7627620" y="33163"/>
                </a:cubicBezTo>
                <a:cubicBezTo>
                  <a:pt x="7663125" y="31190"/>
                  <a:pt x="7698740" y="33163"/>
                  <a:pt x="7734300" y="33163"/>
                </a:cubicBezTo>
              </a:path>
            </a:pathLst>
          </a:custGeom>
          <a:noFill/>
          <a:ln w="127000"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63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CB0BCF-F690-B198-C2F1-88C9FE9EC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30476AF-5316-3474-B0EB-89E8A7590852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Micro- and macroscale mass balances for biofilm 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E9161A1-D628-58C5-4C46-1FF932509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C24090B4-48A6-0EC4-97A6-46BF88B2A1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58707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B82E5-8199-C403-5BEF-1EEF549A9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</a:t>
            </a:r>
            <a:r>
              <a:rPr lang="en-US"/>
              <a:t>solutions using AQUASIM</a:t>
            </a:r>
            <a:endParaRPr lang="en-CH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812F25-C2F4-3CA8-05BE-9EB34F4E0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99" y="981000"/>
            <a:ext cx="11133029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48633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solutions are readily available using commercial simulators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7333991-6230-5B75-9E57-E7765D752865}"/>
              </a:ext>
            </a:extLst>
          </p:cNvPr>
          <p:cNvGrpSpPr/>
          <p:nvPr/>
        </p:nvGrpSpPr>
        <p:grpSpPr>
          <a:xfrm>
            <a:off x="329416" y="1199381"/>
            <a:ext cx="9222584" cy="5542730"/>
            <a:chOff x="329416" y="702633"/>
            <a:chExt cx="10049126" cy="60394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8E8CF22-C559-59FD-CF21-18F5222EC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416" y="702633"/>
              <a:ext cx="9942583" cy="529456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718095" y="927311"/>
              <a:ext cx="2553904" cy="369332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+mn-lt"/>
                </a:rPr>
                <a:t>Biofilm reactor compartment</a:t>
              </a:r>
            </a:p>
          </p:txBody>
        </p:sp>
        <p:cxnSp>
          <p:nvCxnSpPr>
            <p:cNvPr id="7" name="Straight Arrow Connector 6"/>
            <p:cNvCxnSpPr>
              <a:stCxn id="5" idx="1"/>
            </p:cNvCxnSpPr>
            <p:nvPr/>
          </p:nvCxnSpPr>
          <p:spPr bwMode="auto">
            <a:xfrm flipH="1">
              <a:off x="6494095" y="1111977"/>
              <a:ext cx="1224000" cy="836846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" name="TextBox 7"/>
            <p:cNvSpPr txBox="1"/>
            <p:nvPr/>
          </p:nvSpPr>
          <p:spPr>
            <a:xfrm>
              <a:off x="552000" y="3789000"/>
              <a:ext cx="155818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>
                  <a:latin typeface="+mn-lt"/>
                </a:rPr>
                <a:t>NH</a:t>
              </a:r>
              <a:r>
                <a:rPr lang="en-US" sz="2400" baseline="-25000" dirty="0">
                  <a:latin typeface="+mn-lt"/>
                </a:rPr>
                <a:t>4</a:t>
              </a:r>
              <a:r>
                <a:rPr lang="en-US" sz="2400" baseline="30000" dirty="0">
                  <a:latin typeface="+mn-lt"/>
                </a:rPr>
                <a:t>+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16000" y="6276313"/>
              <a:ext cx="146706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+mn-lt"/>
                </a:rPr>
                <a:t>C</a:t>
              </a:r>
              <a:r>
                <a:rPr lang="en-US" sz="2400" baseline="-25000" dirty="0">
                  <a:latin typeface="+mn-lt"/>
                </a:rPr>
                <a:t>F</a:t>
              </a:r>
              <a:r>
                <a:rPr lang="en-US" sz="2400" dirty="0">
                  <a:latin typeface="+mn-lt"/>
                </a:rPr>
                <a:t>(surface)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192000" y="6280446"/>
              <a:ext cx="118654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+mn-lt"/>
                </a:rPr>
                <a:t>C</a:t>
              </a:r>
              <a:r>
                <a:rPr lang="en-US" sz="2400" baseline="-25000" dirty="0">
                  <a:latin typeface="+mn-lt"/>
                </a:rPr>
                <a:t>F</a:t>
              </a:r>
              <a:r>
                <a:rPr lang="en-US" sz="2400" dirty="0">
                  <a:latin typeface="+mn-lt"/>
                </a:rPr>
                <a:t>(base)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 flipV="1">
              <a:off x="3406477" y="6088780"/>
              <a:ext cx="0" cy="22860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9480000" y="6092913"/>
              <a:ext cx="0" cy="22860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" name="TextBox 12"/>
            <p:cNvSpPr txBox="1"/>
            <p:nvPr/>
          </p:nvSpPr>
          <p:spPr>
            <a:xfrm>
              <a:off x="2515600" y="6276313"/>
              <a:ext cx="47961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+mn-lt"/>
                </a:rPr>
                <a:t>C</a:t>
              </a:r>
              <a:r>
                <a:rPr lang="en-US" sz="2400" baseline="-25000" dirty="0">
                  <a:latin typeface="+mn-lt"/>
                </a:rPr>
                <a:t>B</a:t>
              </a:r>
              <a:endParaRPr lang="en-US" sz="2400" dirty="0">
                <a:latin typeface="+mn-lt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 flipV="1">
              <a:off x="2736382" y="6088780"/>
              <a:ext cx="0" cy="22860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70665007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6697563" cy="5689600"/>
          </a:xfrm>
        </p:spPr>
        <p:txBody>
          <a:bodyPr/>
          <a:lstStyle/>
          <a:p>
            <a:r>
              <a:rPr lang="en-US" sz="2800" dirty="0"/>
              <a:t>Zero order kinetics: differentiate partially or fully penetrated biofilm</a:t>
            </a:r>
          </a:p>
          <a:p>
            <a:endParaRPr lang="en-US" sz="2400" dirty="0"/>
          </a:p>
          <a:p>
            <a:r>
              <a:rPr lang="en-US" sz="2800" dirty="0"/>
              <a:t>Substrate flux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600" dirty="0"/>
              <a:t>Half order kinetics for partially penetrated biofilm (</a:t>
            </a:r>
            <a:r>
              <a:rPr lang="el-GR" sz="2600" dirty="0"/>
              <a:t>β</a:t>
            </a:r>
            <a:r>
              <a:rPr lang="en-US" sz="2600" dirty="0"/>
              <a:t> &lt; 1)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600" dirty="0"/>
              <a:t>Constant for fully penetrated biofilm  (</a:t>
            </a:r>
            <a:r>
              <a:rPr lang="el-GR" sz="2600" dirty="0"/>
              <a:t>β</a:t>
            </a:r>
            <a:r>
              <a:rPr lang="en-US" sz="2600" dirty="0"/>
              <a:t> ≥ 1)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endParaRPr lang="en-US" sz="2400" dirty="0"/>
          </a:p>
          <a:p>
            <a:r>
              <a:rPr lang="en-US" sz="2800" dirty="0"/>
              <a:t>Substrate penetration: Half order dependence on bulk phase concentration</a:t>
            </a:r>
            <a:endParaRPr lang="en-CH" sz="2800" dirty="0"/>
          </a:p>
        </p:txBody>
      </p:sp>
      <p:graphicFrame>
        <p:nvGraphicFramePr>
          <p:cNvPr id="4" name="Object 8">
            <a:extLst>
              <a:ext uri="{FF2B5EF4-FFF2-40B4-BE49-F238E27FC236}">
                <a16:creationId xmlns:a16="http://schemas.microsoft.com/office/drawing/2014/main" id="{DDE83258-71C6-A7A4-11B4-D566D8AA78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690916"/>
              </p:ext>
            </p:extLst>
          </p:nvPr>
        </p:nvGraphicFramePr>
        <p:xfrm>
          <a:off x="7464000" y="1846904"/>
          <a:ext cx="3342528" cy="1101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93760" imgH="393480" progId="Equation.DSMT4">
                  <p:embed/>
                </p:oleObj>
              </mc:Choice>
              <mc:Fallback>
                <p:oleObj name="Equation" r:id="rId3" imgW="1193760" imgH="393480" progId="Equation.DSMT4">
                  <p:embed/>
                  <p:pic>
                    <p:nvPicPr>
                      <p:cNvPr id="4" name="Object 8">
                        <a:extLst>
                          <a:ext uri="{FF2B5EF4-FFF2-40B4-BE49-F238E27FC236}">
                            <a16:creationId xmlns:a16="http://schemas.microsoft.com/office/drawing/2014/main" id="{DDE83258-71C6-A7A4-11B4-D566D8AA78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4000" y="1846904"/>
                        <a:ext cx="3342528" cy="11017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>
            <a:extLst>
              <a:ext uri="{FF2B5EF4-FFF2-40B4-BE49-F238E27FC236}">
                <a16:creationId xmlns:a16="http://schemas.microsoft.com/office/drawing/2014/main" id="{174B34E5-0125-A866-489D-3A20D17EA0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949245"/>
              </p:ext>
            </p:extLst>
          </p:nvPr>
        </p:nvGraphicFramePr>
        <p:xfrm>
          <a:off x="7464000" y="2967037"/>
          <a:ext cx="2062162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6560" imgH="330120" progId="Equation.DSMT4">
                  <p:embed/>
                </p:oleObj>
              </mc:Choice>
              <mc:Fallback>
                <p:oleObj name="Equation" r:id="rId5" imgW="736560" imgH="330120" progId="Equation.DSMT4">
                  <p:embed/>
                  <p:pic>
                    <p:nvPicPr>
                      <p:cNvPr id="6" name="Object 16">
                        <a:extLst>
                          <a:ext uri="{FF2B5EF4-FFF2-40B4-BE49-F238E27FC236}">
                            <a16:creationId xmlns:a16="http://schemas.microsoft.com/office/drawing/2014/main" id="{174B34E5-0125-A866-489D-3A20D17EA0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4000" y="2967037"/>
                        <a:ext cx="2062162" cy="923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>
            <a:extLst>
              <a:ext uri="{FF2B5EF4-FFF2-40B4-BE49-F238E27FC236}">
                <a16:creationId xmlns:a16="http://schemas.microsoft.com/office/drawing/2014/main" id="{0126E8F1-8C90-FCAD-DCBA-0B8D47AAA8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497443"/>
              </p:ext>
            </p:extLst>
          </p:nvPr>
        </p:nvGraphicFramePr>
        <p:xfrm>
          <a:off x="8832000" y="4052594"/>
          <a:ext cx="2595562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27000" imgH="952200" progId="Equation.DSMT4">
                  <p:embed/>
                </p:oleObj>
              </mc:Choice>
              <mc:Fallback>
                <p:oleObj name="Equation" r:id="rId7" imgW="927000" imgH="952200" progId="Equation.DSMT4">
                  <p:embed/>
                  <p:pic>
                    <p:nvPicPr>
                      <p:cNvPr id="7" name="Object 15">
                        <a:extLst>
                          <a:ext uri="{FF2B5EF4-FFF2-40B4-BE49-F238E27FC236}">
                            <a16:creationId xmlns:a16="http://schemas.microsoft.com/office/drawing/2014/main" id="{0126E8F1-8C90-FCAD-DCBA-0B8D47AAA8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32000" y="4052594"/>
                        <a:ext cx="2595562" cy="266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0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100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36">
        <p:fade/>
      </p:transition>
    </mc:Choice>
    <mc:Fallback xmlns="">
      <p:transition spd="med" advTm="6336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4A23DF-C84D-901E-5F7B-B0D0D5E07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ABC576A-164B-6D6C-85C1-316C023BE1DA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Substrate penetration and limiting substrate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22185F8-F23B-16E6-7107-E466FA19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09C97DAA-46F7-6930-3EC0-B61D5572C6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2121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FECC8E3E-6AD0-F173-CD4D-05BF101E75DB}"/>
              </a:ext>
            </a:extLst>
          </p:cNvPr>
          <p:cNvSpPr txBox="1"/>
          <p:nvPr/>
        </p:nvSpPr>
        <p:spPr>
          <a:xfrm>
            <a:off x="2463800" y="3690258"/>
            <a:ext cx="12971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800" dirty="0">
                <a:latin typeface="+mn-lt"/>
              </a:rPr>
              <a:t>NH</a:t>
            </a:r>
            <a:r>
              <a:rPr lang="en-US" sz="4800" baseline="-25000" dirty="0">
                <a:latin typeface="+mn-lt"/>
              </a:rPr>
              <a:t>4</a:t>
            </a:r>
            <a:r>
              <a:rPr lang="en-US" sz="4800" baseline="30000" dirty="0">
                <a:latin typeface="+mn-lt"/>
              </a:rPr>
              <a:t>+</a:t>
            </a:r>
            <a:endParaRPr lang="en-CH" sz="4800" baseline="30000" dirty="0">
              <a:latin typeface="+mn-lt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2DB6C6C-B41D-B32D-D59D-DAE070019556}"/>
              </a:ext>
            </a:extLst>
          </p:cNvPr>
          <p:cNvCxnSpPr/>
          <p:nvPr/>
        </p:nvCxnSpPr>
        <p:spPr bwMode="auto">
          <a:xfrm flipV="1">
            <a:off x="3976965" y="4114800"/>
            <a:ext cx="4288921" cy="7872"/>
          </a:xfrm>
          <a:prstGeom prst="straightConnector1">
            <a:avLst/>
          </a:pr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5251367-4A6F-D8BD-FCB5-6CCFB44CF8EF}"/>
              </a:ext>
            </a:extLst>
          </p:cNvPr>
          <p:cNvSpPr txBox="1"/>
          <p:nvPr/>
        </p:nvSpPr>
        <p:spPr>
          <a:xfrm>
            <a:off x="8442200" y="3690258"/>
            <a:ext cx="1241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800" dirty="0">
                <a:latin typeface="+mn-lt"/>
              </a:rPr>
              <a:t>NO</a:t>
            </a:r>
            <a:r>
              <a:rPr lang="en-US" sz="4800" baseline="-25000" dirty="0">
                <a:latin typeface="+mn-lt"/>
              </a:rPr>
              <a:t>3</a:t>
            </a:r>
            <a:r>
              <a:rPr lang="en-US" sz="4800" baseline="30000" dirty="0">
                <a:latin typeface="+mn-lt"/>
              </a:rPr>
              <a:t>-</a:t>
            </a:r>
            <a:endParaRPr lang="en-CH" sz="4800" baseline="30000" dirty="0"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C02A6D-CC38-4799-70CB-701F89161911}"/>
              </a:ext>
            </a:extLst>
          </p:cNvPr>
          <p:cNvSpPr txBox="1"/>
          <p:nvPr/>
        </p:nvSpPr>
        <p:spPr>
          <a:xfrm>
            <a:off x="4776550" y="1793900"/>
            <a:ext cx="7649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800" dirty="0">
                <a:latin typeface="+mn-lt"/>
              </a:rPr>
              <a:t>O</a:t>
            </a:r>
            <a:r>
              <a:rPr lang="en-US" sz="4800" baseline="-25000" dirty="0">
                <a:latin typeface="+mn-lt"/>
              </a:rPr>
              <a:t>2</a:t>
            </a:r>
            <a:endParaRPr lang="en-CH" sz="4800" baseline="30000" dirty="0">
              <a:latin typeface="+mn-lt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9913526-FA36-9286-7882-A7E48D9ADBD2}"/>
              </a:ext>
            </a:extLst>
          </p:cNvPr>
          <p:cNvSpPr/>
          <p:nvPr/>
        </p:nvSpPr>
        <p:spPr>
          <a:xfrm>
            <a:off x="5185200" y="2720838"/>
            <a:ext cx="1545771" cy="1393420"/>
          </a:xfrm>
          <a:custGeom>
            <a:avLst/>
            <a:gdLst>
              <a:gd name="connsiteX0" fmla="*/ 0 w 1545771"/>
              <a:gd name="connsiteY0" fmla="*/ 0 h 1393371"/>
              <a:gd name="connsiteX1" fmla="*/ 489857 w 1545771"/>
              <a:gd name="connsiteY1" fmla="*/ 827314 h 1393371"/>
              <a:gd name="connsiteX2" fmla="*/ 1545771 w 1545771"/>
              <a:gd name="connsiteY2" fmla="*/ 1393371 h 1393371"/>
              <a:gd name="connsiteX0" fmla="*/ 0 w 1545771"/>
              <a:gd name="connsiteY0" fmla="*/ 0 h 1393416"/>
              <a:gd name="connsiteX1" fmla="*/ 489857 w 1545771"/>
              <a:gd name="connsiteY1" fmla="*/ 827314 h 1393416"/>
              <a:gd name="connsiteX2" fmla="*/ 1545771 w 1545771"/>
              <a:gd name="connsiteY2" fmla="*/ 1393371 h 1393416"/>
              <a:gd name="connsiteX0" fmla="*/ 0 w 1545771"/>
              <a:gd name="connsiteY0" fmla="*/ 0 h 1393420"/>
              <a:gd name="connsiteX1" fmla="*/ 313644 w 1545771"/>
              <a:gd name="connsiteY1" fmla="*/ 855889 h 1393420"/>
              <a:gd name="connsiteX2" fmla="*/ 1545771 w 1545771"/>
              <a:gd name="connsiteY2" fmla="*/ 1393371 h 1393420"/>
              <a:gd name="connsiteX0" fmla="*/ 0 w 1545771"/>
              <a:gd name="connsiteY0" fmla="*/ 0 h 1393420"/>
              <a:gd name="connsiteX1" fmla="*/ 313644 w 1545771"/>
              <a:gd name="connsiteY1" fmla="*/ 855889 h 1393420"/>
              <a:gd name="connsiteX2" fmla="*/ 1545771 w 1545771"/>
              <a:gd name="connsiteY2" fmla="*/ 1393371 h 13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5771" h="1393420">
                <a:moveTo>
                  <a:pt x="0" y="0"/>
                </a:moveTo>
                <a:cubicBezTo>
                  <a:pt x="49439" y="345168"/>
                  <a:pt x="56016" y="623661"/>
                  <a:pt x="313644" y="855889"/>
                </a:cubicBezTo>
                <a:cubicBezTo>
                  <a:pt x="571273" y="1088118"/>
                  <a:pt x="975178" y="1397907"/>
                  <a:pt x="1545771" y="1393371"/>
                </a:cubicBezTo>
              </a:path>
            </a:pathLst>
          </a:cu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8346E857-0952-A68E-15BB-B3D2D505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Bacteria require electron donor AND acceptor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867461722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11523136" cy="56896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8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Calculate penetration depths for assuming zero order biofilm kinetics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Determine limiting substrate (electron donor or acceptor)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Calculate conditions where oxygen becomes limiting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Calculate flux of the non-limiting substrate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Discuss potential benefits of partial oxygen penetration</a:t>
            </a:r>
            <a:endParaRPr lang="en-CH" sz="2800" dirty="0"/>
          </a:p>
        </p:txBody>
      </p:sp>
    </p:spTree>
    <p:extLst>
      <p:ext uri="{BB962C8B-B14F-4D97-AF65-F5344CB8AC3E}">
        <p14:creationId xmlns:p14="http://schemas.microsoft.com/office/powerpoint/2010/main" val="212416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800">
        <p:fade/>
      </p:transition>
    </mc:Choice>
    <mc:Fallback xmlns="">
      <p:transition spd="med" advTm="10800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263601" y="1852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component diffusion: </a:t>
            </a:r>
            <a:br>
              <a:rPr lang="en-US" dirty="0"/>
            </a:br>
            <a:r>
              <a:rPr lang="en-US" dirty="0"/>
              <a:t>What component is limiting?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0672" y="1848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704" y="1850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2000">
                <a:srgbClr val="FFC000"/>
              </a:gs>
              <a:gs pos="40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3630694" y="1844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3D62FD5-EA76-F707-D0BE-7E160AFF0778}"/>
              </a:ext>
            </a:extLst>
          </p:cNvPr>
          <p:cNvSpPr/>
          <p:nvPr/>
        </p:nvSpPr>
        <p:spPr>
          <a:xfrm>
            <a:off x="1927485" y="3116029"/>
            <a:ext cx="1709737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58C58F8-8B45-03F9-1A66-9BD6D3232A9F}"/>
              </a:ext>
            </a:extLst>
          </p:cNvPr>
          <p:cNvCxnSpPr>
            <a:cxnSpLocks/>
          </p:cNvCxnSpPr>
          <p:nvPr/>
        </p:nvCxnSpPr>
        <p:spPr bwMode="auto">
          <a:xfrm>
            <a:off x="3629929" y="3116029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C2622342-518A-2B50-BA47-34716C1BDAA2}"/>
              </a:ext>
            </a:extLst>
          </p:cNvPr>
          <p:cNvSpPr txBox="1"/>
          <p:nvPr/>
        </p:nvSpPr>
        <p:spPr>
          <a:xfrm>
            <a:off x="4146213" y="3130926"/>
            <a:ext cx="1057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NH</a:t>
            </a:r>
            <a:r>
              <a:rPr lang="en-US" sz="2400" b="0" baseline="-25000" dirty="0">
                <a:latin typeface="+mn-lt"/>
              </a:rPr>
              <a:t>4</a:t>
            </a:r>
            <a:r>
              <a:rPr lang="en-US" sz="2400" b="0" baseline="30000" dirty="0">
                <a:latin typeface="+mn-lt"/>
              </a:rPr>
              <a:t>+</a:t>
            </a:r>
            <a:endParaRPr lang="en-CH" sz="2400" b="0" baseline="30000" dirty="0">
              <a:latin typeface="+mn-lt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750735" y="1485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750735" y="5085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B0CB9D2-716D-00AB-A1F4-C1E7E884C19D}"/>
              </a:ext>
            </a:extLst>
          </p:cNvPr>
          <p:cNvSpPr/>
          <p:nvPr/>
        </p:nvSpPr>
        <p:spPr>
          <a:xfrm>
            <a:off x="1927485" y="2098331"/>
            <a:ext cx="1709737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71EC55-1781-C6BC-BF59-0B4E3DBD75A0}"/>
              </a:ext>
            </a:extLst>
          </p:cNvPr>
          <p:cNvCxnSpPr>
            <a:cxnSpLocks/>
          </p:cNvCxnSpPr>
          <p:nvPr/>
        </p:nvCxnSpPr>
        <p:spPr bwMode="auto">
          <a:xfrm>
            <a:off x="3629929" y="2098331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C86B7D1-4D33-81C6-6C00-FB5666B8D324}"/>
              </a:ext>
            </a:extLst>
          </p:cNvPr>
          <p:cNvSpPr txBox="1"/>
          <p:nvPr/>
        </p:nvSpPr>
        <p:spPr>
          <a:xfrm>
            <a:off x="4278735" y="2104548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O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-25000" dirty="0">
              <a:latin typeface="+mn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42D85D-B3A5-5EAC-F701-0DA7BCCA74C7}"/>
              </a:ext>
            </a:extLst>
          </p:cNvPr>
          <p:cNvCxnSpPr>
            <a:cxnSpLocks/>
            <a:endCxn id="9" idx="0"/>
          </p:cNvCxnSpPr>
          <p:nvPr/>
        </p:nvCxnSpPr>
        <p:spPr bwMode="auto">
          <a:xfrm>
            <a:off x="750704" y="4067302"/>
            <a:ext cx="1176781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1A8E5200-DE80-A803-C0E1-E92FD70EDC44}"/>
              </a:ext>
            </a:extLst>
          </p:cNvPr>
          <p:cNvSpPr/>
          <p:nvPr/>
        </p:nvSpPr>
        <p:spPr>
          <a:xfrm>
            <a:off x="6252954" y="1852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9F37392E-24C7-411F-CBB0-55DB02F51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0025" y="1848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F3F3A-EAE4-A36D-7F5C-989117A68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057" y="1850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2000">
                <a:srgbClr val="FFC000"/>
              </a:gs>
              <a:gs pos="40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4CBD-30A3-98CF-0D9D-2929ABE1AD08}"/>
              </a:ext>
            </a:extLst>
          </p:cNvPr>
          <p:cNvCxnSpPr/>
          <p:nvPr/>
        </p:nvCxnSpPr>
        <p:spPr bwMode="auto">
          <a:xfrm flipH="1" flipV="1">
            <a:off x="9620047" y="1844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8967206-B12D-32DF-533D-7C34DA953BA6}"/>
              </a:ext>
            </a:extLst>
          </p:cNvPr>
          <p:cNvSpPr/>
          <p:nvPr/>
        </p:nvSpPr>
        <p:spPr>
          <a:xfrm>
            <a:off x="7916838" y="3116029"/>
            <a:ext cx="1709737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DDA945B-8414-87A5-7E2D-AC1209891F17}"/>
              </a:ext>
            </a:extLst>
          </p:cNvPr>
          <p:cNvCxnSpPr>
            <a:cxnSpLocks/>
          </p:cNvCxnSpPr>
          <p:nvPr/>
        </p:nvCxnSpPr>
        <p:spPr bwMode="auto">
          <a:xfrm>
            <a:off x="9619282" y="3116029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2902BBF-E4C1-0FC5-4106-025022223DF6}"/>
              </a:ext>
            </a:extLst>
          </p:cNvPr>
          <p:cNvSpPr txBox="1"/>
          <p:nvPr/>
        </p:nvSpPr>
        <p:spPr>
          <a:xfrm>
            <a:off x="10268088" y="3130926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O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-25000" dirty="0">
              <a:latin typeface="+mn-lt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0E9855B-F350-348E-95AE-33C64144BC5E}"/>
              </a:ext>
            </a:extLst>
          </p:cNvPr>
          <p:cNvCxnSpPr/>
          <p:nvPr/>
        </p:nvCxnSpPr>
        <p:spPr bwMode="auto">
          <a:xfrm flipV="1">
            <a:off x="6740088" y="1485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4EEC328-9EF1-2E6B-0612-DAAA385D7778}"/>
              </a:ext>
            </a:extLst>
          </p:cNvPr>
          <p:cNvCxnSpPr/>
          <p:nvPr/>
        </p:nvCxnSpPr>
        <p:spPr bwMode="auto">
          <a:xfrm>
            <a:off x="6740088" y="5085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15782D2-04A3-0C07-B2D4-A894EF6F5D06}"/>
              </a:ext>
            </a:extLst>
          </p:cNvPr>
          <p:cNvSpPr/>
          <p:nvPr/>
        </p:nvSpPr>
        <p:spPr>
          <a:xfrm>
            <a:off x="7916838" y="2098331"/>
            <a:ext cx="1709737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2C04A5C-7702-E77B-E56D-6FDDA8D30F35}"/>
              </a:ext>
            </a:extLst>
          </p:cNvPr>
          <p:cNvCxnSpPr>
            <a:cxnSpLocks/>
          </p:cNvCxnSpPr>
          <p:nvPr/>
        </p:nvCxnSpPr>
        <p:spPr bwMode="auto">
          <a:xfrm>
            <a:off x="9619282" y="2098331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7EE5563-3292-C2F1-7CF7-DBA245059820}"/>
              </a:ext>
            </a:extLst>
          </p:cNvPr>
          <p:cNvSpPr txBox="1"/>
          <p:nvPr/>
        </p:nvSpPr>
        <p:spPr>
          <a:xfrm>
            <a:off x="10095237" y="2104548"/>
            <a:ext cx="1137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NH</a:t>
            </a:r>
            <a:r>
              <a:rPr lang="en-US" sz="2400" b="0" baseline="-25000" dirty="0">
                <a:latin typeface="+mn-lt"/>
              </a:rPr>
              <a:t>4</a:t>
            </a:r>
            <a:r>
              <a:rPr lang="en-US" sz="2400" b="0" baseline="30000" dirty="0">
                <a:latin typeface="+mn-lt"/>
              </a:rPr>
              <a:t>+</a:t>
            </a:r>
            <a:endParaRPr lang="en-CH" sz="2400" b="0" baseline="30000" dirty="0">
              <a:latin typeface="+mn-lt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A752EA4-75C9-8CF6-E761-E0B76C4B566B}"/>
              </a:ext>
            </a:extLst>
          </p:cNvPr>
          <p:cNvCxnSpPr>
            <a:cxnSpLocks/>
            <a:endCxn id="44" idx="0"/>
          </p:cNvCxnSpPr>
          <p:nvPr/>
        </p:nvCxnSpPr>
        <p:spPr bwMode="auto">
          <a:xfrm>
            <a:off x="6740057" y="4067302"/>
            <a:ext cx="1176781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6F07D55-85DE-9FD2-E166-149BF51FEEF1}"/>
              </a:ext>
            </a:extLst>
          </p:cNvPr>
          <p:cNvSpPr txBox="1"/>
          <p:nvPr/>
        </p:nvSpPr>
        <p:spPr>
          <a:xfrm>
            <a:off x="767389" y="5325616"/>
            <a:ext cx="4609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Electron donor (NH</a:t>
            </a:r>
            <a:r>
              <a:rPr lang="en-US" sz="2400" b="0" baseline="-25000" dirty="0">
                <a:latin typeface="+mn-lt"/>
              </a:rPr>
              <a:t>4</a:t>
            </a:r>
            <a:r>
              <a:rPr lang="en-US" sz="2400" b="0" baseline="30000" dirty="0">
                <a:latin typeface="+mn-lt"/>
              </a:rPr>
              <a:t>+</a:t>
            </a:r>
            <a:r>
              <a:rPr lang="en-US" sz="2400" b="0" dirty="0">
                <a:latin typeface="+mn-lt"/>
              </a:rPr>
              <a:t>) is limiting</a:t>
            </a:r>
            <a:endParaRPr lang="en-CH" sz="2400" b="0" dirty="0">
              <a:latin typeface="+mn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258D932-F46F-F5E3-F106-2EDD22BBEF88}"/>
              </a:ext>
            </a:extLst>
          </p:cNvPr>
          <p:cNvSpPr txBox="1"/>
          <p:nvPr/>
        </p:nvSpPr>
        <p:spPr>
          <a:xfrm>
            <a:off x="6740057" y="5325616"/>
            <a:ext cx="4609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Electron acceptor (O</a:t>
            </a:r>
            <a:r>
              <a:rPr lang="en-US" sz="2400" b="0" baseline="-25000" dirty="0">
                <a:latin typeface="+mn-lt"/>
              </a:rPr>
              <a:t>2</a:t>
            </a:r>
            <a:r>
              <a:rPr lang="en-US" sz="2400" b="0" dirty="0">
                <a:latin typeface="+mn-lt"/>
              </a:rPr>
              <a:t>) is limiting</a:t>
            </a:r>
            <a:endParaRPr lang="en-CH" sz="24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006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6" grpId="0" animBg="1"/>
      <p:bldP spid="30" grpId="0"/>
      <p:bldP spid="44" grpId="0" animBg="1"/>
      <p:bldP spid="47" grpId="0"/>
      <p:bldP spid="50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538B6E7-1125-12CD-30B0-EA7BD53DD10F}"/>
              </a:ext>
            </a:extLst>
          </p:cNvPr>
          <p:cNvSpPr/>
          <p:nvPr/>
        </p:nvSpPr>
        <p:spPr>
          <a:xfrm>
            <a:off x="4152000" y="3717000"/>
            <a:ext cx="792000" cy="648000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CFA60C-1AD6-52DD-396B-F96ADFF8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deep will electron donors and acceptors penetrate into the biofilm?</a:t>
            </a:r>
            <a:endParaRPr lang="en-CH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24F60C-ED67-253D-3192-5F30C055A04F}"/>
              </a:ext>
            </a:extLst>
          </p:cNvPr>
          <p:cNvSpPr txBox="1"/>
          <p:nvPr/>
        </p:nvSpPr>
        <p:spPr>
          <a:xfrm>
            <a:off x="1925781" y="2382983"/>
            <a:ext cx="2373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Diffusion coefficient</a:t>
            </a:r>
            <a:endParaRPr lang="en-CH" sz="2400" b="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847B60-4FFC-0D2E-9745-90A79EB1B4CF}"/>
              </a:ext>
            </a:extLst>
          </p:cNvPr>
          <p:cNvSpPr txBox="1"/>
          <p:nvPr/>
        </p:nvSpPr>
        <p:spPr>
          <a:xfrm>
            <a:off x="7301344" y="2098965"/>
            <a:ext cx="3273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 dirty="0">
                <a:solidFill>
                  <a:srgbClr val="FF0000"/>
                </a:solidFill>
                <a:latin typeface="+mn-lt"/>
              </a:rPr>
              <a:t>Bulk phase concentration</a:t>
            </a:r>
            <a:endParaRPr lang="en-CH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EFE09-E379-5E9A-E33D-C8088A4EB1D0}"/>
              </a:ext>
            </a:extLst>
          </p:cNvPr>
          <p:cNvSpPr txBox="1"/>
          <p:nvPr/>
        </p:nvSpPr>
        <p:spPr>
          <a:xfrm>
            <a:off x="2496000" y="5733000"/>
            <a:ext cx="2900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+mn-lt"/>
              </a:rPr>
              <a:t>Zero order rate constant</a:t>
            </a:r>
            <a:endParaRPr lang="en-CH" sz="2400" b="0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2220B5-E93B-0568-86F8-93B699A70D16}"/>
              </a:ext>
            </a:extLst>
          </p:cNvPr>
          <p:cNvSpPr txBox="1"/>
          <p:nvPr/>
        </p:nvSpPr>
        <p:spPr>
          <a:xfrm>
            <a:off x="8184000" y="5445000"/>
            <a:ext cx="2829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+mn-lt"/>
              </a:rPr>
              <a:t>Biofilm biomass density</a:t>
            </a:r>
            <a:endParaRPr lang="en-CH" sz="2400" b="0" dirty="0">
              <a:latin typeface="+mn-lt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63DBCBD-F732-E6D9-4286-4CCE9092AD52}"/>
              </a:ext>
            </a:extLst>
          </p:cNvPr>
          <p:cNvCxnSpPr>
            <a:stCxn id="5" idx="3"/>
          </p:cNvCxnSpPr>
          <p:nvPr/>
        </p:nvCxnSpPr>
        <p:spPr bwMode="auto">
          <a:xfrm>
            <a:off x="4299444" y="2613816"/>
            <a:ext cx="1508556" cy="95918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458B36-FC8C-32FE-A7C6-32869BDAF045}"/>
              </a:ext>
            </a:extLst>
          </p:cNvPr>
          <p:cNvCxnSpPr/>
          <p:nvPr/>
        </p:nvCxnSpPr>
        <p:spPr bwMode="auto">
          <a:xfrm flipH="1">
            <a:off x="6456000" y="2544544"/>
            <a:ext cx="1272444" cy="1100456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EFF83A-F686-662E-BF31-A1DB1F00E9C3}"/>
              </a:ext>
            </a:extLst>
          </p:cNvPr>
          <p:cNvCxnSpPr/>
          <p:nvPr/>
        </p:nvCxnSpPr>
        <p:spPr bwMode="auto">
          <a:xfrm flipV="1">
            <a:off x="4296000" y="4653000"/>
            <a:ext cx="1584000" cy="1152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9DB8EE-4110-F830-B302-1C4E096EFA2F}"/>
              </a:ext>
            </a:extLst>
          </p:cNvPr>
          <p:cNvCxnSpPr/>
          <p:nvPr/>
        </p:nvCxnSpPr>
        <p:spPr bwMode="auto">
          <a:xfrm flipH="1" flipV="1">
            <a:off x="6744000" y="4653000"/>
            <a:ext cx="2109055" cy="819545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DC56765-C101-5814-D272-50436C9DF6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24000" y="3429000"/>
          <a:ext cx="2659062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52200" imgH="469800" progId="Equation.DSMT4">
                  <p:embed/>
                </p:oleObj>
              </mc:Choice>
              <mc:Fallback>
                <p:oleObj name="Equation" r:id="rId4" imgW="9522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DC56765-C101-5814-D272-50436C9DF6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4000" y="3429000"/>
                        <a:ext cx="2659062" cy="1311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9759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415">
        <p:fade/>
      </p:transition>
    </mc:Choice>
    <mc:Fallback xmlns="">
      <p:transition spd="med" advTm="384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6" grpId="0"/>
      <p:bldP spid="7" grpId="0"/>
      <p:bldP spid="8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F7158-56E3-1750-B9F7-CCAC6DE3D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Penetration depths for different types of growth</a:t>
            </a:r>
            <a:endParaRPr lang="en-CH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6F7848-AAE9-2F81-A3D6-B5998A4A0F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333"/>
          <a:stretch/>
        </p:blipFill>
        <p:spPr>
          <a:xfrm>
            <a:off x="391927" y="1043940"/>
            <a:ext cx="8590739" cy="563118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69CDBDF-FD3F-BFD2-C81F-8D23FA47FE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92000" y="981000"/>
          <a:ext cx="2659063" cy="382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52200" imgH="1371600" progId="Equation.DSMT4">
                  <p:embed/>
                </p:oleObj>
              </mc:Choice>
              <mc:Fallback>
                <p:oleObj name="Equation" r:id="rId5" imgW="952200" imgH="1371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69CDBDF-FD3F-BFD2-C81F-8D23FA47FE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2000" y="981000"/>
                        <a:ext cx="2659063" cy="3827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B0DF0AA-2150-AC05-9119-17F3725EC17E}"/>
              </a:ext>
            </a:extLst>
          </p:cNvPr>
          <p:cNvSpPr txBox="1"/>
          <p:nvPr/>
        </p:nvSpPr>
        <p:spPr>
          <a:xfrm>
            <a:off x="9127958" y="3064042"/>
            <a:ext cx="2255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Penetration depth:</a:t>
            </a:r>
            <a:endParaRPr lang="en-CH" sz="2400" b="0" dirty="0"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C7B902-F181-0C8B-87EA-C11D1664A971}"/>
              </a:ext>
            </a:extLst>
          </p:cNvPr>
          <p:cNvSpPr/>
          <p:nvPr/>
        </p:nvSpPr>
        <p:spPr>
          <a:xfrm>
            <a:off x="336550" y="2749550"/>
            <a:ext cx="2743200" cy="17907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F7CFB2-F9D7-80A4-868E-037DD2F2E012}"/>
              </a:ext>
            </a:extLst>
          </p:cNvPr>
          <p:cNvSpPr/>
          <p:nvPr/>
        </p:nvSpPr>
        <p:spPr>
          <a:xfrm>
            <a:off x="4654550" y="2749550"/>
            <a:ext cx="2743200" cy="17907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4488B79-070A-82E8-3713-113CA79B1E10}"/>
              </a:ext>
            </a:extLst>
          </p:cNvPr>
          <p:cNvSpPr/>
          <p:nvPr/>
        </p:nvSpPr>
        <p:spPr>
          <a:xfrm>
            <a:off x="2482850" y="1625232"/>
            <a:ext cx="7219950" cy="1479918"/>
          </a:xfrm>
          <a:custGeom>
            <a:avLst/>
            <a:gdLst>
              <a:gd name="connsiteX0" fmla="*/ 7219950 w 7219950"/>
              <a:gd name="connsiteY0" fmla="*/ 1479918 h 1479918"/>
              <a:gd name="connsiteX1" fmla="*/ 6959600 w 7219950"/>
              <a:gd name="connsiteY1" fmla="*/ 1219568 h 1479918"/>
              <a:gd name="connsiteX2" fmla="*/ 6800850 w 7219950"/>
              <a:gd name="connsiteY2" fmla="*/ 1035418 h 1479918"/>
              <a:gd name="connsiteX3" fmla="*/ 6743700 w 7219950"/>
              <a:gd name="connsiteY3" fmla="*/ 959218 h 1479918"/>
              <a:gd name="connsiteX4" fmla="*/ 6642100 w 7219950"/>
              <a:gd name="connsiteY4" fmla="*/ 883018 h 1479918"/>
              <a:gd name="connsiteX5" fmla="*/ 6381750 w 7219950"/>
              <a:gd name="connsiteY5" fmla="*/ 730618 h 1479918"/>
              <a:gd name="connsiteX6" fmla="*/ 6127750 w 7219950"/>
              <a:gd name="connsiteY6" fmla="*/ 508368 h 1479918"/>
              <a:gd name="connsiteX7" fmla="*/ 5905500 w 7219950"/>
              <a:gd name="connsiteY7" fmla="*/ 438518 h 1479918"/>
              <a:gd name="connsiteX8" fmla="*/ 5670550 w 7219950"/>
              <a:gd name="connsiteY8" fmla="*/ 375018 h 1479918"/>
              <a:gd name="connsiteX9" fmla="*/ 5441950 w 7219950"/>
              <a:gd name="connsiteY9" fmla="*/ 324218 h 1479918"/>
              <a:gd name="connsiteX10" fmla="*/ 5226050 w 7219950"/>
              <a:gd name="connsiteY10" fmla="*/ 241668 h 1479918"/>
              <a:gd name="connsiteX11" fmla="*/ 4908550 w 7219950"/>
              <a:gd name="connsiteY11" fmla="*/ 197218 h 1479918"/>
              <a:gd name="connsiteX12" fmla="*/ 4343400 w 7219950"/>
              <a:gd name="connsiteY12" fmla="*/ 108318 h 1479918"/>
              <a:gd name="connsiteX13" fmla="*/ 4184650 w 7219950"/>
              <a:gd name="connsiteY13" fmla="*/ 82918 h 1479918"/>
              <a:gd name="connsiteX14" fmla="*/ 3937000 w 7219950"/>
              <a:gd name="connsiteY14" fmla="*/ 76568 h 1479918"/>
              <a:gd name="connsiteX15" fmla="*/ 3797300 w 7219950"/>
              <a:gd name="connsiteY15" fmla="*/ 51168 h 1479918"/>
              <a:gd name="connsiteX16" fmla="*/ 2609850 w 7219950"/>
              <a:gd name="connsiteY16" fmla="*/ 25768 h 1479918"/>
              <a:gd name="connsiteX17" fmla="*/ 1797050 w 7219950"/>
              <a:gd name="connsiteY17" fmla="*/ 6718 h 1479918"/>
              <a:gd name="connsiteX18" fmla="*/ 1390650 w 7219950"/>
              <a:gd name="connsiteY18" fmla="*/ 44818 h 1479918"/>
              <a:gd name="connsiteX19" fmla="*/ 1212850 w 7219950"/>
              <a:gd name="connsiteY19" fmla="*/ 63868 h 1479918"/>
              <a:gd name="connsiteX20" fmla="*/ 1009650 w 7219950"/>
              <a:gd name="connsiteY20" fmla="*/ 89268 h 1479918"/>
              <a:gd name="connsiteX21" fmla="*/ 908050 w 7219950"/>
              <a:gd name="connsiteY21" fmla="*/ 108318 h 1479918"/>
              <a:gd name="connsiteX22" fmla="*/ 838200 w 7219950"/>
              <a:gd name="connsiteY22" fmla="*/ 133718 h 1479918"/>
              <a:gd name="connsiteX23" fmla="*/ 793750 w 7219950"/>
              <a:gd name="connsiteY23" fmla="*/ 140068 h 1479918"/>
              <a:gd name="connsiteX24" fmla="*/ 742950 w 7219950"/>
              <a:gd name="connsiteY24" fmla="*/ 159118 h 1479918"/>
              <a:gd name="connsiteX25" fmla="*/ 704850 w 7219950"/>
              <a:gd name="connsiteY25" fmla="*/ 178168 h 1479918"/>
              <a:gd name="connsiteX26" fmla="*/ 654050 w 7219950"/>
              <a:gd name="connsiteY26" fmla="*/ 190868 h 1479918"/>
              <a:gd name="connsiteX27" fmla="*/ 609600 w 7219950"/>
              <a:gd name="connsiteY27" fmla="*/ 222618 h 1479918"/>
              <a:gd name="connsiteX28" fmla="*/ 558800 w 7219950"/>
              <a:gd name="connsiteY28" fmla="*/ 292468 h 1479918"/>
              <a:gd name="connsiteX29" fmla="*/ 527050 w 7219950"/>
              <a:gd name="connsiteY29" fmla="*/ 381368 h 1479918"/>
              <a:gd name="connsiteX30" fmla="*/ 495300 w 7219950"/>
              <a:gd name="connsiteY30" fmla="*/ 457568 h 1479918"/>
              <a:gd name="connsiteX31" fmla="*/ 469900 w 7219950"/>
              <a:gd name="connsiteY31" fmla="*/ 502018 h 1479918"/>
              <a:gd name="connsiteX32" fmla="*/ 450850 w 7219950"/>
              <a:gd name="connsiteY32" fmla="*/ 533768 h 1479918"/>
              <a:gd name="connsiteX33" fmla="*/ 266700 w 7219950"/>
              <a:gd name="connsiteY33" fmla="*/ 641718 h 1479918"/>
              <a:gd name="connsiteX34" fmla="*/ 241300 w 7219950"/>
              <a:gd name="connsiteY34" fmla="*/ 673468 h 1479918"/>
              <a:gd name="connsiteX35" fmla="*/ 222250 w 7219950"/>
              <a:gd name="connsiteY35" fmla="*/ 705218 h 1479918"/>
              <a:gd name="connsiteX36" fmla="*/ 184150 w 7219950"/>
              <a:gd name="connsiteY36" fmla="*/ 730618 h 1479918"/>
              <a:gd name="connsiteX37" fmla="*/ 152400 w 7219950"/>
              <a:gd name="connsiteY37" fmla="*/ 800468 h 1479918"/>
              <a:gd name="connsiteX38" fmla="*/ 101600 w 7219950"/>
              <a:gd name="connsiteY38" fmla="*/ 940168 h 1479918"/>
              <a:gd name="connsiteX39" fmla="*/ 82550 w 7219950"/>
              <a:gd name="connsiteY39" fmla="*/ 1029068 h 1479918"/>
              <a:gd name="connsiteX40" fmla="*/ 69850 w 7219950"/>
              <a:gd name="connsiteY40" fmla="*/ 1073518 h 1479918"/>
              <a:gd name="connsiteX41" fmla="*/ 31750 w 7219950"/>
              <a:gd name="connsiteY41" fmla="*/ 1232268 h 1479918"/>
              <a:gd name="connsiteX42" fmla="*/ 25400 w 7219950"/>
              <a:gd name="connsiteY42" fmla="*/ 1276718 h 1479918"/>
              <a:gd name="connsiteX43" fmla="*/ 6350 w 7219950"/>
              <a:gd name="connsiteY43" fmla="*/ 1359268 h 1479918"/>
              <a:gd name="connsiteX44" fmla="*/ 0 w 7219950"/>
              <a:gd name="connsiteY44" fmla="*/ 1422768 h 147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219950" h="1479918">
                <a:moveTo>
                  <a:pt x="7219950" y="1479918"/>
                </a:moveTo>
                <a:cubicBezTo>
                  <a:pt x="7133167" y="1393135"/>
                  <a:pt x="7039735" y="1312525"/>
                  <a:pt x="6959600" y="1219568"/>
                </a:cubicBezTo>
                <a:cubicBezTo>
                  <a:pt x="6906683" y="1158185"/>
                  <a:pt x="6852583" y="1097802"/>
                  <a:pt x="6800850" y="1035418"/>
                </a:cubicBezTo>
                <a:cubicBezTo>
                  <a:pt x="6780583" y="1010978"/>
                  <a:pt x="6766604" y="981206"/>
                  <a:pt x="6743700" y="959218"/>
                </a:cubicBezTo>
                <a:cubicBezTo>
                  <a:pt x="6713161" y="929901"/>
                  <a:pt x="6677892" y="905624"/>
                  <a:pt x="6642100" y="883018"/>
                </a:cubicBezTo>
                <a:cubicBezTo>
                  <a:pt x="6557079" y="829321"/>
                  <a:pt x="6451448" y="803104"/>
                  <a:pt x="6381750" y="730618"/>
                </a:cubicBezTo>
                <a:cubicBezTo>
                  <a:pt x="6300896" y="646530"/>
                  <a:pt x="6238243" y="552565"/>
                  <a:pt x="6127750" y="508368"/>
                </a:cubicBezTo>
                <a:cubicBezTo>
                  <a:pt x="6055648" y="479527"/>
                  <a:pt x="5979621" y="461681"/>
                  <a:pt x="5905500" y="438518"/>
                </a:cubicBezTo>
                <a:cubicBezTo>
                  <a:pt x="5801828" y="406120"/>
                  <a:pt x="5798270" y="404819"/>
                  <a:pt x="5670550" y="375018"/>
                </a:cubicBezTo>
                <a:cubicBezTo>
                  <a:pt x="5594533" y="357281"/>
                  <a:pt x="5516717" y="346648"/>
                  <a:pt x="5441950" y="324218"/>
                </a:cubicBezTo>
                <a:cubicBezTo>
                  <a:pt x="5368152" y="302078"/>
                  <a:pt x="5301003" y="259514"/>
                  <a:pt x="5226050" y="241668"/>
                </a:cubicBezTo>
                <a:cubicBezTo>
                  <a:pt x="5122091" y="216916"/>
                  <a:pt x="5014216" y="213182"/>
                  <a:pt x="4908550" y="197218"/>
                </a:cubicBezTo>
                <a:lnTo>
                  <a:pt x="4343400" y="108318"/>
                </a:lnTo>
                <a:cubicBezTo>
                  <a:pt x="4290466" y="99960"/>
                  <a:pt x="4238222" y="84292"/>
                  <a:pt x="4184650" y="82918"/>
                </a:cubicBezTo>
                <a:lnTo>
                  <a:pt x="3937000" y="76568"/>
                </a:lnTo>
                <a:cubicBezTo>
                  <a:pt x="3890433" y="68101"/>
                  <a:pt x="3844350" y="56314"/>
                  <a:pt x="3797300" y="51168"/>
                </a:cubicBezTo>
                <a:cubicBezTo>
                  <a:pt x="3436573" y="11713"/>
                  <a:pt x="2889261" y="27695"/>
                  <a:pt x="2609850" y="25768"/>
                </a:cubicBezTo>
                <a:cubicBezTo>
                  <a:pt x="1949493" y="-2943"/>
                  <a:pt x="2220492" y="-5044"/>
                  <a:pt x="1797050" y="6718"/>
                </a:cubicBezTo>
                <a:cubicBezTo>
                  <a:pt x="1420245" y="38118"/>
                  <a:pt x="1713705" y="11853"/>
                  <a:pt x="1390650" y="44818"/>
                </a:cubicBezTo>
                <a:cubicBezTo>
                  <a:pt x="1217692" y="62467"/>
                  <a:pt x="1309785" y="50020"/>
                  <a:pt x="1212850" y="63868"/>
                </a:cubicBezTo>
                <a:cubicBezTo>
                  <a:pt x="1130592" y="113223"/>
                  <a:pt x="1200241" y="78377"/>
                  <a:pt x="1009650" y="89268"/>
                </a:cubicBezTo>
                <a:cubicBezTo>
                  <a:pt x="976152" y="91182"/>
                  <a:pt x="939994" y="98231"/>
                  <a:pt x="908050" y="108318"/>
                </a:cubicBezTo>
                <a:cubicBezTo>
                  <a:pt x="884425" y="115779"/>
                  <a:pt x="862071" y="127087"/>
                  <a:pt x="838200" y="133718"/>
                </a:cubicBezTo>
                <a:cubicBezTo>
                  <a:pt x="823779" y="137724"/>
                  <a:pt x="808567" y="137951"/>
                  <a:pt x="793750" y="140068"/>
                </a:cubicBezTo>
                <a:cubicBezTo>
                  <a:pt x="776817" y="146418"/>
                  <a:pt x="759573" y="151994"/>
                  <a:pt x="742950" y="159118"/>
                </a:cubicBezTo>
                <a:cubicBezTo>
                  <a:pt x="729899" y="164711"/>
                  <a:pt x="718222" y="173392"/>
                  <a:pt x="704850" y="178168"/>
                </a:cubicBezTo>
                <a:cubicBezTo>
                  <a:pt x="688412" y="184039"/>
                  <a:pt x="670983" y="186635"/>
                  <a:pt x="654050" y="190868"/>
                </a:cubicBezTo>
                <a:cubicBezTo>
                  <a:pt x="639233" y="201451"/>
                  <a:pt x="622053" y="209334"/>
                  <a:pt x="609600" y="222618"/>
                </a:cubicBezTo>
                <a:cubicBezTo>
                  <a:pt x="589909" y="243621"/>
                  <a:pt x="558800" y="292468"/>
                  <a:pt x="558800" y="292468"/>
                </a:cubicBezTo>
                <a:cubicBezTo>
                  <a:pt x="548091" y="356721"/>
                  <a:pt x="560041" y="308055"/>
                  <a:pt x="527050" y="381368"/>
                </a:cubicBezTo>
                <a:cubicBezTo>
                  <a:pt x="515758" y="406461"/>
                  <a:pt x="506329" y="432358"/>
                  <a:pt x="495300" y="457568"/>
                </a:cubicBezTo>
                <a:cubicBezTo>
                  <a:pt x="482654" y="486474"/>
                  <a:pt x="485056" y="477769"/>
                  <a:pt x="469900" y="502018"/>
                </a:cubicBezTo>
                <a:cubicBezTo>
                  <a:pt x="463359" y="512484"/>
                  <a:pt x="460676" y="526300"/>
                  <a:pt x="450850" y="533768"/>
                </a:cubicBezTo>
                <a:cubicBezTo>
                  <a:pt x="354737" y="606814"/>
                  <a:pt x="345181" y="608083"/>
                  <a:pt x="266700" y="641718"/>
                </a:cubicBezTo>
                <a:cubicBezTo>
                  <a:pt x="258233" y="652301"/>
                  <a:pt x="249072" y="662365"/>
                  <a:pt x="241300" y="673468"/>
                </a:cubicBezTo>
                <a:cubicBezTo>
                  <a:pt x="234222" y="683579"/>
                  <a:pt x="230977" y="696491"/>
                  <a:pt x="222250" y="705218"/>
                </a:cubicBezTo>
                <a:cubicBezTo>
                  <a:pt x="211457" y="716011"/>
                  <a:pt x="196850" y="722151"/>
                  <a:pt x="184150" y="730618"/>
                </a:cubicBezTo>
                <a:cubicBezTo>
                  <a:pt x="173567" y="753901"/>
                  <a:pt x="162475" y="776960"/>
                  <a:pt x="152400" y="800468"/>
                </a:cubicBezTo>
                <a:cubicBezTo>
                  <a:pt x="132202" y="847596"/>
                  <a:pt x="116421" y="890764"/>
                  <a:pt x="101600" y="940168"/>
                </a:cubicBezTo>
                <a:cubicBezTo>
                  <a:pt x="84607" y="996811"/>
                  <a:pt x="92633" y="978655"/>
                  <a:pt x="82550" y="1029068"/>
                </a:cubicBezTo>
                <a:cubicBezTo>
                  <a:pt x="78563" y="1049002"/>
                  <a:pt x="75902" y="1055362"/>
                  <a:pt x="69850" y="1073518"/>
                </a:cubicBezTo>
                <a:cubicBezTo>
                  <a:pt x="42634" y="1277637"/>
                  <a:pt x="77233" y="1077626"/>
                  <a:pt x="31750" y="1232268"/>
                </a:cubicBezTo>
                <a:cubicBezTo>
                  <a:pt x="27527" y="1246627"/>
                  <a:pt x="27676" y="1261925"/>
                  <a:pt x="25400" y="1276718"/>
                </a:cubicBezTo>
                <a:cubicBezTo>
                  <a:pt x="17997" y="1324836"/>
                  <a:pt x="20815" y="1308640"/>
                  <a:pt x="6350" y="1359268"/>
                </a:cubicBezTo>
                <a:lnTo>
                  <a:pt x="0" y="1422768"/>
                </a:lnTo>
              </a:path>
            </a:pathLst>
          </a:custGeom>
          <a:noFill/>
          <a:ln w="31750">
            <a:solidFill>
              <a:srgbClr val="FF0000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3C488DE-44AA-85C4-6B1D-4DAAAE7193F8}"/>
              </a:ext>
            </a:extLst>
          </p:cNvPr>
          <p:cNvSpPr/>
          <p:nvPr/>
        </p:nvSpPr>
        <p:spPr>
          <a:xfrm>
            <a:off x="6483350" y="2362200"/>
            <a:ext cx="3194050" cy="742950"/>
          </a:xfrm>
          <a:custGeom>
            <a:avLst/>
            <a:gdLst>
              <a:gd name="connsiteX0" fmla="*/ 7219950 w 7219950"/>
              <a:gd name="connsiteY0" fmla="*/ 1479918 h 1479918"/>
              <a:gd name="connsiteX1" fmla="*/ 6959600 w 7219950"/>
              <a:gd name="connsiteY1" fmla="*/ 1219568 h 1479918"/>
              <a:gd name="connsiteX2" fmla="*/ 6800850 w 7219950"/>
              <a:gd name="connsiteY2" fmla="*/ 1035418 h 1479918"/>
              <a:gd name="connsiteX3" fmla="*/ 6743700 w 7219950"/>
              <a:gd name="connsiteY3" fmla="*/ 959218 h 1479918"/>
              <a:gd name="connsiteX4" fmla="*/ 6642100 w 7219950"/>
              <a:gd name="connsiteY4" fmla="*/ 883018 h 1479918"/>
              <a:gd name="connsiteX5" fmla="*/ 6381750 w 7219950"/>
              <a:gd name="connsiteY5" fmla="*/ 730618 h 1479918"/>
              <a:gd name="connsiteX6" fmla="*/ 6127750 w 7219950"/>
              <a:gd name="connsiteY6" fmla="*/ 508368 h 1479918"/>
              <a:gd name="connsiteX7" fmla="*/ 5905500 w 7219950"/>
              <a:gd name="connsiteY7" fmla="*/ 438518 h 1479918"/>
              <a:gd name="connsiteX8" fmla="*/ 5670550 w 7219950"/>
              <a:gd name="connsiteY8" fmla="*/ 375018 h 1479918"/>
              <a:gd name="connsiteX9" fmla="*/ 5441950 w 7219950"/>
              <a:gd name="connsiteY9" fmla="*/ 324218 h 1479918"/>
              <a:gd name="connsiteX10" fmla="*/ 5226050 w 7219950"/>
              <a:gd name="connsiteY10" fmla="*/ 241668 h 1479918"/>
              <a:gd name="connsiteX11" fmla="*/ 4908550 w 7219950"/>
              <a:gd name="connsiteY11" fmla="*/ 197218 h 1479918"/>
              <a:gd name="connsiteX12" fmla="*/ 4343400 w 7219950"/>
              <a:gd name="connsiteY12" fmla="*/ 108318 h 1479918"/>
              <a:gd name="connsiteX13" fmla="*/ 4184650 w 7219950"/>
              <a:gd name="connsiteY13" fmla="*/ 82918 h 1479918"/>
              <a:gd name="connsiteX14" fmla="*/ 3937000 w 7219950"/>
              <a:gd name="connsiteY14" fmla="*/ 76568 h 1479918"/>
              <a:gd name="connsiteX15" fmla="*/ 3797300 w 7219950"/>
              <a:gd name="connsiteY15" fmla="*/ 51168 h 1479918"/>
              <a:gd name="connsiteX16" fmla="*/ 2609850 w 7219950"/>
              <a:gd name="connsiteY16" fmla="*/ 25768 h 1479918"/>
              <a:gd name="connsiteX17" fmla="*/ 1797050 w 7219950"/>
              <a:gd name="connsiteY17" fmla="*/ 6718 h 1479918"/>
              <a:gd name="connsiteX18" fmla="*/ 1390650 w 7219950"/>
              <a:gd name="connsiteY18" fmla="*/ 44818 h 1479918"/>
              <a:gd name="connsiteX19" fmla="*/ 1212850 w 7219950"/>
              <a:gd name="connsiteY19" fmla="*/ 63868 h 1479918"/>
              <a:gd name="connsiteX20" fmla="*/ 1009650 w 7219950"/>
              <a:gd name="connsiteY20" fmla="*/ 89268 h 1479918"/>
              <a:gd name="connsiteX21" fmla="*/ 908050 w 7219950"/>
              <a:gd name="connsiteY21" fmla="*/ 108318 h 1479918"/>
              <a:gd name="connsiteX22" fmla="*/ 838200 w 7219950"/>
              <a:gd name="connsiteY22" fmla="*/ 133718 h 1479918"/>
              <a:gd name="connsiteX23" fmla="*/ 793750 w 7219950"/>
              <a:gd name="connsiteY23" fmla="*/ 140068 h 1479918"/>
              <a:gd name="connsiteX24" fmla="*/ 742950 w 7219950"/>
              <a:gd name="connsiteY24" fmla="*/ 159118 h 1479918"/>
              <a:gd name="connsiteX25" fmla="*/ 704850 w 7219950"/>
              <a:gd name="connsiteY25" fmla="*/ 178168 h 1479918"/>
              <a:gd name="connsiteX26" fmla="*/ 654050 w 7219950"/>
              <a:gd name="connsiteY26" fmla="*/ 190868 h 1479918"/>
              <a:gd name="connsiteX27" fmla="*/ 609600 w 7219950"/>
              <a:gd name="connsiteY27" fmla="*/ 222618 h 1479918"/>
              <a:gd name="connsiteX28" fmla="*/ 558800 w 7219950"/>
              <a:gd name="connsiteY28" fmla="*/ 292468 h 1479918"/>
              <a:gd name="connsiteX29" fmla="*/ 527050 w 7219950"/>
              <a:gd name="connsiteY29" fmla="*/ 381368 h 1479918"/>
              <a:gd name="connsiteX30" fmla="*/ 495300 w 7219950"/>
              <a:gd name="connsiteY30" fmla="*/ 457568 h 1479918"/>
              <a:gd name="connsiteX31" fmla="*/ 469900 w 7219950"/>
              <a:gd name="connsiteY31" fmla="*/ 502018 h 1479918"/>
              <a:gd name="connsiteX32" fmla="*/ 450850 w 7219950"/>
              <a:gd name="connsiteY32" fmla="*/ 533768 h 1479918"/>
              <a:gd name="connsiteX33" fmla="*/ 266700 w 7219950"/>
              <a:gd name="connsiteY33" fmla="*/ 641718 h 1479918"/>
              <a:gd name="connsiteX34" fmla="*/ 241300 w 7219950"/>
              <a:gd name="connsiteY34" fmla="*/ 673468 h 1479918"/>
              <a:gd name="connsiteX35" fmla="*/ 222250 w 7219950"/>
              <a:gd name="connsiteY35" fmla="*/ 705218 h 1479918"/>
              <a:gd name="connsiteX36" fmla="*/ 184150 w 7219950"/>
              <a:gd name="connsiteY36" fmla="*/ 730618 h 1479918"/>
              <a:gd name="connsiteX37" fmla="*/ 152400 w 7219950"/>
              <a:gd name="connsiteY37" fmla="*/ 800468 h 1479918"/>
              <a:gd name="connsiteX38" fmla="*/ 101600 w 7219950"/>
              <a:gd name="connsiteY38" fmla="*/ 940168 h 1479918"/>
              <a:gd name="connsiteX39" fmla="*/ 82550 w 7219950"/>
              <a:gd name="connsiteY39" fmla="*/ 1029068 h 1479918"/>
              <a:gd name="connsiteX40" fmla="*/ 69850 w 7219950"/>
              <a:gd name="connsiteY40" fmla="*/ 1073518 h 1479918"/>
              <a:gd name="connsiteX41" fmla="*/ 31750 w 7219950"/>
              <a:gd name="connsiteY41" fmla="*/ 1232268 h 1479918"/>
              <a:gd name="connsiteX42" fmla="*/ 25400 w 7219950"/>
              <a:gd name="connsiteY42" fmla="*/ 1276718 h 1479918"/>
              <a:gd name="connsiteX43" fmla="*/ 6350 w 7219950"/>
              <a:gd name="connsiteY43" fmla="*/ 1359268 h 1479918"/>
              <a:gd name="connsiteX44" fmla="*/ 0 w 7219950"/>
              <a:gd name="connsiteY44" fmla="*/ 1422768 h 147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219950" h="1479918">
                <a:moveTo>
                  <a:pt x="7219950" y="1479918"/>
                </a:moveTo>
                <a:cubicBezTo>
                  <a:pt x="7133167" y="1393135"/>
                  <a:pt x="7039735" y="1312525"/>
                  <a:pt x="6959600" y="1219568"/>
                </a:cubicBezTo>
                <a:cubicBezTo>
                  <a:pt x="6906683" y="1158185"/>
                  <a:pt x="6852583" y="1097802"/>
                  <a:pt x="6800850" y="1035418"/>
                </a:cubicBezTo>
                <a:cubicBezTo>
                  <a:pt x="6780583" y="1010978"/>
                  <a:pt x="6766604" y="981206"/>
                  <a:pt x="6743700" y="959218"/>
                </a:cubicBezTo>
                <a:cubicBezTo>
                  <a:pt x="6713161" y="929901"/>
                  <a:pt x="6677892" y="905624"/>
                  <a:pt x="6642100" y="883018"/>
                </a:cubicBezTo>
                <a:cubicBezTo>
                  <a:pt x="6557079" y="829321"/>
                  <a:pt x="6451448" y="803104"/>
                  <a:pt x="6381750" y="730618"/>
                </a:cubicBezTo>
                <a:cubicBezTo>
                  <a:pt x="6300896" y="646530"/>
                  <a:pt x="6238243" y="552565"/>
                  <a:pt x="6127750" y="508368"/>
                </a:cubicBezTo>
                <a:cubicBezTo>
                  <a:pt x="6055648" y="479527"/>
                  <a:pt x="5979621" y="461681"/>
                  <a:pt x="5905500" y="438518"/>
                </a:cubicBezTo>
                <a:cubicBezTo>
                  <a:pt x="5801828" y="406120"/>
                  <a:pt x="5798270" y="404819"/>
                  <a:pt x="5670550" y="375018"/>
                </a:cubicBezTo>
                <a:cubicBezTo>
                  <a:pt x="5594533" y="357281"/>
                  <a:pt x="5516717" y="346648"/>
                  <a:pt x="5441950" y="324218"/>
                </a:cubicBezTo>
                <a:cubicBezTo>
                  <a:pt x="5368152" y="302078"/>
                  <a:pt x="5301003" y="259514"/>
                  <a:pt x="5226050" y="241668"/>
                </a:cubicBezTo>
                <a:cubicBezTo>
                  <a:pt x="5122091" y="216916"/>
                  <a:pt x="5014216" y="213182"/>
                  <a:pt x="4908550" y="197218"/>
                </a:cubicBezTo>
                <a:lnTo>
                  <a:pt x="4343400" y="108318"/>
                </a:lnTo>
                <a:cubicBezTo>
                  <a:pt x="4290466" y="99960"/>
                  <a:pt x="4238222" y="84292"/>
                  <a:pt x="4184650" y="82918"/>
                </a:cubicBezTo>
                <a:lnTo>
                  <a:pt x="3937000" y="76568"/>
                </a:lnTo>
                <a:cubicBezTo>
                  <a:pt x="3890433" y="68101"/>
                  <a:pt x="3844350" y="56314"/>
                  <a:pt x="3797300" y="51168"/>
                </a:cubicBezTo>
                <a:cubicBezTo>
                  <a:pt x="3436573" y="11713"/>
                  <a:pt x="2889261" y="27695"/>
                  <a:pt x="2609850" y="25768"/>
                </a:cubicBezTo>
                <a:cubicBezTo>
                  <a:pt x="1949493" y="-2943"/>
                  <a:pt x="2220492" y="-5044"/>
                  <a:pt x="1797050" y="6718"/>
                </a:cubicBezTo>
                <a:cubicBezTo>
                  <a:pt x="1420245" y="38118"/>
                  <a:pt x="1713705" y="11853"/>
                  <a:pt x="1390650" y="44818"/>
                </a:cubicBezTo>
                <a:cubicBezTo>
                  <a:pt x="1217692" y="62467"/>
                  <a:pt x="1309785" y="50020"/>
                  <a:pt x="1212850" y="63868"/>
                </a:cubicBezTo>
                <a:cubicBezTo>
                  <a:pt x="1130592" y="113223"/>
                  <a:pt x="1200241" y="78377"/>
                  <a:pt x="1009650" y="89268"/>
                </a:cubicBezTo>
                <a:cubicBezTo>
                  <a:pt x="976152" y="91182"/>
                  <a:pt x="939994" y="98231"/>
                  <a:pt x="908050" y="108318"/>
                </a:cubicBezTo>
                <a:cubicBezTo>
                  <a:pt x="884425" y="115779"/>
                  <a:pt x="862071" y="127087"/>
                  <a:pt x="838200" y="133718"/>
                </a:cubicBezTo>
                <a:cubicBezTo>
                  <a:pt x="823779" y="137724"/>
                  <a:pt x="808567" y="137951"/>
                  <a:pt x="793750" y="140068"/>
                </a:cubicBezTo>
                <a:cubicBezTo>
                  <a:pt x="776817" y="146418"/>
                  <a:pt x="759573" y="151994"/>
                  <a:pt x="742950" y="159118"/>
                </a:cubicBezTo>
                <a:cubicBezTo>
                  <a:pt x="729899" y="164711"/>
                  <a:pt x="718222" y="173392"/>
                  <a:pt x="704850" y="178168"/>
                </a:cubicBezTo>
                <a:cubicBezTo>
                  <a:pt x="688412" y="184039"/>
                  <a:pt x="670983" y="186635"/>
                  <a:pt x="654050" y="190868"/>
                </a:cubicBezTo>
                <a:cubicBezTo>
                  <a:pt x="639233" y="201451"/>
                  <a:pt x="622053" y="209334"/>
                  <a:pt x="609600" y="222618"/>
                </a:cubicBezTo>
                <a:cubicBezTo>
                  <a:pt x="589909" y="243621"/>
                  <a:pt x="558800" y="292468"/>
                  <a:pt x="558800" y="292468"/>
                </a:cubicBezTo>
                <a:cubicBezTo>
                  <a:pt x="548091" y="356721"/>
                  <a:pt x="560041" y="308055"/>
                  <a:pt x="527050" y="381368"/>
                </a:cubicBezTo>
                <a:cubicBezTo>
                  <a:pt x="515758" y="406461"/>
                  <a:pt x="506329" y="432358"/>
                  <a:pt x="495300" y="457568"/>
                </a:cubicBezTo>
                <a:cubicBezTo>
                  <a:pt x="482654" y="486474"/>
                  <a:pt x="485056" y="477769"/>
                  <a:pt x="469900" y="502018"/>
                </a:cubicBezTo>
                <a:cubicBezTo>
                  <a:pt x="463359" y="512484"/>
                  <a:pt x="460676" y="526300"/>
                  <a:pt x="450850" y="533768"/>
                </a:cubicBezTo>
                <a:cubicBezTo>
                  <a:pt x="354737" y="606814"/>
                  <a:pt x="345181" y="608083"/>
                  <a:pt x="266700" y="641718"/>
                </a:cubicBezTo>
                <a:cubicBezTo>
                  <a:pt x="258233" y="652301"/>
                  <a:pt x="249072" y="662365"/>
                  <a:pt x="241300" y="673468"/>
                </a:cubicBezTo>
                <a:cubicBezTo>
                  <a:pt x="234222" y="683579"/>
                  <a:pt x="230977" y="696491"/>
                  <a:pt x="222250" y="705218"/>
                </a:cubicBezTo>
                <a:cubicBezTo>
                  <a:pt x="211457" y="716011"/>
                  <a:pt x="196850" y="722151"/>
                  <a:pt x="184150" y="730618"/>
                </a:cubicBezTo>
                <a:cubicBezTo>
                  <a:pt x="173567" y="753901"/>
                  <a:pt x="162475" y="776960"/>
                  <a:pt x="152400" y="800468"/>
                </a:cubicBezTo>
                <a:cubicBezTo>
                  <a:pt x="132202" y="847596"/>
                  <a:pt x="116421" y="890764"/>
                  <a:pt x="101600" y="940168"/>
                </a:cubicBezTo>
                <a:cubicBezTo>
                  <a:pt x="84607" y="996811"/>
                  <a:pt x="92633" y="978655"/>
                  <a:pt x="82550" y="1029068"/>
                </a:cubicBezTo>
                <a:cubicBezTo>
                  <a:pt x="78563" y="1049002"/>
                  <a:pt x="75902" y="1055362"/>
                  <a:pt x="69850" y="1073518"/>
                </a:cubicBezTo>
                <a:cubicBezTo>
                  <a:pt x="42634" y="1277637"/>
                  <a:pt x="77233" y="1077626"/>
                  <a:pt x="31750" y="1232268"/>
                </a:cubicBezTo>
                <a:cubicBezTo>
                  <a:pt x="27527" y="1246627"/>
                  <a:pt x="27676" y="1261925"/>
                  <a:pt x="25400" y="1276718"/>
                </a:cubicBezTo>
                <a:cubicBezTo>
                  <a:pt x="17997" y="1324836"/>
                  <a:pt x="20815" y="1308640"/>
                  <a:pt x="6350" y="1359268"/>
                </a:cubicBezTo>
                <a:lnTo>
                  <a:pt x="0" y="1422768"/>
                </a:lnTo>
              </a:path>
            </a:pathLst>
          </a:custGeom>
          <a:noFill/>
          <a:ln w="31750">
            <a:solidFill>
              <a:srgbClr val="FF0000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2F2923-4508-5B4F-BB2F-47CB6FFECC92}"/>
              </a:ext>
            </a:extLst>
          </p:cNvPr>
          <p:cNvSpPr txBox="1"/>
          <p:nvPr/>
        </p:nvSpPr>
        <p:spPr>
          <a:xfrm>
            <a:off x="0" y="6519446"/>
            <a:ext cx="2138269" cy="33855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b="0" dirty="0">
                <a:latin typeface="+mn-lt"/>
              </a:rPr>
              <a:t>Table 17.5 in our textbook</a:t>
            </a:r>
            <a:endParaRPr lang="en-CH" sz="1600" b="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23C88-DAA6-D494-6300-FA1487F6FB66}"/>
              </a:ext>
            </a:extLst>
          </p:cNvPr>
          <p:cNvSpPr/>
          <p:nvPr/>
        </p:nvSpPr>
        <p:spPr>
          <a:xfrm>
            <a:off x="9120000" y="765000"/>
            <a:ext cx="3072000" cy="151200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1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172">
        <p:fade/>
      </p:transition>
    </mc:Choice>
    <mc:Fallback xmlns="">
      <p:transition spd="med" advTm="26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5" grpId="0" animBg="1"/>
      <p:bldP spid="7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B1A76-726D-ED9A-D8EC-FA3C841D7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85563" cy="774700"/>
          </a:xfrm>
        </p:spPr>
        <p:txBody>
          <a:bodyPr/>
          <a:lstStyle/>
          <a:p>
            <a:r>
              <a:rPr lang="en-US" dirty="0"/>
              <a:t>Scales of observation</a:t>
            </a:r>
            <a:endParaRPr lang="en-C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F0E363-786E-A3AA-727D-3AD967C36C81}"/>
              </a:ext>
            </a:extLst>
          </p:cNvPr>
          <p:cNvSpPr/>
          <p:nvPr/>
        </p:nvSpPr>
        <p:spPr>
          <a:xfrm>
            <a:off x="4440000" y="1341000"/>
            <a:ext cx="6840000" cy="6840000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FF3A53-775A-6D7E-18C2-DBDD2629A7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4568" b="12950"/>
          <a:stretch/>
        </p:blipFill>
        <p:spPr>
          <a:xfrm>
            <a:off x="3216000" y="2186462"/>
            <a:ext cx="2592000" cy="2617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C743BD-5E83-0713-5E6E-FAC4EE762D2C}"/>
              </a:ext>
            </a:extLst>
          </p:cNvPr>
          <p:cNvSpPr txBox="1"/>
          <p:nvPr/>
        </p:nvSpPr>
        <p:spPr>
          <a:xfrm>
            <a:off x="3268994" y="4677167"/>
            <a:ext cx="2437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0" dirty="0">
                <a:latin typeface="+mn-lt"/>
              </a:rPr>
              <a:t>1 cm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F2FEC-D3B8-958B-2DED-821E9D58E1FC}"/>
              </a:ext>
            </a:extLst>
          </p:cNvPr>
          <p:cNvSpPr txBox="1"/>
          <p:nvPr/>
        </p:nvSpPr>
        <p:spPr>
          <a:xfrm>
            <a:off x="0" y="6396335"/>
            <a:ext cx="7160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This example is showing a moving bed biofilm reactor (MBBR)</a:t>
            </a:r>
            <a:endParaRPr lang="en-CH" sz="2400" b="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D0C673-743D-A6DF-8D9C-98E8632DB5A4}"/>
              </a:ext>
            </a:extLst>
          </p:cNvPr>
          <p:cNvSpPr txBox="1"/>
          <p:nvPr/>
        </p:nvSpPr>
        <p:spPr>
          <a:xfrm>
            <a:off x="6639283" y="4741792"/>
            <a:ext cx="532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0" dirty="0">
                <a:latin typeface="+mn-lt"/>
              </a:rPr>
              <a:t>10 m</a:t>
            </a:r>
          </a:p>
        </p:txBody>
      </p:sp>
      <p:pic>
        <p:nvPicPr>
          <p:cNvPr id="11" name="Picture 10" descr="A aerial view of a city&#10;&#10;Description automatically generated">
            <a:extLst>
              <a:ext uri="{FF2B5EF4-FFF2-40B4-BE49-F238E27FC236}">
                <a16:creationId xmlns:a16="http://schemas.microsoft.com/office/drawing/2014/main" id="{FED64996-AEAE-14F5-2389-423C42D4CC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8" t="38572" r="13492" b="37834"/>
          <a:stretch/>
        </p:blipFill>
        <p:spPr>
          <a:xfrm>
            <a:off x="6639283" y="2319354"/>
            <a:ext cx="5328000" cy="23878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C4B5A6-0B1E-6312-076F-6E3B30350799}"/>
              </a:ext>
            </a:extLst>
          </p:cNvPr>
          <p:cNvSpPr txBox="1"/>
          <p:nvPr/>
        </p:nvSpPr>
        <p:spPr>
          <a:xfrm>
            <a:off x="10705636" y="6504056"/>
            <a:ext cx="25232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0" dirty="0">
                <a:latin typeface="+mn-lt"/>
              </a:rPr>
              <a:t>Photos:  </a:t>
            </a:r>
            <a:r>
              <a:rPr lang="en-US" sz="1000" b="0" dirty="0" err="1">
                <a:latin typeface="+mn-lt"/>
              </a:rPr>
              <a:t>Annox</a:t>
            </a:r>
            <a:r>
              <a:rPr lang="en-US" sz="1000" dirty="0" err="1">
                <a:latin typeface="+mn-lt"/>
              </a:rPr>
              <a:t>Kaldnes</a:t>
            </a:r>
            <a:endParaRPr lang="en-CH" sz="1000" b="0" dirty="0">
              <a:latin typeface="+mn-lt"/>
            </a:endParaRPr>
          </a:p>
        </p:txBody>
      </p:sp>
      <p:pic>
        <p:nvPicPr>
          <p:cNvPr id="13" name="Graphic 12" descr="Germ with solid fill">
            <a:extLst>
              <a:ext uri="{FF2B5EF4-FFF2-40B4-BE49-F238E27FC236}">
                <a16:creationId xmlns:a16="http://schemas.microsoft.com/office/drawing/2014/main" id="{0634F01B-D7EA-EBFD-5DDB-DC8B5E7942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8000" y="3122462"/>
            <a:ext cx="504000" cy="504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4B96E2-B04D-EA0F-1222-E1DD9E3BDEA8}"/>
              </a:ext>
            </a:extLst>
          </p:cNvPr>
          <p:cNvSpPr txBox="1"/>
          <p:nvPr/>
        </p:nvSpPr>
        <p:spPr>
          <a:xfrm>
            <a:off x="0" y="4677167"/>
            <a:ext cx="2437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0" dirty="0">
                <a:latin typeface="+mn-lt"/>
              </a:rPr>
              <a:t>1 µm</a:t>
            </a:r>
          </a:p>
        </p:txBody>
      </p:sp>
      <p:sp>
        <p:nvSpPr>
          <p:cNvPr id="14" name="Arrow: Left-Right 13">
            <a:extLst>
              <a:ext uri="{FF2B5EF4-FFF2-40B4-BE49-F238E27FC236}">
                <a16:creationId xmlns:a16="http://schemas.microsoft.com/office/drawing/2014/main" id="{F68D3B0D-273E-4102-AA59-455986CE2AA4}"/>
              </a:ext>
            </a:extLst>
          </p:cNvPr>
          <p:cNvSpPr/>
          <p:nvPr/>
        </p:nvSpPr>
        <p:spPr>
          <a:xfrm>
            <a:off x="2928257" y="3212958"/>
            <a:ext cx="3455746" cy="504000"/>
          </a:xfrm>
          <a:prstGeom prst="left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4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7" grpId="0"/>
      <p:bldP spid="16" grpId="0"/>
      <p:bldP spid="16" grpId="1"/>
      <p:bldP spid="14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Is nitrification limited by the availability of </a:t>
            </a:r>
            <a:br>
              <a:rPr lang="en-US" sz="2800" dirty="0"/>
            </a:br>
            <a:r>
              <a:rPr lang="en-US" sz="2800" dirty="0"/>
              <a:t>electron donor or electron acceptor?</a:t>
            </a:r>
            <a:br>
              <a:rPr lang="en-US" sz="2800" dirty="0"/>
            </a:br>
            <a:endParaRPr lang="en-CH" sz="28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1BF09AF-1C4C-1E47-B354-E303043041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437" y="1186247"/>
            <a:ext cx="5659967" cy="5689600"/>
          </a:xfrm>
        </p:spPr>
        <p:txBody>
          <a:bodyPr/>
          <a:lstStyle/>
          <a:p>
            <a:r>
              <a:rPr lang="en-US" dirty="0"/>
              <a:t>Penetration of NH</a:t>
            </a:r>
            <a:r>
              <a:rPr lang="en-US" baseline="-25000" dirty="0"/>
              <a:t>4</a:t>
            </a:r>
            <a:r>
              <a:rPr lang="en-US" baseline="30000" dirty="0"/>
              <a:t>+</a:t>
            </a:r>
            <a:r>
              <a:rPr lang="en-US" dirty="0"/>
              <a:t> and O</a:t>
            </a:r>
            <a:r>
              <a:rPr lang="en-US" baseline="-25000" dirty="0"/>
              <a:t>2</a:t>
            </a:r>
            <a:endParaRPr lang="en-CH" baseline="-2500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76FE9A-167A-2360-F5D4-3EF782329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5" y="1168400"/>
            <a:ext cx="5659967" cy="5689600"/>
          </a:xfrm>
        </p:spPr>
        <p:txBody>
          <a:bodyPr/>
          <a:lstStyle/>
          <a:p>
            <a:r>
              <a:rPr lang="en-US" dirty="0"/>
              <a:t>Oxygen limited for </a:t>
            </a:r>
            <a:r>
              <a:rPr lang="el-GR" dirty="0"/>
              <a:t>β</a:t>
            </a:r>
            <a:r>
              <a:rPr lang="en-US" baseline="-25000" dirty="0"/>
              <a:t>NH4</a:t>
            </a:r>
            <a:r>
              <a:rPr lang="en-US" dirty="0"/>
              <a:t> &gt; </a:t>
            </a:r>
            <a:r>
              <a:rPr lang="el-GR" dirty="0"/>
              <a:t>β</a:t>
            </a:r>
            <a:r>
              <a:rPr lang="en-US" baseline="-25000" dirty="0"/>
              <a:t>O2</a:t>
            </a:r>
            <a:endParaRPr lang="en-CH" baseline="-25000" dirty="0"/>
          </a:p>
        </p:txBody>
      </p:sp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2B07137D-3083-A3BE-36C6-0BDDF279D5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2757" y="1979996"/>
          <a:ext cx="3619500" cy="400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1600200" progId="Equation.DSMT4">
                  <p:embed/>
                </p:oleObj>
              </mc:Choice>
              <mc:Fallback>
                <p:oleObj name="Equation" r:id="rId4" imgW="1447560" imgH="160020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2B07137D-3083-A3BE-36C6-0BDDF279D5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757" y="1979996"/>
                        <a:ext cx="3619500" cy="4000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5932817C-E05B-6F57-235E-FCD796CA16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94818" y="1983105"/>
          <a:ext cx="4189412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76160" imgH="469800" progId="Equation.DSMT4">
                  <p:embed/>
                </p:oleObj>
              </mc:Choice>
              <mc:Fallback>
                <p:oleObj name="Equation" r:id="rId6" imgW="1676160" imgH="469800" progId="Equation.DSMT4">
                  <p:embed/>
                  <p:pic>
                    <p:nvPicPr>
                      <p:cNvPr id="7" name="Object 5">
                        <a:extLst>
                          <a:ext uri="{FF2B5EF4-FFF2-40B4-BE49-F238E27FC236}">
                            <a16:creationId xmlns:a16="http://schemas.microsoft.com/office/drawing/2014/main" id="{5932817C-E05B-6F57-235E-FCD796CA16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818" y="1983105"/>
                        <a:ext cx="4189412" cy="1174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>
            <a:extLst>
              <a:ext uri="{FF2B5EF4-FFF2-40B4-BE49-F238E27FC236}">
                <a16:creationId xmlns:a16="http://schemas.microsoft.com/office/drawing/2014/main" id="{215554F4-F20C-FC6F-412A-964631A24F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25578" y="4938078"/>
          <a:ext cx="380841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3880" imgH="431640" progId="Equation.DSMT4">
                  <p:embed/>
                </p:oleObj>
              </mc:Choice>
              <mc:Fallback>
                <p:oleObj name="Equation" r:id="rId8" imgW="1523880" imgH="431640" progId="Equation.DSMT4">
                  <p:embed/>
                  <p:pic>
                    <p:nvPicPr>
                      <p:cNvPr id="2" name="Object 5">
                        <a:extLst>
                          <a:ext uri="{FF2B5EF4-FFF2-40B4-BE49-F238E27FC236}">
                            <a16:creationId xmlns:a16="http://schemas.microsoft.com/office/drawing/2014/main" id="{215554F4-F20C-FC6F-412A-964631A24F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5578" y="4938078"/>
                        <a:ext cx="3808412" cy="1079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FE1A992B-1FD1-17B7-DB63-5415B404D6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29705" y="3556000"/>
          <a:ext cx="2952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80800" imgH="431640" progId="Equation.DSMT4">
                  <p:embed/>
                </p:oleObj>
              </mc:Choice>
              <mc:Fallback>
                <p:oleObj name="Equation" r:id="rId10" imgW="1180800" imgH="43164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FE1A992B-1FD1-17B7-DB63-5415B404D6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9705" y="3556000"/>
                        <a:ext cx="2952750" cy="1079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504A776-A4BC-DEDD-1792-51717884EFD0}"/>
              </a:ext>
            </a:extLst>
          </p:cNvPr>
          <p:cNvSpPr/>
          <p:nvPr/>
        </p:nvSpPr>
        <p:spPr>
          <a:xfrm>
            <a:off x="7577138" y="2724150"/>
            <a:ext cx="3095625" cy="1204913"/>
          </a:xfrm>
          <a:custGeom>
            <a:avLst/>
            <a:gdLst>
              <a:gd name="connsiteX0" fmla="*/ 3090862 w 3095625"/>
              <a:gd name="connsiteY0" fmla="*/ 0 h 1204913"/>
              <a:gd name="connsiteX1" fmla="*/ 3095625 w 3095625"/>
              <a:gd name="connsiteY1" fmla="*/ 23813 h 1204913"/>
              <a:gd name="connsiteX2" fmla="*/ 3086100 w 3095625"/>
              <a:gd name="connsiteY2" fmla="*/ 138113 h 1204913"/>
              <a:gd name="connsiteX3" fmla="*/ 3071812 w 3095625"/>
              <a:gd name="connsiteY3" fmla="*/ 204788 h 1204913"/>
              <a:gd name="connsiteX4" fmla="*/ 3067050 w 3095625"/>
              <a:gd name="connsiteY4" fmla="*/ 247650 h 1204913"/>
              <a:gd name="connsiteX5" fmla="*/ 3043237 w 3095625"/>
              <a:gd name="connsiteY5" fmla="*/ 328613 h 1204913"/>
              <a:gd name="connsiteX6" fmla="*/ 3033712 w 3095625"/>
              <a:gd name="connsiteY6" fmla="*/ 357188 h 1204913"/>
              <a:gd name="connsiteX7" fmla="*/ 2938462 w 3095625"/>
              <a:gd name="connsiteY7" fmla="*/ 476250 h 1204913"/>
              <a:gd name="connsiteX8" fmla="*/ 2876550 w 3095625"/>
              <a:gd name="connsiteY8" fmla="*/ 528638 h 1204913"/>
              <a:gd name="connsiteX9" fmla="*/ 2847975 w 3095625"/>
              <a:gd name="connsiteY9" fmla="*/ 552450 h 1204913"/>
              <a:gd name="connsiteX10" fmla="*/ 2805112 w 3095625"/>
              <a:gd name="connsiteY10" fmla="*/ 581025 h 1204913"/>
              <a:gd name="connsiteX11" fmla="*/ 2767012 w 3095625"/>
              <a:gd name="connsiteY11" fmla="*/ 609600 h 1204913"/>
              <a:gd name="connsiteX12" fmla="*/ 2624137 w 3095625"/>
              <a:gd name="connsiteY12" fmla="*/ 647700 h 1204913"/>
              <a:gd name="connsiteX13" fmla="*/ 2343150 w 3095625"/>
              <a:gd name="connsiteY13" fmla="*/ 666750 h 1204913"/>
              <a:gd name="connsiteX14" fmla="*/ 2114550 w 3095625"/>
              <a:gd name="connsiteY14" fmla="*/ 671513 h 1204913"/>
              <a:gd name="connsiteX15" fmla="*/ 2000250 w 3095625"/>
              <a:gd name="connsiteY15" fmla="*/ 681038 h 1204913"/>
              <a:gd name="connsiteX16" fmla="*/ 1519237 w 3095625"/>
              <a:gd name="connsiteY16" fmla="*/ 700088 h 1204913"/>
              <a:gd name="connsiteX17" fmla="*/ 1281112 w 3095625"/>
              <a:gd name="connsiteY17" fmla="*/ 681038 h 1204913"/>
              <a:gd name="connsiteX18" fmla="*/ 1200150 w 3095625"/>
              <a:gd name="connsiteY18" fmla="*/ 676275 h 1204913"/>
              <a:gd name="connsiteX19" fmla="*/ 1023937 w 3095625"/>
              <a:gd name="connsiteY19" fmla="*/ 657225 h 1204913"/>
              <a:gd name="connsiteX20" fmla="*/ 895350 w 3095625"/>
              <a:gd name="connsiteY20" fmla="*/ 652463 h 1204913"/>
              <a:gd name="connsiteX21" fmla="*/ 704850 w 3095625"/>
              <a:gd name="connsiteY21" fmla="*/ 671513 h 1204913"/>
              <a:gd name="connsiteX22" fmla="*/ 690562 w 3095625"/>
              <a:gd name="connsiteY22" fmla="*/ 685800 h 1204913"/>
              <a:gd name="connsiteX23" fmla="*/ 457200 w 3095625"/>
              <a:gd name="connsiteY23" fmla="*/ 681038 h 1204913"/>
              <a:gd name="connsiteX24" fmla="*/ 333375 w 3095625"/>
              <a:gd name="connsiteY24" fmla="*/ 714375 h 1204913"/>
              <a:gd name="connsiteX25" fmla="*/ 319087 w 3095625"/>
              <a:gd name="connsiteY25" fmla="*/ 719138 h 1204913"/>
              <a:gd name="connsiteX26" fmla="*/ 285750 w 3095625"/>
              <a:gd name="connsiteY26" fmla="*/ 733425 h 1204913"/>
              <a:gd name="connsiteX27" fmla="*/ 247650 w 3095625"/>
              <a:gd name="connsiteY27" fmla="*/ 757238 h 1204913"/>
              <a:gd name="connsiteX28" fmla="*/ 214312 w 3095625"/>
              <a:gd name="connsiteY28" fmla="*/ 766763 h 1204913"/>
              <a:gd name="connsiteX29" fmla="*/ 185737 w 3095625"/>
              <a:gd name="connsiteY29" fmla="*/ 781050 h 1204913"/>
              <a:gd name="connsiteX30" fmla="*/ 157162 w 3095625"/>
              <a:gd name="connsiteY30" fmla="*/ 819150 h 1204913"/>
              <a:gd name="connsiteX31" fmla="*/ 142875 w 3095625"/>
              <a:gd name="connsiteY31" fmla="*/ 833438 h 1204913"/>
              <a:gd name="connsiteX32" fmla="*/ 80962 w 3095625"/>
              <a:gd name="connsiteY32" fmla="*/ 895350 h 1204913"/>
              <a:gd name="connsiteX33" fmla="*/ 19050 w 3095625"/>
              <a:gd name="connsiteY33" fmla="*/ 1019175 h 1204913"/>
              <a:gd name="connsiteX34" fmla="*/ 0 w 3095625"/>
              <a:gd name="connsiteY34" fmla="*/ 1076325 h 1204913"/>
              <a:gd name="connsiteX35" fmla="*/ 4762 w 3095625"/>
              <a:gd name="connsiteY35" fmla="*/ 1157288 h 1204913"/>
              <a:gd name="connsiteX36" fmla="*/ 14287 w 3095625"/>
              <a:gd name="connsiteY36" fmla="*/ 1195388 h 1204913"/>
              <a:gd name="connsiteX37" fmla="*/ 14287 w 3095625"/>
              <a:gd name="connsiteY37" fmla="*/ 1204913 h 120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095625" h="1204913">
                <a:moveTo>
                  <a:pt x="3090862" y="0"/>
                </a:moveTo>
                <a:cubicBezTo>
                  <a:pt x="3092450" y="7938"/>
                  <a:pt x="3095625" y="15718"/>
                  <a:pt x="3095625" y="23813"/>
                </a:cubicBezTo>
                <a:cubicBezTo>
                  <a:pt x="3095625" y="51317"/>
                  <a:pt x="3092433" y="104863"/>
                  <a:pt x="3086100" y="138113"/>
                </a:cubicBezTo>
                <a:cubicBezTo>
                  <a:pt x="3081847" y="160441"/>
                  <a:pt x="3075707" y="182395"/>
                  <a:pt x="3071812" y="204788"/>
                </a:cubicBezTo>
                <a:cubicBezTo>
                  <a:pt x="3069349" y="218951"/>
                  <a:pt x="3069413" y="233470"/>
                  <a:pt x="3067050" y="247650"/>
                </a:cubicBezTo>
                <a:cubicBezTo>
                  <a:pt x="3059553" y="292632"/>
                  <a:pt x="3058058" y="287115"/>
                  <a:pt x="3043237" y="328613"/>
                </a:cubicBezTo>
                <a:cubicBezTo>
                  <a:pt x="3039860" y="338068"/>
                  <a:pt x="3037919" y="348072"/>
                  <a:pt x="3033712" y="357188"/>
                </a:cubicBezTo>
                <a:cubicBezTo>
                  <a:pt x="3013678" y="400596"/>
                  <a:pt x="2969443" y="450035"/>
                  <a:pt x="2938462" y="476250"/>
                </a:cubicBezTo>
                <a:lnTo>
                  <a:pt x="2876550" y="528638"/>
                </a:lnTo>
                <a:cubicBezTo>
                  <a:pt x="2867066" y="536624"/>
                  <a:pt x="2858291" y="545573"/>
                  <a:pt x="2847975" y="552450"/>
                </a:cubicBezTo>
                <a:cubicBezTo>
                  <a:pt x="2833687" y="561975"/>
                  <a:pt x="2818849" y="570722"/>
                  <a:pt x="2805112" y="581025"/>
                </a:cubicBezTo>
                <a:cubicBezTo>
                  <a:pt x="2786440" y="595030"/>
                  <a:pt x="2793632" y="601234"/>
                  <a:pt x="2767012" y="609600"/>
                </a:cubicBezTo>
                <a:cubicBezTo>
                  <a:pt x="2719990" y="624378"/>
                  <a:pt x="2672563" y="638516"/>
                  <a:pt x="2624137" y="647700"/>
                </a:cubicBezTo>
                <a:cubicBezTo>
                  <a:pt x="2540732" y="663518"/>
                  <a:pt x="2426535" y="664639"/>
                  <a:pt x="2343150" y="666750"/>
                </a:cubicBezTo>
                <a:lnTo>
                  <a:pt x="2114550" y="671513"/>
                </a:lnTo>
                <a:cubicBezTo>
                  <a:pt x="2076450" y="674688"/>
                  <a:pt x="2038421" y="678869"/>
                  <a:pt x="2000250" y="681038"/>
                </a:cubicBezTo>
                <a:cubicBezTo>
                  <a:pt x="1758098" y="694796"/>
                  <a:pt x="1727024" y="694472"/>
                  <a:pt x="1519237" y="700088"/>
                </a:cubicBezTo>
                <a:lnTo>
                  <a:pt x="1281112" y="681038"/>
                </a:lnTo>
                <a:cubicBezTo>
                  <a:pt x="1254153" y="679026"/>
                  <a:pt x="1227110" y="678272"/>
                  <a:pt x="1200150" y="676275"/>
                </a:cubicBezTo>
                <a:cubicBezTo>
                  <a:pt x="1141232" y="671911"/>
                  <a:pt x="1082855" y="661589"/>
                  <a:pt x="1023937" y="657225"/>
                </a:cubicBezTo>
                <a:cubicBezTo>
                  <a:pt x="981162" y="654057"/>
                  <a:pt x="938212" y="654050"/>
                  <a:pt x="895350" y="652463"/>
                </a:cubicBezTo>
                <a:cubicBezTo>
                  <a:pt x="833728" y="655030"/>
                  <a:pt x="765332" y="652414"/>
                  <a:pt x="704850" y="671513"/>
                </a:cubicBezTo>
                <a:cubicBezTo>
                  <a:pt x="698427" y="673541"/>
                  <a:pt x="695325" y="681038"/>
                  <a:pt x="690562" y="685800"/>
                </a:cubicBezTo>
                <a:cubicBezTo>
                  <a:pt x="612775" y="684213"/>
                  <a:pt x="534756" y="674834"/>
                  <a:pt x="457200" y="681038"/>
                </a:cubicBezTo>
                <a:cubicBezTo>
                  <a:pt x="414591" y="684447"/>
                  <a:pt x="373926" y="700857"/>
                  <a:pt x="333375" y="714375"/>
                </a:cubicBezTo>
                <a:cubicBezTo>
                  <a:pt x="328612" y="715963"/>
                  <a:pt x="323748" y="717273"/>
                  <a:pt x="319087" y="719138"/>
                </a:cubicBezTo>
                <a:cubicBezTo>
                  <a:pt x="307862" y="723628"/>
                  <a:pt x="296417" y="727736"/>
                  <a:pt x="285750" y="733425"/>
                </a:cubicBezTo>
                <a:cubicBezTo>
                  <a:pt x="272535" y="740473"/>
                  <a:pt x="261221" y="750905"/>
                  <a:pt x="247650" y="757238"/>
                </a:cubicBezTo>
                <a:cubicBezTo>
                  <a:pt x="237177" y="762125"/>
                  <a:pt x="225099" y="762614"/>
                  <a:pt x="214312" y="766763"/>
                </a:cubicBezTo>
                <a:cubicBezTo>
                  <a:pt x="204373" y="770586"/>
                  <a:pt x="195262" y="776288"/>
                  <a:pt x="185737" y="781050"/>
                </a:cubicBezTo>
                <a:cubicBezTo>
                  <a:pt x="174394" y="798065"/>
                  <a:pt x="173003" y="801045"/>
                  <a:pt x="157162" y="819150"/>
                </a:cubicBezTo>
                <a:cubicBezTo>
                  <a:pt x="152727" y="824219"/>
                  <a:pt x="147187" y="828264"/>
                  <a:pt x="142875" y="833438"/>
                </a:cubicBezTo>
                <a:cubicBezTo>
                  <a:pt x="96024" y="889659"/>
                  <a:pt x="128699" y="863526"/>
                  <a:pt x="80962" y="895350"/>
                </a:cubicBezTo>
                <a:cubicBezTo>
                  <a:pt x="44232" y="944325"/>
                  <a:pt x="67182" y="910877"/>
                  <a:pt x="19050" y="1019175"/>
                </a:cubicBezTo>
                <a:cubicBezTo>
                  <a:pt x="7997" y="1044044"/>
                  <a:pt x="8137" y="1047846"/>
                  <a:pt x="0" y="1076325"/>
                </a:cubicBezTo>
                <a:cubicBezTo>
                  <a:pt x="1587" y="1103313"/>
                  <a:pt x="2314" y="1130365"/>
                  <a:pt x="4762" y="1157288"/>
                </a:cubicBezTo>
                <a:cubicBezTo>
                  <a:pt x="8697" y="1200569"/>
                  <a:pt x="8090" y="1164399"/>
                  <a:pt x="14287" y="1195388"/>
                </a:cubicBezTo>
                <a:cubicBezTo>
                  <a:pt x="14910" y="1198501"/>
                  <a:pt x="14287" y="1201738"/>
                  <a:pt x="14287" y="1204913"/>
                </a:cubicBezTo>
              </a:path>
            </a:pathLst>
          </a:custGeom>
          <a:noFill/>
          <a:ln w="31750"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807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085">
        <p:fade/>
      </p:transition>
    </mc:Choice>
    <mc:Fallback xmlns="">
      <p:transition spd="med" advTm="350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4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6686A-56CD-3C84-54F8-4ED3423D5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Stoichiometry of nitrification from </a:t>
            </a:r>
            <a:br>
              <a:rPr lang="en-US" dirty="0"/>
            </a:br>
            <a:r>
              <a:rPr lang="en-US" dirty="0"/>
              <a:t>activated sludge model (ASM) matrix</a:t>
            </a:r>
            <a:endParaRPr lang="en-CH" dirty="0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AF3AA5-83F7-9AF9-5321-AF79E022F1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0525" y="1341001"/>
          <a:ext cx="7034994" cy="38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664620" imgH="3064308" progId="Word.Document.12">
                  <p:embed/>
                </p:oleObj>
              </mc:Choice>
              <mc:Fallback>
                <p:oleObj name="Document" r:id="rId3" imgW="5664620" imgH="3064308" progId="Word.Document.12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AF3AA5-83F7-9AF9-5321-AF79E022F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525" y="1341001"/>
                        <a:ext cx="7034994" cy="38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D19F846-8185-48AB-2AD9-5875EE5F2A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59688" y="2571750"/>
          <a:ext cx="3768725" cy="342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760" imgH="1726920" progId="Equation.DSMT4">
                  <p:embed/>
                </p:oleObj>
              </mc:Choice>
              <mc:Fallback>
                <p:oleObj name="Equation" r:id="rId5" imgW="1904760" imgH="17269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D19F846-8185-48AB-2AD9-5875EE5F2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59688" y="2571750"/>
                        <a:ext cx="3768725" cy="342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7153A81-0493-85CB-0AF2-325216E4E7FF}"/>
              </a:ext>
            </a:extLst>
          </p:cNvPr>
          <p:cNvSpPr txBox="1"/>
          <p:nvPr/>
        </p:nvSpPr>
        <p:spPr>
          <a:xfrm>
            <a:off x="0" y="6519446"/>
            <a:ext cx="2568000" cy="33855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b="0" dirty="0">
                <a:latin typeface="+mn-lt"/>
              </a:rPr>
              <a:t>Table 17.12 in our textbook</a:t>
            </a:r>
            <a:endParaRPr lang="en-CH" sz="16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57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639">
        <p:fade/>
      </p:transition>
    </mc:Choice>
    <mc:Fallback xmlns="">
      <p:transition spd="med" advTm="11639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6686A-56CD-3C84-54F8-4ED3423D5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Stoichiometry of nitrification from </a:t>
            </a:r>
            <a:br>
              <a:rPr lang="en-US" dirty="0"/>
            </a:br>
            <a:r>
              <a:rPr lang="en-US" dirty="0"/>
              <a:t>activated sludge model (ASM) matrix</a:t>
            </a:r>
            <a:endParaRPr lang="en-CH" dirty="0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AF3AA5-83F7-9AF9-5321-AF79E022F1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0525" y="1341001"/>
          <a:ext cx="7034994" cy="38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664620" imgH="3064308" progId="Word.Document.12">
                  <p:embed/>
                </p:oleObj>
              </mc:Choice>
              <mc:Fallback>
                <p:oleObj name="Document" r:id="rId3" imgW="5664620" imgH="3064308" progId="Word.Document.12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AF3AA5-83F7-9AF9-5321-AF79E022F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525" y="1341001"/>
                        <a:ext cx="7034994" cy="38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>
            <a:extLst>
              <a:ext uri="{FF2B5EF4-FFF2-40B4-BE49-F238E27FC236}">
                <a16:creationId xmlns:a16="http://schemas.microsoft.com/office/drawing/2014/main" id="{941B17E9-D0C8-5A7B-13D9-F628F2D247EB}"/>
              </a:ext>
            </a:extLst>
          </p:cNvPr>
          <p:cNvSpPr/>
          <p:nvPr/>
        </p:nvSpPr>
        <p:spPr>
          <a:xfrm>
            <a:off x="3648000" y="3069000"/>
            <a:ext cx="1008000" cy="679650"/>
          </a:xfrm>
          <a:prstGeom prst="ellipse">
            <a:avLst/>
          </a:prstGeom>
          <a:ln w="38100"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3AFD013-6F14-5E68-E208-422FC8E4B831}"/>
              </a:ext>
            </a:extLst>
          </p:cNvPr>
          <p:cNvSpPr/>
          <p:nvPr/>
        </p:nvSpPr>
        <p:spPr>
          <a:xfrm>
            <a:off x="3144000" y="3122644"/>
            <a:ext cx="504000" cy="684713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endParaRPr lang="en-CH" dirty="0">
              <a:latin typeface="+mn-lt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D19F846-8185-48AB-2AD9-5875EE5F2A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59688" y="2571750"/>
          <a:ext cx="3768725" cy="342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760" imgH="1726920" progId="Equation.DSMT4">
                  <p:embed/>
                </p:oleObj>
              </mc:Choice>
              <mc:Fallback>
                <p:oleObj name="Equation" r:id="rId5" imgW="1904760" imgH="17269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D19F846-8185-48AB-2AD9-5875EE5F2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59688" y="2571750"/>
                        <a:ext cx="3768725" cy="342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392A6ADF-E7CD-C90A-72EB-273230E002E8}"/>
              </a:ext>
            </a:extLst>
          </p:cNvPr>
          <p:cNvSpPr/>
          <p:nvPr/>
        </p:nvSpPr>
        <p:spPr>
          <a:xfrm>
            <a:off x="8616000" y="4365000"/>
            <a:ext cx="1368000" cy="936000"/>
          </a:xfrm>
          <a:prstGeom prst="ellipse">
            <a:avLst/>
          </a:prstGeom>
          <a:ln w="38100"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EBAC78E-DE4F-7136-62AF-365511EE8B02}"/>
              </a:ext>
            </a:extLst>
          </p:cNvPr>
          <p:cNvSpPr/>
          <p:nvPr/>
        </p:nvSpPr>
        <p:spPr>
          <a:xfrm>
            <a:off x="8688000" y="2493000"/>
            <a:ext cx="648000" cy="1008000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endParaRPr lang="en-CH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153A81-0493-85CB-0AF2-325216E4E7FF}"/>
              </a:ext>
            </a:extLst>
          </p:cNvPr>
          <p:cNvSpPr txBox="1"/>
          <p:nvPr/>
        </p:nvSpPr>
        <p:spPr>
          <a:xfrm>
            <a:off x="0" y="6519446"/>
            <a:ext cx="2568000" cy="33855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b="0" dirty="0">
                <a:latin typeface="+mn-lt"/>
              </a:rPr>
              <a:t>Table 17.12 in our textbook</a:t>
            </a:r>
            <a:endParaRPr lang="en-CH" sz="16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760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38">
        <p:fade/>
      </p:transition>
    </mc:Choice>
    <mc:Fallback xmlns="">
      <p:transition spd="med" advTm="2938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6686A-56CD-3C84-54F8-4ED3423D5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Stoichiometry of </a:t>
            </a:r>
            <a:br>
              <a:rPr lang="en-US" dirty="0"/>
            </a:br>
            <a:r>
              <a:rPr lang="en-US" dirty="0"/>
              <a:t>oxygen and ammonia utilization</a:t>
            </a:r>
            <a:endParaRPr lang="en-CH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D19F846-8185-48AB-2AD9-5875EE5F2A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59688" y="2571750"/>
          <a:ext cx="3768725" cy="342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760" imgH="1726920" progId="Equation.DSMT4">
                  <p:embed/>
                </p:oleObj>
              </mc:Choice>
              <mc:Fallback>
                <p:oleObj name="Equation" r:id="rId4" imgW="1904760" imgH="17269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D19F846-8185-48AB-2AD9-5875EE5F2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59688" y="2571750"/>
                        <a:ext cx="3768725" cy="342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F74AD71-1CF3-47ED-9436-F4D3FEF73B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8000" y="2205000"/>
          <a:ext cx="3541713" cy="319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90640" imgH="1612800" progId="Equation.DSMT4">
                  <p:embed/>
                </p:oleObj>
              </mc:Choice>
              <mc:Fallback>
                <p:oleObj name="Equation" r:id="rId6" imgW="1790640" imgH="1612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74AD71-1CF3-47ED-9436-F4D3FEF73B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8000" y="2205000"/>
                        <a:ext cx="3541713" cy="3192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3492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55">
        <p:fade/>
      </p:transition>
    </mc:Choice>
    <mc:Fallback xmlns="">
      <p:transition spd="med" advTm="12255">
        <p:fade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6686A-56CD-3C84-54F8-4ED3423D5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Stoichiometry of </a:t>
            </a:r>
            <a:br>
              <a:rPr lang="en-US" dirty="0"/>
            </a:br>
            <a:r>
              <a:rPr lang="en-US" dirty="0"/>
              <a:t>oxygen and ammonia utilization</a:t>
            </a:r>
            <a:endParaRPr lang="en-CH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D19F846-8185-48AB-2AD9-5875EE5F2A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59688" y="2571750"/>
          <a:ext cx="3768725" cy="342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760" imgH="1726920" progId="Equation.DSMT4">
                  <p:embed/>
                </p:oleObj>
              </mc:Choice>
              <mc:Fallback>
                <p:oleObj name="Equation" r:id="rId4" imgW="1904760" imgH="17269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D19F846-8185-48AB-2AD9-5875EE5F2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59688" y="2571750"/>
                        <a:ext cx="3768725" cy="342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392A6ADF-E7CD-C90A-72EB-273230E002E8}"/>
              </a:ext>
            </a:extLst>
          </p:cNvPr>
          <p:cNvSpPr/>
          <p:nvPr/>
        </p:nvSpPr>
        <p:spPr>
          <a:xfrm>
            <a:off x="8616000" y="4365000"/>
            <a:ext cx="1368000" cy="936000"/>
          </a:xfrm>
          <a:prstGeom prst="ellipse">
            <a:avLst/>
          </a:prstGeom>
          <a:ln w="38100"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EBAC78E-DE4F-7136-62AF-365511EE8B02}"/>
              </a:ext>
            </a:extLst>
          </p:cNvPr>
          <p:cNvSpPr/>
          <p:nvPr/>
        </p:nvSpPr>
        <p:spPr>
          <a:xfrm>
            <a:off x="8688000" y="2493000"/>
            <a:ext cx="648000" cy="1008000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endParaRPr lang="en-CH" dirty="0">
              <a:latin typeface="+mn-lt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F74AD71-1CF3-47ED-9436-F4D3FEF73B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8000" y="2205000"/>
          <a:ext cx="3541713" cy="319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90640" imgH="1612800" progId="Equation.DSMT4">
                  <p:embed/>
                </p:oleObj>
              </mc:Choice>
              <mc:Fallback>
                <p:oleObj name="Equation" r:id="rId6" imgW="1790640" imgH="1612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74AD71-1CF3-47ED-9436-F4D3FEF73B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8000" y="2205000"/>
                        <a:ext cx="3541713" cy="3192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B4924EBA-54E7-D2B7-5FF3-190467D93BD9}"/>
              </a:ext>
            </a:extLst>
          </p:cNvPr>
          <p:cNvSpPr/>
          <p:nvPr/>
        </p:nvSpPr>
        <p:spPr>
          <a:xfrm>
            <a:off x="2712000" y="2061000"/>
            <a:ext cx="648000" cy="1008000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endParaRPr lang="en-CH" dirty="0">
              <a:latin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3CACC20-C82B-53AD-AF8C-58A7ADE5D90A}"/>
              </a:ext>
            </a:extLst>
          </p:cNvPr>
          <p:cNvSpPr/>
          <p:nvPr/>
        </p:nvSpPr>
        <p:spPr>
          <a:xfrm>
            <a:off x="2352000" y="2853000"/>
            <a:ext cx="1368000" cy="936000"/>
          </a:xfrm>
          <a:prstGeom prst="ellipse">
            <a:avLst/>
          </a:prstGeom>
          <a:ln w="38100"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32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818">
        <p:fade/>
      </p:transition>
    </mc:Choice>
    <mc:Fallback xmlns="">
      <p:transition spd="med" advTm="78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1285" name="Rectangle 5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353563" cy="774700"/>
          </a:xfrm>
        </p:spPr>
        <p:txBody>
          <a:bodyPr/>
          <a:lstStyle/>
          <a:p>
            <a:r>
              <a:rPr lang="en-US" dirty="0"/>
              <a:t>Example: At what substrate concentration will oxygen (electron acceptor) become limiting?</a:t>
            </a:r>
          </a:p>
        </p:txBody>
      </p:sp>
      <p:sp>
        <p:nvSpPr>
          <p:cNvPr id="2401286" name="Rectangle 6"/>
          <p:cNvSpPr>
            <a:spLocks noGrp="1" noChangeArrowheads="1"/>
          </p:cNvSpPr>
          <p:nvPr>
            <p:ph idx="1"/>
          </p:nvPr>
        </p:nvSpPr>
        <p:spPr>
          <a:xfrm>
            <a:off x="334437" y="1540041"/>
            <a:ext cx="11523135" cy="5057609"/>
          </a:xfrm>
        </p:spPr>
        <p:txBody>
          <a:bodyPr/>
          <a:lstStyle/>
          <a:p>
            <a:r>
              <a:rPr lang="en-US" dirty="0"/>
              <a:t>Assume bulk phase oxygen concentration of 8 mg/L</a:t>
            </a:r>
          </a:p>
          <a:p>
            <a:endParaRPr lang="en-US" dirty="0"/>
          </a:p>
          <a:p>
            <a:r>
              <a:rPr lang="en-US" dirty="0"/>
              <a:t>Neglect external mass transfer resistance (R</a:t>
            </a:r>
            <a:r>
              <a:rPr lang="en-US" baseline="-25000" dirty="0"/>
              <a:t>L</a:t>
            </a:r>
            <a:r>
              <a:rPr lang="en-US" dirty="0"/>
              <a:t> = 0)</a:t>
            </a:r>
          </a:p>
          <a:p>
            <a:endParaRPr lang="en-US" dirty="0"/>
          </a:p>
          <a:p>
            <a:r>
              <a:rPr lang="en-US" dirty="0"/>
              <a:t>Calculate bulk phase concentrations above which a biofilm become potentially oxygen limited for the following electron donors</a:t>
            </a:r>
          </a:p>
          <a:p>
            <a:pPr lvl="1"/>
            <a:r>
              <a:rPr lang="en-US" dirty="0"/>
              <a:t>Acetate</a:t>
            </a:r>
          </a:p>
          <a:p>
            <a:pPr lvl="1"/>
            <a:r>
              <a:rPr lang="en-US" dirty="0"/>
              <a:t>Ammonium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977">
        <p:fade/>
      </p:transition>
    </mc:Choice>
    <mc:Fallback xmlns="">
      <p:transition spd="med" advTm="10977">
        <p:fade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92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At what concentration will oxygen (electron acceptor) become limiting?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34437" y="1231900"/>
          <a:ext cx="11523134" cy="54914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5403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1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7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5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 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b="1" dirty="0">
                          <a:effectLst/>
                          <a:latin typeface="Arial Narrow" pitchFamily="34" charset="0"/>
                        </a:rPr>
                        <a:t>Organic substrate removal</a:t>
                      </a:r>
                      <a:endParaRPr lang="de-CH" sz="2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b="1" dirty="0">
                          <a:effectLst/>
                          <a:latin typeface="Arial Narrow" pitchFamily="34" charset="0"/>
                        </a:rPr>
                        <a:t>Nitrification</a:t>
                      </a:r>
                      <a:endParaRPr lang="de-CH" sz="2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Electron donor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Organic substrate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NH</a:t>
                      </a:r>
                      <a:r>
                        <a:rPr lang="en-GB" sz="2400" baseline="-25000">
                          <a:effectLst/>
                          <a:latin typeface="Arial Narrow" pitchFamily="34" charset="0"/>
                        </a:rPr>
                        <a:t>4</a:t>
                      </a:r>
                      <a:r>
                        <a:rPr lang="en-GB" sz="2400" baseline="30000">
                          <a:effectLst/>
                          <a:latin typeface="Arial Narrow" pitchFamily="34" charset="0"/>
                        </a:rPr>
                        <a:t>+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lang="en-GB" sz="2400" baseline="-25000">
                          <a:effectLst/>
                          <a:latin typeface="Arial Narrow" pitchFamily="34" charset="0"/>
                        </a:rPr>
                        <a:t>F,e.d.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94.1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 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169.1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Electron acceptor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lang="en-GB" sz="2400" baseline="-25000">
                          <a:effectLst/>
                          <a:latin typeface="Arial Narrow" pitchFamily="34" charset="0"/>
                        </a:rPr>
                        <a:t>F,e.a.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209.1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209.1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α</a:t>
                      </a:r>
                      <a:endParaRPr lang="de-CH" sz="24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1 g 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/g COD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4.57 g 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/g N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Y</a:t>
                      </a:r>
                      <a:endParaRPr lang="de-CH" sz="240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0.4 g COD/g COD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0.22 g COD/g N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374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Electron acceptor limiting (based on Eq. 17.88) </a:t>
                      </a:r>
                      <a:endParaRPr lang="de-CH" sz="24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15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40"/>
                        </a:spcAft>
                      </a:pP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Oxygen will be limiting (based on Eq. 17.88) assuming S</a:t>
                      </a:r>
                      <a:r>
                        <a:rPr lang="en-GB" sz="2400" baseline="-250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LF,O2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 = 8 mg/l for </a:t>
                      </a:r>
                      <a:r>
                        <a:rPr lang="en-GB" sz="2400" dirty="0" err="1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</a:t>
                      </a:r>
                      <a:r>
                        <a:rPr lang="en-GB" sz="2400" baseline="-25000" dirty="0" err="1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LF,e.d</a:t>
                      </a:r>
                      <a:r>
                        <a:rPr lang="en-GB" sz="2400" baseline="-250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 larger than</a:t>
                      </a:r>
                      <a:endParaRPr lang="de-CH" sz="2400" dirty="0"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4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29.6 mg COD/L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4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2.3 mg N/L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6015750" y="4797000"/>
          <a:ext cx="2617964" cy="100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66680" imgH="406080" progId="Equation.DSMT4">
                  <p:embed/>
                </p:oleObj>
              </mc:Choice>
              <mc:Fallback>
                <p:oleObj name="Equation" r:id="rId3" imgW="1066680" imgH="40608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5750" y="4797000"/>
                        <a:ext cx="2617964" cy="1005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9120000" y="4820700"/>
          <a:ext cx="2609445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406080" progId="Equation.DSMT4">
                  <p:embed/>
                </p:oleObj>
              </mc:Choice>
              <mc:Fallback>
                <p:oleObj name="Equation" r:id="rId5" imgW="1066680" imgH="40608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0000" y="4820700"/>
                        <a:ext cx="2609445" cy="10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6FE6FEE-C432-FFC8-AF87-13913A8E2AE3}"/>
              </a:ext>
            </a:extLst>
          </p:cNvPr>
          <p:cNvSpPr/>
          <p:nvPr/>
        </p:nvSpPr>
        <p:spPr>
          <a:xfrm>
            <a:off x="9048000" y="1053000"/>
            <a:ext cx="2952000" cy="5689111"/>
          </a:xfrm>
          <a:prstGeom prst="rect">
            <a:avLst/>
          </a:prstGeom>
          <a:solidFill>
            <a:srgbClr val="CCFF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940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006">
        <p:fade/>
      </p:transition>
    </mc:Choice>
    <mc:Fallback xmlns="">
      <p:transition spd="med" advTm="9006">
        <p:fade/>
      </p:transition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92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At what concentration will oxygen (electron acceptor) become limiting?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34437" y="1231900"/>
          <a:ext cx="11523134" cy="54914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5403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1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7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5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 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b="1" dirty="0">
                          <a:effectLst/>
                          <a:latin typeface="Arial Narrow" pitchFamily="34" charset="0"/>
                        </a:rPr>
                        <a:t>Organic substrate removal</a:t>
                      </a:r>
                      <a:endParaRPr lang="de-CH" sz="2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b="1" dirty="0">
                          <a:effectLst/>
                          <a:latin typeface="Arial Narrow" pitchFamily="34" charset="0"/>
                        </a:rPr>
                        <a:t>Nitrification</a:t>
                      </a:r>
                      <a:endParaRPr lang="de-CH" sz="2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Electron donor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Organic substrate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NH</a:t>
                      </a:r>
                      <a:r>
                        <a:rPr lang="en-GB" sz="2400" baseline="-25000">
                          <a:effectLst/>
                          <a:latin typeface="Arial Narrow" pitchFamily="34" charset="0"/>
                        </a:rPr>
                        <a:t>4</a:t>
                      </a:r>
                      <a:r>
                        <a:rPr lang="en-GB" sz="2400" baseline="30000">
                          <a:effectLst/>
                          <a:latin typeface="Arial Narrow" pitchFamily="34" charset="0"/>
                        </a:rPr>
                        <a:t>+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lang="en-GB" sz="2400" baseline="-25000">
                          <a:effectLst/>
                          <a:latin typeface="Arial Narrow" pitchFamily="34" charset="0"/>
                        </a:rPr>
                        <a:t>F,e.d.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94.1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 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169.1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Electron acceptor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lang="en-GB" sz="2400" baseline="-25000">
                          <a:effectLst/>
                          <a:latin typeface="Arial Narrow" pitchFamily="34" charset="0"/>
                        </a:rPr>
                        <a:t>F,e.a.</a:t>
                      </a:r>
                      <a:endParaRPr lang="de-CH" sz="24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209.1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0.8 · 209.1 · 10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-6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 m</a:t>
                      </a:r>
                      <a:r>
                        <a:rPr lang="en-GB" sz="2400" baseline="30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α</a:t>
                      </a:r>
                      <a:endParaRPr lang="de-CH" sz="24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1 g 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/g COD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4.57 g O</a:t>
                      </a:r>
                      <a:r>
                        <a:rPr lang="en-GB" sz="2400" baseline="-25000" dirty="0"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/g N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2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Y</a:t>
                      </a:r>
                      <a:endParaRPr lang="de-CH" sz="240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0.4 g COD/g COD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0.22 g COD/g N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374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Electron acceptor limiting (based on Eq. 17.88) </a:t>
                      </a:r>
                      <a:endParaRPr lang="de-CH" sz="24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15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40"/>
                        </a:spcAft>
                      </a:pP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Oxygen will be limiting (based on Eq. 17.88) assuming S</a:t>
                      </a:r>
                      <a:r>
                        <a:rPr lang="en-GB" sz="2400" baseline="-250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LF,O2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 = 8 mg/l for </a:t>
                      </a:r>
                      <a:r>
                        <a:rPr lang="en-GB" sz="2400" dirty="0" err="1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</a:t>
                      </a:r>
                      <a:r>
                        <a:rPr lang="en-GB" sz="2400" baseline="-25000" dirty="0" err="1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LF,e.d</a:t>
                      </a:r>
                      <a:r>
                        <a:rPr lang="en-GB" sz="2400" baseline="-250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 larger than</a:t>
                      </a:r>
                      <a:endParaRPr lang="de-CH" sz="2400" dirty="0"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4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29.6 mg COD/L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40"/>
                        </a:spcAft>
                      </a:pPr>
                      <a:r>
                        <a:rPr lang="en-GB" sz="2400" dirty="0">
                          <a:effectLst/>
                          <a:latin typeface="Arial Narrow" pitchFamily="34" charset="0"/>
                        </a:rPr>
                        <a:t>2.3 mg N/L</a:t>
                      </a:r>
                      <a:endParaRPr lang="de-CH" sz="2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76200" marR="76200" marT="38100" marB="3810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6015750" y="4797000"/>
          <a:ext cx="2617964" cy="100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66680" imgH="406080" progId="Equation.DSMT4">
                  <p:embed/>
                </p:oleObj>
              </mc:Choice>
              <mc:Fallback>
                <p:oleObj name="Equation" r:id="rId3" imgW="1066680" imgH="40608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5750" y="4797000"/>
                        <a:ext cx="2617964" cy="1005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9120000" y="4820700"/>
          <a:ext cx="2609445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406080" progId="Equation.DSMT4">
                  <p:embed/>
                </p:oleObj>
              </mc:Choice>
              <mc:Fallback>
                <p:oleObj name="Equation" r:id="rId5" imgW="1066680" imgH="40608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0000" y="4820700"/>
                        <a:ext cx="2609445" cy="10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897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76">
        <p:fade/>
      </p:transition>
    </mc:Choice>
    <mc:Fallback xmlns="">
      <p:transition spd="med" advTm="5076">
        <p:fade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0926E-8B48-6EFE-7324-98ECCDA89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Example: How to calculate ammonia flux for oxygen limited nitrification?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FE3E4-640A-2ED7-46D6-3FF6D2A1B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422399"/>
            <a:ext cx="11523135" cy="5175251"/>
          </a:xfrm>
        </p:spPr>
        <p:txBody>
          <a:bodyPr/>
          <a:lstStyle/>
          <a:p>
            <a:r>
              <a:rPr lang="en-US" sz="2000" dirty="0"/>
              <a:t>Bulk phase O</a:t>
            </a:r>
            <a:r>
              <a:rPr lang="en-US" sz="2000" baseline="-25000" dirty="0"/>
              <a:t>2</a:t>
            </a:r>
            <a:r>
              <a:rPr lang="en-US" sz="2000" dirty="0"/>
              <a:t> = 8 mg/L</a:t>
            </a:r>
            <a:br>
              <a:rPr lang="en-US" sz="2000" dirty="0"/>
            </a:br>
            <a:r>
              <a:rPr lang="en-US" sz="2000" dirty="0"/>
              <a:t>Bulk phase NH</a:t>
            </a:r>
            <a:r>
              <a:rPr lang="en-US" sz="2000" baseline="-25000" dirty="0"/>
              <a:t>4</a:t>
            </a:r>
            <a:r>
              <a:rPr lang="en-US" sz="2000" baseline="30000" dirty="0"/>
              <a:t>+</a:t>
            </a:r>
            <a:r>
              <a:rPr lang="en-US" sz="2000" dirty="0"/>
              <a:t> = 5 mg N/L</a:t>
            </a:r>
          </a:p>
          <a:p>
            <a:endParaRPr lang="en-US" sz="2000" dirty="0"/>
          </a:p>
          <a:p>
            <a:r>
              <a:rPr lang="en-US" sz="2000" dirty="0"/>
              <a:t>Check limiting substrate looking at </a:t>
            </a:r>
            <a:r>
              <a:rPr lang="el-GR" sz="2000" dirty="0">
                <a:sym typeface="Wingdings" panose="05000000000000000000" pitchFamily="2" charset="2"/>
              </a:rPr>
              <a:t>β</a:t>
            </a:r>
            <a:r>
              <a:rPr lang="en-US" sz="2000" baseline="-25000" dirty="0">
                <a:sym typeface="Wingdings" panose="05000000000000000000" pitchFamily="2" charset="2"/>
              </a:rPr>
              <a:t>NH4</a:t>
            </a:r>
            <a:r>
              <a:rPr lang="en-US" sz="2000" dirty="0">
                <a:sym typeface="Wingdings" panose="05000000000000000000" pitchFamily="2" charset="2"/>
              </a:rPr>
              <a:t>/</a:t>
            </a:r>
            <a:r>
              <a:rPr lang="el-GR" sz="2000" dirty="0">
                <a:sym typeface="Wingdings" panose="05000000000000000000" pitchFamily="2" charset="2"/>
              </a:rPr>
              <a:t>β</a:t>
            </a:r>
            <a:r>
              <a:rPr lang="en-US" sz="2000" baseline="-25000" dirty="0">
                <a:sym typeface="Wingdings" panose="05000000000000000000" pitchFamily="2" charset="2"/>
              </a:rPr>
              <a:t>O2</a:t>
            </a:r>
            <a:r>
              <a:rPr lang="en-US" sz="2000" dirty="0">
                <a:sym typeface="Wingdings" panose="05000000000000000000" pitchFamily="2" charset="2"/>
              </a:rPr>
              <a:t> </a:t>
            </a:r>
            <a:r>
              <a:rPr lang="en-US" sz="2000" dirty="0"/>
              <a:t>or directly comparing </a:t>
            </a:r>
            <a:r>
              <a:rPr lang="el-GR" sz="2000" dirty="0">
                <a:sym typeface="Wingdings" panose="05000000000000000000" pitchFamily="2" charset="2"/>
              </a:rPr>
              <a:t>β</a:t>
            </a:r>
            <a:r>
              <a:rPr lang="en-US" sz="2000" baseline="-25000" dirty="0">
                <a:sym typeface="Wingdings" panose="05000000000000000000" pitchFamily="2" charset="2"/>
              </a:rPr>
              <a:t>NH4</a:t>
            </a:r>
            <a:r>
              <a:rPr lang="en-US" sz="2000" dirty="0">
                <a:sym typeface="Wingdings" panose="05000000000000000000" pitchFamily="2" charset="2"/>
              </a:rPr>
              <a:t> and </a:t>
            </a:r>
            <a:r>
              <a:rPr lang="el-GR" sz="2000" dirty="0">
                <a:sym typeface="Wingdings" panose="05000000000000000000" pitchFamily="2" charset="2"/>
              </a:rPr>
              <a:t>β</a:t>
            </a:r>
            <a:r>
              <a:rPr lang="en-US" sz="2000" baseline="-25000" dirty="0">
                <a:sym typeface="Wingdings" panose="05000000000000000000" pitchFamily="2" charset="2"/>
              </a:rPr>
              <a:t>O2</a:t>
            </a:r>
            <a:r>
              <a:rPr lang="en-US" sz="2000" dirty="0">
                <a:sym typeface="Wingdings" panose="05000000000000000000" pitchFamily="2" charset="2"/>
              </a:rPr>
              <a:t> </a:t>
            </a:r>
            <a:br>
              <a:rPr lang="en-US" sz="2000" dirty="0">
                <a:sym typeface="Wingdings" panose="05000000000000000000" pitchFamily="2" charset="2"/>
              </a:rPr>
            </a:br>
            <a:r>
              <a:rPr lang="en-US" sz="2000" dirty="0">
                <a:sym typeface="Wingdings" panose="05000000000000000000" pitchFamily="2" charset="2"/>
              </a:rPr>
              <a:t> Here </a:t>
            </a:r>
            <a:r>
              <a:rPr lang="el-GR" sz="2000" dirty="0">
                <a:sym typeface="Wingdings" panose="05000000000000000000" pitchFamily="2" charset="2"/>
              </a:rPr>
              <a:t>β</a:t>
            </a:r>
            <a:r>
              <a:rPr lang="en-US" sz="2000" baseline="-25000" dirty="0">
                <a:sym typeface="Wingdings" panose="05000000000000000000" pitchFamily="2" charset="2"/>
              </a:rPr>
              <a:t>NH4</a:t>
            </a:r>
            <a:r>
              <a:rPr lang="en-US" sz="2000" dirty="0">
                <a:sym typeface="Wingdings" panose="05000000000000000000" pitchFamily="2" charset="2"/>
              </a:rPr>
              <a:t>/</a:t>
            </a:r>
            <a:r>
              <a:rPr lang="el-GR" sz="2000" dirty="0">
                <a:sym typeface="Wingdings" panose="05000000000000000000" pitchFamily="2" charset="2"/>
              </a:rPr>
              <a:t>β</a:t>
            </a:r>
            <a:r>
              <a:rPr lang="en-US" sz="2000" baseline="-25000" dirty="0">
                <a:sym typeface="Wingdings" panose="05000000000000000000" pitchFamily="2" charset="2"/>
              </a:rPr>
              <a:t>O2</a:t>
            </a:r>
            <a:r>
              <a:rPr lang="en-US" sz="2000" dirty="0">
                <a:sym typeface="Wingdings" panose="05000000000000000000" pitchFamily="2" charset="2"/>
              </a:rPr>
              <a:t> = 1.49  Oxygen limited</a:t>
            </a:r>
          </a:p>
          <a:p>
            <a:endParaRPr lang="en-US" sz="2000" dirty="0"/>
          </a:p>
          <a:p>
            <a:r>
              <a:rPr lang="en-US" sz="2000" dirty="0"/>
              <a:t>Calculate oxygen flux: J</a:t>
            </a:r>
            <a:r>
              <a:rPr lang="en-US" sz="2000" baseline="-25000" dirty="0"/>
              <a:t>LF,O2</a:t>
            </a:r>
            <a:r>
              <a:rPr lang="en-US" sz="2000" dirty="0"/>
              <a:t> = 22.4 g O</a:t>
            </a:r>
            <a:r>
              <a:rPr lang="en-US" sz="2000" baseline="-25000" dirty="0"/>
              <a:t>2</a:t>
            </a:r>
            <a:r>
              <a:rPr lang="en-US" sz="2000" dirty="0"/>
              <a:t>/m</a:t>
            </a:r>
            <a:r>
              <a:rPr lang="en-US" sz="2000" baseline="30000" dirty="0"/>
              <a:t>2</a:t>
            </a:r>
            <a:r>
              <a:rPr lang="en-US" sz="2000" dirty="0"/>
              <a:t>.d (e.g., from Table 17.5)</a:t>
            </a:r>
          </a:p>
          <a:p>
            <a:endParaRPr lang="en-US" sz="2000" dirty="0"/>
          </a:p>
          <a:p>
            <a:r>
              <a:rPr lang="en-US" sz="2000" dirty="0"/>
              <a:t>Calculate ammonia flux: Direct stoichiometric link between ammonia and oxygen utilization inside the biofilm (r</a:t>
            </a:r>
            <a:r>
              <a:rPr lang="en-US" sz="2000" baseline="-25000" dirty="0"/>
              <a:t>F,NH4</a:t>
            </a:r>
            <a:r>
              <a:rPr lang="en-US" sz="2000" dirty="0"/>
              <a:t>/r</a:t>
            </a:r>
            <a:r>
              <a:rPr lang="en-US" sz="2000" baseline="-25000" dirty="0"/>
              <a:t>F,O2</a:t>
            </a:r>
            <a:r>
              <a:rPr lang="en-US" sz="2000" dirty="0"/>
              <a:t> = </a:t>
            </a:r>
            <a:r>
              <a:rPr lang="el-GR" sz="2000" dirty="0"/>
              <a:t>ν</a:t>
            </a:r>
            <a:r>
              <a:rPr lang="en-US" sz="2000" baseline="-25000" dirty="0"/>
              <a:t>NH4</a:t>
            </a:r>
            <a:r>
              <a:rPr lang="en-US" sz="2000" dirty="0"/>
              <a:t>/</a:t>
            </a:r>
            <a:r>
              <a:rPr lang="el-GR" sz="2000" dirty="0"/>
              <a:t>ν</a:t>
            </a:r>
            <a:r>
              <a:rPr lang="en-US" sz="2000" baseline="-25000" dirty="0"/>
              <a:t>O2</a:t>
            </a:r>
            <a:r>
              <a:rPr lang="en-US" sz="2000" dirty="0"/>
              <a:t> = 1/(4.57 – Y</a:t>
            </a:r>
            <a:r>
              <a:rPr lang="en-US" sz="2000" baseline="-25000" dirty="0"/>
              <a:t>ANO</a:t>
            </a:r>
            <a:r>
              <a:rPr lang="en-US" sz="2000" dirty="0"/>
              <a:t>) and therefore J</a:t>
            </a:r>
            <a:r>
              <a:rPr lang="en-US" sz="2000" baseline="-25000" dirty="0"/>
              <a:t>LF,NH4</a:t>
            </a:r>
            <a:r>
              <a:rPr lang="en-US" sz="2000" dirty="0"/>
              <a:t>/J</a:t>
            </a:r>
            <a:r>
              <a:rPr lang="en-US" sz="2000" baseline="-25000" dirty="0"/>
              <a:t>LF,O2</a:t>
            </a:r>
            <a:r>
              <a:rPr lang="en-US" sz="2000" dirty="0"/>
              <a:t> </a:t>
            </a:r>
            <a:r>
              <a:rPr lang="en-US" sz="2000" b="1" dirty="0"/>
              <a:t>= </a:t>
            </a:r>
            <a:r>
              <a:rPr lang="en-US" sz="2000" dirty="0"/>
              <a:t>r</a:t>
            </a:r>
            <a:r>
              <a:rPr lang="en-US" sz="2000" baseline="-25000" dirty="0"/>
              <a:t>F,NH4</a:t>
            </a:r>
            <a:r>
              <a:rPr lang="en-US" sz="2000" dirty="0"/>
              <a:t>/r</a:t>
            </a:r>
            <a:r>
              <a:rPr lang="en-US" sz="2000" baseline="-25000" dirty="0"/>
              <a:t>F,O2</a:t>
            </a:r>
            <a:r>
              <a:rPr lang="en-US" sz="2000" dirty="0"/>
              <a:t> 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>
                <a:sym typeface="Wingdings" panose="05000000000000000000" pitchFamily="2" charset="2"/>
              </a:rPr>
              <a:t> </a:t>
            </a:r>
            <a:r>
              <a:rPr lang="en-US" sz="2000" dirty="0"/>
              <a:t>J</a:t>
            </a:r>
            <a:r>
              <a:rPr lang="en-US" sz="2000" baseline="-25000" dirty="0"/>
              <a:t>LF,NH4</a:t>
            </a:r>
            <a:r>
              <a:rPr lang="en-US" sz="2000" dirty="0"/>
              <a:t> = J</a:t>
            </a:r>
            <a:r>
              <a:rPr lang="en-US" sz="2000" baseline="-25000" dirty="0"/>
              <a:t>LF,O2</a:t>
            </a:r>
            <a:r>
              <a:rPr lang="en-US" sz="2000" dirty="0"/>
              <a:t>/(4.57 – Y</a:t>
            </a:r>
            <a:r>
              <a:rPr lang="en-US" sz="2000" baseline="-25000" dirty="0"/>
              <a:t>ANO</a:t>
            </a:r>
            <a:r>
              <a:rPr lang="en-US" sz="2000" dirty="0"/>
              <a:t>) = 22.4/(4.57 – 0.22) = 5.2 g N/m</a:t>
            </a:r>
            <a:r>
              <a:rPr lang="en-US" sz="2000" baseline="30000" dirty="0"/>
              <a:t>2</a:t>
            </a:r>
            <a:r>
              <a:rPr lang="en-US" sz="2000" dirty="0"/>
              <a:t>.d</a:t>
            </a:r>
          </a:p>
          <a:p>
            <a:endParaRPr lang="en-US" sz="2000" dirty="0"/>
          </a:p>
          <a:p>
            <a:r>
              <a:rPr lang="en-US" sz="2000" dirty="0"/>
              <a:t>Plausibility check: Achievable ammonia flux (5.2 g N/m</a:t>
            </a:r>
            <a:r>
              <a:rPr lang="en-US" sz="2000" baseline="30000" dirty="0"/>
              <a:t>2</a:t>
            </a:r>
            <a:r>
              <a:rPr lang="en-US" sz="2000" dirty="0"/>
              <a:t>.d) is less than flux without oxygen limitation (7.6 g N/m</a:t>
            </a:r>
            <a:r>
              <a:rPr lang="en-US" sz="2000" baseline="30000" dirty="0"/>
              <a:t>2</a:t>
            </a:r>
            <a:r>
              <a:rPr lang="en-US" sz="2000" dirty="0"/>
              <a:t>.d)</a:t>
            </a:r>
            <a:endParaRPr lang="en-CH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580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069">
        <p:fade/>
      </p:transition>
    </mc:Choice>
    <mc:Fallback xmlns="">
      <p:transition spd="med" advTm="180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Combined oxidation of </a:t>
            </a:r>
            <a:br>
              <a:rPr lang="en-US" dirty="0"/>
            </a:br>
            <a:r>
              <a:rPr lang="en-US" dirty="0"/>
              <a:t>organic carbon and ammonia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4263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67000">
                <a:srgbClr val="FFC000"/>
              </a:gs>
              <a:gs pos="59000">
                <a:schemeClr val="accent2">
                  <a:lumMod val="60000"/>
                  <a:lumOff val="40000"/>
                </a:schemeClr>
              </a:gs>
              <a:gs pos="34000">
                <a:schemeClr val="accent2">
                  <a:lumMod val="60000"/>
                  <a:lumOff val="40000"/>
                </a:schemeClr>
              </a:gs>
              <a:gs pos="22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Carrier</a:t>
            </a:r>
            <a:endParaRPr lang="en-CH" sz="2400" b="0" dirty="0">
              <a:latin typeface="+mn-lt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3D62FD5-EA76-F707-D0BE-7E160AFF0778}"/>
              </a:ext>
            </a:extLst>
          </p:cNvPr>
          <p:cNvSpPr/>
          <p:nvPr/>
        </p:nvSpPr>
        <p:spPr>
          <a:xfrm>
            <a:off x="3504004" y="4824642"/>
            <a:ext cx="1158483" cy="764358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58C58F8-8B45-03F9-1A66-9BD6D3232A9F}"/>
              </a:ext>
            </a:extLst>
          </p:cNvPr>
          <p:cNvCxnSpPr>
            <a:cxnSpLocks/>
          </p:cNvCxnSpPr>
          <p:nvPr/>
        </p:nvCxnSpPr>
        <p:spPr bwMode="auto">
          <a:xfrm>
            <a:off x="4655194" y="4824642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Distance from surface (x)</a:t>
            </a:r>
            <a:endParaRPr lang="en-CH" sz="2400" b="0" dirty="0">
              <a:latin typeface="+mn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90488" algn="ctr"/>
                <a:tab pos="3048000" algn="ctr"/>
              </a:tabLst>
            </a:pPr>
            <a:r>
              <a:rPr lang="en-US" sz="2400" b="0" dirty="0">
                <a:latin typeface="+mn-lt"/>
              </a:rPr>
              <a:t>	L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	0</a:t>
            </a:r>
            <a:endParaRPr lang="en-CH" sz="2400" b="0" dirty="0">
              <a:latin typeface="+mn-lt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873CC9E-0516-DE3D-1517-1820C797EE6D}"/>
              </a:ext>
            </a:extLst>
          </p:cNvPr>
          <p:cNvSpPr txBox="1"/>
          <p:nvPr/>
        </p:nvSpPr>
        <p:spPr>
          <a:xfrm>
            <a:off x="3000514" y="1449518"/>
            <a:ext cx="2303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Heterotrophic B.</a:t>
            </a:r>
            <a:endParaRPr lang="en-CH" sz="2400" b="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1DB96B-6ECB-EA31-7D2A-563A19FB229A}"/>
              </a:ext>
            </a:extLst>
          </p:cNvPr>
          <p:cNvSpPr txBox="1"/>
          <p:nvPr/>
        </p:nvSpPr>
        <p:spPr>
          <a:xfrm>
            <a:off x="1593730" y="1455879"/>
            <a:ext cx="110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Inactive</a:t>
            </a:r>
            <a:endParaRPr lang="en-CH" sz="2400" b="0" dirty="0">
              <a:latin typeface="+mn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B0CB9D2-716D-00AB-A1F4-C1E7E884C19D}"/>
              </a:ext>
            </a:extLst>
          </p:cNvPr>
          <p:cNvSpPr/>
          <p:nvPr/>
        </p:nvSpPr>
        <p:spPr>
          <a:xfrm>
            <a:off x="2629980" y="3617020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71EC55-1781-C6BC-BF59-0B4E3DBD75A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630906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42D85D-B3A5-5EAC-F701-0DA7BCCA74C7}"/>
              </a:ext>
            </a:extLst>
          </p:cNvPr>
          <p:cNvCxnSpPr>
            <a:cxnSpLocks/>
            <a:endCxn id="9" idx="0"/>
          </p:cNvCxnSpPr>
          <p:nvPr/>
        </p:nvCxnSpPr>
        <p:spPr bwMode="auto">
          <a:xfrm>
            <a:off x="1775969" y="5585991"/>
            <a:ext cx="854011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4DC98E1-E2FC-B3FE-CDD1-404642101929}"/>
              </a:ext>
            </a:extLst>
          </p:cNvPr>
          <p:cNvSpPr/>
          <p:nvPr/>
        </p:nvSpPr>
        <p:spPr>
          <a:xfrm>
            <a:off x="2629980" y="2700127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27D264-7CAD-B739-603C-4B67FF4A523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2714013"/>
            <a:ext cx="1746747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4B1A01-B69A-55F9-450C-CA51168B5161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>
            <a:off x="1775969" y="4669098"/>
            <a:ext cx="854011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C1148D5-6993-EF8C-BEA3-4C277759CC6A}"/>
              </a:ext>
            </a:extLst>
          </p:cNvPr>
          <p:cNvSpPr txBox="1"/>
          <p:nvPr/>
        </p:nvSpPr>
        <p:spPr>
          <a:xfrm>
            <a:off x="1965549" y="1889590"/>
            <a:ext cx="227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Autotrophic B.</a:t>
            </a:r>
            <a:endParaRPr lang="en-CH" sz="2400" b="0" dirty="0"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18FA0A-594D-E3C2-2477-109DD6A0D0B5}"/>
              </a:ext>
            </a:extLst>
          </p:cNvPr>
          <p:cNvSpPr txBox="1"/>
          <p:nvPr/>
        </p:nvSpPr>
        <p:spPr>
          <a:xfrm>
            <a:off x="6401937" y="2483180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NH</a:t>
            </a:r>
            <a:r>
              <a:rPr lang="en-US" sz="2400" b="0" baseline="-25000" dirty="0">
                <a:latin typeface="+mn-lt"/>
              </a:rPr>
              <a:t>4</a:t>
            </a:r>
            <a:r>
              <a:rPr lang="en-US" sz="2400" b="0" baseline="30000" dirty="0">
                <a:latin typeface="+mn-lt"/>
              </a:rPr>
              <a:t>+</a:t>
            </a:r>
            <a:endParaRPr lang="en-CH" sz="2400" b="0" baseline="30000" dirty="0">
              <a:latin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5AF33D9-3CA3-820B-E3AC-60C3C7129467}"/>
              </a:ext>
            </a:extLst>
          </p:cNvPr>
          <p:cNvSpPr txBox="1"/>
          <p:nvPr/>
        </p:nvSpPr>
        <p:spPr>
          <a:xfrm>
            <a:off x="6401937" y="340007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O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-25000" dirty="0"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87A7A5-3980-CE89-F890-13B1E282064C}"/>
              </a:ext>
            </a:extLst>
          </p:cNvPr>
          <p:cNvSpPr txBox="1"/>
          <p:nvPr/>
        </p:nvSpPr>
        <p:spPr>
          <a:xfrm>
            <a:off x="6401937" y="4593809"/>
            <a:ext cx="2032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Organic carbon</a:t>
            </a:r>
            <a:endParaRPr lang="en-CH" sz="2400" b="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C93961-F122-DB95-9266-8AC53C71212E}"/>
              </a:ext>
            </a:extLst>
          </p:cNvPr>
          <p:cNvSpPr txBox="1"/>
          <p:nvPr/>
        </p:nvSpPr>
        <p:spPr>
          <a:xfrm>
            <a:off x="3362266" y="2326280"/>
            <a:ext cx="15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dirty="0">
                <a:latin typeface="+mn-lt"/>
              </a:rPr>
              <a:t>Org carbon oxidation</a:t>
            </a:r>
            <a:endParaRPr lang="en-CH" sz="1800" b="0" baseline="-25000" dirty="0"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E1A1B9-4797-3E7B-7C5A-47324F78F815}"/>
              </a:ext>
            </a:extLst>
          </p:cNvPr>
          <p:cNvSpPr txBox="1"/>
          <p:nvPr/>
        </p:nvSpPr>
        <p:spPr>
          <a:xfrm>
            <a:off x="2286172" y="2326280"/>
            <a:ext cx="15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dirty="0">
                <a:latin typeface="+mn-lt"/>
              </a:rPr>
              <a:t>Nitrification</a:t>
            </a:r>
            <a:endParaRPr lang="en-CH" sz="1800" b="0" baseline="-25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289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201">
        <p:fade/>
      </p:transition>
    </mc:Choice>
    <mc:Fallback xmlns="">
      <p:transition spd="med" advTm="11201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6033" y="1530927"/>
            <a:ext cx="9469967" cy="5049262"/>
          </a:xfrm>
        </p:spPr>
        <p:txBody>
          <a:bodyPr/>
          <a:lstStyle/>
          <a:p>
            <a:r>
              <a:rPr lang="en-US" dirty="0"/>
              <a:t>Explain how micro and macro scale mass balances are linked for biofilm reactor</a:t>
            </a:r>
          </a:p>
          <a:p>
            <a:endParaRPr lang="en-US" dirty="0"/>
          </a:p>
          <a:p>
            <a:r>
              <a:rPr lang="en-US" dirty="0"/>
              <a:t>Calculate necessary biofilm surface area for target effluent concentrations and associated substrate flux into the biofilm</a:t>
            </a:r>
            <a:endParaRPr lang="en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403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9063563" cy="774700"/>
          </a:xfrm>
        </p:spPr>
        <p:txBody>
          <a:bodyPr/>
          <a:lstStyle/>
          <a:p>
            <a:r>
              <a:rPr lang="en-US" dirty="0"/>
              <a:t>Partial penetration of oxygen can create favorable conditions for anammox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4263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gradFill flip="none" rotWithShape="1">
            <a:gsLst>
              <a:gs pos="0">
                <a:srgbClr val="CC99FF"/>
              </a:gs>
              <a:gs pos="34000">
                <a:schemeClr val="accent2">
                  <a:lumMod val="60000"/>
                  <a:lumOff val="40000"/>
                </a:schemeClr>
              </a:gs>
              <a:gs pos="22000">
                <a:srgbClr val="CC99FF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Carrier</a:t>
            </a:r>
            <a:endParaRPr lang="en-CH" sz="2400" b="0" dirty="0">
              <a:latin typeface="+mn-lt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Distance from surface (x)</a:t>
            </a:r>
            <a:endParaRPr lang="en-CH" sz="2400" b="0" dirty="0">
              <a:latin typeface="+mn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90488" algn="ctr"/>
                <a:tab pos="3048000" algn="ctr"/>
              </a:tabLst>
            </a:pPr>
            <a:r>
              <a:rPr lang="en-US" sz="2400" b="0" dirty="0">
                <a:latin typeface="+mn-lt"/>
              </a:rPr>
              <a:t>	L</a:t>
            </a:r>
            <a:r>
              <a:rPr lang="en-US" sz="2400" b="0" baseline="-25000" dirty="0">
                <a:latin typeface="+mn-lt"/>
              </a:rPr>
              <a:t>F</a:t>
            </a:r>
            <a:r>
              <a:rPr lang="en-US" sz="2400" b="0" dirty="0">
                <a:latin typeface="+mn-lt"/>
              </a:rPr>
              <a:t>	0</a:t>
            </a:r>
            <a:endParaRPr lang="en-CH" sz="2400" b="0" dirty="0">
              <a:latin typeface="+mn-lt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21DB96B-6ECB-EA31-7D2A-563A19FB229A}"/>
              </a:ext>
            </a:extLst>
          </p:cNvPr>
          <p:cNvSpPr txBox="1"/>
          <p:nvPr/>
        </p:nvSpPr>
        <p:spPr>
          <a:xfrm>
            <a:off x="1714025" y="1882161"/>
            <a:ext cx="145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Anammox</a:t>
            </a:r>
            <a:endParaRPr lang="en-CH" sz="2400" b="0" dirty="0">
              <a:latin typeface="+mn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B0CB9D2-716D-00AB-A1F4-C1E7E884C19D}"/>
              </a:ext>
            </a:extLst>
          </p:cNvPr>
          <p:cNvSpPr/>
          <p:nvPr/>
        </p:nvSpPr>
        <p:spPr>
          <a:xfrm>
            <a:off x="2629980" y="3617020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71EC55-1781-C6BC-BF59-0B4E3DBD75A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630906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42D85D-B3A5-5EAC-F701-0DA7BCCA74C7}"/>
              </a:ext>
            </a:extLst>
          </p:cNvPr>
          <p:cNvCxnSpPr>
            <a:cxnSpLocks/>
            <a:endCxn id="9" idx="0"/>
          </p:cNvCxnSpPr>
          <p:nvPr/>
        </p:nvCxnSpPr>
        <p:spPr bwMode="auto">
          <a:xfrm>
            <a:off x="1775969" y="5585991"/>
            <a:ext cx="854011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27D264-7CAD-B739-603C-4B67FF4A5230}"/>
              </a:ext>
            </a:extLst>
          </p:cNvPr>
          <p:cNvCxnSpPr>
            <a:cxnSpLocks/>
          </p:cNvCxnSpPr>
          <p:nvPr/>
        </p:nvCxnSpPr>
        <p:spPr bwMode="auto">
          <a:xfrm>
            <a:off x="2565650" y="2714013"/>
            <a:ext cx="2962917" cy="0"/>
          </a:xfrm>
          <a:prstGeom prst="line">
            <a:avLst/>
          </a:prstGeom>
          <a:noFill/>
          <a:ln w="28575">
            <a:solidFill>
              <a:schemeClr val="tx1"/>
            </a:solidFill>
            <a:headEnd type="triangle" w="med" len="lg"/>
            <a:tailEnd type="none"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C1148D5-6993-EF8C-BEA3-4C277759CC6A}"/>
              </a:ext>
            </a:extLst>
          </p:cNvPr>
          <p:cNvSpPr txBox="1"/>
          <p:nvPr/>
        </p:nvSpPr>
        <p:spPr>
          <a:xfrm>
            <a:off x="2720193" y="1889590"/>
            <a:ext cx="192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</a:rPr>
              <a:t>AOB</a:t>
            </a:r>
            <a:endParaRPr lang="en-CH" sz="2400" b="0" dirty="0"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18FA0A-594D-E3C2-2477-109DD6A0D0B5}"/>
              </a:ext>
            </a:extLst>
          </p:cNvPr>
          <p:cNvSpPr txBox="1"/>
          <p:nvPr/>
        </p:nvSpPr>
        <p:spPr>
          <a:xfrm>
            <a:off x="5495530" y="2483180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NH</a:t>
            </a:r>
            <a:r>
              <a:rPr lang="en-US" sz="2400" b="0" baseline="-25000" dirty="0">
                <a:latin typeface="+mn-lt"/>
              </a:rPr>
              <a:t>4</a:t>
            </a:r>
            <a:r>
              <a:rPr lang="en-US" sz="2400" b="0" baseline="30000" dirty="0">
                <a:latin typeface="+mn-lt"/>
              </a:rPr>
              <a:t>+</a:t>
            </a:r>
            <a:endParaRPr lang="en-CH" sz="2400" b="0" baseline="30000" dirty="0">
              <a:latin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5AF33D9-3CA3-820B-E3AC-60C3C7129467}"/>
              </a:ext>
            </a:extLst>
          </p:cNvPr>
          <p:cNvSpPr txBox="1"/>
          <p:nvPr/>
        </p:nvSpPr>
        <p:spPr>
          <a:xfrm>
            <a:off x="6401937" y="340007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O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-25000" dirty="0"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7D2578-FB34-6215-0553-F63965F35563}"/>
              </a:ext>
            </a:extLst>
          </p:cNvPr>
          <p:cNvSpPr txBox="1"/>
          <p:nvPr/>
        </p:nvSpPr>
        <p:spPr>
          <a:xfrm>
            <a:off x="1732202" y="2483180"/>
            <a:ext cx="833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NH</a:t>
            </a:r>
            <a:r>
              <a:rPr lang="en-US" sz="2400" b="0" baseline="-25000" dirty="0">
                <a:latin typeface="+mn-lt"/>
              </a:rPr>
              <a:t>4</a:t>
            </a:r>
            <a:r>
              <a:rPr lang="en-US" sz="2400" b="0" baseline="30000" dirty="0">
                <a:latin typeface="+mn-lt"/>
              </a:rPr>
              <a:t>+</a:t>
            </a:r>
            <a:endParaRPr lang="en-US" sz="2400" b="0" dirty="0">
              <a:latin typeface="+mn-lt"/>
            </a:endParaRPr>
          </a:p>
          <a:p>
            <a:r>
              <a:rPr lang="en-US" sz="2400" b="0" dirty="0">
                <a:latin typeface="+mn-lt"/>
              </a:rPr>
              <a:t>+</a:t>
            </a:r>
          </a:p>
          <a:p>
            <a:r>
              <a:rPr lang="en-US" sz="2400" b="0" dirty="0">
                <a:latin typeface="+mn-lt"/>
              </a:rPr>
              <a:t>NO</a:t>
            </a:r>
            <a:r>
              <a:rPr lang="en-US" sz="2400" b="0" baseline="-25000" dirty="0">
                <a:latin typeface="+mn-lt"/>
              </a:rPr>
              <a:t>2</a:t>
            </a:r>
            <a:r>
              <a:rPr lang="en-US" sz="2400" b="0" baseline="30000" dirty="0">
                <a:latin typeface="+mn-lt"/>
              </a:rPr>
              <a:t>-</a:t>
            </a:r>
            <a:endParaRPr lang="en-CH" sz="2400" b="0" baseline="30000" dirty="0">
              <a:latin typeface="+mn-lt"/>
            </a:endParaRPr>
          </a:p>
          <a:p>
            <a:r>
              <a:rPr lang="en-US" sz="2400" b="0" dirty="0">
                <a:latin typeface="+mn-lt"/>
              </a:rPr>
              <a:t>=</a:t>
            </a:r>
          </a:p>
          <a:p>
            <a:r>
              <a:rPr lang="en-US" sz="2400" b="0" dirty="0">
                <a:latin typeface="+mn-lt"/>
              </a:rPr>
              <a:t>N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-25000" dirty="0">
              <a:latin typeface="+mn-lt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78FD927-C729-DC21-2454-B70E3D6732C4}"/>
              </a:ext>
            </a:extLst>
          </p:cNvPr>
          <p:cNvCxnSpPr>
            <a:cxnSpLocks/>
          </p:cNvCxnSpPr>
          <p:nvPr/>
        </p:nvCxnSpPr>
        <p:spPr bwMode="auto">
          <a:xfrm flipV="1">
            <a:off x="2565650" y="2714012"/>
            <a:ext cx="1298350" cy="786988"/>
          </a:xfrm>
          <a:prstGeom prst="line">
            <a:avLst/>
          </a:prstGeom>
          <a:noFill/>
          <a:ln w="28575">
            <a:solidFill>
              <a:schemeClr val="tx1"/>
            </a:solidFill>
            <a:headEnd type="triangle" w="med" len="lg"/>
            <a:tailEnd type="none"/>
          </a:ln>
        </p:spPr>
      </p:cxn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7242E8F-56A0-94D3-4FCA-BA1BEEE39721}"/>
              </a:ext>
            </a:extLst>
          </p:cNvPr>
          <p:cNvSpPr/>
          <p:nvPr/>
        </p:nvSpPr>
        <p:spPr>
          <a:xfrm rot="19800000">
            <a:off x="2958587" y="3045036"/>
            <a:ext cx="862012" cy="200025"/>
          </a:xfrm>
          <a:custGeom>
            <a:avLst/>
            <a:gdLst>
              <a:gd name="connsiteX0" fmla="*/ 0 w 862012"/>
              <a:gd name="connsiteY0" fmla="*/ 361950 h 361950"/>
              <a:gd name="connsiteX1" fmla="*/ 435768 w 862012"/>
              <a:gd name="connsiteY1" fmla="*/ 0 h 361950"/>
              <a:gd name="connsiteX2" fmla="*/ 862012 w 862012"/>
              <a:gd name="connsiteY2" fmla="*/ 3619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2012" h="361950">
                <a:moveTo>
                  <a:pt x="0" y="361950"/>
                </a:moveTo>
                <a:cubicBezTo>
                  <a:pt x="146049" y="180975"/>
                  <a:pt x="292099" y="0"/>
                  <a:pt x="435768" y="0"/>
                </a:cubicBezTo>
                <a:cubicBezTo>
                  <a:pt x="579437" y="0"/>
                  <a:pt x="720724" y="180975"/>
                  <a:pt x="862012" y="361950"/>
                </a:cubicBezTo>
              </a:path>
            </a:pathLst>
          </a:custGeom>
          <a:noFill/>
          <a:ln w="28575">
            <a:solidFill>
              <a:srgbClr val="FF0000"/>
            </a:solidFill>
            <a:head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C0597CE-5E85-88BE-1471-CD5FB10DDAFB}"/>
              </a:ext>
            </a:extLst>
          </p:cNvPr>
          <p:cNvSpPr txBox="1"/>
          <p:nvPr/>
        </p:nvSpPr>
        <p:spPr>
          <a:xfrm>
            <a:off x="3792955" y="2771180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O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-25000" dirty="0">
              <a:latin typeface="+mn-lt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4FD1807-F16C-A777-B76B-1F5D1CFEBD03}"/>
              </a:ext>
            </a:extLst>
          </p:cNvPr>
          <p:cNvCxnSpPr>
            <a:cxnSpLocks/>
          </p:cNvCxnSpPr>
          <p:nvPr/>
        </p:nvCxnSpPr>
        <p:spPr bwMode="auto">
          <a:xfrm flipH="1">
            <a:off x="2565650" y="4177688"/>
            <a:ext cx="2962917" cy="0"/>
          </a:xfrm>
          <a:prstGeom prst="line">
            <a:avLst/>
          </a:prstGeom>
          <a:noFill/>
          <a:ln w="28575">
            <a:solidFill>
              <a:schemeClr val="tx1"/>
            </a:solidFill>
            <a:headEnd type="triangle" w="med" len="lg"/>
            <a:tailEnd type="none"/>
          </a:ln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F1A8619-C290-9D22-712B-DCB8B118853A}"/>
              </a:ext>
            </a:extLst>
          </p:cNvPr>
          <p:cNvSpPr txBox="1"/>
          <p:nvPr/>
        </p:nvSpPr>
        <p:spPr>
          <a:xfrm>
            <a:off x="5495530" y="3946855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N</a:t>
            </a:r>
            <a:r>
              <a:rPr lang="en-US" sz="2400" b="0" baseline="-25000" dirty="0">
                <a:latin typeface="+mn-lt"/>
              </a:rPr>
              <a:t>2</a:t>
            </a:r>
            <a:endParaRPr lang="en-CH" sz="2400" b="0" baseline="30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165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712">
        <p:fade/>
      </p:transition>
    </mc:Choice>
    <mc:Fallback xmlns="">
      <p:transition spd="med" advTm="8712">
        <p:fade/>
      </p:transition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9001563" cy="5689600"/>
          </a:xfrm>
        </p:spPr>
        <p:txBody>
          <a:bodyPr/>
          <a:lstStyle/>
          <a:p>
            <a:endParaRPr lang="en-US" sz="2800" dirty="0"/>
          </a:p>
          <a:p>
            <a:pPr>
              <a:spcBef>
                <a:spcPts val="1200"/>
              </a:spcBef>
            </a:pPr>
            <a:r>
              <a:rPr lang="en-US" sz="2800" dirty="0"/>
              <a:t>Use </a:t>
            </a:r>
            <a:r>
              <a:rPr lang="el-GR" sz="2800" dirty="0"/>
              <a:t>β</a:t>
            </a:r>
            <a:r>
              <a:rPr lang="en-US" sz="2800" dirty="0"/>
              <a:t> values to determine limiting substrate 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Oxygen becomes limiting for </a:t>
            </a:r>
          </a:p>
          <a:p>
            <a:pPr lvl="1">
              <a:spcBef>
                <a:spcPts val="1200"/>
              </a:spcBef>
              <a:buFont typeface="Arial Narrow" panose="020B0606020202030204" pitchFamily="34" charset="0"/>
              <a:buChar char="─"/>
            </a:pPr>
            <a:r>
              <a:rPr lang="en-US" dirty="0"/>
              <a:t>COD &gt; 29.6 mg COD/L</a:t>
            </a:r>
          </a:p>
          <a:p>
            <a:pPr lvl="1">
              <a:spcBef>
                <a:spcPts val="1200"/>
              </a:spcBef>
              <a:buFont typeface="Arial Narrow" panose="020B0606020202030204" pitchFamily="34" charset="0"/>
              <a:buChar char="─"/>
            </a:pPr>
            <a:r>
              <a:rPr lang="en-US" dirty="0"/>
              <a:t>NH</a:t>
            </a:r>
            <a:r>
              <a:rPr lang="en-US" baseline="-25000" dirty="0"/>
              <a:t>4</a:t>
            </a:r>
            <a:r>
              <a:rPr lang="en-US" baseline="30000" dirty="0"/>
              <a:t>+</a:t>
            </a:r>
            <a:r>
              <a:rPr lang="en-US" dirty="0"/>
              <a:t> &gt; 2.3 mg N/L</a:t>
            </a:r>
          </a:p>
          <a:p>
            <a:pPr lvl="1">
              <a:spcBef>
                <a:spcPts val="1200"/>
              </a:spcBef>
              <a:buFont typeface="Arial Narrow" panose="020B0606020202030204" pitchFamily="34" charset="0"/>
              <a:buChar char="─"/>
            </a:pPr>
            <a:r>
              <a:rPr lang="en-US" sz="2000" dirty="0"/>
              <a:t>…assuming bulk phase oxygen concentrations of 8 mg O</a:t>
            </a:r>
            <a:r>
              <a:rPr lang="en-US" sz="2000" baseline="-25000" dirty="0"/>
              <a:t>2</a:t>
            </a:r>
            <a:r>
              <a:rPr lang="en-US" sz="2000" dirty="0"/>
              <a:t>/L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Flux of non-limiting compound from stoichiometry</a:t>
            </a:r>
          </a:p>
        </p:txBody>
      </p:sp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BDE6A9F5-169F-0F33-161A-6184A128FE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33300" y="1179801"/>
          <a:ext cx="3778200" cy="117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11280" imgH="469800" progId="Equation.DSMT4">
                  <p:embed/>
                </p:oleObj>
              </mc:Choice>
              <mc:Fallback>
                <p:oleObj name="Equation" r:id="rId3" imgW="1511280" imgH="469800" progId="Equation.DSMT4">
                  <p:embed/>
                  <p:pic>
                    <p:nvPicPr>
                      <p:cNvPr id="7" name="Object 5">
                        <a:extLst>
                          <a:ext uri="{FF2B5EF4-FFF2-40B4-BE49-F238E27FC236}">
                            <a16:creationId xmlns:a16="http://schemas.microsoft.com/office/drawing/2014/main" id="{BDE6A9F5-169F-0F33-161A-6184A128FE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3300" y="1179801"/>
                        <a:ext cx="3778200" cy="117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970B0B67-F2F1-0297-F18B-4E9304B999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06311" y="4059344"/>
          <a:ext cx="4095000" cy="107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38000" imgH="431640" progId="Equation.DSMT4">
                  <p:embed/>
                </p:oleObj>
              </mc:Choice>
              <mc:Fallback>
                <p:oleObj name="Equation" r:id="rId5" imgW="1638000" imgH="431640" progId="Equation.DSMT4">
                  <p:embed/>
                  <p:pic>
                    <p:nvPicPr>
                      <p:cNvPr id="10" name="Object 5">
                        <a:extLst>
                          <a:ext uri="{FF2B5EF4-FFF2-40B4-BE49-F238E27FC236}">
                            <a16:creationId xmlns:a16="http://schemas.microsoft.com/office/drawing/2014/main" id="{970B0B67-F2F1-0297-F18B-4E9304B999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6311" y="4059344"/>
                        <a:ext cx="4095000" cy="107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5E192DA-195F-A3E4-0EFA-C5FD8C48220C}"/>
              </a:ext>
            </a:extLst>
          </p:cNvPr>
          <p:cNvCxnSpPr/>
          <p:nvPr/>
        </p:nvCxnSpPr>
        <p:spPr bwMode="auto">
          <a:xfrm>
            <a:off x="2928000" y="4437000"/>
            <a:ext cx="914400" cy="914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717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492">
        <p:fade/>
      </p:transition>
    </mc:Choice>
    <mc:Fallback xmlns="">
      <p:transition spd="med" advTm="10492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062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36">
        <p:fade/>
      </p:transition>
    </mc:Choice>
    <mc:Fallback xmlns="">
      <p:transition spd="med" advTm="6336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581C81-ADCD-9750-1BD3-53DA70E4E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14FF984-4539-8E4A-71F5-C944707349B1}"/>
              </a:ext>
            </a:extLst>
          </p:cNvPr>
          <p:cNvSpPr txBox="1"/>
          <p:nvPr/>
        </p:nvSpPr>
        <p:spPr>
          <a:xfrm>
            <a:off x="5659471" y="857250"/>
            <a:ext cx="65325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Competition in biofilms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9D0B163-9BF3-09FD-B604-57FAE439B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22A9E80E-3C2D-A6C1-2E13-393FFBC4D2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7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9"/>
    </mc:Choice>
    <mc:Fallback xmlns="">
      <p:transition spd="slow" advTm="6089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Combined oxidation of organic carbon and ammonia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4263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67000">
                <a:srgbClr val="FFC000"/>
              </a:gs>
              <a:gs pos="59000">
                <a:schemeClr val="accent2">
                  <a:lumMod val="60000"/>
                  <a:lumOff val="40000"/>
                </a:schemeClr>
              </a:gs>
              <a:gs pos="34000">
                <a:schemeClr val="accent2">
                  <a:lumMod val="60000"/>
                  <a:lumOff val="40000"/>
                </a:schemeClr>
              </a:gs>
              <a:gs pos="22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3D62FD5-EA76-F707-D0BE-7E160AFF0778}"/>
              </a:ext>
            </a:extLst>
          </p:cNvPr>
          <p:cNvSpPr/>
          <p:nvPr/>
        </p:nvSpPr>
        <p:spPr>
          <a:xfrm>
            <a:off x="3504004" y="4824642"/>
            <a:ext cx="1158483" cy="764358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58C58F8-8B45-03F9-1A66-9BD6D3232A9F}"/>
              </a:ext>
            </a:extLst>
          </p:cNvPr>
          <p:cNvCxnSpPr>
            <a:cxnSpLocks/>
          </p:cNvCxnSpPr>
          <p:nvPr/>
        </p:nvCxnSpPr>
        <p:spPr bwMode="auto">
          <a:xfrm>
            <a:off x="4655194" y="4824642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873CC9E-0516-DE3D-1517-1820C797EE6D}"/>
              </a:ext>
            </a:extLst>
          </p:cNvPr>
          <p:cNvSpPr txBox="1"/>
          <p:nvPr/>
        </p:nvSpPr>
        <p:spPr>
          <a:xfrm>
            <a:off x="3000514" y="1449518"/>
            <a:ext cx="2303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Heterotrophic B.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1DB96B-6ECB-EA31-7D2A-563A19FB229A}"/>
              </a:ext>
            </a:extLst>
          </p:cNvPr>
          <p:cNvSpPr txBox="1"/>
          <p:nvPr/>
        </p:nvSpPr>
        <p:spPr>
          <a:xfrm>
            <a:off x="1593730" y="1455879"/>
            <a:ext cx="110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Inactive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B0CB9D2-716D-00AB-A1F4-C1E7E884C19D}"/>
              </a:ext>
            </a:extLst>
          </p:cNvPr>
          <p:cNvSpPr/>
          <p:nvPr/>
        </p:nvSpPr>
        <p:spPr>
          <a:xfrm>
            <a:off x="2629980" y="3617020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71EC55-1781-C6BC-BF59-0B4E3DBD75A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630906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42D85D-B3A5-5EAC-F701-0DA7BCCA74C7}"/>
              </a:ext>
            </a:extLst>
          </p:cNvPr>
          <p:cNvCxnSpPr>
            <a:cxnSpLocks/>
            <a:endCxn id="9" idx="0"/>
          </p:cNvCxnSpPr>
          <p:nvPr/>
        </p:nvCxnSpPr>
        <p:spPr bwMode="auto">
          <a:xfrm>
            <a:off x="1775969" y="5585991"/>
            <a:ext cx="854011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4DC98E1-E2FC-B3FE-CDD1-404642101929}"/>
              </a:ext>
            </a:extLst>
          </p:cNvPr>
          <p:cNvSpPr/>
          <p:nvPr/>
        </p:nvSpPr>
        <p:spPr>
          <a:xfrm>
            <a:off x="2629980" y="2700127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27D264-7CAD-B739-603C-4B67FF4A523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2714013"/>
            <a:ext cx="1746747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4B1A01-B69A-55F9-450C-CA51168B5161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>
            <a:off x="1775969" y="4669098"/>
            <a:ext cx="854011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C1148D5-6993-EF8C-BEA3-4C277759CC6A}"/>
              </a:ext>
            </a:extLst>
          </p:cNvPr>
          <p:cNvSpPr txBox="1"/>
          <p:nvPr/>
        </p:nvSpPr>
        <p:spPr>
          <a:xfrm>
            <a:off x="1965549" y="1889590"/>
            <a:ext cx="227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Autotrophic B.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18FA0A-594D-E3C2-2477-109DD6A0D0B5}"/>
              </a:ext>
            </a:extLst>
          </p:cNvPr>
          <p:cNvSpPr txBox="1"/>
          <p:nvPr/>
        </p:nvSpPr>
        <p:spPr>
          <a:xfrm>
            <a:off x="6401937" y="2483180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endParaRPr kumimoji="0" lang="en-CH" sz="2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5AF33D9-3CA3-820B-E3AC-60C3C7129467}"/>
              </a:ext>
            </a:extLst>
          </p:cNvPr>
          <p:cNvSpPr txBox="1"/>
          <p:nvPr/>
        </p:nvSpPr>
        <p:spPr>
          <a:xfrm>
            <a:off x="6401937" y="340007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endParaRPr kumimoji="0" lang="en-CH" sz="24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87A7A5-3980-CE89-F890-13B1E282064C}"/>
              </a:ext>
            </a:extLst>
          </p:cNvPr>
          <p:cNvSpPr txBox="1"/>
          <p:nvPr/>
        </p:nvSpPr>
        <p:spPr>
          <a:xfrm>
            <a:off x="6401937" y="4593809"/>
            <a:ext cx="2032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Organic carbon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C93961-F122-DB95-9266-8AC53C71212E}"/>
              </a:ext>
            </a:extLst>
          </p:cNvPr>
          <p:cNvSpPr txBox="1"/>
          <p:nvPr/>
        </p:nvSpPr>
        <p:spPr>
          <a:xfrm>
            <a:off x="3362266" y="2326280"/>
            <a:ext cx="15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 carbon oxidation</a:t>
            </a:r>
            <a:endParaRPr kumimoji="0" lang="en-CH" sz="18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E1A1B9-4797-3E7B-7C5A-47324F78F815}"/>
              </a:ext>
            </a:extLst>
          </p:cNvPr>
          <p:cNvSpPr txBox="1"/>
          <p:nvPr/>
        </p:nvSpPr>
        <p:spPr>
          <a:xfrm>
            <a:off x="2286172" y="2326280"/>
            <a:ext cx="15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Nitrification</a:t>
            </a:r>
            <a:endParaRPr kumimoji="0" lang="en-CH" sz="18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B55AA9-F698-3BEA-F1BC-FB692334B293}"/>
              </a:ext>
            </a:extLst>
          </p:cNvPr>
          <p:cNvSpPr txBox="1"/>
          <p:nvPr/>
        </p:nvSpPr>
        <p:spPr>
          <a:xfrm>
            <a:off x="7258050" y="1085850"/>
            <a:ext cx="451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What determines biofilm processes?</a:t>
            </a:r>
          </a:p>
          <a:p>
            <a:pPr marL="266700" marR="0" lvl="0" indent="-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	Diffusion of soluble substrates</a:t>
            </a:r>
          </a:p>
          <a:p>
            <a:pPr marL="266700" marR="0" lvl="0" indent="-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	Local growth of organisms</a:t>
            </a:r>
          </a:p>
        </p:txBody>
      </p:sp>
    </p:spTree>
    <p:extLst>
      <p:ext uri="{BB962C8B-B14F-4D97-AF65-F5344CB8AC3E}">
        <p14:creationId xmlns:p14="http://schemas.microsoft.com/office/powerpoint/2010/main" val="249203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5"/>
    </mc:Choice>
    <mc:Fallback xmlns="">
      <p:transition spd="slow" advTm="6085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10225563" cy="56896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Discuss the relevance of partial substrate penetration for heterotrophic and autotrophic growth </a:t>
            </a:r>
          </a:p>
          <a:p>
            <a:endParaRPr lang="en-US" sz="3000" dirty="0"/>
          </a:p>
          <a:p>
            <a:r>
              <a:rPr lang="en-US" sz="3000" dirty="0"/>
              <a:t>Explain stratification of heterotrophic and autotrophic bacteria</a:t>
            </a:r>
          </a:p>
          <a:p>
            <a:endParaRPr lang="en-US" sz="3000" dirty="0"/>
          </a:p>
          <a:p>
            <a:r>
              <a:rPr lang="en-US" sz="3000" dirty="0"/>
              <a:t>Explain the relevance of bulk phase organic substrate concentrations on nitrification</a:t>
            </a:r>
          </a:p>
          <a:p>
            <a:endParaRPr lang="en-US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173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86"/>
    </mc:Choice>
    <mc:Fallback xmlns="">
      <p:transition spd="slow" advTm="12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solutions are readily available using commercial simulators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7333991-6230-5B75-9E57-E7765D752865}"/>
              </a:ext>
            </a:extLst>
          </p:cNvPr>
          <p:cNvGrpSpPr/>
          <p:nvPr/>
        </p:nvGrpSpPr>
        <p:grpSpPr>
          <a:xfrm>
            <a:off x="329416" y="1199381"/>
            <a:ext cx="9222584" cy="5542730"/>
            <a:chOff x="329416" y="702633"/>
            <a:chExt cx="10049126" cy="60394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8E8CF22-C559-59FD-CF21-18F5222EC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416" y="702633"/>
              <a:ext cx="9942583" cy="529456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718095" y="927311"/>
              <a:ext cx="2553904" cy="369332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Biofilm reactor compartment</a:t>
              </a:r>
            </a:p>
          </p:txBody>
        </p:sp>
        <p:cxnSp>
          <p:nvCxnSpPr>
            <p:cNvPr id="7" name="Straight Arrow Connector 6"/>
            <p:cNvCxnSpPr>
              <a:stCxn id="5" idx="1"/>
            </p:cNvCxnSpPr>
            <p:nvPr/>
          </p:nvCxnSpPr>
          <p:spPr bwMode="auto">
            <a:xfrm flipH="1">
              <a:off x="6494095" y="1111977"/>
              <a:ext cx="1224000" cy="836846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" name="TextBox 7"/>
            <p:cNvSpPr txBox="1"/>
            <p:nvPr/>
          </p:nvSpPr>
          <p:spPr>
            <a:xfrm>
              <a:off x="552000" y="3789000"/>
              <a:ext cx="155818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NH</a:t>
              </a:r>
              <a:r>
                <a:rPr kumimoji="0" lang="en-US" sz="2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4</a:t>
              </a:r>
              <a:r>
                <a:rPr kumimoji="0" lang="en-US" sz="2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+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16000" y="6276313"/>
              <a:ext cx="146706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C</a:t>
              </a:r>
              <a:r>
                <a:rPr kumimoji="0" lang="en-US" sz="2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F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(surface)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192000" y="6280446"/>
              <a:ext cx="118654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C</a:t>
              </a:r>
              <a:r>
                <a:rPr kumimoji="0" lang="en-US" sz="2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F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(base)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 flipV="1">
              <a:off x="3406477" y="6088780"/>
              <a:ext cx="0" cy="22860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9480000" y="6092913"/>
              <a:ext cx="0" cy="22860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" name="TextBox 12"/>
            <p:cNvSpPr txBox="1"/>
            <p:nvPr/>
          </p:nvSpPr>
          <p:spPr>
            <a:xfrm>
              <a:off x="2515600" y="6276313"/>
              <a:ext cx="47961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C</a:t>
              </a:r>
              <a:r>
                <a:rPr kumimoji="0" lang="en-US" sz="2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B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 flipV="1">
              <a:off x="2736382" y="6088780"/>
              <a:ext cx="0" cy="22860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24574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8"/>
    </mc:Choice>
    <mc:Fallback xmlns="">
      <p:transition spd="slow" advTm="10078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023D-AC51-43DB-4BC9-5018CD72F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Biomass distribution for low org. Carbon</a:t>
            </a:r>
            <a:endParaRPr lang="en-CH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D41E6D-C32B-A7C5-ECBD-512AF2F6A9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78" r="37273"/>
          <a:stretch/>
        </p:blipFill>
        <p:spPr>
          <a:xfrm>
            <a:off x="644237" y="1891146"/>
            <a:ext cx="7647709" cy="38204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649703-D128-4894-E43A-55046B515134}"/>
              </a:ext>
            </a:extLst>
          </p:cNvPr>
          <p:cNvSpPr txBox="1"/>
          <p:nvPr/>
        </p:nvSpPr>
        <p:spPr>
          <a:xfrm>
            <a:off x="6473536" y="924791"/>
            <a:ext cx="2675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Heterotrophic bacteria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9A1BA8-A9A8-BFF2-1D43-67DB8DE6A4C9}"/>
              </a:ext>
            </a:extLst>
          </p:cNvPr>
          <p:cNvSpPr txBox="1"/>
          <p:nvPr/>
        </p:nvSpPr>
        <p:spPr>
          <a:xfrm>
            <a:off x="4218709" y="924791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Nitrifiers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44C601-1FB4-764C-5784-58098B4BAB7B}"/>
              </a:ext>
            </a:extLst>
          </p:cNvPr>
          <p:cNvSpPr txBox="1"/>
          <p:nvPr/>
        </p:nvSpPr>
        <p:spPr>
          <a:xfrm>
            <a:off x="1153391" y="924791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Inert biomass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CC4DD65-56BF-198D-F1C5-C22D45C2B8F3}"/>
              </a:ext>
            </a:extLst>
          </p:cNvPr>
          <p:cNvCxnSpPr>
            <a:stCxn id="8" idx="2"/>
          </p:cNvCxnSpPr>
          <p:nvPr/>
        </p:nvCxnSpPr>
        <p:spPr bwMode="auto">
          <a:xfrm>
            <a:off x="2005548" y="1386456"/>
            <a:ext cx="696088" cy="196980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95D880-45C4-104C-F72C-EFCD635D3F83}"/>
              </a:ext>
            </a:extLst>
          </p:cNvPr>
          <p:cNvCxnSpPr>
            <a:stCxn id="7" idx="2"/>
          </p:cNvCxnSpPr>
          <p:nvPr/>
        </p:nvCxnSpPr>
        <p:spPr bwMode="auto">
          <a:xfrm>
            <a:off x="4774310" y="1386456"/>
            <a:ext cx="400363" cy="2395835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8AA4335-857E-3403-EE1F-E9AB70B6E445}"/>
              </a:ext>
            </a:extLst>
          </p:cNvPr>
          <p:cNvCxnSpPr>
            <a:stCxn id="6" idx="2"/>
          </p:cNvCxnSpPr>
          <p:nvPr/>
        </p:nvCxnSpPr>
        <p:spPr bwMode="auto">
          <a:xfrm flipH="1">
            <a:off x="5787736" y="1386456"/>
            <a:ext cx="2023666" cy="99306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C8D6140-01EA-8FE0-1AC5-3EACD8C927F4}"/>
              </a:ext>
            </a:extLst>
          </p:cNvPr>
          <p:cNvSpPr txBox="1"/>
          <p:nvPr/>
        </p:nvSpPr>
        <p:spPr>
          <a:xfrm>
            <a:off x="8447809" y="4842164"/>
            <a:ext cx="32271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phase concentrations: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13 mg N/L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 C. = 3 mg COD/L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Oxygen = 8 mg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/L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2CF49C-4DEF-461C-1A85-BAF92F3B5CDE}"/>
              </a:ext>
            </a:extLst>
          </p:cNvPr>
          <p:cNvSpPr txBox="1"/>
          <p:nvPr/>
        </p:nvSpPr>
        <p:spPr>
          <a:xfrm rot="16200000">
            <a:off x="1205441" y="5727559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 surface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979C65-E98A-C1B1-6423-401C5F660A3B}"/>
              </a:ext>
            </a:extLst>
          </p:cNvPr>
          <p:cNvSpPr txBox="1"/>
          <p:nvPr/>
        </p:nvSpPr>
        <p:spPr>
          <a:xfrm rot="16200000">
            <a:off x="6538250" y="5727559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 surface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4327A2-7499-C51B-8808-5DFE08C21779}"/>
              </a:ext>
            </a:extLst>
          </p:cNvPr>
          <p:cNvSpPr txBox="1"/>
          <p:nvPr/>
        </p:nvSpPr>
        <p:spPr>
          <a:xfrm>
            <a:off x="0" y="6519446"/>
            <a:ext cx="7392000" cy="33855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Example 17.7 in our textbook based on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Wanner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Gujer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(1985)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Wat.Sci.Tech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 17(2-3), 27-44.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34"/>
    </mc:Choice>
    <mc:Fallback xmlns="">
      <p:transition spd="slow" advTm="20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8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D41E6D-C32B-A7C5-ECBD-512AF2F6A9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78" r="37273"/>
          <a:stretch/>
        </p:blipFill>
        <p:spPr>
          <a:xfrm>
            <a:off x="644237" y="1891146"/>
            <a:ext cx="7647709" cy="38204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7AEF33-32DC-6735-2178-CF7D9C5036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r="39078"/>
          <a:stretch/>
        </p:blipFill>
        <p:spPr>
          <a:xfrm>
            <a:off x="571500" y="1983313"/>
            <a:ext cx="7701131" cy="3838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6F023D-AC51-43DB-4BC9-5018CD72F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Biomass distribution for high org. Carbon</a:t>
            </a:r>
            <a:endParaRPr lang="en-C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649703-D128-4894-E43A-55046B515134}"/>
              </a:ext>
            </a:extLst>
          </p:cNvPr>
          <p:cNvSpPr txBox="1"/>
          <p:nvPr/>
        </p:nvSpPr>
        <p:spPr>
          <a:xfrm>
            <a:off x="6473536" y="924791"/>
            <a:ext cx="2675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Heterotrophic bacteria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9A1BA8-A9A8-BFF2-1D43-67DB8DE6A4C9}"/>
              </a:ext>
            </a:extLst>
          </p:cNvPr>
          <p:cNvSpPr txBox="1"/>
          <p:nvPr/>
        </p:nvSpPr>
        <p:spPr>
          <a:xfrm>
            <a:off x="4218709" y="924791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Nitrifiers</a:t>
            </a:r>
            <a:endParaRPr kumimoji="0" lang="en-CH" sz="2400" b="0" i="0" u="none" strike="sng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44C601-1FB4-764C-5784-58098B4BAB7B}"/>
              </a:ext>
            </a:extLst>
          </p:cNvPr>
          <p:cNvSpPr txBox="1"/>
          <p:nvPr/>
        </p:nvSpPr>
        <p:spPr>
          <a:xfrm>
            <a:off x="1153391" y="924791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Inert biomass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CC4DD65-56BF-198D-F1C5-C22D45C2B8F3}"/>
              </a:ext>
            </a:extLst>
          </p:cNvPr>
          <p:cNvCxnSpPr>
            <a:stCxn id="8" idx="2"/>
          </p:cNvCxnSpPr>
          <p:nvPr/>
        </p:nvCxnSpPr>
        <p:spPr bwMode="auto">
          <a:xfrm>
            <a:off x="2005548" y="1386456"/>
            <a:ext cx="215138" cy="302588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8AA4335-857E-3403-EE1F-E9AB70B6E445}"/>
              </a:ext>
            </a:extLst>
          </p:cNvPr>
          <p:cNvCxnSpPr>
            <a:stCxn id="6" idx="2"/>
          </p:cNvCxnSpPr>
          <p:nvPr/>
        </p:nvCxnSpPr>
        <p:spPr bwMode="auto">
          <a:xfrm flipH="1">
            <a:off x="4775200" y="1386456"/>
            <a:ext cx="3036202" cy="196634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C8D6140-01EA-8FE0-1AC5-3EACD8C927F4}"/>
              </a:ext>
            </a:extLst>
          </p:cNvPr>
          <p:cNvSpPr txBox="1"/>
          <p:nvPr/>
        </p:nvSpPr>
        <p:spPr>
          <a:xfrm>
            <a:off x="8447809" y="4842164"/>
            <a:ext cx="32271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phase concentrations: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13 mg N/L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 C. = 30 mg COD/L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Oxygen = 8 mg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/L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74EB5F-C4F0-1F1B-5031-C4C8A4FC437C}"/>
              </a:ext>
            </a:extLst>
          </p:cNvPr>
          <p:cNvSpPr txBox="1"/>
          <p:nvPr/>
        </p:nvSpPr>
        <p:spPr>
          <a:xfrm rot="16200000">
            <a:off x="1205441" y="5727559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 surface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3D0054-FAEC-31A9-624E-2CFEBE11D0F6}"/>
              </a:ext>
            </a:extLst>
          </p:cNvPr>
          <p:cNvSpPr txBox="1"/>
          <p:nvPr/>
        </p:nvSpPr>
        <p:spPr>
          <a:xfrm rot="16200000">
            <a:off x="6538250" y="5727559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 surface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892C0D-94BF-6024-4F6C-3053E6647624}"/>
              </a:ext>
            </a:extLst>
          </p:cNvPr>
          <p:cNvSpPr txBox="1"/>
          <p:nvPr/>
        </p:nvSpPr>
        <p:spPr>
          <a:xfrm>
            <a:off x="0" y="6519446"/>
            <a:ext cx="7392000" cy="33855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Example 17.7 in our textbook based on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Wanner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Gujer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(1985)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Wat.Sci.Tech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 17(2-3), 27-44.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664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6752">
        <p159:morph option="byObject"/>
      </p:transition>
    </mc:Choice>
    <mc:Fallback xmlns="">
      <p:transition spd="slow" advTm="6752">
        <p:fade/>
      </p:transition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6B4C6-E6EC-B73D-E905-202EF0958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Flux of ammonia strongly dependent on bulk phase organic carbon concentrations</a:t>
            </a:r>
            <a:endParaRPr lang="en-CH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F75929-28B8-57BB-A0C7-99973009B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937" y="1127683"/>
            <a:ext cx="8362920" cy="5440031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24F3B64-1BC2-3CE4-15A2-C3594F1C2AF8}"/>
              </a:ext>
            </a:extLst>
          </p:cNvPr>
          <p:cNvSpPr/>
          <p:nvPr/>
        </p:nvSpPr>
        <p:spPr>
          <a:xfrm>
            <a:off x="2621280" y="1501140"/>
            <a:ext cx="5603632" cy="4061460"/>
          </a:xfrm>
          <a:custGeom>
            <a:avLst/>
            <a:gdLst>
              <a:gd name="connsiteX0" fmla="*/ 5600700 w 5603632"/>
              <a:gd name="connsiteY0" fmla="*/ 0 h 4061460"/>
              <a:gd name="connsiteX1" fmla="*/ 5600700 w 5603632"/>
              <a:gd name="connsiteY1" fmla="*/ 662940 h 4061460"/>
              <a:gd name="connsiteX2" fmla="*/ 5570220 w 5603632"/>
              <a:gd name="connsiteY2" fmla="*/ 1249680 h 4061460"/>
              <a:gd name="connsiteX3" fmla="*/ 5570220 w 5603632"/>
              <a:gd name="connsiteY3" fmla="*/ 1691640 h 4061460"/>
              <a:gd name="connsiteX4" fmla="*/ 5547360 w 5603632"/>
              <a:gd name="connsiteY4" fmla="*/ 2065020 h 4061460"/>
              <a:gd name="connsiteX5" fmla="*/ 5547360 w 5603632"/>
              <a:gd name="connsiteY5" fmla="*/ 2499360 h 4061460"/>
              <a:gd name="connsiteX6" fmla="*/ 5501640 w 5603632"/>
              <a:gd name="connsiteY6" fmla="*/ 2948940 h 4061460"/>
              <a:gd name="connsiteX7" fmla="*/ 5463540 w 5603632"/>
              <a:gd name="connsiteY7" fmla="*/ 3238500 h 4061460"/>
              <a:gd name="connsiteX8" fmla="*/ 5379720 w 5603632"/>
              <a:gd name="connsiteY8" fmla="*/ 3497580 h 4061460"/>
              <a:gd name="connsiteX9" fmla="*/ 5273040 w 5603632"/>
              <a:gd name="connsiteY9" fmla="*/ 3703320 h 4061460"/>
              <a:gd name="connsiteX10" fmla="*/ 4991100 w 5603632"/>
              <a:gd name="connsiteY10" fmla="*/ 3848100 h 4061460"/>
              <a:gd name="connsiteX11" fmla="*/ 4632960 w 5603632"/>
              <a:gd name="connsiteY11" fmla="*/ 3916680 h 4061460"/>
              <a:gd name="connsiteX12" fmla="*/ 4183380 w 5603632"/>
              <a:gd name="connsiteY12" fmla="*/ 3916680 h 4061460"/>
              <a:gd name="connsiteX13" fmla="*/ 3276600 w 5603632"/>
              <a:gd name="connsiteY13" fmla="*/ 3954780 h 4061460"/>
              <a:gd name="connsiteX14" fmla="*/ 2583180 w 5603632"/>
              <a:gd name="connsiteY14" fmla="*/ 3985260 h 4061460"/>
              <a:gd name="connsiteX15" fmla="*/ 1988820 w 5603632"/>
              <a:gd name="connsiteY15" fmla="*/ 4008120 h 4061460"/>
              <a:gd name="connsiteX16" fmla="*/ 1409700 w 5603632"/>
              <a:gd name="connsiteY16" fmla="*/ 4023360 h 4061460"/>
              <a:gd name="connsiteX17" fmla="*/ 1051560 w 5603632"/>
              <a:gd name="connsiteY17" fmla="*/ 4030980 h 4061460"/>
              <a:gd name="connsiteX18" fmla="*/ 617220 w 5603632"/>
              <a:gd name="connsiteY18" fmla="*/ 4038600 h 4061460"/>
              <a:gd name="connsiteX19" fmla="*/ 335280 w 5603632"/>
              <a:gd name="connsiteY19" fmla="*/ 4038600 h 4061460"/>
              <a:gd name="connsiteX20" fmla="*/ 0 w 5603632"/>
              <a:gd name="connsiteY20" fmla="*/ 4061460 h 4061460"/>
              <a:gd name="connsiteX0" fmla="*/ 5600700 w 5603632"/>
              <a:gd name="connsiteY0" fmla="*/ 0 h 4061460"/>
              <a:gd name="connsiteX1" fmla="*/ 5600700 w 5603632"/>
              <a:gd name="connsiteY1" fmla="*/ 662940 h 4061460"/>
              <a:gd name="connsiteX2" fmla="*/ 5570220 w 5603632"/>
              <a:gd name="connsiteY2" fmla="*/ 1249680 h 4061460"/>
              <a:gd name="connsiteX3" fmla="*/ 5570220 w 5603632"/>
              <a:gd name="connsiteY3" fmla="*/ 1691640 h 4061460"/>
              <a:gd name="connsiteX4" fmla="*/ 5547360 w 5603632"/>
              <a:gd name="connsiteY4" fmla="*/ 2065020 h 4061460"/>
              <a:gd name="connsiteX5" fmla="*/ 5547360 w 5603632"/>
              <a:gd name="connsiteY5" fmla="*/ 2499360 h 4061460"/>
              <a:gd name="connsiteX6" fmla="*/ 5501640 w 5603632"/>
              <a:gd name="connsiteY6" fmla="*/ 2948940 h 4061460"/>
              <a:gd name="connsiteX7" fmla="*/ 5463540 w 5603632"/>
              <a:gd name="connsiteY7" fmla="*/ 3238500 h 4061460"/>
              <a:gd name="connsiteX8" fmla="*/ 5379720 w 5603632"/>
              <a:gd name="connsiteY8" fmla="*/ 3497580 h 4061460"/>
              <a:gd name="connsiteX9" fmla="*/ 5273040 w 5603632"/>
              <a:gd name="connsiteY9" fmla="*/ 3703320 h 4061460"/>
              <a:gd name="connsiteX10" fmla="*/ 4991100 w 5603632"/>
              <a:gd name="connsiteY10" fmla="*/ 3848100 h 4061460"/>
              <a:gd name="connsiteX11" fmla="*/ 4632960 w 5603632"/>
              <a:gd name="connsiteY11" fmla="*/ 3916680 h 4061460"/>
              <a:gd name="connsiteX12" fmla="*/ 4175760 w 5603632"/>
              <a:gd name="connsiteY12" fmla="*/ 3947160 h 4061460"/>
              <a:gd name="connsiteX13" fmla="*/ 3276600 w 5603632"/>
              <a:gd name="connsiteY13" fmla="*/ 3954780 h 4061460"/>
              <a:gd name="connsiteX14" fmla="*/ 2583180 w 5603632"/>
              <a:gd name="connsiteY14" fmla="*/ 3985260 h 4061460"/>
              <a:gd name="connsiteX15" fmla="*/ 1988820 w 5603632"/>
              <a:gd name="connsiteY15" fmla="*/ 4008120 h 4061460"/>
              <a:gd name="connsiteX16" fmla="*/ 1409700 w 5603632"/>
              <a:gd name="connsiteY16" fmla="*/ 4023360 h 4061460"/>
              <a:gd name="connsiteX17" fmla="*/ 1051560 w 5603632"/>
              <a:gd name="connsiteY17" fmla="*/ 4030980 h 4061460"/>
              <a:gd name="connsiteX18" fmla="*/ 617220 w 5603632"/>
              <a:gd name="connsiteY18" fmla="*/ 4038600 h 4061460"/>
              <a:gd name="connsiteX19" fmla="*/ 335280 w 5603632"/>
              <a:gd name="connsiteY19" fmla="*/ 4038600 h 4061460"/>
              <a:gd name="connsiteX20" fmla="*/ 0 w 5603632"/>
              <a:gd name="connsiteY20" fmla="*/ 4061460 h 4061460"/>
              <a:gd name="connsiteX0" fmla="*/ 5600700 w 5603632"/>
              <a:gd name="connsiteY0" fmla="*/ 0 h 4061460"/>
              <a:gd name="connsiteX1" fmla="*/ 5600700 w 5603632"/>
              <a:gd name="connsiteY1" fmla="*/ 662940 h 4061460"/>
              <a:gd name="connsiteX2" fmla="*/ 5570220 w 5603632"/>
              <a:gd name="connsiteY2" fmla="*/ 1249680 h 4061460"/>
              <a:gd name="connsiteX3" fmla="*/ 5570220 w 5603632"/>
              <a:gd name="connsiteY3" fmla="*/ 1691640 h 4061460"/>
              <a:gd name="connsiteX4" fmla="*/ 5547360 w 5603632"/>
              <a:gd name="connsiteY4" fmla="*/ 2065020 h 4061460"/>
              <a:gd name="connsiteX5" fmla="*/ 5547360 w 5603632"/>
              <a:gd name="connsiteY5" fmla="*/ 2499360 h 4061460"/>
              <a:gd name="connsiteX6" fmla="*/ 5501640 w 5603632"/>
              <a:gd name="connsiteY6" fmla="*/ 2948940 h 4061460"/>
              <a:gd name="connsiteX7" fmla="*/ 5463540 w 5603632"/>
              <a:gd name="connsiteY7" fmla="*/ 3238500 h 4061460"/>
              <a:gd name="connsiteX8" fmla="*/ 5379720 w 5603632"/>
              <a:gd name="connsiteY8" fmla="*/ 3497580 h 4061460"/>
              <a:gd name="connsiteX9" fmla="*/ 5242560 w 5603632"/>
              <a:gd name="connsiteY9" fmla="*/ 3703320 h 4061460"/>
              <a:gd name="connsiteX10" fmla="*/ 4991100 w 5603632"/>
              <a:gd name="connsiteY10" fmla="*/ 3848100 h 4061460"/>
              <a:gd name="connsiteX11" fmla="*/ 4632960 w 5603632"/>
              <a:gd name="connsiteY11" fmla="*/ 3916680 h 4061460"/>
              <a:gd name="connsiteX12" fmla="*/ 4175760 w 5603632"/>
              <a:gd name="connsiteY12" fmla="*/ 3947160 h 4061460"/>
              <a:gd name="connsiteX13" fmla="*/ 3276600 w 5603632"/>
              <a:gd name="connsiteY13" fmla="*/ 3954780 h 4061460"/>
              <a:gd name="connsiteX14" fmla="*/ 2583180 w 5603632"/>
              <a:gd name="connsiteY14" fmla="*/ 3985260 h 4061460"/>
              <a:gd name="connsiteX15" fmla="*/ 1988820 w 5603632"/>
              <a:gd name="connsiteY15" fmla="*/ 4008120 h 4061460"/>
              <a:gd name="connsiteX16" fmla="*/ 1409700 w 5603632"/>
              <a:gd name="connsiteY16" fmla="*/ 4023360 h 4061460"/>
              <a:gd name="connsiteX17" fmla="*/ 1051560 w 5603632"/>
              <a:gd name="connsiteY17" fmla="*/ 4030980 h 4061460"/>
              <a:gd name="connsiteX18" fmla="*/ 617220 w 5603632"/>
              <a:gd name="connsiteY18" fmla="*/ 4038600 h 4061460"/>
              <a:gd name="connsiteX19" fmla="*/ 335280 w 5603632"/>
              <a:gd name="connsiteY19" fmla="*/ 4038600 h 4061460"/>
              <a:gd name="connsiteX20" fmla="*/ 0 w 5603632"/>
              <a:gd name="connsiteY20" fmla="*/ 4061460 h 406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03632" h="4061460">
                <a:moveTo>
                  <a:pt x="5600700" y="0"/>
                </a:moveTo>
                <a:cubicBezTo>
                  <a:pt x="5603240" y="227330"/>
                  <a:pt x="5605780" y="454660"/>
                  <a:pt x="5600700" y="662940"/>
                </a:cubicBezTo>
                <a:cubicBezTo>
                  <a:pt x="5595620" y="871220"/>
                  <a:pt x="5575300" y="1078230"/>
                  <a:pt x="5570220" y="1249680"/>
                </a:cubicBezTo>
                <a:cubicBezTo>
                  <a:pt x="5565140" y="1421130"/>
                  <a:pt x="5574030" y="1555750"/>
                  <a:pt x="5570220" y="1691640"/>
                </a:cubicBezTo>
                <a:cubicBezTo>
                  <a:pt x="5566410" y="1827530"/>
                  <a:pt x="5551170" y="1930400"/>
                  <a:pt x="5547360" y="2065020"/>
                </a:cubicBezTo>
                <a:cubicBezTo>
                  <a:pt x="5543550" y="2199640"/>
                  <a:pt x="5554980" y="2352040"/>
                  <a:pt x="5547360" y="2499360"/>
                </a:cubicBezTo>
                <a:cubicBezTo>
                  <a:pt x="5539740" y="2646680"/>
                  <a:pt x="5515610" y="2825750"/>
                  <a:pt x="5501640" y="2948940"/>
                </a:cubicBezTo>
                <a:cubicBezTo>
                  <a:pt x="5487670" y="3072130"/>
                  <a:pt x="5483860" y="3147060"/>
                  <a:pt x="5463540" y="3238500"/>
                </a:cubicBezTo>
                <a:cubicBezTo>
                  <a:pt x="5443220" y="3329940"/>
                  <a:pt x="5416550" y="3420110"/>
                  <a:pt x="5379720" y="3497580"/>
                </a:cubicBezTo>
                <a:cubicBezTo>
                  <a:pt x="5342890" y="3575050"/>
                  <a:pt x="5307330" y="3644900"/>
                  <a:pt x="5242560" y="3703320"/>
                </a:cubicBezTo>
                <a:cubicBezTo>
                  <a:pt x="5177790" y="3761740"/>
                  <a:pt x="5092700" y="3812540"/>
                  <a:pt x="4991100" y="3848100"/>
                </a:cubicBezTo>
                <a:cubicBezTo>
                  <a:pt x="4889500" y="3883660"/>
                  <a:pt x="4768850" y="3900170"/>
                  <a:pt x="4632960" y="3916680"/>
                </a:cubicBezTo>
                <a:cubicBezTo>
                  <a:pt x="4497070" y="3933190"/>
                  <a:pt x="4401820" y="3940810"/>
                  <a:pt x="4175760" y="3947160"/>
                </a:cubicBezTo>
                <a:cubicBezTo>
                  <a:pt x="3949700" y="3953510"/>
                  <a:pt x="3276600" y="3954780"/>
                  <a:pt x="3276600" y="3954780"/>
                </a:cubicBezTo>
                <a:lnTo>
                  <a:pt x="2583180" y="3985260"/>
                </a:lnTo>
                <a:lnTo>
                  <a:pt x="1988820" y="4008120"/>
                </a:lnTo>
                <a:lnTo>
                  <a:pt x="1409700" y="4023360"/>
                </a:lnTo>
                <a:lnTo>
                  <a:pt x="1051560" y="4030980"/>
                </a:lnTo>
                <a:lnTo>
                  <a:pt x="617220" y="4038600"/>
                </a:lnTo>
                <a:cubicBezTo>
                  <a:pt x="497840" y="4039870"/>
                  <a:pt x="438150" y="4034790"/>
                  <a:pt x="335280" y="4038600"/>
                </a:cubicBezTo>
                <a:cubicBezTo>
                  <a:pt x="232410" y="4042410"/>
                  <a:pt x="22860" y="4056380"/>
                  <a:pt x="0" y="406146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4C2292-0E4B-6320-C0F7-DF0E54117757}"/>
              </a:ext>
            </a:extLst>
          </p:cNvPr>
          <p:cNvSpPr txBox="1"/>
          <p:nvPr/>
        </p:nvSpPr>
        <p:spPr>
          <a:xfrm>
            <a:off x="7866743" y="3817256"/>
            <a:ext cx="270619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NH4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(g N/m</a:t>
            </a:r>
            <a:r>
              <a:rPr kumimoji="0" lang="en-US" sz="36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</a:t>
            </a:r>
            <a:endParaRPr kumimoji="0" lang="en-CH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105C672-2C7B-DEDB-71F5-150F4F8A8764}"/>
              </a:ext>
            </a:extLst>
          </p:cNvPr>
          <p:cNvCxnSpPr/>
          <p:nvPr/>
        </p:nvCxnSpPr>
        <p:spPr bwMode="auto">
          <a:xfrm flipH="1" flipV="1">
            <a:off x="7910286" y="3643086"/>
            <a:ext cx="406400" cy="33382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6B14515-4CC6-1BFC-0AB6-7AA15B58D303}"/>
              </a:ext>
            </a:extLst>
          </p:cNvPr>
          <p:cNvSpPr txBox="1"/>
          <p:nvPr/>
        </p:nvSpPr>
        <p:spPr>
          <a:xfrm>
            <a:off x="8534401" y="1729740"/>
            <a:ext cx="172211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Only heterotrophic bacteria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C81B0E-2C75-FADD-69A5-836D4FA01465}"/>
              </a:ext>
            </a:extLst>
          </p:cNvPr>
          <p:cNvSpPr txBox="1"/>
          <p:nvPr/>
        </p:nvSpPr>
        <p:spPr>
          <a:xfrm>
            <a:off x="4617721" y="1767840"/>
            <a:ext cx="275081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Coexistence of  heterotrophic and autotrophic bacteria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DA4DF0-4C0C-7AA0-3C0B-FEA28EE81B3E}"/>
              </a:ext>
            </a:extLst>
          </p:cNvPr>
          <p:cNvSpPr txBox="1"/>
          <p:nvPr/>
        </p:nvSpPr>
        <p:spPr>
          <a:xfrm>
            <a:off x="4209143" y="6009737"/>
            <a:ext cx="338586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B,COD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(mg COD/L)</a:t>
            </a:r>
            <a:endParaRPr kumimoji="0" lang="en-CH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0A6120-51C8-7D7C-BF1A-73326C0E1E69}"/>
              </a:ext>
            </a:extLst>
          </p:cNvPr>
          <p:cNvSpPr txBox="1"/>
          <p:nvPr/>
        </p:nvSpPr>
        <p:spPr>
          <a:xfrm rot="16200000">
            <a:off x="468416" y="3183410"/>
            <a:ext cx="276229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B,NH4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(mg N/L)</a:t>
            </a:r>
            <a:endParaRPr kumimoji="0" lang="en-CH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8138E4-4F9C-7C30-6FE2-C485A0F95C63}"/>
              </a:ext>
            </a:extLst>
          </p:cNvPr>
          <p:cNvSpPr txBox="1"/>
          <p:nvPr/>
        </p:nvSpPr>
        <p:spPr>
          <a:xfrm>
            <a:off x="92539" y="6261562"/>
            <a:ext cx="3749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phase oxygen = 8 mg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/L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009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91"/>
    </mc:Choice>
    <mc:Fallback xmlns="">
      <p:transition spd="slow" advTm="13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8EC0D-48C7-AE54-2CFC-EFCC02641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151E5E2-2577-0E24-6E2F-A81A8DC9B05A}"/>
              </a:ext>
            </a:extLst>
          </p:cNvPr>
          <p:cNvSpPr/>
          <p:nvPr/>
        </p:nvSpPr>
        <p:spPr>
          <a:xfrm>
            <a:off x="609796" y="1532000"/>
            <a:ext cx="591308" cy="601000"/>
          </a:xfrm>
          <a:prstGeom prst="rect">
            <a:avLst/>
          </a:prstGeom>
          <a:solidFill>
            <a:srgbClr val="66FFFF"/>
          </a:solidFill>
          <a:ln w="5715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8385A0FF-6475-6574-FFF7-9F0864F8E43F}"/>
              </a:ext>
            </a:extLst>
          </p:cNvPr>
          <p:cNvSpPr/>
          <p:nvPr/>
        </p:nvSpPr>
        <p:spPr>
          <a:xfrm>
            <a:off x="4879621" y="1418223"/>
            <a:ext cx="5911620" cy="2000877"/>
          </a:xfrm>
          <a:prstGeom prst="rect">
            <a:avLst/>
          </a:prstGeom>
          <a:solidFill>
            <a:srgbClr val="66FF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cxnSp>
        <p:nvCxnSpPr>
          <p:cNvPr id="232" name="Straight Arrow Connector 231">
            <a:extLst>
              <a:ext uri="{FF2B5EF4-FFF2-40B4-BE49-F238E27FC236}">
                <a16:creationId xmlns:a16="http://schemas.microsoft.com/office/drawing/2014/main" id="{D9BD0622-6AF9-53D5-9FBA-2955BE2E7C31}"/>
              </a:ext>
            </a:extLst>
          </p:cNvPr>
          <p:cNvCxnSpPr/>
          <p:nvPr/>
        </p:nvCxnSpPr>
        <p:spPr bwMode="auto">
          <a:xfrm>
            <a:off x="10783620" y="1546319"/>
            <a:ext cx="1008000" cy="0"/>
          </a:xfrm>
          <a:prstGeom prst="straightConnector1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5C6C488-62A6-9FE2-52D4-0EF366EEA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reactor: Linking micro- and macroscale</a:t>
            </a:r>
            <a:endParaRPr lang="en-C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C0EB76-3A31-FE77-9CC6-49D41FD26C26}"/>
              </a:ext>
            </a:extLst>
          </p:cNvPr>
          <p:cNvSpPr/>
          <p:nvPr/>
        </p:nvSpPr>
        <p:spPr>
          <a:xfrm>
            <a:off x="4872000" y="1259100"/>
            <a:ext cx="5911620" cy="2160000"/>
          </a:xfrm>
          <a:custGeom>
            <a:avLst/>
            <a:gdLst>
              <a:gd name="connsiteX0" fmla="*/ 0 w 5904000"/>
              <a:gd name="connsiteY0" fmla="*/ 0 h 2160000"/>
              <a:gd name="connsiteX1" fmla="*/ 5904000 w 5904000"/>
              <a:gd name="connsiteY1" fmla="*/ 0 h 2160000"/>
              <a:gd name="connsiteX2" fmla="*/ 5904000 w 5904000"/>
              <a:gd name="connsiteY2" fmla="*/ 2160000 h 2160000"/>
              <a:gd name="connsiteX3" fmla="*/ 0 w 5904000"/>
              <a:gd name="connsiteY3" fmla="*/ 2160000 h 2160000"/>
              <a:gd name="connsiteX4" fmla="*/ 0 w 5904000"/>
              <a:gd name="connsiteY4" fmla="*/ 0 h 2160000"/>
              <a:gd name="connsiteX0" fmla="*/ 5904000 w 5904000"/>
              <a:gd name="connsiteY0" fmla="*/ 0 h 2160000"/>
              <a:gd name="connsiteX1" fmla="*/ 5904000 w 5904000"/>
              <a:gd name="connsiteY1" fmla="*/ 2160000 h 2160000"/>
              <a:gd name="connsiteX2" fmla="*/ 0 w 5904000"/>
              <a:gd name="connsiteY2" fmla="*/ 2160000 h 2160000"/>
              <a:gd name="connsiteX3" fmla="*/ 91440 w 5904000"/>
              <a:gd name="connsiteY3" fmla="*/ 91440 h 2160000"/>
              <a:gd name="connsiteX0" fmla="*/ 5911620 w 5911620"/>
              <a:gd name="connsiteY0" fmla="*/ 0 h 2160000"/>
              <a:gd name="connsiteX1" fmla="*/ 5911620 w 5911620"/>
              <a:gd name="connsiteY1" fmla="*/ 2160000 h 2160000"/>
              <a:gd name="connsiteX2" fmla="*/ 7620 w 5911620"/>
              <a:gd name="connsiteY2" fmla="*/ 2160000 h 2160000"/>
              <a:gd name="connsiteX3" fmla="*/ 0 w 5911620"/>
              <a:gd name="connsiteY3" fmla="*/ 762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1620" h="2160000">
                <a:moveTo>
                  <a:pt x="5911620" y="0"/>
                </a:moveTo>
                <a:lnTo>
                  <a:pt x="5911620" y="2160000"/>
                </a:lnTo>
                <a:lnTo>
                  <a:pt x="7620" y="2160000"/>
                </a:lnTo>
                <a:cubicBezTo>
                  <a:pt x="7620" y="1440000"/>
                  <a:pt x="0" y="7620"/>
                  <a:pt x="0" y="7620"/>
                </a:cubicBezTo>
              </a:path>
            </a:pathLst>
          </a:custGeom>
          <a:noFill/>
          <a:ln w="444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BBDB39-31BD-8E64-561C-6457861AD042}"/>
              </a:ext>
            </a:extLst>
          </p:cNvPr>
          <p:cNvCxnSpPr/>
          <p:nvPr/>
        </p:nvCxnSpPr>
        <p:spPr bwMode="auto">
          <a:xfrm>
            <a:off x="10351620" y="1259100"/>
            <a:ext cx="432000" cy="7299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0610B7A-102F-4AC9-B412-04B746B3C107}"/>
              </a:ext>
            </a:extLst>
          </p:cNvPr>
          <p:cNvGrpSpPr/>
          <p:nvPr/>
        </p:nvGrpSpPr>
        <p:grpSpPr>
          <a:xfrm>
            <a:off x="9199620" y="2346207"/>
            <a:ext cx="288000" cy="290793"/>
            <a:chOff x="7392000" y="2346207"/>
            <a:chExt cx="288000" cy="290793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10DB0E1-64CE-3CEB-31BC-75EB85216688}"/>
                </a:ext>
              </a:extLst>
            </p:cNvPr>
            <p:cNvCxnSpPr>
              <a:stCxn id="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74A7EE7-4FA7-A201-E7AB-15CF75909A41}"/>
                </a:ext>
              </a:extLst>
            </p:cNvPr>
            <p:cNvCxnSpPr>
              <a:stCxn id="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E4CCE2-879A-CF05-A60B-10E1C6C1FAD7}"/>
                </a:ext>
              </a:extLst>
            </p:cNvPr>
            <p:cNvCxnSpPr>
              <a:stCxn id="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D5EA7A9-55F6-9E5D-6F39-D4C04E094CE2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A8108EB-62DC-66F4-8580-602C25E762E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703432A-CFD9-AB44-730B-C1D9C78F0BA6}"/>
                </a:ext>
              </a:extLst>
            </p:cNvPr>
            <p:cNvCxnSpPr>
              <a:stCxn id="7" idx="2"/>
              <a:endCxn id="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81F681B-EB0E-29B8-9154-3CC0F9CC7982}"/>
                </a:ext>
              </a:extLst>
            </p:cNvPr>
            <p:cNvCxnSpPr>
              <a:stCxn id="7" idx="0"/>
              <a:endCxn id="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EE83BD1-A61A-F347-2400-1E56FE80766A}"/>
              </a:ext>
            </a:extLst>
          </p:cNvPr>
          <p:cNvGrpSpPr/>
          <p:nvPr/>
        </p:nvGrpSpPr>
        <p:grpSpPr>
          <a:xfrm rot="984301">
            <a:off x="8551621" y="2305559"/>
            <a:ext cx="288000" cy="290793"/>
            <a:chOff x="7392000" y="2346207"/>
            <a:chExt cx="288000" cy="290793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F235B5-80DF-28B2-9AC1-16F525740F37}"/>
                </a:ext>
              </a:extLst>
            </p:cNvPr>
            <p:cNvCxnSpPr>
              <a:stCxn id="4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711B919-62F6-07FE-BE79-427324F24AA8}"/>
                </a:ext>
              </a:extLst>
            </p:cNvPr>
            <p:cNvCxnSpPr>
              <a:stCxn id="4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9689BCD-FF90-929A-1673-267DA96685EE}"/>
                </a:ext>
              </a:extLst>
            </p:cNvPr>
            <p:cNvCxnSpPr>
              <a:stCxn id="4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8C9918E-1FA5-7C7F-C1EB-829CA3D03265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8935240-3D20-0A38-F427-B3E57E5E7EA9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E4FE5C62-644C-2AAE-7FE8-8BBC27DD83C3}"/>
                </a:ext>
              </a:extLst>
            </p:cNvPr>
            <p:cNvCxnSpPr>
              <a:stCxn id="47" idx="2"/>
              <a:endCxn id="4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56075E4-1E53-64E9-690C-A4E80B237170}"/>
                </a:ext>
              </a:extLst>
            </p:cNvPr>
            <p:cNvCxnSpPr>
              <a:stCxn id="47" idx="0"/>
              <a:endCxn id="4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9766809-528A-66BA-39BD-08F3700297E7}"/>
              </a:ext>
            </a:extLst>
          </p:cNvPr>
          <p:cNvGrpSpPr/>
          <p:nvPr/>
        </p:nvGrpSpPr>
        <p:grpSpPr>
          <a:xfrm rot="3271699">
            <a:off x="8105595" y="1757252"/>
            <a:ext cx="288000" cy="290793"/>
            <a:chOff x="7392000" y="2346207"/>
            <a:chExt cx="288000" cy="290793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9CDFCAA-B0D3-D075-B2C9-A67FCEB582B8}"/>
                </a:ext>
              </a:extLst>
            </p:cNvPr>
            <p:cNvCxnSpPr>
              <a:stCxn id="5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ADC3CCD-E5ED-AB91-98FC-179C6C28715D}"/>
                </a:ext>
              </a:extLst>
            </p:cNvPr>
            <p:cNvCxnSpPr>
              <a:stCxn id="5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6007BB2-8B0A-1851-5194-90C865F43153}"/>
                </a:ext>
              </a:extLst>
            </p:cNvPr>
            <p:cNvCxnSpPr>
              <a:stCxn id="5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F955944-36F4-1AB3-F2AF-01E06C75B249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9CB5CEB-1EFE-319D-4236-D6CF48B94FE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DD464AB-1E98-44E4-3149-569917D63A32}"/>
                </a:ext>
              </a:extLst>
            </p:cNvPr>
            <p:cNvCxnSpPr>
              <a:stCxn id="55" idx="2"/>
              <a:endCxn id="5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D7DD7E8-6BD2-6B06-F64A-23B79C1AD68D}"/>
                </a:ext>
              </a:extLst>
            </p:cNvPr>
            <p:cNvCxnSpPr>
              <a:stCxn id="55" idx="0"/>
              <a:endCxn id="5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657EE08-4C1E-ADC0-EF05-C96C4DD1DEA7}"/>
              </a:ext>
            </a:extLst>
          </p:cNvPr>
          <p:cNvGrpSpPr/>
          <p:nvPr/>
        </p:nvGrpSpPr>
        <p:grpSpPr>
          <a:xfrm>
            <a:off x="9343620" y="1754075"/>
            <a:ext cx="288000" cy="290793"/>
            <a:chOff x="7392000" y="2346207"/>
            <a:chExt cx="288000" cy="290793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50EB8F7-EBF0-646D-7CFC-766451A1DC57}"/>
                </a:ext>
              </a:extLst>
            </p:cNvPr>
            <p:cNvCxnSpPr>
              <a:stCxn id="63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A436B41-0A7F-AF0B-5D64-E1232FBCB766}"/>
                </a:ext>
              </a:extLst>
            </p:cNvPr>
            <p:cNvCxnSpPr>
              <a:stCxn id="63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279E991-E7D2-67E7-C120-387AF948E154}"/>
                </a:ext>
              </a:extLst>
            </p:cNvPr>
            <p:cNvCxnSpPr>
              <a:stCxn id="63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ADF10BC-937D-B963-0482-B943E3A0D9D3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F34CC2F2-666D-837D-0B60-20D2D0C48513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EB854475-3A5A-2510-9D07-AAC735F4873F}"/>
                </a:ext>
              </a:extLst>
            </p:cNvPr>
            <p:cNvCxnSpPr>
              <a:stCxn id="63" idx="2"/>
              <a:endCxn id="63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9984EE7-3148-D3A5-08F2-0EB5F5198E3B}"/>
                </a:ext>
              </a:extLst>
            </p:cNvPr>
            <p:cNvCxnSpPr>
              <a:stCxn id="63" idx="0"/>
              <a:endCxn id="63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757A457-B125-A29C-8533-1770A22AD5B4}"/>
              </a:ext>
            </a:extLst>
          </p:cNvPr>
          <p:cNvGrpSpPr/>
          <p:nvPr/>
        </p:nvGrpSpPr>
        <p:grpSpPr>
          <a:xfrm rot="984301">
            <a:off x="7968405" y="2623931"/>
            <a:ext cx="288000" cy="290793"/>
            <a:chOff x="7392000" y="2346207"/>
            <a:chExt cx="288000" cy="290793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D5F60CC5-D4A1-F64B-5FD1-8790D5980F2B}"/>
                </a:ext>
              </a:extLst>
            </p:cNvPr>
            <p:cNvCxnSpPr>
              <a:stCxn id="7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7D80927-5F04-C9D4-D963-9F1988E4DF2F}"/>
                </a:ext>
              </a:extLst>
            </p:cNvPr>
            <p:cNvCxnSpPr>
              <a:stCxn id="7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2862A7C-DBEC-EF96-EE06-F5687F4A856D}"/>
                </a:ext>
              </a:extLst>
            </p:cNvPr>
            <p:cNvCxnSpPr>
              <a:stCxn id="71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F73B573-BE55-255B-79CD-C7DD6E5F649B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A0F92640-04AB-969E-3B56-8409EE8FAA6E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A7766AA2-D075-D17A-F17B-2932459401FA}"/>
                </a:ext>
              </a:extLst>
            </p:cNvPr>
            <p:cNvCxnSpPr>
              <a:stCxn id="71" idx="2"/>
              <a:endCxn id="71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F739A38-FE25-1137-C950-2EDCABB734FB}"/>
                </a:ext>
              </a:extLst>
            </p:cNvPr>
            <p:cNvCxnSpPr>
              <a:stCxn id="71" idx="0"/>
              <a:endCxn id="71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0CEC7FF-85FF-5C9E-3A7B-FCB04EB449FB}"/>
              </a:ext>
            </a:extLst>
          </p:cNvPr>
          <p:cNvGrpSpPr/>
          <p:nvPr/>
        </p:nvGrpSpPr>
        <p:grpSpPr>
          <a:xfrm rot="3271699">
            <a:off x="7331672" y="1804220"/>
            <a:ext cx="288000" cy="290793"/>
            <a:chOff x="7392000" y="2346207"/>
            <a:chExt cx="288000" cy="290793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0C479E61-EAA1-FAB7-CB58-73DD8D02361F}"/>
                </a:ext>
              </a:extLst>
            </p:cNvPr>
            <p:cNvCxnSpPr>
              <a:stCxn id="7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1F9C488-F6FC-40EF-4DFE-77E973E939FC}"/>
                </a:ext>
              </a:extLst>
            </p:cNvPr>
            <p:cNvCxnSpPr>
              <a:stCxn id="7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88D88AF-D3E9-F358-A642-939C756582F7}"/>
                </a:ext>
              </a:extLst>
            </p:cNvPr>
            <p:cNvCxnSpPr>
              <a:stCxn id="79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723AE40C-2B0B-699A-BE1C-F123C56B7BCC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7E2ED00-193F-4711-EE93-A516F4AD6A75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AAF9F24A-F988-CF78-7808-F1ED6E539A55}"/>
                </a:ext>
              </a:extLst>
            </p:cNvPr>
            <p:cNvCxnSpPr>
              <a:stCxn id="79" idx="2"/>
              <a:endCxn id="79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9F9C7CCC-8FCD-2E1C-4CBD-AB217184EF78}"/>
                </a:ext>
              </a:extLst>
            </p:cNvPr>
            <p:cNvCxnSpPr>
              <a:stCxn id="79" idx="0"/>
              <a:endCxn id="79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C33E5CC-C4B4-E9E7-1271-D636287EF22E}"/>
              </a:ext>
            </a:extLst>
          </p:cNvPr>
          <p:cNvGrpSpPr/>
          <p:nvPr/>
        </p:nvGrpSpPr>
        <p:grpSpPr>
          <a:xfrm rot="984301">
            <a:off x="7232078" y="2479896"/>
            <a:ext cx="288000" cy="290793"/>
            <a:chOff x="7392000" y="2346207"/>
            <a:chExt cx="288000" cy="290793"/>
          </a:xfrm>
        </p:grpSpPr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0B896F5-0E78-1EFC-175F-8CE16D01F867}"/>
                </a:ext>
              </a:extLst>
            </p:cNvPr>
            <p:cNvCxnSpPr>
              <a:stCxn id="8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399CC7E9-94A3-4A65-5E93-3C9F20379DDB}"/>
                </a:ext>
              </a:extLst>
            </p:cNvPr>
            <p:cNvCxnSpPr>
              <a:stCxn id="8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B6C3250-ED9F-9138-7196-567F8444574A}"/>
                </a:ext>
              </a:extLst>
            </p:cNvPr>
            <p:cNvCxnSpPr>
              <a:stCxn id="88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A1E26E37-6203-AFAF-A484-A2E183275497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0641C4D6-2DCD-EE94-8B4B-ABED49DB4746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B5E4A0A1-E0CD-EC52-8A74-DA67D3BE85E5}"/>
                </a:ext>
              </a:extLst>
            </p:cNvPr>
            <p:cNvCxnSpPr>
              <a:stCxn id="88" idx="2"/>
              <a:endCxn id="88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C7A1BBB2-D046-ADD8-0C2B-1D469C86CFDE}"/>
                </a:ext>
              </a:extLst>
            </p:cNvPr>
            <p:cNvCxnSpPr>
              <a:stCxn id="88" idx="0"/>
              <a:endCxn id="88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73E52A8-93C8-101A-F56F-6E8BDD3BEFFA}"/>
              </a:ext>
            </a:extLst>
          </p:cNvPr>
          <p:cNvGrpSpPr/>
          <p:nvPr/>
        </p:nvGrpSpPr>
        <p:grpSpPr>
          <a:xfrm rot="3271699">
            <a:off x="6786052" y="1931589"/>
            <a:ext cx="288000" cy="290793"/>
            <a:chOff x="7392000" y="2346207"/>
            <a:chExt cx="288000" cy="290793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EB2E4019-7361-8DB5-9E76-52B32C81D04B}"/>
                </a:ext>
              </a:extLst>
            </p:cNvPr>
            <p:cNvCxnSpPr>
              <a:stCxn id="9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B51534B-A3C9-D1AA-E8C5-B12E1E2DB8A6}"/>
                </a:ext>
              </a:extLst>
            </p:cNvPr>
            <p:cNvCxnSpPr>
              <a:stCxn id="9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2045F86A-4EC8-F4A0-0643-D8AE0480D82C}"/>
                </a:ext>
              </a:extLst>
            </p:cNvPr>
            <p:cNvCxnSpPr>
              <a:stCxn id="96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4B895C36-25D4-EC36-ECC6-63A231380A07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53C06298-2DF1-DDB6-F564-896C09D6A10F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372BC80-C02A-8DAD-FDD8-D0E1CDB34BE9}"/>
                </a:ext>
              </a:extLst>
            </p:cNvPr>
            <p:cNvCxnSpPr>
              <a:stCxn id="96" idx="2"/>
              <a:endCxn id="96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6989B80A-98C3-1F94-F3BB-243DD6889654}"/>
                </a:ext>
              </a:extLst>
            </p:cNvPr>
            <p:cNvCxnSpPr>
              <a:stCxn id="96" idx="0"/>
              <a:endCxn id="96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3A80F11-3F4A-AABE-B52A-9F095B039E88}"/>
              </a:ext>
            </a:extLst>
          </p:cNvPr>
          <p:cNvGrpSpPr/>
          <p:nvPr/>
        </p:nvGrpSpPr>
        <p:grpSpPr>
          <a:xfrm rot="984301">
            <a:off x="8672824" y="2946946"/>
            <a:ext cx="288000" cy="290793"/>
            <a:chOff x="7392000" y="2346207"/>
            <a:chExt cx="288000" cy="290793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3FDC1B1D-58C7-7B9A-2969-43F11518AA4B}"/>
                </a:ext>
              </a:extLst>
            </p:cNvPr>
            <p:cNvCxnSpPr>
              <a:stCxn id="10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126B668-92A2-0FEF-C12A-5952D7127CAE}"/>
                </a:ext>
              </a:extLst>
            </p:cNvPr>
            <p:cNvCxnSpPr>
              <a:stCxn id="10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F1AE5BBD-648E-4388-BBDF-F3FAD5D4A395}"/>
                </a:ext>
              </a:extLst>
            </p:cNvPr>
            <p:cNvCxnSpPr>
              <a:stCxn id="104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CF83AC23-004B-EC2A-73B1-0FD53E67A16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E33A8020-78E2-6C51-36FC-51100E770714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24FDB5A5-490B-CB72-EA48-6992A02409B6}"/>
                </a:ext>
              </a:extLst>
            </p:cNvPr>
            <p:cNvCxnSpPr>
              <a:stCxn id="104" idx="2"/>
              <a:endCxn id="104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B4BB18D3-61B3-796C-15BE-BE2F59BB6EBF}"/>
                </a:ext>
              </a:extLst>
            </p:cNvPr>
            <p:cNvCxnSpPr>
              <a:stCxn id="104" idx="0"/>
              <a:endCxn id="104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8C2C7FF-9555-5ADB-ECD4-2E13857BD8F2}"/>
              </a:ext>
            </a:extLst>
          </p:cNvPr>
          <p:cNvGrpSpPr/>
          <p:nvPr/>
        </p:nvGrpSpPr>
        <p:grpSpPr>
          <a:xfrm rot="3271699">
            <a:off x="6012129" y="1978557"/>
            <a:ext cx="288000" cy="290793"/>
            <a:chOff x="7392000" y="2346207"/>
            <a:chExt cx="288000" cy="290793"/>
          </a:xfrm>
        </p:grpSpPr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90153CC4-6920-9F0B-2B85-DD7F7A89FABC}"/>
                </a:ext>
              </a:extLst>
            </p:cNvPr>
            <p:cNvCxnSpPr>
              <a:stCxn id="11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22C7CFC6-7997-0265-64F9-228D04AE83FE}"/>
                </a:ext>
              </a:extLst>
            </p:cNvPr>
            <p:cNvCxnSpPr>
              <a:stCxn id="11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79AE2C8-8E5E-B752-F7E3-36397EA19496}"/>
                </a:ext>
              </a:extLst>
            </p:cNvPr>
            <p:cNvCxnSpPr>
              <a:stCxn id="112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994E17EA-D03D-88CC-546D-A188F55D017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57442E9C-54EB-541D-F83C-BCB376924874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0089546-C26E-9919-E38E-00D9F0C49994}"/>
                </a:ext>
              </a:extLst>
            </p:cNvPr>
            <p:cNvCxnSpPr>
              <a:stCxn id="112" idx="2"/>
              <a:endCxn id="112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5227B27-6C1A-54B7-B352-AD1EDDF82477}"/>
                </a:ext>
              </a:extLst>
            </p:cNvPr>
            <p:cNvCxnSpPr>
              <a:stCxn id="112" idx="0"/>
              <a:endCxn id="112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5B345AD-5058-9475-2F57-C348B5F5E36C}"/>
              </a:ext>
            </a:extLst>
          </p:cNvPr>
          <p:cNvGrpSpPr/>
          <p:nvPr/>
        </p:nvGrpSpPr>
        <p:grpSpPr>
          <a:xfrm rot="3271699">
            <a:off x="10043275" y="2975735"/>
            <a:ext cx="288000" cy="290793"/>
            <a:chOff x="7392000" y="2346207"/>
            <a:chExt cx="288000" cy="290793"/>
          </a:xfrm>
        </p:grpSpPr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DD98E8AF-88C8-9B92-F8F9-DD2EB77A38D1}"/>
                </a:ext>
              </a:extLst>
            </p:cNvPr>
            <p:cNvCxnSpPr>
              <a:stCxn id="14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3220BEA0-F251-AF3A-7613-533E5BF7CF95}"/>
                </a:ext>
              </a:extLst>
            </p:cNvPr>
            <p:cNvCxnSpPr>
              <a:stCxn id="14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E3DC83C9-CEC3-F301-3A7C-92F3C9FBB769}"/>
                </a:ext>
              </a:extLst>
            </p:cNvPr>
            <p:cNvCxnSpPr>
              <a:stCxn id="146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B18E37F0-57BC-721B-5DFF-E0EEB6E56440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2172CFDF-EB3D-30DB-FF07-62CDDB6B96D2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628043F9-8CF9-3AA7-7C99-75E1D92282E9}"/>
                </a:ext>
              </a:extLst>
            </p:cNvPr>
            <p:cNvCxnSpPr>
              <a:stCxn id="146" idx="2"/>
              <a:endCxn id="146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CC724C07-FD49-DBEA-4D92-F9AC2363C756}"/>
                </a:ext>
              </a:extLst>
            </p:cNvPr>
            <p:cNvCxnSpPr>
              <a:stCxn id="146" idx="0"/>
              <a:endCxn id="146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8D4399E5-557C-7B5F-A8FC-0359DAF76F03}"/>
              </a:ext>
            </a:extLst>
          </p:cNvPr>
          <p:cNvGrpSpPr/>
          <p:nvPr/>
        </p:nvGrpSpPr>
        <p:grpSpPr>
          <a:xfrm rot="984301">
            <a:off x="6326876" y="2660937"/>
            <a:ext cx="288000" cy="290793"/>
            <a:chOff x="7392000" y="2346207"/>
            <a:chExt cx="288000" cy="290793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5D8FA946-B6B9-2A5D-2D18-D5B51A0C0107}"/>
                </a:ext>
              </a:extLst>
            </p:cNvPr>
            <p:cNvCxnSpPr>
              <a:stCxn id="15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5F179EFC-24AB-35D5-EE91-120684FF89B7}"/>
                </a:ext>
              </a:extLst>
            </p:cNvPr>
            <p:cNvCxnSpPr>
              <a:stCxn id="15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D5707F0C-3F52-A599-1E91-39F4CBEDC325}"/>
                </a:ext>
              </a:extLst>
            </p:cNvPr>
            <p:cNvCxnSpPr>
              <a:stCxn id="154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95602923-D7EA-2A8F-9EA0-F0CEF6657468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89F33080-A285-E0E5-DA1B-8AA7AF4603CD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9E127F3F-510C-87FB-C21F-BE2599F9196C}"/>
                </a:ext>
              </a:extLst>
            </p:cNvPr>
            <p:cNvCxnSpPr>
              <a:stCxn id="154" idx="2"/>
              <a:endCxn id="154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3731B963-B1D1-6E5B-97F4-2AFE26CC0A73}"/>
                </a:ext>
              </a:extLst>
            </p:cNvPr>
            <p:cNvCxnSpPr>
              <a:stCxn id="154" idx="0"/>
              <a:endCxn id="154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0E22B0CA-3F60-B5C7-07E5-883737CB963F}"/>
              </a:ext>
            </a:extLst>
          </p:cNvPr>
          <p:cNvGrpSpPr/>
          <p:nvPr/>
        </p:nvGrpSpPr>
        <p:grpSpPr>
          <a:xfrm rot="3271699">
            <a:off x="5521698" y="1638416"/>
            <a:ext cx="288000" cy="290793"/>
            <a:chOff x="7392000" y="2346207"/>
            <a:chExt cx="288000" cy="290793"/>
          </a:xfrm>
        </p:grpSpPr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C6ABC057-2C12-FE3C-67F0-D6323A55B907}"/>
                </a:ext>
              </a:extLst>
            </p:cNvPr>
            <p:cNvCxnSpPr>
              <a:stCxn id="16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DD30BB6-DE90-2CA3-6A0E-0457F1FE9563}"/>
                </a:ext>
              </a:extLst>
            </p:cNvPr>
            <p:cNvCxnSpPr>
              <a:stCxn id="16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FA003261-78AF-86E7-B4C8-6262B0819173}"/>
                </a:ext>
              </a:extLst>
            </p:cNvPr>
            <p:cNvCxnSpPr>
              <a:stCxn id="162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FE6EE60F-C798-1098-7F96-C68B1AC8CC0B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80BF79B-23B1-8149-3A36-1C5569580BE0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05ED5C85-8DAE-FF75-4417-F9CF0F372689}"/>
                </a:ext>
              </a:extLst>
            </p:cNvPr>
            <p:cNvCxnSpPr>
              <a:stCxn id="162" idx="2"/>
              <a:endCxn id="162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6B8AD03F-B269-F321-7845-7319922655D6}"/>
                </a:ext>
              </a:extLst>
            </p:cNvPr>
            <p:cNvCxnSpPr>
              <a:stCxn id="162" idx="0"/>
              <a:endCxn id="162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BFD60DE2-CAE3-A77B-1004-33853C3E513F}"/>
              </a:ext>
            </a:extLst>
          </p:cNvPr>
          <p:cNvGrpSpPr/>
          <p:nvPr/>
        </p:nvGrpSpPr>
        <p:grpSpPr>
          <a:xfrm rot="984301">
            <a:off x="5743660" y="2979309"/>
            <a:ext cx="288000" cy="290793"/>
            <a:chOff x="7392000" y="2346207"/>
            <a:chExt cx="288000" cy="290793"/>
          </a:xfrm>
        </p:grpSpPr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F7991C13-1E36-CAF0-C6E6-6E7D18E33360}"/>
                </a:ext>
              </a:extLst>
            </p:cNvPr>
            <p:cNvCxnSpPr>
              <a:stCxn id="170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6244693B-91C4-BC17-633B-B7309658FD77}"/>
                </a:ext>
              </a:extLst>
            </p:cNvPr>
            <p:cNvCxnSpPr>
              <a:stCxn id="170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3C70A4E3-2170-7A99-BAD7-FCA43C84F6F4}"/>
                </a:ext>
              </a:extLst>
            </p:cNvPr>
            <p:cNvCxnSpPr>
              <a:stCxn id="170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0166775E-A1F6-BE9C-B70F-F37FA1C53AE2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AC450F44-D042-728E-0A6B-A026435867B7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8962C4A6-DAC7-0055-964B-D537907B400A}"/>
                </a:ext>
              </a:extLst>
            </p:cNvPr>
            <p:cNvCxnSpPr>
              <a:stCxn id="170" idx="2"/>
              <a:endCxn id="170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8D886921-804A-444F-B63B-73F77CD53BE3}"/>
                </a:ext>
              </a:extLst>
            </p:cNvPr>
            <p:cNvCxnSpPr>
              <a:stCxn id="170" idx="0"/>
              <a:endCxn id="170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1BBD76D5-64A2-EB28-0C78-42FB228DB9C6}"/>
              </a:ext>
            </a:extLst>
          </p:cNvPr>
          <p:cNvGrpSpPr/>
          <p:nvPr/>
        </p:nvGrpSpPr>
        <p:grpSpPr>
          <a:xfrm rot="3271699">
            <a:off x="5106927" y="2159598"/>
            <a:ext cx="288000" cy="290793"/>
            <a:chOff x="7392000" y="2346207"/>
            <a:chExt cx="288000" cy="290793"/>
          </a:xfrm>
        </p:grpSpPr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45011401-45F4-03E7-1538-0B4F1DAA4429}"/>
                </a:ext>
              </a:extLst>
            </p:cNvPr>
            <p:cNvCxnSpPr>
              <a:stCxn id="17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48315925-25EB-EDCC-DEF4-5755F0373F15}"/>
                </a:ext>
              </a:extLst>
            </p:cNvPr>
            <p:cNvCxnSpPr>
              <a:stCxn id="17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DD9CAC6C-DD07-9444-B63C-92C34C98C6E7}"/>
                </a:ext>
              </a:extLst>
            </p:cNvPr>
            <p:cNvCxnSpPr>
              <a:stCxn id="178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D7C4F782-2D3F-ABAE-1F02-4B504B6612CA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B26CDB6E-DA72-6CE5-5973-E675EBB619E1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EA582CA1-00C1-3319-E63C-380E83958D9D}"/>
                </a:ext>
              </a:extLst>
            </p:cNvPr>
            <p:cNvCxnSpPr>
              <a:stCxn id="178" idx="2"/>
              <a:endCxn id="178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AA7B7BBC-39A2-A6E7-BA64-B06EC56DCBFC}"/>
                </a:ext>
              </a:extLst>
            </p:cNvPr>
            <p:cNvCxnSpPr>
              <a:stCxn id="178" idx="0"/>
              <a:endCxn id="178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12461068-A2A1-F2F1-0C9B-BA25C02CBB90}"/>
              </a:ext>
            </a:extLst>
          </p:cNvPr>
          <p:cNvGrpSpPr/>
          <p:nvPr/>
        </p:nvGrpSpPr>
        <p:grpSpPr>
          <a:xfrm rot="3271699">
            <a:off x="10245173" y="1602571"/>
            <a:ext cx="288000" cy="290793"/>
            <a:chOff x="7392000" y="2346207"/>
            <a:chExt cx="288000" cy="290793"/>
          </a:xfrm>
        </p:grpSpPr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0F4B1AE9-C03F-0268-A9B4-DB5F9FE53E71}"/>
                </a:ext>
              </a:extLst>
            </p:cNvPr>
            <p:cNvCxnSpPr>
              <a:stCxn id="18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2BD2776D-1731-EF67-A78C-8E338C2E51E5}"/>
                </a:ext>
              </a:extLst>
            </p:cNvPr>
            <p:cNvCxnSpPr>
              <a:stCxn id="18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B65DEA2F-B83F-6486-C6EC-624EE7000BB7}"/>
                </a:ext>
              </a:extLst>
            </p:cNvPr>
            <p:cNvCxnSpPr>
              <a:stCxn id="186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89C3EF59-142A-1696-8C1F-780F388C87E5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EEDFD0C7-A112-B9F6-AFFE-F606C5B86FB3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E6A20B0D-4ABB-9F3D-EB31-C8549F34BDFD}"/>
                </a:ext>
              </a:extLst>
            </p:cNvPr>
            <p:cNvCxnSpPr>
              <a:stCxn id="186" idx="2"/>
              <a:endCxn id="186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1E3948DA-C724-4BAC-816B-3203DACD8537}"/>
                </a:ext>
              </a:extLst>
            </p:cNvPr>
            <p:cNvCxnSpPr>
              <a:stCxn id="186" idx="0"/>
              <a:endCxn id="186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CDDDA7AC-FEA5-A78D-8B6A-A7E08E0B5B91}"/>
              </a:ext>
            </a:extLst>
          </p:cNvPr>
          <p:cNvGrpSpPr/>
          <p:nvPr/>
        </p:nvGrpSpPr>
        <p:grpSpPr>
          <a:xfrm rot="3271699">
            <a:off x="9963944" y="2251225"/>
            <a:ext cx="288000" cy="290793"/>
            <a:chOff x="7392000" y="2346207"/>
            <a:chExt cx="288000" cy="290793"/>
          </a:xfrm>
        </p:grpSpPr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803F6610-6C58-E0BB-AE7C-AE806BEE84AD}"/>
                </a:ext>
              </a:extLst>
            </p:cNvPr>
            <p:cNvCxnSpPr>
              <a:stCxn id="19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3BFC5BB8-FD11-A59E-0A03-C8E399522ACA}"/>
                </a:ext>
              </a:extLst>
            </p:cNvPr>
            <p:cNvCxnSpPr>
              <a:stCxn id="19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570D78F4-097D-20F6-C8B0-D3F7911A233C}"/>
                </a:ext>
              </a:extLst>
            </p:cNvPr>
            <p:cNvCxnSpPr>
              <a:stCxn id="194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86F078EC-AD5F-F517-20F9-10D7F1A3E062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5CF9C783-2BC3-A14D-D5B0-81B9B9034216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3CAA33C-27EE-249A-4AE7-D5BC40F1FC8C}"/>
                </a:ext>
              </a:extLst>
            </p:cNvPr>
            <p:cNvCxnSpPr>
              <a:stCxn id="194" idx="2"/>
              <a:endCxn id="194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247A18D9-FFDD-7690-EC7F-52CF71FAFF8B}"/>
                </a:ext>
              </a:extLst>
            </p:cNvPr>
            <p:cNvCxnSpPr>
              <a:stCxn id="194" idx="0"/>
              <a:endCxn id="194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39BA2E1D-A1ED-C428-DCB8-35263FBA9D31}"/>
              </a:ext>
            </a:extLst>
          </p:cNvPr>
          <p:cNvGrpSpPr/>
          <p:nvPr/>
        </p:nvGrpSpPr>
        <p:grpSpPr>
          <a:xfrm>
            <a:off x="8852006" y="1895803"/>
            <a:ext cx="288000" cy="290793"/>
            <a:chOff x="7392000" y="2346207"/>
            <a:chExt cx="288000" cy="290793"/>
          </a:xfrm>
        </p:grpSpPr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6C1D33D3-1102-9E2A-CAC4-F4CD4F71A3A1}"/>
                </a:ext>
              </a:extLst>
            </p:cNvPr>
            <p:cNvCxnSpPr>
              <a:stCxn id="20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841CC6C9-A373-9581-650E-1FCC48AD2F9F}"/>
                </a:ext>
              </a:extLst>
            </p:cNvPr>
            <p:cNvCxnSpPr>
              <a:stCxn id="20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EC6AAA67-F3CE-D885-9EE9-26D444006DE4}"/>
                </a:ext>
              </a:extLst>
            </p:cNvPr>
            <p:cNvCxnSpPr>
              <a:stCxn id="202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5D8E98C4-6AC1-E867-8DED-7C39541A6AEF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B39B16E1-8CC1-3E35-C30D-7EC7F9341224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38E68418-5582-BD54-A081-EB4D500128D7}"/>
                </a:ext>
              </a:extLst>
            </p:cNvPr>
            <p:cNvCxnSpPr>
              <a:stCxn id="202" idx="2"/>
              <a:endCxn id="202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79AA135-A9A8-F024-65DA-C5C83F6F454D}"/>
                </a:ext>
              </a:extLst>
            </p:cNvPr>
            <p:cNvCxnSpPr>
              <a:stCxn id="202" idx="0"/>
              <a:endCxn id="202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D0AD8C32-767A-1E81-2A8E-9848366D952F}"/>
              </a:ext>
            </a:extLst>
          </p:cNvPr>
          <p:cNvGrpSpPr/>
          <p:nvPr/>
        </p:nvGrpSpPr>
        <p:grpSpPr>
          <a:xfrm rot="3271699">
            <a:off x="9500238" y="2914292"/>
            <a:ext cx="288000" cy="290793"/>
            <a:chOff x="7392000" y="2346207"/>
            <a:chExt cx="288000" cy="290793"/>
          </a:xfrm>
        </p:grpSpPr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B6A584F5-CE48-02B4-687B-1697624671B6}"/>
                </a:ext>
              </a:extLst>
            </p:cNvPr>
            <p:cNvCxnSpPr>
              <a:stCxn id="210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405E8904-1AA5-1D8A-20CB-7CFA11BE99C2}"/>
                </a:ext>
              </a:extLst>
            </p:cNvPr>
            <p:cNvCxnSpPr>
              <a:stCxn id="210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6D007828-2541-FFB5-9B39-70634040C4DC}"/>
                </a:ext>
              </a:extLst>
            </p:cNvPr>
            <p:cNvCxnSpPr>
              <a:stCxn id="210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3FF7B2B-B7BB-D8D7-4EE5-B56D078E2195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CAEE899C-81E8-8479-CDA4-36CDA067FD49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4A5A6F99-2FB9-6612-FF67-F1675BC40077}"/>
                </a:ext>
              </a:extLst>
            </p:cNvPr>
            <p:cNvCxnSpPr>
              <a:stCxn id="210" idx="2"/>
              <a:endCxn id="210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438ABCC1-FB29-1641-BE01-477595F3415F}"/>
                </a:ext>
              </a:extLst>
            </p:cNvPr>
            <p:cNvCxnSpPr>
              <a:stCxn id="210" idx="0"/>
              <a:endCxn id="210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DC7816D7-453A-5FDB-8154-7A8BC5865A9D}"/>
              </a:ext>
            </a:extLst>
          </p:cNvPr>
          <p:cNvGrpSpPr/>
          <p:nvPr/>
        </p:nvGrpSpPr>
        <p:grpSpPr>
          <a:xfrm rot="3271699">
            <a:off x="7322408" y="2976761"/>
            <a:ext cx="288000" cy="290793"/>
            <a:chOff x="7392000" y="2346207"/>
            <a:chExt cx="288000" cy="290793"/>
          </a:xfrm>
        </p:grpSpPr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98B5C6FC-30B0-64B4-C171-924E3EBEC2D8}"/>
                </a:ext>
              </a:extLst>
            </p:cNvPr>
            <p:cNvCxnSpPr>
              <a:stCxn id="21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3AB15409-7890-A4AE-6E02-FEA53956089B}"/>
                </a:ext>
              </a:extLst>
            </p:cNvPr>
            <p:cNvCxnSpPr>
              <a:stCxn id="21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C7FCF77A-F93E-9727-5268-CEC80507BAC1}"/>
                </a:ext>
              </a:extLst>
            </p:cNvPr>
            <p:cNvCxnSpPr>
              <a:stCxn id="218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C30583B2-1FB2-3211-2914-782449DDD951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81D4246B-75CF-171A-8A58-CF8647BAB46F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A56A5AC8-9A05-8C5A-5488-475F7808EFE6}"/>
                </a:ext>
              </a:extLst>
            </p:cNvPr>
            <p:cNvCxnSpPr>
              <a:stCxn id="218" idx="2"/>
              <a:endCxn id="218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F5B412D3-057D-7103-D47B-AADF2E2E27E7}"/>
                </a:ext>
              </a:extLst>
            </p:cNvPr>
            <p:cNvCxnSpPr>
              <a:stCxn id="218" idx="0"/>
              <a:endCxn id="218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230" name="Straight Arrow Connector 229">
            <a:extLst>
              <a:ext uri="{FF2B5EF4-FFF2-40B4-BE49-F238E27FC236}">
                <a16:creationId xmlns:a16="http://schemas.microsoft.com/office/drawing/2014/main" id="{A23127FA-1C14-F14D-9341-C9AD35106B07}"/>
              </a:ext>
            </a:extLst>
          </p:cNvPr>
          <p:cNvCxnSpPr/>
          <p:nvPr/>
        </p:nvCxnSpPr>
        <p:spPr bwMode="auto">
          <a:xfrm>
            <a:off x="3943620" y="2303186"/>
            <a:ext cx="936000" cy="0"/>
          </a:xfrm>
          <a:prstGeom prst="straightConnector1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CCDFBDDF-05CC-4AE8-6A07-026DB0333B47}"/>
              </a:ext>
            </a:extLst>
          </p:cNvPr>
          <p:cNvGrpSpPr/>
          <p:nvPr/>
        </p:nvGrpSpPr>
        <p:grpSpPr>
          <a:xfrm rot="3271699">
            <a:off x="776853" y="1707871"/>
            <a:ext cx="288000" cy="290793"/>
            <a:chOff x="7392000" y="2346207"/>
            <a:chExt cx="288000" cy="290793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3CB9312-C8F9-5195-340D-163F1F928B33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E174CBC-97E0-BDF7-6160-11BE99887642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38244A8-D5B7-3ACB-AE8F-02C6E43B44FE}"/>
                </a:ext>
              </a:extLst>
            </p:cNvPr>
            <p:cNvCxnSpPr>
              <a:stCxn id="1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25C440D-1467-2473-8DD3-D44F7746A89E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FA9E2CC-7F83-FE2C-0577-C967F13B68F7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B9437BA-EC69-9499-99A7-F646DAE38E5B}"/>
                </a:ext>
              </a:extLst>
            </p:cNvPr>
            <p:cNvCxnSpPr>
              <a:stCxn id="15" idx="2"/>
              <a:endCxn id="1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6995D77-C27F-B1D1-5729-FC52C1E882A2}"/>
                </a:ext>
              </a:extLst>
            </p:cNvPr>
            <p:cNvCxnSpPr>
              <a:stCxn id="15" idx="0"/>
              <a:endCxn id="1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DDB23CAE-45F7-585E-72FC-C677E5CDEBC7}"/>
              </a:ext>
            </a:extLst>
          </p:cNvPr>
          <p:cNvSpPr/>
          <p:nvPr/>
        </p:nvSpPr>
        <p:spPr>
          <a:xfrm>
            <a:off x="4347620" y="956900"/>
            <a:ext cx="6705600" cy="2755900"/>
          </a:xfrm>
          <a:prstGeom prst="rect">
            <a:avLst/>
          </a:prstGeom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1F9673F-707E-0CBF-5CA7-9CD9F172AB2E}"/>
              </a:ext>
            </a:extLst>
          </p:cNvPr>
          <p:cNvSpPr txBox="1"/>
          <p:nvPr/>
        </p:nvSpPr>
        <p:spPr>
          <a:xfrm>
            <a:off x="4360320" y="3789000"/>
            <a:ext cx="5250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macroscale mass balance</a:t>
            </a:r>
            <a:endParaRPr lang="en-CH" sz="2400" b="0" dirty="0"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2CFC5E-74FD-EE40-58CF-A84AACCD15B2}"/>
              </a:ext>
            </a:extLst>
          </p:cNvPr>
          <p:cNvSpPr txBox="1"/>
          <p:nvPr/>
        </p:nvSpPr>
        <p:spPr>
          <a:xfrm>
            <a:off x="480000" y="2277000"/>
            <a:ext cx="2447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microscale mass balance</a:t>
            </a:r>
            <a:endParaRPr lang="en-CH" sz="2400" b="0" dirty="0"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DBB583-2859-123F-0666-A1AB61EA246C}"/>
              </a:ext>
            </a:extLst>
          </p:cNvPr>
          <p:cNvSpPr/>
          <p:nvPr/>
        </p:nvSpPr>
        <p:spPr>
          <a:xfrm>
            <a:off x="480000" y="1413000"/>
            <a:ext cx="864000" cy="864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261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32" grpId="0"/>
      <p:bldP spid="33" grpId="0"/>
      <p:bldP spid="3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58B5-A4B0-D7DB-4853-E476CA85E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scale observations</a:t>
            </a:r>
            <a:endParaRPr lang="en-CH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A1C3DE-C9DB-BB15-9859-DB71436D6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023" y="965254"/>
            <a:ext cx="6072087" cy="455958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C2980D2-D3E3-735B-396F-C038E4E8D4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89931" y="4609241"/>
          <a:ext cx="3698875" cy="199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952200" progId="Equation.DSMT4">
                  <p:embed/>
                </p:oleObj>
              </mc:Choice>
              <mc:Fallback>
                <p:oleObj name="Equation" r:id="rId4" imgW="1765080" imgH="9522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C2980D2-D3E3-735B-396F-C038E4E8D4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89931" y="4609241"/>
                        <a:ext cx="3698875" cy="1995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9E8870E-F536-E959-25DD-B7BB64C65D85}"/>
              </a:ext>
            </a:extLst>
          </p:cNvPr>
          <p:cNvSpPr txBox="1"/>
          <p:nvPr/>
        </p:nvSpPr>
        <p:spPr>
          <a:xfrm>
            <a:off x="0" y="6273225"/>
            <a:ext cx="68822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Based on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Gonenc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E.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Harremoes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P. (1990) Nitrification in Rotating-Disk Systems .2. Criteria for Simultaneous Mineralization and Nitrification. Water Research 24(4), 499-505.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C33827C-2A28-3882-3717-E3E1A9B5EB95}"/>
              </a:ext>
            </a:extLst>
          </p:cNvPr>
          <p:cNvCxnSpPr/>
          <p:nvPr/>
        </p:nvCxnSpPr>
        <p:spPr bwMode="auto">
          <a:xfrm flipH="1" flipV="1">
            <a:off x="5895191" y="5228216"/>
            <a:ext cx="2000922" cy="9036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5F6648E-FAAC-535D-AD28-C0E240949303}"/>
              </a:ext>
            </a:extLst>
          </p:cNvPr>
          <p:cNvSpPr txBox="1"/>
          <p:nvPr/>
        </p:nvSpPr>
        <p:spPr>
          <a:xfrm>
            <a:off x="0" y="849854"/>
            <a:ext cx="1872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Full nitrification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C5FEAE-B2DB-63E8-3ED2-3E19B33AFF6B}"/>
              </a:ext>
            </a:extLst>
          </p:cNvPr>
          <p:cNvSpPr txBox="1"/>
          <p:nvPr/>
        </p:nvSpPr>
        <p:spPr>
          <a:xfrm>
            <a:off x="83357" y="4249271"/>
            <a:ext cx="1789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No nitrification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150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464"/>
    </mc:Choice>
    <mc:Fallback xmlns="">
      <p:transition advTm="8464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08050"/>
            <a:ext cx="10801037" cy="5689600"/>
          </a:xfrm>
        </p:spPr>
        <p:txBody>
          <a:bodyPr/>
          <a:lstStyle/>
          <a:p>
            <a:endParaRPr lang="en-US" sz="2800" dirty="0"/>
          </a:p>
          <a:p>
            <a:r>
              <a:rPr lang="en-US" sz="3000" dirty="0"/>
              <a:t>Competition of heterotrophic and autotrophic bacteria can be predicted using numerical modelling</a:t>
            </a:r>
          </a:p>
          <a:p>
            <a:endParaRPr lang="en-US" sz="2800" dirty="0"/>
          </a:p>
          <a:p>
            <a:r>
              <a:rPr lang="en-US" sz="3000" dirty="0"/>
              <a:t>Slower growing nitrifiers…</a:t>
            </a:r>
            <a:br>
              <a:rPr lang="en-US" sz="3000" dirty="0"/>
            </a:br>
            <a:r>
              <a:rPr lang="en-US" sz="3000" dirty="0"/>
              <a:t> …are outcompeted at high bulk phase organic substrate concentrations</a:t>
            </a:r>
            <a:br>
              <a:rPr lang="en-US" sz="3000" dirty="0"/>
            </a:br>
            <a:br>
              <a:rPr lang="en-US" sz="3000" dirty="0"/>
            </a:br>
            <a:r>
              <a:rPr lang="en-US" sz="3000" dirty="0"/>
              <a:t>…grow deeper inside the biofilm where oxygen can become limiting</a:t>
            </a:r>
          </a:p>
          <a:p>
            <a:endParaRPr lang="en-US" sz="2800" dirty="0"/>
          </a:p>
          <a:p>
            <a:r>
              <a:rPr lang="en-US" sz="3000" dirty="0"/>
              <a:t>Competition must be considered in biofilm reactor design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42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40"/>
    </mc:Choice>
    <mc:Fallback xmlns="">
      <p:transition spd="slow" advTm="287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715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19">
        <p:fade/>
      </p:transition>
    </mc:Choice>
    <mc:Fallback xmlns="">
      <p:transition spd="med" advTm="6019">
        <p:fade/>
      </p:transition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6F59C1-48D5-18D4-B460-BB9C78057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FFC9FFD-DD7C-E9E2-E7FB-EEE5332BDF8D}"/>
              </a:ext>
            </a:extLst>
          </p:cNvPr>
          <p:cNvSpPr txBox="1"/>
          <p:nvPr/>
        </p:nvSpPr>
        <p:spPr>
          <a:xfrm>
            <a:off x="5659471" y="857250"/>
            <a:ext cx="65325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Detachment from biofilms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F205C5A-14DE-9F93-6850-862C65A8F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7E3B8DF8-A102-6DFA-FB76-6FE2DD3BFC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3974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A1F470-79B8-C9DC-BA9C-F80725D329AF}"/>
              </a:ext>
            </a:extLst>
          </p:cNvPr>
          <p:cNvSpPr/>
          <p:nvPr/>
        </p:nvSpPr>
        <p:spPr>
          <a:xfrm>
            <a:off x="3304929" y="1921346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Rectangle 14">
            <a:extLst>
              <a:ext uri="{FF2B5EF4-FFF2-40B4-BE49-F238E27FC236}">
                <a16:creationId xmlns:a16="http://schemas.microsoft.com/office/drawing/2014/main" id="{B5281DF5-9F44-5207-5876-A7DAF84C5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000" y="1917000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E6CAED-EBC1-A371-BF1C-720A18E70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032" y="1919174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E9431BB-E442-A59C-2B1A-29E30B41AE76}"/>
              </a:ext>
            </a:extLst>
          </p:cNvPr>
          <p:cNvCxnSpPr/>
          <p:nvPr/>
        </p:nvCxnSpPr>
        <p:spPr bwMode="auto">
          <a:xfrm flipV="1">
            <a:off x="3792063" y="1553911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5D1000E-1F7D-CC4E-31BB-74350343D33C}"/>
              </a:ext>
            </a:extLst>
          </p:cNvPr>
          <p:cNvCxnSpPr/>
          <p:nvPr/>
        </p:nvCxnSpPr>
        <p:spPr bwMode="auto">
          <a:xfrm>
            <a:off x="3792063" y="5153911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88A047-1A39-0780-7648-6633E6C2B923}"/>
              </a:ext>
            </a:extLst>
          </p:cNvPr>
          <p:cNvCxnSpPr/>
          <p:nvPr/>
        </p:nvCxnSpPr>
        <p:spPr bwMode="auto">
          <a:xfrm flipH="1" flipV="1">
            <a:off x="6672022" y="1913902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0E01454-1F07-3ED1-9FAC-A78A892D4D04}"/>
              </a:ext>
            </a:extLst>
          </p:cNvPr>
          <p:cNvSpPr txBox="1"/>
          <p:nvPr/>
        </p:nvSpPr>
        <p:spPr>
          <a:xfrm rot="16200000">
            <a:off x="1444375" y="3306785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139702CB-F64F-3B14-8631-3032A3FDE51A}"/>
              </a:ext>
            </a:extLst>
          </p:cNvPr>
          <p:cNvSpPr/>
          <p:nvPr/>
        </p:nvSpPr>
        <p:spPr>
          <a:xfrm flipH="1">
            <a:off x="6286105" y="3807637"/>
            <a:ext cx="645235" cy="373530"/>
          </a:xfrm>
          <a:prstGeom prst="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544E40-2DE6-47E8-9273-C3BC2C4FA250}"/>
              </a:ext>
            </a:extLst>
          </p:cNvPr>
          <p:cNvSpPr txBox="1"/>
          <p:nvPr/>
        </p:nvSpPr>
        <p:spPr>
          <a:xfrm>
            <a:off x="6942183" y="3753571"/>
            <a:ext cx="115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(x=0)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0AAD6C34-B646-18A2-37B9-C8C0E5FAE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balancing growth?</a:t>
            </a:r>
            <a:endParaRPr lang="en-CH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6419B-6C7F-5216-9E85-63963A4FF76D}"/>
              </a:ext>
            </a:extLst>
          </p:cNvPr>
          <p:cNvSpPr txBox="1"/>
          <p:nvPr/>
        </p:nvSpPr>
        <p:spPr>
          <a:xfrm>
            <a:off x="5181600" y="1704622"/>
            <a:ext cx="11689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?</a:t>
            </a:r>
            <a:endParaRPr kumimoji="0" lang="en-CH" sz="13800" b="0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1AF7CB-EE57-A7AB-4D16-2380EEBD0F63}"/>
              </a:ext>
            </a:extLst>
          </p:cNvPr>
          <p:cNvSpPr txBox="1"/>
          <p:nvPr/>
        </p:nvSpPr>
        <p:spPr>
          <a:xfrm>
            <a:off x="3791999" y="1557000"/>
            <a:ext cx="28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2D5CB4-291F-65EB-9EF2-D6D636543795}"/>
              </a:ext>
            </a:extLst>
          </p:cNvPr>
          <p:cNvSpPr txBox="1"/>
          <p:nvPr/>
        </p:nvSpPr>
        <p:spPr>
          <a:xfrm>
            <a:off x="6672000" y="1557000"/>
            <a:ext cx="172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3501729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11523135" cy="56896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Explain mechanisms of detachment</a:t>
            </a:r>
          </a:p>
          <a:p>
            <a:endParaRPr lang="en-US" sz="3000" dirty="0"/>
          </a:p>
          <a:p>
            <a:r>
              <a:rPr lang="en-US" sz="3000" dirty="0"/>
              <a:t>Prepare mass balance considering growth, decay, and detachment</a:t>
            </a:r>
          </a:p>
          <a:p>
            <a:endParaRPr lang="en-US" sz="3000" dirty="0"/>
          </a:p>
          <a:p>
            <a:r>
              <a:rPr lang="en-US" sz="3000" dirty="0"/>
              <a:t>Calculate steady state biofilm thickness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658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detachment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2089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0712472-829C-6078-054E-25589A2353C4}"/>
              </a:ext>
            </a:extLst>
          </p:cNvPr>
          <p:cNvSpPr txBox="1"/>
          <p:nvPr/>
        </p:nvSpPr>
        <p:spPr>
          <a:xfrm>
            <a:off x="1775972" y="188732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C11E944-2F45-3508-DF91-F4FA8CA7B000}"/>
              </a:ext>
            </a:extLst>
          </p:cNvPr>
          <p:cNvSpPr/>
          <p:nvPr/>
        </p:nvSpPr>
        <p:spPr>
          <a:xfrm>
            <a:off x="5176359" y="4126544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D6D1E18-A737-193A-7A81-BB25B47BBE68}"/>
              </a:ext>
            </a:extLst>
          </p:cNvPr>
          <p:cNvSpPr/>
          <p:nvPr/>
        </p:nvSpPr>
        <p:spPr>
          <a:xfrm>
            <a:off x="5779293" y="3723761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6C241EC-DCC6-CDE5-83D6-1D095CFE89DC}"/>
              </a:ext>
            </a:extLst>
          </p:cNvPr>
          <p:cNvSpPr/>
          <p:nvPr/>
        </p:nvSpPr>
        <p:spPr>
          <a:xfrm>
            <a:off x="5998425" y="5324199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54D7C7-4DAB-A4C2-EDBC-2E5E570DFC10}"/>
              </a:ext>
            </a:extLst>
          </p:cNvPr>
          <p:cNvSpPr/>
          <p:nvPr/>
        </p:nvSpPr>
        <p:spPr>
          <a:xfrm>
            <a:off x="4514851" y="4246595"/>
            <a:ext cx="147637" cy="19329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7637 w 161925"/>
              <a:gd name="connsiteY27" fmla="*/ 11906 h 200025"/>
              <a:gd name="connsiteX28" fmla="*/ 133350 w 161925"/>
              <a:gd name="connsiteY28" fmla="*/ 0 h 200025"/>
              <a:gd name="connsiteX29" fmla="*/ 73819 w 161925"/>
              <a:gd name="connsiteY29" fmla="*/ 7144 h 200025"/>
              <a:gd name="connsiteX30" fmla="*/ 76200 w 161925"/>
              <a:gd name="connsiteY30" fmla="*/ 23813 h 200025"/>
              <a:gd name="connsiteX31" fmla="*/ 61912 w 161925"/>
              <a:gd name="connsiteY31" fmla="*/ 26194 h 200025"/>
              <a:gd name="connsiteX32" fmla="*/ 33337 w 161925"/>
              <a:gd name="connsiteY32" fmla="*/ 33338 h 200025"/>
              <a:gd name="connsiteX33" fmla="*/ 38100 w 161925"/>
              <a:gd name="connsiteY33" fmla="*/ 61913 h 200025"/>
              <a:gd name="connsiteX34" fmla="*/ 45244 w 161925"/>
              <a:gd name="connsiteY34" fmla="*/ 66675 h 200025"/>
              <a:gd name="connsiteX35" fmla="*/ 47625 w 161925"/>
              <a:gd name="connsiteY35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38112 w 161925"/>
              <a:gd name="connsiteY24" fmla="*/ 47625 h 200025"/>
              <a:gd name="connsiteX25" fmla="*/ 147637 w 161925"/>
              <a:gd name="connsiteY25" fmla="*/ 11906 h 200025"/>
              <a:gd name="connsiteX26" fmla="*/ 133350 w 161925"/>
              <a:gd name="connsiteY26" fmla="*/ 0 h 200025"/>
              <a:gd name="connsiteX27" fmla="*/ 73819 w 161925"/>
              <a:gd name="connsiteY27" fmla="*/ 7144 h 200025"/>
              <a:gd name="connsiteX28" fmla="*/ 76200 w 161925"/>
              <a:gd name="connsiteY28" fmla="*/ 23813 h 200025"/>
              <a:gd name="connsiteX29" fmla="*/ 61912 w 161925"/>
              <a:gd name="connsiteY29" fmla="*/ 26194 h 200025"/>
              <a:gd name="connsiteX30" fmla="*/ 33337 w 161925"/>
              <a:gd name="connsiteY30" fmla="*/ 33338 h 200025"/>
              <a:gd name="connsiteX31" fmla="*/ 38100 w 161925"/>
              <a:gd name="connsiteY31" fmla="*/ 61913 h 200025"/>
              <a:gd name="connsiteX32" fmla="*/ 45244 w 161925"/>
              <a:gd name="connsiteY32" fmla="*/ 66675 h 200025"/>
              <a:gd name="connsiteX33" fmla="*/ 47625 w 161925"/>
              <a:gd name="connsiteY33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43025 w 161925"/>
              <a:gd name="connsiteY20" fmla="*/ 118120 h 200025"/>
              <a:gd name="connsiteX21" fmla="*/ 157162 w 161925"/>
              <a:gd name="connsiteY21" fmla="*/ 100013 h 200025"/>
              <a:gd name="connsiteX22" fmla="*/ 161925 w 161925"/>
              <a:gd name="connsiteY22" fmla="*/ 92869 h 200025"/>
              <a:gd name="connsiteX23" fmla="*/ 147637 w 161925"/>
              <a:gd name="connsiteY23" fmla="*/ 83344 h 200025"/>
              <a:gd name="connsiteX24" fmla="*/ 135731 w 161925"/>
              <a:gd name="connsiteY24" fmla="*/ 80963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57222"/>
              <a:gd name="connsiteY0" fmla="*/ 71438 h 200025"/>
              <a:gd name="connsiteX1" fmla="*/ 38100 w 157222"/>
              <a:gd name="connsiteY1" fmla="*/ 83344 h 200025"/>
              <a:gd name="connsiteX2" fmla="*/ 33337 w 157222"/>
              <a:gd name="connsiteY2" fmla="*/ 92869 h 200025"/>
              <a:gd name="connsiteX3" fmla="*/ 14287 w 157222"/>
              <a:gd name="connsiteY3" fmla="*/ 104775 h 200025"/>
              <a:gd name="connsiteX4" fmla="*/ 7144 w 157222"/>
              <a:gd name="connsiteY4" fmla="*/ 111919 h 200025"/>
              <a:gd name="connsiteX5" fmla="*/ 0 w 157222"/>
              <a:gd name="connsiteY5" fmla="*/ 130969 h 200025"/>
              <a:gd name="connsiteX6" fmla="*/ 11906 w 157222"/>
              <a:gd name="connsiteY6" fmla="*/ 159544 h 200025"/>
              <a:gd name="connsiteX7" fmla="*/ 47625 w 157222"/>
              <a:gd name="connsiteY7" fmla="*/ 150019 h 200025"/>
              <a:gd name="connsiteX8" fmla="*/ 59531 w 157222"/>
              <a:gd name="connsiteY8" fmla="*/ 152400 h 200025"/>
              <a:gd name="connsiteX9" fmla="*/ 61912 w 157222"/>
              <a:gd name="connsiteY9" fmla="*/ 176213 h 200025"/>
              <a:gd name="connsiteX10" fmla="*/ 66675 w 157222"/>
              <a:gd name="connsiteY10" fmla="*/ 190500 h 200025"/>
              <a:gd name="connsiteX11" fmla="*/ 69056 w 157222"/>
              <a:gd name="connsiteY11" fmla="*/ 200025 h 200025"/>
              <a:gd name="connsiteX12" fmla="*/ 97631 w 157222"/>
              <a:gd name="connsiteY12" fmla="*/ 192881 h 200025"/>
              <a:gd name="connsiteX13" fmla="*/ 107156 w 157222"/>
              <a:gd name="connsiteY13" fmla="*/ 180975 h 200025"/>
              <a:gd name="connsiteX14" fmla="*/ 140493 w 157222"/>
              <a:gd name="connsiteY14" fmla="*/ 159544 h 200025"/>
              <a:gd name="connsiteX15" fmla="*/ 138112 w 157222"/>
              <a:gd name="connsiteY15" fmla="*/ 135731 h 200025"/>
              <a:gd name="connsiteX16" fmla="*/ 145256 w 157222"/>
              <a:gd name="connsiteY16" fmla="*/ 145257 h 200025"/>
              <a:gd name="connsiteX17" fmla="*/ 135731 w 157222"/>
              <a:gd name="connsiteY17" fmla="*/ 123825 h 200025"/>
              <a:gd name="connsiteX18" fmla="*/ 145256 w 157222"/>
              <a:gd name="connsiteY18" fmla="*/ 119063 h 200025"/>
              <a:gd name="connsiteX19" fmla="*/ 150019 w 157222"/>
              <a:gd name="connsiteY19" fmla="*/ 107156 h 200025"/>
              <a:gd name="connsiteX20" fmla="*/ 143025 w 157222"/>
              <a:gd name="connsiteY20" fmla="*/ 118120 h 200025"/>
              <a:gd name="connsiteX21" fmla="*/ 157162 w 157222"/>
              <a:gd name="connsiteY21" fmla="*/ 100013 h 200025"/>
              <a:gd name="connsiteX22" fmla="*/ 147637 w 157222"/>
              <a:gd name="connsiteY22" fmla="*/ 83344 h 200025"/>
              <a:gd name="connsiteX23" fmla="*/ 135731 w 157222"/>
              <a:gd name="connsiteY23" fmla="*/ 80963 h 200025"/>
              <a:gd name="connsiteX24" fmla="*/ 138112 w 157222"/>
              <a:gd name="connsiteY24" fmla="*/ 47625 h 200025"/>
              <a:gd name="connsiteX25" fmla="*/ 147637 w 157222"/>
              <a:gd name="connsiteY25" fmla="*/ 11906 h 200025"/>
              <a:gd name="connsiteX26" fmla="*/ 133350 w 157222"/>
              <a:gd name="connsiteY26" fmla="*/ 0 h 200025"/>
              <a:gd name="connsiteX27" fmla="*/ 73819 w 157222"/>
              <a:gd name="connsiteY27" fmla="*/ 7144 h 200025"/>
              <a:gd name="connsiteX28" fmla="*/ 76200 w 157222"/>
              <a:gd name="connsiteY28" fmla="*/ 23813 h 200025"/>
              <a:gd name="connsiteX29" fmla="*/ 61912 w 157222"/>
              <a:gd name="connsiteY29" fmla="*/ 26194 h 200025"/>
              <a:gd name="connsiteX30" fmla="*/ 33337 w 157222"/>
              <a:gd name="connsiteY30" fmla="*/ 33338 h 200025"/>
              <a:gd name="connsiteX31" fmla="*/ 38100 w 157222"/>
              <a:gd name="connsiteY31" fmla="*/ 61913 h 200025"/>
              <a:gd name="connsiteX32" fmla="*/ 45244 w 157222"/>
              <a:gd name="connsiteY32" fmla="*/ 66675 h 200025"/>
              <a:gd name="connsiteX33" fmla="*/ 47625 w 157222"/>
              <a:gd name="connsiteY33" fmla="*/ 71438 h 200025"/>
              <a:gd name="connsiteX0" fmla="*/ 47625 w 157182"/>
              <a:gd name="connsiteY0" fmla="*/ 71438 h 200025"/>
              <a:gd name="connsiteX1" fmla="*/ 38100 w 157182"/>
              <a:gd name="connsiteY1" fmla="*/ 83344 h 200025"/>
              <a:gd name="connsiteX2" fmla="*/ 33337 w 157182"/>
              <a:gd name="connsiteY2" fmla="*/ 92869 h 200025"/>
              <a:gd name="connsiteX3" fmla="*/ 14287 w 157182"/>
              <a:gd name="connsiteY3" fmla="*/ 104775 h 200025"/>
              <a:gd name="connsiteX4" fmla="*/ 7144 w 157182"/>
              <a:gd name="connsiteY4" fmla="*/ 111919 h 200025"/>
              <a:gd name="connsiteX5" fmla="*/ 0 w 157182"/>
              <a:gd name="connsiteY5" fmla="*/ 130969 h 200025"/>
              <a:gd name="connsiteX6" fmla="*/ 11906 w 157182"/>
              <a:gd name="connsiteY6" fmla="*/ 159544 h 200025"/>
              <a:gd name="connsiteX7" fmla="*/ 47625 w 157182"/>
              <a:gd name="connsiteY7" fmla="*/ 150019 h 200025"/>
              <a:gd name="connsiteX8" fmla="*/ 59531 w 157182"/>
              <a:gd name="connsiteY8" fmla="*/ 152400 h 200025"/>
              <a:gd name="connsiteX9" fmla="*/ 61912 w 157182"/>
              <a:gd name="connsiteY9" fmla="*/ 176213 h 200025"/>
              <a:gd name="connsiteX10" fmla="*/ 66675 w 157182"/>
              <a:gd name="connsiteY10" fmla="*/ 190500 h 200025"/>
              <a:gd name="connsiteX11" fmla="*/ 69056 w 157182"/>
              <a:gd name="connsiteY11" fmla="*/ 200025 h 200025"/>
              <a:gd name="connsiteX12" fmla="*/ 97631 w 157182"/>
              <a:gd name="connsiteY12" fmla="*/ 192881 h 200025"/>
              <a:gd name="connsiteX13" fmla="*/ 107156 w 157182"/>
              <a:gd name="connsiteY13" fmla="*/ 180975 h 200025"/>
              <a:gd name="connsiteX14" fmla="*/ 140493 w 157182"/>
              <a:gd name="connsiteY14" fmla="*/ 159544 h 200025"/>
              <a:gd name="connsiteX15" fmla="*/ 138112 w 157182"/>
              <a:gd name="connsiteY15" fmla="*/ 135731 h 200025"/>
              <a:gd name="connsiteX16" fmla="*/ 145256 w 157182"/>
              <a:gd name="connsiteY16" fmla="*/ 145257 h 200025"/>
              <a:gd name="connsiteX17" fmla="*/ 135731 w 157182"/>
              <a:gd name="connsiteY17" fmla="*/ 123825 h 200025"/>
              <a:gd name="connsiteX18" fmla="*/ 145256 w 157182"/>
              <a:gd name="connsiteY18" fmla="*/ 119063 h 200025"/>
              <a:gd name="connsiteX19" fmla="*/ 150019 w 157182"/>
              <a:gd name="connsiteY19" fmla="*/ 107156 h 200025"/>
              <a:gd name="connsiteX20" fmla="*/ 157162 w 157182"/>
              <a:gd name="connsiteY20" fmla="*/ 100013 h 200025"/>
              <a:gd name="connsiteX21" fmla="*/ 147637 w 157182"/>
              <a:gd name="connsiteY21" fmla="*/ 83344 h 200025"/>
              <a:gd name="connsiteX22" fmla="*/ 135731 w 157182"/>
              <a:gd name="connsiteY22" fmla="*/ 80963 h 200025"/>
              <a:gd name="connsiteX23" fmla="*/ 138112 w 157182"/>
              <a:gd name="connsiteY23" fmla="*/ 47625 h 200025"/>
              <a:gd name="connsiteX24" fmla="*/ 147637 w 157182"/>
              <a:gd name="connsiteY24" fmla="*/ 11906 h 200025"/>
              <a:gd name="connsiteX25" fmla="*/ 133350 w 157182"/>
              <a:gd name="connsiteY25" fmla="*/ 0 h 200025"/>
              <a:gd name="connsiteX26" fmla="*/ 73819 w 157182"/>
              <a:gd name="connsiteY26" fmla="*/ 7144 h 200025"/>
              <a:gd name="connsiteX27" fmla="*/ 76200 w 157182"/>
              <a:gd name="connsiteY27" fmla="*/ 23813 h 200025"/>
              <a:gd name="connsiteX28" fmla="*/ 61912 w 157182"/>
              <a:gd name="connsiteY28" fmla="*/ 26194 h 200025"/>
              <a:gd name="connsiteX29" fmla="*/ 33337 w 157182"/>
              <a:gd name="connsiteY29" fmla="*/ 33338 h 200025"/>
              <a:gd name="connsiteX30" fmla="*/ 38100 w 157182"/>
              <a:gd name="connsiteY30" fmla="*/ 61913 h 200025"/>
              <a:gd name="connsiteX31" fmla="*/ 45244 w 157182"/>
              <a:gd name="connsiteY31" fmla="*/ 66675 h 200025"/>
              <a:gd name="connsiteX32" fmla="*/ 47625 w 157182"/>
              <a:gd name="connsiteY32" fmla="*/ 71438 h 200025"/>
              <a:gd name="connsiteX0" fmla="*/ 47625 w 157179"/>
              <a:gd name="connsiteY0" fmla="*/ 71438 h 200025"/>
              <a:gd name="connsiteX1" fmla="*/ 38100 w 157179"/>
              <a:gd name="connsiteY1" fmla="*/ 83344 h 200025"/>
              <a:gd name="connsiteX2" fmla="*/ 33337 w 157179"/>
              <a:gd name="connsiteY2" fmla="*/ 92869 h 200025"/>
              <a:gd name="connsiteX3" fmla="*/ 14287 w 157179"/>
              <a:gd name="connsiteY3" fmla="*/ 104775 h 200025"/>
              <a:gd name="connsiteX4" fmla="*/ 7144 w 157179"/>
              <a:gd name="connsiteY4" fmla="*/ 111919 h 200025"/>
              <a:gd name="connsiteX5" fmla="*/ 0 w 157179"/>
              <a:gd name="connsiteY5" fmla="*/ 130969 h 200025"/>
              <a:gd name="connsiteX6" fmla="*/ 11906 w 157179"/>
              <a:gd name="connsiteY6" fmla="*/ 159544 h 200025"/>
              <a:gd name="connsiteX7" fmla="*/ 47625 w 157179"/>
              <a:gd name="connsiteY7" fmla="*/ 150019 h 200025"/>
              <a:gd name="connsiteX8" fmla="*/ 59531 w 157179"/>
              <a:gd name="connsiteY8" fmla="*/ 152400 h 200025"/>
              <a:gd name="connsiteX9" fmla="*/ 61912 w 157179"/>
              <a:gd name="connsiteY9" fmla="*/ 176213 h 200025"/>
              <a:gd name="connsiteX10" fmla="*/ 66675 w 157179"/>
              <a:gd name="connsiteY10" fmla="*/ 190500 h 200025"/>
              <a:gd name="connsiteX11" fmla="*/ 69056 w 157179"/>
              <a:gd name="connsiteY11" fmla="*/ 200025 h 200025"/>
              <a:gd name="connsiteX12" fmla="*/ 97631 w 157179"/>
              <a:gd name="connsiteY12" fmla="*/ 192881 h 200025"/>
              <a:gd name="connsiteX13" fmla="*/ 107156 w 157179"/>
              <a:gd name="connsiteY13" fmla="*/ 180975 h 200025"/>
              <a:gd name="connsiteX14" fmla="*/ 140493 w 157179"/>
              <a:gd name="connsiteY14" fmla="*/ 159544 h 200025"/>
              <a:gd name="connsiteX15" fmla="*/ 138112 w 157179"/>
              <a:gd name="connsiteY15" fmla="*/ 135731 h 200025"/>
              <a:gd name="connsiteX16" fmla="*/ 145256 w 157179"/>
              <a:gd name="connsiteY16" fmla="*/ 145257 h 200025"/>
              <a:gd name="connsiteX17" fmla="*/ 135731 w 157179"/>
              <a:gd name="connsiteY17" fmla="*/ 123825 h 200025"/>
              <a:gd name="connsiteX18" fmla="*/ 145256 w 157179"/>
              <a:gd name="connsiteY18" fmla="*/ 119063 h 200025"/>
              <a:gd name="connsiteX19" fmla="*/ 157162 w 157179"/>
              <a:gd name="connsiteY19" fmla="*/ 100013 h 200025"/>
              <a:gd name="connsiteX20" fmla="*/ 147637 w 157179"/>
              <a:gd name="connsiteY20" fmla="*/ 83344 h 200025"/>
              <a:gd name="connsiteX21" fmla="*/ 135731 w 157179"/>
              <a:gd name="connsiteY21" fmla="*/ 80963 h 200025"/>
              <a:gd name="connsiteX22" fmla="*/ 138112 w 157179"/>
              <a:gd name="connsiteY22" fmla="*/ 47625 h 200025"/>
              <a:gd name="connsiteX23" fmla="*/ 147637 w 157179"/>
              <a:gd name="connsiteY23" fmla="*/ 11906 h 200025"/>
              <a:gd name="connsiteX24" fmla="*/ 133350 w 157179"/>
              <a:gd name="connsiteY24" fmla="*/ 0 h 200025"/>
              <a:gd name="connsiteX25" fmla="*/ 73819 w 157179"/>
              <a:gd name="connsiteY25" fmla="*/ 7144 h 200025"/>
              <a:gd name="connsiteX26" fmla="*/ 76200 w 157179"/>
              <a:gd name="connsiteY26" fmla="*/ 23813 h 200025"/>
              <a:gd name="connsiteX27" fmla="*/ 61912 w 157179"/>
              <a:gd name="connsiteY27" fmla="*/ 26194 h 200025"/>
              <a:gd name="connsiteX28" fmla="*/ 33337 w 157179"/>
              <a:gd name="connsiteY28" fmla="*/ 33338 h 200025"/>
              <a:gd name="connsiteX29" fmla="*/ 38100 w 157179"/>
              <a:gd name="connsiteY29" fmla="*/ 61913 h 200025"/>
              <a:gd name="connsiteX30" fmla="*/ 45244 w 157179"/>
              <a:gd name="connsiteY30" fmla="*/ 66675 h 200025"/>
              <a:gd name="connsiteX31" fmla="*/ 47625 w 157179"/>
              <a:gd name="connsiteY31" fmla="*/ 71438 h 200025"/>
              <a:gd name="connsiteX0" fmla="*/ 47625 w 148214"/>
              <a:gd name="connsiteY0" fmla="*/ 71438 h 200025"/>
              <a:gd name="connsiteX1" fmla="*/ 38100 w 148214"/>
              <a:gd name="connsiteY1" fmla="*/ 83344 h 200025"/>
              <a:gd name="connsiteX2" fmla="*/ 33337 w 148214"/>
              <a:gd name="connsiteY2" fmla="*/ 92869 h 200025"/>
              <a:gd name="connsiteX3" fmla="*/ 14287 w 148214"/>
              <a:gd name="connsiteY3" fmla="*/ 104775 h 200025"/>
              <a:gd name="connsiteX4" fmla="*/ 7144 w 148214"/>
              <a:gd name="connsiteY4" fmla="*/ 111919 h 200025"/>
              <a:gd name="connsiteX5" fmla="*/ 0 w 148214"/>
              <a:gd name="connsiteY5" fmla="*/ 130969 h 200025"/>
              <a:gd name="connsiteX6" fmla="*/ 11906 w 148214"/>
              <a:gd name="connsiteY6" fmla="*/ 159544 h 200025"/>
              <a:gd name="connsiteX7" fmla="*/ 47625 w 148214"/>
              <a:gd name="connsiteY7" fmla="*/ 150019 h 200025"/>
              <a:gd name="connsiteX8" fmla="*/ 59531 w 148214"/>
              <a:gd name="connsiteY8" fmla="*/ 152400 h 200025"/>
              <a:gd name="connsiteX9" fmla="*/ 61912 w 148214"/>
              <a:gd name="connsiteY9" fmla="*/ 176213 h 200025"/>
              <a:gd name="connsiteX10" fmla="*/ 66675 w 148214"/>
              <a:gd name="connsiteY10" fmla="*/ 190500 h 200025"/>
              <a:gd name="connsiteX11" fmla="*/ 69056 w 148214"/>
              <a:gd name="connsiteY11" fmla="*/ 200025 h 200025"/>
              <a:gd name="connsiteX12" fmla="*/ 97631 w 148214"/>
              <a:gd name="connsiteY12" fmla="*/ 192881 h 200025"/>
              <a:gd name="connsiteX13" fmla="*/ 107156 w 148214"/>
              <a:gd name="connsiteY13" fmla="*/ 180975 h 200025"/>
              <a:gd name="connsiteX14" fmla="*/ 140493 w 148214"/>
              <a:gd name="connsiteY14" fmla="*/ 159544 h 200025"/>
              <a:gd name="connsiteX15" fmla="*/ 138112 w 148214"/>
              <a:gd name="connsiteY15" fmla="*/ 135731 h 200025"/>
              <a:gd name="connsiteX16" fmla="*/ 145256 w 148214"/>
              <a:gd name="connsiteY16" fmla="*/ 145257 h 200025"/>
              <a:gd name="connsiteX17" fmla="*/ 135731 w 148214"/>
              <a:gd name="connsiteY17" fmla="*/ 123825 h 200025"/>
              <a:gd name="connsiteX18" fmla="*/ 145256 w 148214"/>
              <a:gd name="connsiteY18" fmla="*/ 119063 h 200025"/>
              <a:gd name="connsiteX19" fmla="*/ 147637 w 148214"/>
              <a:gd name="connsiteY19" fmla="*/ 83344 h 200025"/>
              <a:gd name="connsiteX20" fmla="*/ 135731 w 148214"/>
              <a:gd name="connsiteY20" fmla="*/ 80963 h 200025"/>
              <a:gd name="connsiteX21" fmla="*/ 138112 w 148214"/>
              <a:gd name="connsiteY21" fmla="*/ 47625 h 200025"/>
              <a:gd name="connsiteX22" fmla="*/ 147637 w 148214"/>
              <a:gd name="connsiteY22" fmla="*/ 11906 h 200025"/>
              <a:gd name="connsiteX23" fmla="*/ 133350 w 148214"/>
              <a:gd name="connsiteY23" fmla="*/ 0 h 200025"/>
              <a:gd name="connsiteX24" fmla="*/ 73819 w 148214"/>
              <a:gd name="connsiteY24" fmla="*/ 7144 h 200025"/>
              <a:gd name="connsiteX25" fmla="*/ 76200 w 148214"/>
              <a:gd name="connsiteY25" fmla="*/ 23813 h 200025"/>
              <a:gd name="connsiteX26" fmla="*/ 61912 w 148214"/>
              <a:gd name="connsiteY26" fmla="*/ 26194 h 200025"/>
              <a:gd name="connsiteX27" fmla="*/ 33337 w 148214"/>
              <a:gd name="connsiteY27" fmla="*/ 33338 h 200025"/>
              <a:gd name="connsiteX28" fmla="*/ 38100 w 148214"/>
              <a:gd name="connsiteY28" fmla="*/ 61913 h 200025"/>
              <a:gd name="connsiteX29" fmla="*/ 45244 w 148214"/>
              <a:gd name="connsiteY29" fmla="*/ 66675 h 200025"/>
              <a:gd name="connsiteX30" fmla="*/ 47625 w 148214"/>
              <a:gd name="connsiteY30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5731 w 147637"/>
              <a:gd name="connsiteY19" fmla="*/ 80963 h 200025"/>
              <a:gd name="connsiteX20" fmla="*/ 138112 w 147637"/>
              <a:gd name="connsiteY20" fmla="*/ 47625 h 200025"/>
              <a:gd name="connsiteX21" fmla="*/ 147637 w 147637"/>
              <a:gd name="connsiteY21" fmla="*/ 11906 h 200025"/>
              <a:gd name="connsiteX22" fmla="*/ 133350 w 147637"/>
              <a:gd name="connsiteY22" fmla="*/ 0 h 200025"/>
              <a:gd name="connsiteX23" fmla="*/ 73819 w 147637"/>
              <a:gd name="connsiteY23" fmla="*/ 7144 h 200025"/>
              <a:gd name="connsiteX24" fmla="*/ 76200 w 147637"/>
              <a:gd name="connsiteY24" fmla="*/ 23813 h 200025"/>
              <a:gd name="connsiteX25" fmla="*/ 61912 w 147637"/>
              <a:gd name="connsiteY25" fmla="*/ 26194 h 200025"/>
              <a:gd name="connsiteX26" fmla="*/ 33337 w 147637"/>
              <a:gd name="connsiteY26" fmla="*/ 33338 h 200025"/>
              <a:gd name="connsiteX27" fmla="*/ 38100 w 147637"/>
              <a:gd name="connsiteY27" fmla="*/ 61913 h 200025"/>
              <a:gd name="connsiteX28" fmla="*/ 45244 w 147637"/>
              <a:gd name="connsiteY28" fmla="*/ 66675 h 200025"/>
              <a:gd name="connsiteX29" fmla="*/ 47625 w 147637"/>
              <a:gd name="connsiteY29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8112 w 147637"/>
              <a:gd name="connsiteY19" fmla="*/ 47625 h 200025"/>
              <a:gd name="connsiteX20" fmla="*/ 147637 w 147637"/>
              <a:gd name="connsiteY20" fmla="*/ 11906 h 200025"/>
              <a:gd name="connsiteX21" fmla="*/ 133350 w 147637"/>
              <a:gd name="connsiteY21" fmla="*/ 0 h 200025"/>
              <a:gd name="connsiteX22" fmla="*/ 73819 w 147637"/>
              <a:gd name="connsiteY22" fmla="*/ 7144 h 200025"/>
              <a:gd name="connsiteX23" fmla="*/ 76200 w 147637"/>
              <a:gd name="connsiteY23" fmla="*/ 23813 h 200025"/>
              <a:gd name="connsiteX24" fmla="*/ 61912 w 147637"/>
              <a:gd name="connsiteY24" fmla="*/ 26194 h 200025"/>
              <a:gd name="connsiteX25" fmla="*/ 33337 w 147637"/>
              <a:gd name="connsiteY25" fmla="*/ 33338 h 200025"/>
              <a:gd name="connsiteX26" fmla="*/ 38100 w 147637"/>
              <a:gd name="connsiteY26" fmla="*/ 61913 h 200025"/>
              <a:gd name="connsiteX27" fmla="*/ 45244 w 147637"/>
              <a:gd name="connsiteY27" fmla="*/ 66675 h 200025"/>
              <a:gd name="connsiteX28" fmla="*/ 47625 w 147637"/>
              <a:gd name="connsiteY28" fmla="*/ 71438 h 200025"/>
              <a:gd name="connsiteX0" fmla="*/ 47625 w 148383"/>
              <a:gd name="connsiteY0" fmla="*/ 71438 h 200025"/>
              <a:gd name="connsiteX1" fmla="*/ 38100 w 148383"/>
              <a:gd name="connsiteY1" fmla="*/ 83344 h 200025"/>
              <a:gd name="connsiteX2" fmla="*/ 33337 w 148383"/>
              <a:gd name="connsiteY2" fmla="*/ 92869 h 200025"/>
              <a:gd name="connsiteX3" fmla="*/ 14287 w 148383"/>
              <a:gd name="connsiteY3" fmla="*/ 104775 h 200025"/>
              <a:gd name="connsiteX4" fmla="*/ 7144 w 148383"/>
              <a:gd name="connsiteY4" fmla="*/ 111919 h 200025"/>
              <a:gd name="connsiteX5" fmla="*/ 0 w 148383"/>
              <a:gd name="connsiteY5" fmla="*/ 130969 h 200025"/>
              <a:gd name="connsiteX6" fmla="*/ 11906 w 148383"/>
              <a:gd name="connsiteY6" fmla="*/ 159544 h 200025"/>
              <a:gd name="connsiteX7" fmla="*/ 47625 w 148383"/>
              <a:gd name="connsiteY7" fmla="*/ 150019 h 200025"/>
              <a:gd name="connsiteX8" fmla="*/ 59531 w 148383"/>
              <a:gd name="connsiteY8" fmla="*/ 152400 h 200025"/>
              <a:gd name="connsiteX9" fmla="*/ 61912 w 148383"/>
              <a:gd name="connsiteY9" fmla="*/ 176213 h 200025"/>
              <a:gd name="connsiteX10" fmla="*/ 66675 w 148383"/>
              <a:gd name="connsiteY10" fmla="*/ 190500 h 200025"/>
              <a:gd name="connsiteX11" fmla="*/ 69056 w 148383"/>
              <a:gd name="connsiteY11" fmla="*/ 200025 h 200025"/>
              <a:gd name="connsiteX12" fmla="*/ 97631 w 148383"/>
              <a:gd name="connsiteY12" fmla="*/ 192881 h 200025"/>
              <a:gd name="connsiteX13" fmla="*/ 107156 w 148383"/>
              <a:gd name="connsiteY13" fmla="*/ 180975 h 200025"/>
              <a:gd name="connsiteX14" fmla="*/ 140493 w 148383"/>
              <a:gd name="connsiteY14" fmla="*/ 159544 h 200025"/>
              <a:gd name="connsiteX15" fmla="*/ 138112 w 148383"/>
              <a:gd name="connsiteY15" fmla="*/ 135731 h 200025"/>
              <a:gd name="connsiteX16" fmla="*/ 145256 w 148383"/>
              <a:gd name="connsiteY16" fmla="*/ 145257 h 200025"/>
              <a:gd name="connsiteX17" fmla="*/ 135731 w 148383"/>
              <a:gd name="connsiteY17" fmla="*/ 123825 h 200025"/>
              <a:gd name="connsiteX18" fmla="*/ 145256 w 148383"/>
              <a:gd name="connsiteY18" fmla="*/ 119063 h 200025"/>
              <a:gd name="connsiteX19" fmla="*/ 147637 w 148383"/>
              <a:gd name="connsiteY19" fmla="*/ 11906 h 200025"/>
              <a:gd name="connsiteX20" fmla="*/ 133350 w 148383"/>
              <a:gd name="connsiteY20" fmla="*/ 0 h 200025"/>
              <a:gd name="connsiteX21" fmla="*/ 73819 w 148383"/>
              <a:gd name="connsiteY21" fmla="*/ 7144 h 200025"/>
              <a:gd name="connsiteX22" fmla="*/ 76200 w 148383"/>
              <a:gd name="connsiteY22" fmla="*/ 23813 h 200025"/>
              <a:gd name="connsiteX23" fmla="*/ 61912 w 148383"/>
              <a:gd name="connsiteY23" fmla="*/ 26194 h 200025"/>
              <a:gd name="connsiteX24" fmla="*/ 33337 w 148383"/>
              <a:gd name="connsiteY24" fmla="*/ 33338 h 200025"/>
              <a:gd name="connsiteX25" fmla="*/ 38100 w 148383"/>
              <a:gd name="connsiteY25" fmla="*/ 61913 h 200025"/>
              <a:gd name="connsiteX26" fmla="*/ 45244 w 148383"/>
              <a:gd name="connsiteY26" fmla="*/ 66675 h 200025"/>
              <a:gd name="connsiteX27" fmla="*/ 47625 w 148383"/>
              <a:gd name="connsiteY27" fmla="*/ 71438 h 200025"/>
              <a:gd name="connsiteX0" fmla="*/ 47625 w 147646"/>
              <a:gd name="connsiteY0" fmla="*/ 71738 h 200325"/>
              <a:gd name="connsiteX1" fmla="*/ 38100 w 147646"/>
              <a:gd name="connsiteY1" fmla="*/ 83644 h 200325"/>
              <a:gd name="connsiteX2" fmla="*/ 33337 w 147646"/>
              <a:gd name="connsiteY2" fmla="*/ 93169 h 200325"/>
              <a:gd name="connsiteX3" fmla="*/ 14287 w 147646"/>
              <a:gd name="connsiteY3" fmla="*/ 105075 h 200325"/>
              <a:gd name="connsiteX4" fmla="*/ 7144 w 147646"/>
              <a:gd name="connsiteY4" fmla="*/ 112219 h 200325"/>
              <a:gd name="connsiteX5" fmla="*/ 0 w 147646"/>
              <a:gd name="connsiteY5" fmla="*/ 131269 h 200325"/>
              <a:gd name="connsiteX6" fmla="*/ 11906 w 147646"/>
              <a:gd name="connsiteY6" fmla="*/ 159844 h 200325"/>
              <a:gd name="connsiteX7" fmla="*/ 47625 w 147646"/>
              <a:gd name="connsiteY7" fmla="*/ 150319 h 200325"/>
              <a:gd name="connsiteX8" fmla="*/ 59531 w 147646"/>
              <a:gd name="connsiteY8" fmla="*/ 152700 h 200325"/>
              <a:gd name="connsiteX9" fmla="*/ 61912 w 147646"/>
              <a:gd name="connsiteY9" fmla="*/ 176513 h 200325"/>
              <a:gd name="connsiteX10" fmla="*/ 66675 w 147646"/>
              <a:gd name="connsiteY10" fmla="*/ 190800 h 200325"/>
              <a:gd name="connsiteX11" fmla="*/ 69056 w 147646"/>
              <a:gd name="connsiteY11" fmla="*/ 200325 h 200325"/>
              <a:gd name="connsiteX12" fmla="*/ 97631 w 147646"/>
              <a:gd name="connsiteY12" fmla="*/ 193181 h 200325"/>
              <a:gd name="connsiteX13" fmla="*/ 107156 w 147646"/>
              <a:gd name="connsiteY13" fmla="*/ 181275 h 200325"/>
              <a:gd name="connsiteX14" fmla="*/ 140493 w 147646"/>
              <a:gd name="connsiteY14" fmla="*/ 159844 h 200325"/>
              <a:gd name="connsiteX15" fmla="*/ 138112 w 147646"/>
              <a:gd name="connsiteY15" fmla="*/ 136031 h 200325"/>
              <a:gd name="connsiteX16" fmla="*/ 145256 w 147646"/>
              <a:gd name="connsiteY16" fmla="*/ 145557 h 200325"/>
              <a:gd name="connsiteX17" fmla="*/ 135731 w 147646"/>
              <a:gd name="connsiteY17" fmla="*/ 124125 h 200325"/>
              <a:gd name="connsiteX18" fmla="*/ 147637 w 147646"/>
              <a:gd name="connsiteY18" fmla="*/ 12206 h 200325"/>
              <a:gd name="connsiteX19" fmla="*/ 133350 w 147646"/>
              <a:gd name="connsiteY19" fmla="*/ 300 h 200325"/>
              <a:gd name="connsiteX20" fmla="*/ 73819 w 147646"/>
              <a:gd name="connsiteY20" fmla="*/ 7444 h 200325"/>
              <a:gd name="connsiteX21" fmla="*/ 76200 w 147646"/>
              <a:gd name="connsiteY21" fmla="*/ 24113 h 200325"/>
              <a:gd name="connsiteX22" fmla="*/ 61912 w 147646"/>
              <a:gd name="connsiteY22" fmla="*/ 26494 h 200325"/>
              <a:gd name="connsiteX23" fmla="*/ 33337 w 147646"/>
              <a:gd name="connsiteY23" fmla="*/ 33638 h 200325"/>
              <a:gd name="connsiteX24" fmla="*/ 38100 w 147646"/>
              <a:gd name="connsiteY24" fmla="*/ 62213 h 200325"/>
              <a:gd name="connsiteX25" fmla="*/ 45244 w 147646"/>
              <a:gd name="connsiteY25" fmla="*/ 66975 h 200325"/>
              <a:gd name="connsiteX26" fmla="*/ 47625 w 147646"/>
              <a:gd name="connsiteY26" fmla="*/ 71738 h 200325"/>
              <a:gd name="connsiteX0" fmla="*/ 47625 w 148325"/>
              <a:gd name="connsiteY0" fmla="*/ 73155 h 201742"/>
              <a:gd name="connsiteX1" fmla="*/ 38100 w 148325"/>
              <a:gd name="connsiteY1" fmla="*/ 85061 h 201742"/>
              <a:gd name="connsiteX2" fmla="*/ 33337 w 148325"/>
              <a:gd name="connsiteY2" fmla="*/ 94586 h 201742"/>
              <a:gd name="connsiteX3" fmla="*/ 14287 w 148325"/>
              <a:gd name="connsiteY3" fmla="*/ 106492 h 201742"/>
              <a:gd name="connsiteX4" fmla="*/ 7144 w 148325"/>
              <a:gd name="connsiteY4" fmla="*/ 113636 h 201742"/>
              <a:gd name="connsiteX5" fmla="*/ 0 w 148325"/>
              <a:gd name="connsiteY5" fmla="*/ 132686 h 201742"/>
              <a:gd name="connsiteX6" fmla="*/ 11906 w 148325"/>
              <a:gd name="connsiteY6" fmla="*/ 161261 h 201742"/>
              <a:gd name="connsiteX7" fmla="*/ 47625 w 148325"/>
              <a:gd name="connsiteY7" fmla="*/ 151736 h 201742"/>
              <a:gd name="connsiteX8" fmla="*/ 59531 w 148325"/>
              <a:gd name="connsiteY8" fmla="*/ 154117 h 201742"/>
              <a:gd name="connsiteX9" fmla="*/ 61912 w 148325"/>
              <a:gd name="connsiteY9" fmla="*/ 177930 h 201742"/>
              <a:gd name="connsiteX10" fmla="*/ 66675 w 148325"/>
              <a:gd name="connsiteY10" fmla="*/ 192217 h 201742"/>
              <a:gd name="connsiteX11" fmla="*/ 69056 w 148325"/>
              <a:gd name="connsiteY11" fmla="*/ 201742 h 201742"/>
              <a:gd name="connsiteX12" fmla="*/ 97631 w 148325"/>
              <a:gd name="connsiteY12" fmla="*/ 194598 h 201742"/>
              <a:gd name="connsiteX13" fmla="*/ 107156 w 148325"/>
              <a:gd name="connsiteY13" fmla="*/ 182692 h 201742"/>
              <a:gd name="connsiteX14" fmla="*/ 140493 w 148325"/>
              <a:gd name="connsiteY14" fmla="*/ 161261 h 201742"/>
              <a:gd name="connsiteX15" fmla="*/ 138112 w 148325"/>
              <a:gd name="connsiteY15" fmla="*/ 137448 h 201742"/>
              <a:gd name="connsiteX16" fmla="*/ 145256 w 148325"/>
              <a:gd name="connsiteY16" fmla="*/ 146974 h 201742"/>
              <a:gd name="connsiteX17" fmla="*/ 147637 w 148325"/>
              <a:gd name="connsiteY17" fmla="*/ 13623 h 201742"/>
              <a:gd name="connsiteX18" fmla="*/ 133350 w 148325"/>
              <a:gd name="connsiteY18" fmla="*/ 1717 h 201742"/>
              <a:gd name="connsiteX19" fmla="*/ 73819 w 148325"/>
              <a:gd name="connsiteY19" fmla="*/ 8861 h 201742"/>
              <a:gd name="connsiteX20" fmla="*/ 76200 w 148325"/>
              <a:gd name="connsiteY20" fmla="*/ 25530 h 201742"/>
              <a:gd name="connsiteX21" fmla="*/ 61912 w 148325"/>
              <a:gd name="connsiteY21" fmla="*/ 27911 h 201742"/>
              <a:gd name="connsiteX22" fmla="*/ 33337 w 148325"/>
              <a:gd name="connsiteY22" fmla="*/ 35055 h 201742"/>
              <a:gd name="connsiteX23" fmla="*/ 38100 w 148325"/>
              <a:gd name="connsiteY23" fmla="*/ 63630 h 201742"/>
              <a:gd name="connsiteX24" fmla="*/ 45244 w 148325"/>
              <a:gd name="connsiteY24" fmla="*/ 68392 h 201742"/>
              <a:gd name="connsiteX25" fmla="*/ 47625 w 148325"/>
              <a:gd name="connsiteY25" fmla="*/ 73155 h 201742"/>
              <a:gd name="connsiteX0" fmla="*/ 47625 w 148274"/>
              <a:gd name="connsiteY0" fmla="*/ 73155 h 201742"/>
              <a:gd name="connsiteX1" fmla="*/ 38100 w 148274"/>
              <a:gd name="connsiteY1" fmla="*/ 85061 h 201742"/>
              <a:gd name="connsiteX2" fmla="*/ 33337 w 148274"/>
              <a:gd name="connsiteY2" fmla="*/ 94586 h 201742"/>
              <a:gd name="connsiteX3" fmla="*/ 14287 w 148274"/>
              <a:gd name="connsiteY3" fmla="*/ 106492 h 201742"/>
              <a:gd name="connsiteX4" fmla="*/ 7144 w 148274"/>
              <a:gd name="connsiteY4" fmla="*/ 113636 h 201742"/>
              <a:gd name="connsiteX5" fmla="*/ 0 w 148274"/>
              <a:gd name="connsiteY5" fmla="*/ 132686 h 201742"/>
              <a:gd name="connsiteX6" fmla="*/ 11906 w 148274"/>
              <a:gd name="connsiteY6" fmla="*/ 161261 h 201742"/>
              <a:gd name="connsiteX7" fmla="*/ 47625 w 148274"/>
              <a:gd name="connsiteY7" fmla="*/ 151736 h 201742"/>
              <a:gd name="connsiteX8" fmla="*/ 59531 w 148274"/>
              <a:gd name="connsiteY8" fmla="*/ 154117 h 201742"/>
              <a:gd name="connsiteX9" fmla="*/ 61912 w 148274"/>
              <a:gd name="connsiteY9" fmla="*/ 177930 h 201742"/>
              <a:gd name="connsiteX10" fmla="*/ 66675 w 148274"/>
              <a:gd name="connsiteY10" fmla="*/ 192217 h 201742"/>
              <a:gd name="connsiteX11" fmla="*/ 69056 w 148274"/>
              <a:gd name="connsiteY11" fmla="*/ 201742 h 201742"/>
              <a:gd name="connsiteX12" fmla="*/ 97631 w 148274"/>
              <a:gd name="connsiteY12" fmla="*/ 194598 h 201742"/>
              <a:gd name="connsiteX13" fmla="*/ 107156 w 148274"/>
              <a:gd name="connsiteY13" fmla="*/ 182692 h 201742"/>
              <a:gd name="connsiteX14" fmla="*/ 140493 w 148274"/>
              <a:gd name="connsiteY14" fmla="*/ 161261 h 201742"/>
              <a:gd name="connsiteX15" fmla="*/ 145256 w 148274"/>
              <a:gd name="connsiteY15" fmla="*/ 146974 h 201742"/>
              <a:gd name="connsiteX16" fmla="*/ 147637 w 148274"/>
              <a:gd name="connsiteY16" fmla="*/ 13623 h 201742"/>
              <a:gd name="connsiteX17" fmla="*/ 133350 w 148274"/>
              <a:gd name="connsiteY17" fmla="*/ 1717 h 201742"/>
              <a:gd name="connsiteX18" fmla="*/ 73819 w 148274"/>
              <a:gd name="connsiteY18" fmla="*/ 8861 h 201742"/>
              <a:gd name="connsiteX19" fmla="*/ 76200 w 148274"/>
              <a:gd name="connsiteY19" fmla="*/ 25530 h 201742"/>
              <a:gd name="connsiteX20" fmla="*/ 61912 w 148274"/>
              <a:gd name="connsiteY20" fmla="*/ 27911 h 201742"/>
              <a:gd name="connsiteX21" fmla="*/ 33337 w 148274"/>
              <a:gd name="connsiteY21" fmla="*/ 35055 h 201742"/>
              <a:gd name="connsiteX22" fmla="*/ 38100 w 148274"/>
              <a:gd name="connsiteY22" fmla="*/ 63630 h 201742"/>
              <a:gd name="connsiteX23" fmla="*/ 45244 w 148274"/>
              <a:gd name="connsiteY23" fmla="*/ 68392 h 201742"/>
              <a:gd name="connsiteX24" fmla="*/ 47625 w 148274"/>
              <a:gd name="connsiteY24" fmla="*/ 73155 h 201742"/>
              <a:gd name="connsiteX0" fmla="*/ 47625 w 147998"/>
              <a:gd name="connsiteY0" fmla="*/ 74135 h 202722"/>
              <a:gd name="connsiteX1" fmla="*/ 38100 w 147998"/>
              <a:gd name="connsiteY1" fmla="*/ 86041 h 202722"/>
              <a:gd name="connsiteX2" fmla="*/ 33337 w 147998"/>
              <a:gd name="connsiteY2" fmla="*/ 95566 h 202722"/>
              <a:gd name="connsiteX3" fmla="*/ 14287 w 147998"/>
              <a:gd name="connsiteY3" fmla="*/ 107472 h 202722"/>
              <a:gd name="connsiteX4" fmla="*/ 7144 w 147998"/>
              <a:gd name="connsiteY4" fmla="*/ 114616 h 202722"/>
              <a:gd name="connsiteX5" fmla="*/ 0 w 147998"/>
              <a:gd name="connsiteY5" fmla="*/ 133666 h 202722"/>
              <a:gd name="connsiteX6" fmla="*/ 11906 w 147998"/>
              <a:gd name="connsiteY6" fmla="*/ 162241 h 202722"/>
              <a:gd name="connsiteX7" fmla="*/ 47625 w 147998"/>
              <a:gd name="connsiteY7" fmla="*/ 152716 h 202722"/>
              <a:gd name="connsiteX8" fmla="*/ 59531 w 147998"/>
              <a:gd name="connsiteY8" fmla="*/ 155097 h 202722"/>
              <a:gd name="connsiteX9" fmla="*/ 61912 w 147998"/>
              <a:gd name="connsiteY9" fmla="*/ 178910 h 202722"/>
              <a:gd name="connsiteX10" fmla="*/ 66675 w 147998"/>
              <a:gd name="connsiteY10" fmla="*/ 193197 h 202722"/>
              <a:gd name="connsiteX11" fmla="*/ 69056 w 147998"/>
              <a:gd name="connsiteY11" fmla="*/ 202722 h 202722"/>
              <a:gd name="connsiteX12" fmla="*/ 97631 w 147998"/>
              <a:gd name="connsiteY12" fmla="*/ 195578 h 202722"/>
              <a:gd name="connsiteX13" fmla="*/ 107156 w 147998"/>
              <a:gd name="connsiteY13" fmla="*/ 183672 h 202722"/>
              <a:gd name="connsiteX14" fmla="*/ 140493 w 147998"/>
              <a:gd name="connsiteY14" fmla="*/ 162241 h 202722"/>
              <a:gd name="connsiteX15" fmla="*/ 147637 w 147998"/>
              <a:gd name="connsiteY15" fmla="*/ 14603 h 202722"/>
              <a:gd name="connsiteX16" fmla="*/ 133350 w 147998"/>
              <a:gd name="connsiteY16" fmla="*/ 2697 h 202722"/>
              <a:gd name="connsiteX17" fmla="*/ 73819 w 147998"/>
              <a:gd name="connsiteY17" fmla="*/ 9841 h 202722"/>
              <a:gd name="connsiteX18" fmla="*/ 76200 w 147998"/>
              <a:gd name="connsiteY18" fmla="*/ 26510 h 202722"/>
              <a:gd name="connsiteX19" fmla="*/ 61912 w 147998"/>
              <a:gd name="connsiteY19" fmla="*/ 28891 h 202722"/>
              <a:gd name="connsiteX20" fmla="*/ 33337 w 147998"/>
              <a:gd name="connsiteY20" fmla="*/ 36035 h 202722"/>
              <a:gd name="connsiteX21" fmla="*/ 38100 w 147998"/>
              <a:gd name="connsiteY21" fmla="*/ 64610 h 202722"/>
              <a:gd name="connsiteX22" fmla="*/ 45244 w 147998"/>
              <a:gd name="connsiteY22" fmla="*/ 69372 h 202722"/>
              <a:gd name="connsiteX23" fmla="*/ 47625 w 147998"/>
              <a:gd name="connsiteY23" fmla="*/ 74135 h 202722"/>
              <a:gd name="connsiteX0" fmla="*/ 47625 w 149720"/>
              <a:gd name="connsiteY0" fmla="*/ 74465 h 203052"/>
              <a:gd name="connsiteX1" fmla="*/ 38100 w 149720"/>
              <a:gd name="connsiteY1" fmla="*/ 86371 h 203052"/>
              <a:gd name="connsiteX2" fmla="*/ 33337 w 149720"/>
              <a:gd name="connsiteY2" fmla="*/ 95896 h 203052"/>
              <a:gd name="connsiteX3" fmla="*/ 14287 w 149720"/>
              <a:gd name="connsiteY3" fmla="*/ 107802 h 203052"/>
              <a:gd name="connsiteX4" fmla="*/ 7144 w 149720"/>
              <a:gd name="connsiteY4" fmla="*/ 114946 h 203052"/>
              <a:gd name="connsiteX5" fmla="*/ 0 w 149720"/>
              <a:gd name="connsiteY5" fmla="*/ 133996 h 203052"/>
              <a:gd name="connsiteX6" fmla="*/ 11906 w 149720"/>
              <a:gd name="connsiteY6" fmla="*/ 162571 h 203052"/>
              <a:gd name="connsiteX7" fmla="*/ 47625 w 149720"/>
              <a:gd name="connsiteY7" fmla="*/ 153046 h 203052"/>
              <a:gd name="connsiteX8" fmla="*/ 59531 w 149720"/>
              <a:gd name="connsiteY8" fmla="*/ 155427 h 203052"/>
              <a:gd name="connsiteX9" fmla="*/ 61912 w 149720"/>
              <a:gd name="connsiteY9" fmla="*/ 179240 h 203052"/>
              <a:gd name="connsiteX10" fmla="*/ 66675 w 149720"/>
              <a:gd name="connsiteY10" fmla="*/ 193527 h 203052"/>
              <a:gd name="connsiteX11" fmla="*/ 69056 w 149720"/>
              <a:gd name="connsiteY11" fmla="*/ 203052 h 203052"/>
              <a:gd name="connsiteX12" fmla="*/ 97631 w 149720"/>
              <a:gd name="connsiteY12" fmla="*/ 195908 h 203052"/>
              <a:gd name="connsiteX13" fmla="*/ 107156 w 149720"/>
              <a:gd name="connsiteY13" fmla="*/ 184002 h 203052"/>
              <a:gd name="connsiteX14" fmla="*/ 145256 w 149720"/>
              <a:gd name="connsiteY14" fmla="*/ 167333 h 203052"/>
              <a:gd name="connsiteX15" fmla="*/ 147637 w 149720"/>
              <a:gd name="connsiteY15" fmla="*/ 14933 h 203052"/>
              <a:gd name="connsiteX16" fmla="*/ 133350 w 149720"/>
              <a:gd name="connsiteY16" fmla="*/ 3027 h 203052"/>
              <a:gd name="connsiteX17" fmla="*/ 73819 w 149720"/>
              <a:gd name="connsiteY17" fmla="*/ 10171 h 203052"/>
              <a:gd name="connsiteX18" fmla="*/ 76200 w 149720"/>
              <a:gd name="connsiteY18" fmla="*/ 26840 h 203052"/>
              <a:gd name="connsiteX19" fmla="*/ 61912 w 149720"/>
              <a:gd name="connsiteY19" fmla="*/ 29221 h 203052"/>
              <a:gd name="connsiteX20" fmla="*/ 33337 w 149720"/>
              <a:gd name="connsiteY20" fmla="*/ 36365 h 203052"/>
              <a:gd name="connsiteX21" fmla="*/ 38100 w 149720"/>
              <a:gd name="connsiteY21" fmla="*/ 64940 h 203052"/>
              <a:gd name="connsiteX22" fmla="*/ 45244 w 149720"/>
              <a:gd name="connsiteY22" fmla="*/ 69702 h 203052"/>
              <a:gd name="connsiteX23" fmla="*/ 47625 w 149720"/>
              <a:gd name="connsiteY23" fmla="*/ 74465 h 203052"/>
              <a:gd name="connsiteX0" fmla="*/ 47625 w 147637"/>
              <a:gd name="connsiteY0" fmla="*/ 74465 h 203052"/>
              <a:gd name="connsiteX1" fmla="*/ 38100 w 147637"/>
              <a:gd name="connsiteY1" fmla="*/ 86371 h 203052"/>
              <a:gd name="connsiteX2" fmla="*/ 33337 w 147637"/>
              <a:gd name="connsiteY2" fmla="*/ 95896 h 203052"/>
              <a:gd name="connsiteX3" fmla="*/ 14287 w 147637"/>
              <a:gd name="connsiteY3" fmla="*/ 107802 h 203052"/>
              <a:gd name="connsiteX4" fmla="*/ 7144 w 147637"/>
              <a:gd name="connsiteY4" fmla="*/ 114946 h 203052"/>
              <a:gd name="connsiteX5" fmla="*/ 0 w 147637"/>
              <a:gd name="connsiteY5" fmla="*/ 133996 h 203052"/>
              <a:gd name="connsiteX6" fmla="*/ 11906 w 147637"/>
              <a:gd name="connsiteY6" fmla="*/ 162571 h 203052"/>
              <a:gd name="connsiteX7" fmla="*/ 47625 w 147637"/>
              <a:gd name="connsiteY7" fmla="*/ 153046 h 203052"/>
              <a:gd name="connsiteX8" fmla="*/ 59531 w 147637"/>
              <a:gd name="connsiteY8" fmla="*/ 155427 h 203052"/>
              <a:gd name="connsiteX9" fmla="*/ 61912 w 147637"/>
              <a:gd name="connsiteY9" fmla="*/ 179240 h 203052"/>
              <a:gd name="connsiteX10" fmla="*/ 66675 w 147637"/>
              <a:gd name="connsiteY10" fmla="*/ 193527 h 203052"/>
              <a:gd name="connsiteX11" fmla="*/ 69056 w 147637"/>
              <a:gd name="connsiteY11" fmla="*/ 203052 h 203052"/>
              <a:gd name="connsiteX12" fmla="*/ 97631 w 147637"/>
              <a:gd name="connsiteY12" fmla="*/ 195908 h 203052"/>
              <a:gd name="connsiteX13" fmla="*/ 107156 w 147637"/>
              <a:gd name="connsiteY13" fmla="*/ 184002 h 203052"/>
              <a:gd name="connsiteX14" fmla="*/ 145256 w 147637"/>
              <a:gd name="connsiteY14" fmla="*/ 167333 h 203052"/>
              <a:gd name="connsiteX15" fmla="*/ 147637 w 147637"/>
              <a:gd name="connsiteY15" fmla="*/ 14933 h 203052"/>
              <a:gd name="connsiteX16" fmla="*/ 133350 w 147637"/>
              <a:gd name="connsiteY16" fmla="*/ 3027 h 203052"/>
              <a:gd name="connsiteX17" fmla="*/ 73819 w 147637"/>
              <a:gd name="connsiteY17" fmla="*/ 10171 h 203052"/>
              <a:gd name="connsiteX18" fmla="*/ 76200 w 147637"/>
              <a:gd name="connsiteY18" fmla="*/ 26840 h 203052"/>
              <a:gd name="connsiteX19" fmla="*/ 61912 w 147637"/>
              <a:gd name="connsiteY19" fmla="*/ 29221 h 203052"/>
              <a:gd name="connsiteX20" fmla="*/ 33337 w 147637"/>
              <a:gd name="connsiteY20" fmla="*/ 36365 h 203052"/>
              <a:gd name="connsiteX21" fmla="*/ 38100 w 147637"/>
              <a:gd name="connsiteY21" fmla="*/ 64940 h 203052"/>
              <a:gd name="connsiteX22" fmla="*/ 45244 w 147637"/>
              <a:gd name="connsiteY22" fmla="*/ 69702 h 203052"/>
              <a:gd name="connsiteX23" fmla="*/ 47625 w 147637"/>
              <a:gd name="connsiteY23" fmla="*/ 74465 h 203052"/>
              <a:gd name="connsiteX0" fmla="*/ 47625 w 152553"/>
              <a:gd name="connsiteY0" fmla="*/ 74136 h 202723"/>
              <a:gd name="connsiteX1" fmla="*/ 38100 w 152553"/>
              <a:gd name="connsiteY1" fmla="*/ 86042 h 202723"/>
              <a:gd name="connsiteX2" fmla="*/ 33337 w 152553"/>
              <a:gd name="connsiteY2" fmla="*/ 95567 h 202723"/>
              <a:gd name="connsiteX3" fmla="*/ 14287 w 152553"/>
              <a:gd name="connsiteY3" fmla="*/ 107473 h 202723"/>
              <a:gd name="connsiteX4" fmla="*/ 7144 w 152553"/>
              <a:gd name="connsiteY4" fmla="*/ 114617 h 202723"/>
              <a:gd name="connsiteX5" fmla="*/ 0 w 152553"/>
              <a:gd name="connsiteY5" fmla="*/ 133667 h 202723"/>
              <a:gd name="connsiteX6" fmla="*/ 11906 w 152553"/>
              <a:gd name="connsiteY6" fmla="*/ 162242 h 202723"/>
              <a:gd name="connsiteX7" fmla="*/ 47625 w 152553"/>
              <a:gd name="connsiteY7" fmla="*/ 152717 h 202723"/>
              <a:gd name="connsiteX8" fmla="*/ 59531 w 152553"/>
              <a:gd name="connsiteY8" fmla="*/ 155098 h 202723"/>
              <a:gd name="connsiteX9" fmla="*/ 61912 w 152553"/>
              <a:gd name="connsiteY9" fmla="*/ 178911 h 202723"/>
              <a:gd name="connsiteX10" fmla="*/ 66675 w 152553"/>
              <a:gd name="connsiteY10" fmla="*/ 193198 h 202723"/>
              <a:gd name="connsiteX11" fmla="*/ 69056 w 152553"/>
              <a:gd name="connsiteY11" fmla="*/ 202723 h 202723"/>
              <a:gd name="connsiteX12" fmla="*/ 97631 w 152553"/>
              <a:gd name="connsiteY12" fmla="*/ 195579 h 202723"/>
              <a:gd name="connsiteX13" fmla="*/ 107156 w 152553"/>
              <a:gd name="connsiteY13" fmla="*/ 183673 h 202723"/>
              <a:gd name="connsiteX14" fmla="*/ 152400 w 152553"/>
              <a:gd name="connsiteY14" fmla="*/ 162242 h 202723"/>
              <a:gd name="connsiteX15" fmla="*/ 147637 w 152553"/>
              <a:gd name="connsiteY15" fmla="*/ 14604 h 202723"/>
              <a:gd name="connsiteX16" fmla="*/ 133350 w 152553"/>
              <a:gd name="connsiteY16" fmla="*/ 2698 h 202723"/>
              <a:gd name="connsiteX17" fmla="*/ 73819 w 152553"/>
              <a:gd name="connsiteY17" fmla="*/ 9842 h 202723"/>
              <a:gd name="connsiteX18" fmla="*/ 76200 w 152553"/>
              <a:gd name="connsiteY18" fmla="*/ 26511 h 202723"/>
              <a:gd name="connsiteX19" fmla="*/ 61912 w 152553"/>
              <a:gd name="connsiteY19" fmla="*/ 28892 h 202723"/>
              <a:gd name="connsiteX20" fmla="*/ 33337 w 152553"/>
              <a:gd name="connsiteY20" fmla="*/ 36036 h 202723"/>
              <a:gd name="connsiteX21" fmla="*/ 38100 w 152553"/>
              <a:gd name="connsiteY21" fmla="*/ 64611 h 202723"/>
              <a:gd name="connsiteX22" fmla="*/ 45244 w 152553"/>
              <a:gd name="connsiteY22" fmla="*/ 69373 h 202723"/>
              <a:gd name="connsiteX23" fmla="*/ 47625 w 152553"/>
              <a:gd name="connsiteY23" fmla="*/ 74136 h 202723"/>
              <a:gd name="connsiteX0" fmla="*/ 47625 w 152573"/>
              <a:gd name="connsiteY0" fmla="*/ 72083 h 200670"/>
              <a:gd name="connsiteX1" fmla="*/ 38100 w 152573"/>
              <a:gd name="connsiteY1" fmla="*/ 83989 h 200670"/>
              <a:gd name="connsiteX2" fmla="*/ 33337 w 152573"/>
              <a:gd name="connsiteY2" fmla="*/ 93514 h 200670"/>
              <a:gd name="connsiteX3" fmla="*/ 14287 w 152573"/>
              <a:gd name="connsiteY3" fmla="*/ 105420 h 200670"/>
              <a:gd name="connsiteX4" fmla="*/ 7144 w 152573"/>
              <a:gd name="connsiteY4" fmla="*/ 112564 h 200670"/>
              <a:gd name="connsiteX5" fmla="*/ 0 w 152573"/>
              <a:gd name="connsiteY5" fmla="*/ 131614 h 200670"/>
              <a:gd name="connsiteX6" fmla="*/ 11906 w 152573"/>
              <a:gd name="connsiteY6" fmla="*/ 160189 h 200670"/>
              <a:gd name="connsiteX7" fmla="*/ 47625 w 152573"/>
              <a:gd name="connsiteY7" fmla="*/ 150664 h 200670"/>
              <a:gd name="connsiteX8" fmla="*/ 59531 w 152573"/>
              <a:gd name="connsiteY8" fmla="*/ 153045 h 200670"/>
              <a:gd name="connsiteX9" fmla="*/ 61912 w 152573"/>
              <a:gd name="connsiteY9" fmla="*/ 176858 h 200670"/>
              <a:gd name="connsiteX10" fmla="*/ 66675 w 152573"/>
              <a:gd name="connsiteY10" fmla="*/ 191145 h 200670"/>
              <a:gd name="connsiteX11" fmla="*/ 69056 w 152573"/>
              <a:gd name="connsiteY11" fmla="*/ 200670 h 200670"/>
              <a:gd name="connsiteX12" fmla="*/ 97631 w 152573"/>
              <a:gd name="connsiteY12" fmla="*/ 193526 h 200670"/>
              <a:gd name="connsiteX13" fmla="*/ 107156 w 152573"/>
              <a:gd name="connsiteY13" fmla="*/ 181620 h 200670"/>
              <a:gd name="connsiteX14" fmla="*/ 152400 w 152573"/>
              <a:gd name="connsiteY14" fmla="*/ 160189 h 200670"/>
              <a:gd name="connsiteX15" fmla="*/ 147637 w 152573"/>
              <a:gd name="connsiteY15" fmla="*/ 12551 h 200670"/>
              <a:gd name="connsiteX16" fmla="*/ 130969 w 152573"/>
              <a:gd name="connsiteY16" fmla="*/ 5408 h 200670"/>
              <a:gd name="connsiteX17" fmla="*/ 73819 w 152573"/>
              <a:gd name="connsiteY17" fmla="*/ 7789 h 200670"/>
              <a:gd name="connsiteX18" fmla="*/ 76200 w 152573"/>
              <a:gd name="connsiteY18" fmla="*/ 24458 h 200670"/>
              <a:gd name="connsiteX19" fmla="*/ 61912 w 152573"/>
              <a:gd name="connsiteY19" fmla="*/ 26839 h 200670"/>
              <a:gd name="connsiteX20" fmla="*/ 33337 w 152573"/>
              <a:gd name="connsiteY20" fmla="*/ 33983 h 200670"/>
              <a:gd name="connsiteX21" fmla="*/ 38100 w 152573"/>
              <a:gd name="connsiteY21" fmla="*/ 62558 h 200670"/>
              <a:gd name="connsiteX22" fmla="*/ 45244 w 152573"/>
              <a:gd name="connsiteY22" fmla="*/ 67320 h 200670"/>
              <a:gd name="connsiteX23" fmla="*/ 47625 w 152573"/>
              <a:gd name="connsiteY23" fmla="*/ 72083 h 200670"/>
              <a:gd name="connsiteX0" fmla="*/ 47625 w 148388"/>
              <a:gd name="connsiteY0" fmla="*/ 72083 h 200670"/>
              <a:gd name="connsiteX1" fmla="*/ 38100 w 148388"/>
              <a:gd name="connsiteY1" fmla="*/ 83989 h 200670"/>
              <a:gd name="connsiteX2" fmla="*/ 33337 w 148388"/>
              <a:gd name="connsiteY2" fmla="*/ 93514 h 200670"/>
              <a:gd name="connsiteX3" fmla="*/ 14287 w 148388"/>
              <a:gd name="connsiteY3" fmla="*/ 105420 h 200670"/>
              <a:gd name="connsiteX4" fmla="*/ 7144 w 148388"/>
              <a:gd name="connsiteY4" fmla="*/ 112564 h 200670"/>
              <a:gd name="connsiteX5" fmla="*/ 0 w 148388"/>
              <a:gd name="connsiteY5" fmla="*/ 131614 h 200670"/>
              <a:gd name="connsiteX6" fmla="*/ 11906 w 148388"/>
              <a:gd name="connsiteY6" fmla="*/ 160189 h 200670"/>
              <a:gd name="connsiteX7" fmla="*/ 47625 w 148388"/>
              <a:gd name="connsiteY7" fmla="*/ 150664 h 200670"/>
              <a:gd name="connsiteX8" fmla="*/ 59531 w 148388"/>
              <a:gd name="connsiteY8" fmla="*/ 153045 h 200670"/>
              <a:gd name="connsiteX9" fmla="*/ 61912 w 148388"/>
              <a:gd name="connsiteY9" fmla="*/ 176858 h 200670"/>
              <a:gd name="connsiteX10" fmla="*/ 66675 w 148388"/>
              <a:gd name="connsiteY10" fmla="*/ 191145 h 200670"/>
              <a:gd name="connsiteX11" fmla="*/ 69056 w 148388"/>
              <a:gd name="connsiteY11" fmla="*/ 200670 h 200670"/>
              <a:gd name="connsiteX12" fmla="*/ 97631 w 148388"/>
              <a:gd name="connsiteY12" fmla="*/ 193526 h 200670"/>
              <a:gd name="connsiteX13" fmla="*/ 107156 w 148388"/>
              <a:gd name="connsiteY13" fmla="*/ 181620 h 200670"/>
              <a:gd name="connsiteX14" fmla="*/ 145256 w 148388"/>
              <a:gd name="connsiteY14" fmla="*/ 160189 h 200670"/>
              <a:gd name="connsiteX15" fmla="*/ 147637 w 148388"/>
              <a:gd name="connsiteY15" fmla="*/ 12551 h 200670"/>
              <a:gd name="connsiteX16" fmla="*/ 130969 w 148388"/>
              <a:gd name="connsiteY16" fmla="*/ 5408 h 200670"/>
              <a:gd name="connsiteX17" fmla="*/ 73819 w 148388"/>
              <a:gd name="connsiteY17" fmla="*/ 7789 h 200670"/>
              <a:gd name="connsiteX18" fmla="*/ 76200 w 148388"/>
              <a:gd name="connsiteY18" fmla="*/ 24458 h 200670"/>
              <a:gd name="connsiteX19" fmla="*/ 61912 w 148388"/>
              <a:gd name="connsiteY19" fmla="*/ 26839 h 200670"/>
              <a:gd name="connsiteX20" fmla="*/ 33337 w 148388"/>
              <a:gd name="connsiteY20" fmla="*/ 33983 h 200670"/>
              <a:gd name="connsiteX21" fmla="*/ 38100 w 148388"/>
              <a:gd name="connsiteY21" fmla="*/ 62558 h 200670"/>
              <a:gd name="connsiteX22" fmla="*/ 45244 w 148388"/>
              <a:gd name="connsiteY22" fmla="*/ 67320 h 200670"/>
              <a:gd name="connsiteX23" fmla="*/ 47625 w 148388"/>
              <a:gd name="connsiteY23" fmla="*/ 72083 h 200670"/>
              <a:gd name="connsiteX0" fmla="*/ 47625 w 147637"/>
              <a:gd name="connsiteY0" fmla="*/ 72083 h 200670"/>
              <a:gd name="connsiteX1" fmla="*/ 38100 w 147637"/>
              <a:gd name="connsiteY1" fmla="*/ 83989 h 200670"/>
              <a:gd name="connsiteX2" fmla="*/ 33337 w 147637"/>
              <a:gd name="connsiteY2" fmla="*/ 93514 h 200670"/>
              <a:gd name="connsiteX3" fmla="*/ 14287 w 147637"/>
              <a:gd name="connsiteY3" fmla="*/ 105420 h 200670"/>
              <a:gd name="connsiteX4" fmla="*/ 7144 w 147637"/>
              <a:gd name="connsiteY4" fmla="*/ 112564 h 200670"/>
              <a:gd name="connsiteX5" fmla="*/ 0 w 147637"/>
              <a:gd name="connsiteY5" fmla="*/ 131614 h 200670"/>
              <a:gd name="connsiteX6" fmla="*/ 11906 w 147637"/>
              <a:gd name="connsiteY6" fmla="*/ 160189 h 200670"/>
              <a:gd name="connsiteX7" fmla="*/ 47625 w 147637"/>
              <a:gd name="connsiteY7" fmla="*/ 150664 h 200670"/>
              <a:gd name="connsiteX8" fmla="*/ 59531 w 147637"/>
              <a:gd name="connsiteY8" fmla="*/ 153045 h 200670"/>
              <a:gd name="connsiteX9" fmla="*/ 61912 w 147637"/>
              <a:gd name="connsiteY9" fmla="*/ 176858 h 200670"/>
              <a:gd name="connsiteX10" fmla="*/ 66675 w 147637"/>
              <a:gd name="connsiteY10" fmla="*/ 191145 h 200670"/>
              <a:gd name="connsiteX11" fmla="*/ 69056 w 147637"/>
              <a:gd name="connsiteY11" fmla="*/ 200670 h 200670"/>
              <a:gd name="connsiteX12" fmla="*/ 97631 w 147637"/>
              <a:gd name="connsiteY12" fmla="*/ 193526 h 200670"/>
              <a:gd name="connsiteX13" fmla="*/ 107156 w 147637"/>
              <a:gd name="connsiteY13" fmla="*/ 181620 h 200670"/>
              <a:gd name="connsiteX14" fmla="*/ 145256 w 147637"/>
              <a:gd name="connsiteY14" fmla="*/ 160189 h 200670"/>
              <a:gd name="connsiteX15" fmla="*/ 147637 w 147637"/>
              <a:gd name="connsiteY15" fmla="*/ 12551 h 200670"/>
              <a:gd name="connsiteX16" fmla="*/ 130969 w 147637"/>
              <a:gd name="connsiteY16" fmla="*/ 5408 h 200670"/>
              <a:gd name="connsiteX17" fmla="*/ 73819 w 147637"/>
              <a:gd name="connsiteY17" fmla="*/ 7789 h 200670"/>
              <a:gd name="connsiteX18" fmla="*/ 76200 w 147637"/>
              <a:gd name="connsiteY18" fmla="*/ 24458 h 200670"/>
              <a:gd name="connsiteX19" fmla="*/ 61912 w 147637"/>
              <a:gd name="connsiteY19" fmla="*/ 26839 h 200670"/>
              <a:gd name="connsiteX20" fmla="*/ 33337 w 147637"/>
              <a:gd name="connsiteY20" fmla="*/ 33983 h 200670"/>
              <a:gd name="connsiteX21" fmla="*/ 38100 w 147637"/>
              <a:gd name="connsiteY21" fmla="*/ 62558 h 200670"/>
              <a:gd name="connsiteX22" fmla="*/ 45244 w 147637"/>
              <a:gd name="connsiteY22" fmla="*/ 67320 h 200670"/>
              <a:gd name="connsiteX23" fmla="*/ 47625 w 147637"/>
              <a:gd name="connsiteY23" fmla="*/ 72083 h 200670"/>
              <a:gd name="connsiteX0" fmla="*/ 147637 w 239077"/>
              <a:gd name="connsiteY0" fmla="*/ 12551 h 200670"/>
              <a:gd name="connsiteX1" fmla="*/ 130969 w 239077"/>
              <a:gd name="connsiteY1" fmla="*/ 5408 h 200670"/>
              <a:gd name="connsiteX2" fmla="*/ 73819 w 239077"/>
              <a:gd name="connsiteY2" fmla="*/ 7789 h 200670"/>
              <a:gd name="connsiteX3" fmla="*/ 76200 w 239077"/>
              <a:gd name="connsiteY3" fmla="*/ 24458 h 200670"/>
              <a:gd name="connsiteX4" fmla="*/ 61912 w 239077"/>
              <a:gd name="connsiteY4" fmla="*/ 26839 h 200670"/>
              <a:gd name="connsiteX5" fmla="*/ 33337 w 239077"/>
              <a:gd name="connsiteY5" fmla="*/ 33983 h 200670"/>
              <a:gd name="connsiteX6" fmla="*/ 38100 w 239077"/>
              <a:gd name="connsiteY6" fmla="*/ 62558 h 200670"/>
              <a:gd name="connsiteX7" fmla="*/ 45244 w 239077"/>
              <a:gd name="connsiteY7" fmla="*/ 67320 h 200670"/>
              <a:gd name="connsiteX8" fmla="*/ 47625 w 239077"/>
              <a:gd name="connsiteY8" fmla="*/ 72083 h 200670"/>
              <a:gd name="connsiteX9" fmla="*/ 38100 w 239077"/>
              <a:gd name="connsiteY9" fmla="*/ 83989 h 200670"/>
              <a:gd name="connsiteX10" fmla="*/ 33337 w 239077"/>
              <a:gd name="connsiteY10" fmla="*/ 93514 h 200670"/>
              <a:gd name="connsiteX11" fmla="*/ 14287 w 239077"/>
              <a:gd name="connsiteY11" fmla="*/ 105420 h 200670"/>
              <a:gd name="connsiteX12" fmla="*/ 7144 w 239077"/>
              <a:gd name="connsiteY12" fmla="*/ 112564 h 200670"/>
              <a:gd name="connsiteX13" fmla="*/ 0 w 239077"/>
              <a:gd name="connsiteY13" fmla="*/ 131614 h 200670"/>
              <a:gd name="connsiteX14" fmla="*/ 11906 w 239077"/>
              <a:gd name="connsiteY14" fmla="*/ 160189 h 200670"/>
              <a:gd name="connsiteX15" fmla="*/ 47625 w 239077"/>
              <a:gd name="connsiteY15" fmla="*/ 150664 h 200670"/>
              <a:gd name="connsiteX16" fmla="*/ 59531 w 239077"/>
              <a:gd name="connsiteY16" fmla="*/ 153045 h 200670"/>
              <a:gd name="connsiteX17" fmla="*/ 61912 w 239077"/>
              <a:gd name="connsiteY17" fmla="*/ 176858 h 200670"/>
              <a:gd name="connsiteX18" fmla="*/ 66675 w 239077"/>
              <a:gd name="connsiteY18" fmla="*/ 191145 h 200670"/>
              <a:gd name="connsiteX19" fmla="*/ 69056 w 239077"/>
              <a:gd name="connsiteY19" fmla="*/ 200670 h 200670"/>
              <a:gd name="connsiteX20" fmla="*/ 97631 w 239077"/>
              <a:gd name="connsiteY20" fmla="*/ 193526 h 200670"/>
              <a:gd name="connsiteX21" fmla="*/ 107156 w 239077"/>
              <a:gd name="connsiteY21" fmla="*/ 181620 h 200670"/>
              <a:gd name="connsiteX22" fmla="*/ 145256 w 239077"/>
              <a:gd name="connsiteY22" fmla="*/ 160189 h 200670"/>
              <a:gd name="connsiteX23" fmla="*/ 239077 w 239077"/>
              <a:gd name="connsiteY23" fmla="*/ 103991 h 200670"/>
              <a:gd name="connsiteX0" fmla="*/ 147637 w 147637"/>
              <a:gd name="connsiteY0" fmla="*/ 12551 h 200670"/>
              <a:gd name="connsiteX1" fmla="*/ 130969 w 147637"/>
              <a:gd name="connsiteY1" fmla="*/ 5408 h 200670"/>
              <a:gd name="connsiteX2" fmla="*/ 73819 w 147637"/>
              <a:gd name="connsiteY2" fmla="*/ 7789 h 200670"/>
              <a:gd name="connsiteX3" fmla="*/ 76200 w 147637"/>
              <a:gd name="connsiteY3" fmla="*/ 24458 h 200670"/>
              <a:gd name="connsiteX4" fmla="*/ 61912 w 147637"/>
              <a:gd name="connsiteY4" fmla="*/ 26839 h 200670"/>
              <a:gd name="connsiteX5" fmla="*/ 33337 w 147637"/>
              <a:gd name="connsiteY5" fmla="*/ 33983 h 200670"/>
              <a:gd name="connsiteX6" fmla="*/ 38100 w 147637"/>
              <a:gd name="connsiteY6" fmla="*/ 62558 h 200670"/>
              <a:gd name="connsiteX7" fmla="*/ 45244 w 147637"/>
              <a:gd name="connsiteY7" fmla="*/ 67320 h 200670"/>
              <a:gd name="connsiteX8" fmla="*/ 47625 w 147637"/>
              <a:gd name="connsiteY8" fmla="*/ 72083 h 200670"/>
              <a:gd name="connsiteX9" fmla="*/ 38100 w 147637"/>
              <a:gd name="connsiteY9" fmla="*/ 83989 h 200670"/>
              <a:gd name="connsiteX10" fmla="*/ 33337 w 147637"/>
              <a:gd name="connsiteY10" fmla="*/ 93514 h 200670"/>
              <a:gd name="connsiteX11" fmla="*/ 14287 w 147637"/>
              <a:gd name="connsiteY11" fmla="*/ 105420 h 200670"/>
              <a:gd name="connsiteX12" fmla="*/ 7144 w 147637"/>
              <a:gd name="connsiteY12" fmla="*/ 112564 h 200670"/>
              <a:gd name="connsiteX13" fmla="*/ 0 w 147637"/>
              <a:gd name="connsiteY13" fmla="*/ 131614 h 200670"/>
              <a:gd name="connsiteX14" fmla="*/ 11906 w 147637"/>
              <a:gd name="connsiteY14" fmla="*/ 160189 h 200670"/>
              <a:gd name="connsiteX15" fmla="*/ 47625 w 147637"/>
              <a:gd name="connsiteY15" fmla="*/ 150664 h 200670"/>
              <a:gd name="connsiteX16" fmla="*/ 59531 w 147637"/>
              <a:gd name="connsiteY16" fmla="*/ 153045 h 200670"/>
              <a:gd name="connsiteX17" fmla="*/ 61912 w 147637"/>
              <a:gd name="connsiteY17" fmla="*/ 176858 h 200670"/>
              <a:gd name="connsiteX18" fmla="*/ 66675 w 147637"/>
              <a:gd name="connsiteY18" fmla="*/ 191145 h 200670"/>
              <a:gd name="connsiteX19" fmla="*/ 69056 w 147637"/>
              <a:gd name="connsiteY19" fmla="*/ 200670 h 200670"/>
              <a:gd name="connsiteX20" fmla="*/ 97631 w 147637"/>
              <a:gd name="connsiteY20" fmla="*/ 193526 h 200670"/>
              <a:gd name="connsiteX21" fmla="*/ 107156 w 147637"/>
              <a:gd name="connsiteY21" fmla="*/ 181620 h 200670"/>
              <a:gd name="connsiteX22" fmla="*/ 145256 w 147637"/>
              <a:gd name="connsiteY22" fmla="*/ 160189 h 200670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152400"/>
              <a:gd name="connsiteY0" fmla="*/ 5176 h 193295"/>
              <a:gd name="connsiteX1" fmla="*/ 73819 w 152400"/>
              <a:gd name="connsiteY1" fmla="*/ 414 h 193295"/>
              <a:gd name="connsiteX2" fmla="*/ 76200 w 152400"/>
              <a:gd name="connsiteY2" fmla="*/ 17083 h 193295"/>
              <a:gd name="connsiteX3" fmla="*/ 61912 w 152400"/>
              <a:gd name="connsiteY3" fmla="*/ 19464 h 193295"/>
              <a:gd name="connsiteX4" fmla="*/ 33337 w 152400"/>
              <a:gd name="connsiteY4" fmla="*/ 26608 h 193295"/>
              <a:gd name="connsiteX5" fmla="*/ 38100 w 152400"/>
              <a:gd name="connsiteY5" fmla="*/ 55183 h 193295"/>
              <a:gd name="connsiteX6" fmla="*/ 45244 w 152400"/>
              <a:gd name="connsiteY6" fmla="*/ 59945 h 193295"/>
              <a:gd name="connsiteX7" fmla="*/ 47625 w 152400"/>
              <a:gd name="connsiteY7" fmla="*/ 64708 h 193295"/>
              <a:gd name="connsiteX8" fmla="*/ 38100 w 152400"/>
              <a:gd name="connsiteY8" fmla="*/ 76614 h 193295"/>
              <a:gd name="connsiteX9" fmla="*/ 33337 w 152400"/>
              <a:gd name="connsiteY9" fmla="*/ 86139 h 193295"/>
              <a:gd name="connsiteX10" fmla="*/ 14287 w 152400"/>
              <a:gd name="connsiteY10" fmla="*/ 98045 h 193295"/>
              <a:gd name="connsiteX11" fmla="*/ 7144 w 152400"/>
              <a:gd name="connsiteY11" fmla="*/ 105189 h 193295"/>
              <a:gd name="connsiteX12" fmla="*/ 0 w 152400"/>
              <a:gd name="connsiteY12" fmla="*/ 124239 h 193295"/>
              <a:gd name="connsiteX13" fmla="*/ 11906 w 152400"/>
              <a:gd name="connsiteY13" fmla="*/ 152814 h 193295"/>
              <a:gd name="connsiteX14" fmla="*/ 47625 w 152400"/>
              <a:gd name="connsiteY14" fmla="*/ 143289 h 193295"/>
              <a:gd name="connsiteX15" fmla="*/ 59531 w 152400"/>
              <a:gd name="connsiteY15" fmla="*/ 145670 h 193295"/>
              <a:gd name="connsiteX16" fmla="*/ 61912 w 152400"/>
              <a:gd name="connsiteY16" fmla="*/ 169483 h 193295"/>
              <a:gd name="connsiteX17" fmla="*/ 66675 w 152400"/>
              <a:gd name="connsiteY17" fmla="*/ 183770 h 193295"/>
              <a:gd name="connsiteX18" fmla="*/ 69056 w 152400"/>
              <a:gd name="connsiteY18" fmla="*/ 193295 h 193295"/>
              <a:gd name="connsiteX19" fmla="*/ 97631 w 152400"/>
              <a:gd name="connsiteY19" fmla="*/ 186151 h 193295"/>
              <a:gd name="connsiteX20" fmla="*/ 107156 w 152400"/>
              <a:gd name="connsiteY20" fmla="*/ 174245 h 193295"/>
              <a:gd name="connsiteX21" fmla="*/ 152400 w 152400"/>
              <a:gd name="connsiteY21" fmla="*/ 159958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202406"/>
              <a:gd name="connsiteY0" fmla="*/ 5176 h 193295"/>
              <a:gd name="connsiteX1" fmla="*/ 73819 w 202406"/>
              <a:gd name="connsiteY1" fmla="*/ 414 h 193295"/>
              <a:gd name="connsiteX2" fmla="*/ 76200 w 202406"/>
              <a:gd name="connsiteY2" fmla="*/ 17083 h 193295"/>
              <a:gd name="connsiteX3" fmla="*/ 61912 w 202406"/>
              <a:gd name="connsiteY3" fmla="*/ 19464 h 193295"/>
              <a:gd name="connsiteX4" fmla="*/ 33337 w 202406"/>
              <a:gd name="connsiteY4" fmla="*/ 26608 h 193295"/>
              <a:gd name="connsiteX5" fmla="*/ 38100 w 202406"/>
              <a:gd name="connsiteY5" fmla="*/ 55183 h 193295"/>
              <a:gd name="connsiteX6" fmla="*/ 45244 w 202406"/>
              <a:gd name="connsiteY6" fmla="*/ 59945 h 193295"/>
              <a:gd name="connsiteX7" fmla="*/ 47625 w 202406"/>
              <a:gd name="connsiteY7" fmla="*/ 64708 h 193295"/>
              <a:gd name="connsiteX8" fmla="*/ 38100 w 202406"/>
              <a:gd name="connsiteY8" fmla="*/ 76614 h 193295"/>
              <a:gd name="connsiteX9" fmla="*/ 33337 w 202406"/>
              <a:gd name="connsiteY9" fmla="*/ 86139 h 193295"/>
              <a:gd name="connsiteX10" fmla="*/ 14287 w 202406"/>
              <a:gd name="connsiteY10" fmla="*/ 98045 h 193295"/>
              <a:gd name="connsiteX11" fmla="*/ 7144 w 202406"/>
              <a:gd name="connsiteY11" fmla="*/ 105189 h 193295"/>
              <a:gd name="connsiteX12" fmla="*/ 0 w 202406"/>
              <a:gd name="connsiteY12" fmla="*/ 124239 h 193295"/>
              <a:gd name="connsiteX13" fmla="*/ 11906 w 202406"/>
              <a:gd name="connsiteY13" fmla="*/ 152814 h 193295"/>
              <a:gd name="connsiteX14" fmla="*/ 47625 w 202406"/>
              <a:gd name="connsiteY14" fmla="*/ 143289 h 193295"/>
              <a:gd name="connsiteX15" fmla="*/ 59531 w 202406"/>
              <a:gd name="connsiteY15" fmla="*/ 145670 h 193295"/>
              <a:gd name="connsiteX16" fmla="*/ 61912 w 202406"/>
              <a:gd name="connsiteY16" fmla="*/ 169483 h 193295"/>
              <a:gd name="connsiteX17" fmla="*/ 66675 w 202406"/>
              <a:gd name="connsiteY17" fmla="*/ 183770 h 193295"/>
              <a:gd name="connsiteX18" fmla="*/ 69056 w 202406"/>
              <a:gd name="connsiteY18" fmla="*/ 193295 h 193295"/>
              <a:gd name="connsiteX19" fmla="*/ 97631 w 202406"/>
              <a:gd name="connsiteY19" fmla="*/ 186151 h 193295"/>
              <a:gd name="connsiteX20" fmla="*/ 107156 w 202406"/>
              <a:gd name="connsiteY20" fmla="*/ 174245 h 193295"/>
              <a:gd name="connsiteX21" fmla="*/ 202406 w 202406"/>
              <a:gd name="connsiteY21" fmla="*/ 13138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043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7637 w 147637"/>
              <a:gd name="connsiteY21" fmla="*/ 150432 h 19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7637" h="193295">
                <a:moveTo>
                  <a:pt x="147637" y="5176"/>
                </a:moveTo>
                <a:cubicBezTo>
                  <a:pt x="132258" y="4184"/>
                  <a:pt x="85725" y="-1570"/>
                  <a:pt x="73819" y="414"/>
                </a:cubicBezTo>
                <a:cubicBezTo>
                  <a:pt x="61913" y="2399"/>
                  <a:pt x="79175" y="12323"/>
                  <a:pt x="76200" y="17083"/>
                </a:cubicBezTo>
                <a:cubicBezTo>
                  <a:pt x="73641" y="21177"/>
                  <a:pt x="66625" y="18417"/>
                  <a:pt x="61912" y="19464"/>
                </a:cubicBezTo>
                <a:cubicBezTo>
                  <a:pt x="52328" y="21594"/>
                  <a:pt x="42862" y="24227"/>
                  <a:pt x="33337" y="26608"/>
                </a:cubicBezTo>
                <a:cubicBezTo>
                  <a:pt x="34925" y="36133"/>
                  <a:pt x="34852" y="46089"/>
                  <a:pt x="38100" y="55183"/>
                </a:cubicBezTo>
                <a:cubicBezTo>
                  <a:pt x="39063" y="57878"/>
                  <a:pt x="43456" y="57710"/>
                  <a:pt x="45244" y="59945"/>
                </a:cubicBezTo>
                <a:cubicBezTo>
                  <a:pt x="46812" y="61905"/>
                  <a:pt x="48816" y="61930"/>
                  <a:pt x="47625" y="64708"/>
                </a:cubicBezTo>
                <a:cubicBezTo>
                  <a:pt x="46434" y="67486"/>
                  <a:pt x="40919" y="72385"/>
                  <a:pt x="38100" y="76614"/>
                </a:cubicBezTo>
                <a:cubicBezTo>
                  <a:pt x="36131" y="79568"/>
                  <a:pt x="35647" y="83444"/>
                  <a:pt x="33337" y="86139"/>
                </a:cubicBezTo>
                <a:cubicBezTo>
                  <a:pt x="28699" y="91550"/>
                  <a:pt x="20451" y="94963"/>
                  <a:pt x="14287" y="98045"/>
                </a:cubicBezTo>
                <a:cubicBezTo>
                  <a:pt x="11906" y="100426"/>
                  <a:pt x="9101" y="102449"/>
                  <a:pt x="7144" y="105189"/>
                </a:cubicBezTo>
                <a:cubicBezTo>
                  <a:pt x="2353" y="111896"/>
                  <a:pt x="1918" y="116567"/>
                  <a:pt x="0" y="124239"/>
                </a:cubicBezTo>
                <a:cubicBezTo>
                  <a:pt x="3969" y="133764"/>
                  <a:pt x="3403" y="146968"/>
                  <a:pt x="11906" y="152814"/>
                </a:cubicBezTo>
                <a:cubicBezTo>
                  <a:pt x="25729" y="162317"/>
                  <a:pt x="38476" y="150151"/>
                  <a:pt x="47625" y="143289"/>
                </a:cubicBezTo>
                <a:cubicBezTo>
                  <a:pt x="51594" y="144083"/>
                  <a:pt x="57593" y="142117"/>
                  <a:pt x="59531" y="145670"/>
                </a:cubicBezTo>
                <a:cubicBezTo>
                  <a:pt x="63351" y="152673"/>
                  <a:pt x="60442" y="161642"/>
                  <a:pt x="61912" y="169483"/>
                </a:cubicBezTo>
                <a:cubicBezTo>
                  <a:pt x="62837" y="174417"/>
                  <a:pt x="65232" y="178962"/>
                  <a:pt x="66675" y="183770"/>
                </a:cubicBezTo>
                <a:cubicBezTo>
                  <a:pt x="67615" y="186905"/>
                  <a:pt x="68262" y="190120"/>
                  <a:pt x="69056" y="193295"/>
                </a:cubicBezTo>
                <a:cubicBezTo>
                  <a:pt x="78581" y="190914"/>
                  <a:pt x="88849" y="190542"/>
                  <a:pt x="97631" y="186151"/>
                </a:cubicBezTo>
                <a:cubicBezTo>
                  <a:pt x="102177" y="183878"/>
                  <a:pt x="98822" y="180198"/>
                  <a:pt x="107156" y="174245"/>
                </a:cubicBezTo>
                <a:cubicBezTo>
                  <a:pt x="115490" y="168292"/>
                  <a:pt x="144335" y="161988"/>
                  <a:pt x="147637" y="150432"/>
                </a:cubicBezTo>
              </a:path>
            </a:pathLst>
          </a:custGeom>
          <a:solidFill>
            <a:srgbClr val="66FFFF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D083CBC-59F9-6056-3045-377EFE520FDC}"/>
              </a:ext>
            </a:extLst>
          </p:cNvPr>
          <p:cNvSpPr/>
          <p:nvPr/>
        </p:nvSpPr>
        <p:spPr>
          <a:xfrm>
            <a:off x="4514851" y="3455352"/>
            <a:ext cx="147637" cy="19329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7637 w 161925"/>
              <a:gd name="connsiteY27" fmla="*/ 11906 h 200025"/>
              <a:gd name="connsiteX28" fmla="*/ 133350 w 161925"/>
              <a:gd name="connsiteY28" fmla="*/ 0 h 200025"/>
              <a:gd name="connsiteX29" fmla="*/ 73819 w 161925"/>
              <a:gd name="connsiteY29" fmla="*/ 7144 h 200025"/>
              <a:gd name="connsiteX30" fmla="*/ 76200 w 161925"/>
              <a:gd name="connsiteY30" fmla="*/ 23813 h 200025"/>
              <a:gd name="connsiteX31" fmla="*/ 61912 w 161925"/>
              <a:gd name="connsiteY31" fmla="*/ 26194 h 200025"/>
              <a:gd name="connsiteX32" fmla="*/ 33337 w 161925"/>
              <a:gd name="connsiteY32" fmla="*/ 33338 h 200025"/>
              <a:gd name="connsiteX33" fmla="*/ 38100 w 161925"/>
              <a:gd name="connsiteY33" fmla="*/ 61913 h 200025"/>
              <a:gd name="connsiteX34" fmla="*/ 45244 w 161925"/>
              <a:gd name="connsiteY34" fmla="*/ 66675 h 200025"/>
              <a:gd name="connsiteX35" fmla="*/ 47625 w 161925"/>
              <a:gd name="connsiteY35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38112 w 161925"/>
              <a:gd name="connsiteY24" fmla="*/ 47625 h 200025"/>
              <a:gd name="connsiteX25" fmla="*/ 147637 w 161925"/>
              <a:gd name="connsiteY25" fmla="*/ 11906 h 200025"/>
              <a:gd name="connsiteX26" fmla="*/ 133350 w 161925"/>
              <a:gd name="connsiteY26" fmla="*/ 0 h 200025"/>
              <a:gd name="connsiteX27" fmla="*/ 73819 w 161925"/>
              <a:gd name="connsiteY27" fmla="*/ 7144 h 200025"/>
              <a:gd name="connsiteX28" fmla="*/ 76200 w 161925"/>
              <a:gd name="connsiteY28" fmla="*/ 23813 h 200025"/>
              <a:gd name="connsiteX29" fmla="*/ 61912 w 161925"/>
              <a:gd name="connsiteY29" fmla="*/ 26194 h 200025"/>
              <a:gd name="connsiteX30" fmla="*/ 33337 w 161925"/>
              <a:gd name="connsiteY30" fmla="*/ 33338 h 200025"/>
              <a:gd name="connsiteX31" fmla="*/ 38100 w 161925"/>
              <a:gd name="connsiteY31" fmla="*/ 61913 h 200025"/>
              <a:gd name="connsiteX32" fmla="*/ 45244 w 161925"/>
              <a:gd name="connsiteY32" fmla="*/ 66675 h 200025"/>
              <a:gd name="connsiteX33" fmla="*/ 47625 w 161925"/>
              <a:gd name="connsiteY33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43025 w 161925"/>
              <a:gd name="connsiteY20" fmla="*/ 118120 h 200025"/>
              <a:gd name="connsiteX21" fmla="*/ 157162 w 161925"/>
              <a:gd name="connsiteY21" fmla="*/ 100013 h 200025"/>
              <a:gd name="connsiteX22" fmla="*/ 161925 w 161925"/>
              <a:gd name="connsiteY22" fmla="*/ 92869 h 200025"/>
              <a:gd name="connsiteX23" fmla="*/ 147637 w 161925"/>
              <a:gd name="connsiteY23" fmla="*/ 83344 h 200025"/>
              <a:gd name="connsiteX24" fmla="*/ 135731 w 161925"/>
              <a:gd name="connsiteY24" fmla="*/ 80963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57222"/>
              <a:gd name="connsiteY0" fmla="*/ 71438 h 200025"/>
              <a:gd name="connsiteX1" fmla="*/ 38100 w 157222"/>
              <a:gd name="connsiteY1" fmla="*/ 83344 h 200025"/>
              <a:gd name="connsiteX2" fmla="*/ 33337 w 157222"/>
              <a:gd name="connsiteY2" fmla="*/ 92869 h 200025"/>
              <a:gd name="connsiteX3" fmla="*/ 14287 w 157222"/>
              <a:gd name="connsiteY3" fmla="*/ 104775 h 200025"/>
              <a:gd name="connsiteX4" fmla="*/ 7144 w 157222"/>
              <a:gd name="connsiteY4" fmla="*/ 111919 h 200025"/>
              <a:gd name="connsiteX5" fmla="*/ 0 w 157222"/>
              <a:gd name="connsiteY5" fmla="*/ 130969 h 200025"/>
              <a:gd name="connsiteX6" fmla="*/ 11906 w 157222"/>
              <a:gd name="connsiteY6" fmla="*/ 159544 h 200025"/>
              <a:gd name="connsiteX7" fmla="*/ 47625 w 157222"/>
              <a:gd name="connsiteY7" fmla="*/ 150019 h 200025"/>
              <a:gd name="connsiteX8" fmla="*/ 59531 w 157222"/>
              <a:gd name="connsiteY8" fmla="*/ 152400 h 200025"/>
              <a:gd name="connsiteX9" fmla="*/ 61912 w 157222"/>
              <a:gd name="connsiteY9" fmla="*/ 176213 h 200025"/>
              <a:gd name="connsiteX10" fmla="*/ 66675 w 157222"/>
              <a:gd name="connsiteY10" fmla="*/ 190500 h 200025"/>
              <a:gd name="connsiteX11" fmla="*/ 69056 w 157222"/>
              <a:gd name="connsiteY11" fmla="*/ 200025 h 200025"/>
              <a:gd name="connsiteX12" fmla="*/ 97631 w 157222"/>
              <a:gd name="connsiteY12" fmla="*/ 192881 h 200025"/>
              <a:gd name="connsiteX13" fmla="*/ 107156 w 157222"/>
              <a:gd name="connsiteY13" fmla="*/ 180975 h 200025"/>
              <a:gd name="connsiteX14" fmla="*/ 140493 w 157222"/>
              <a:gd name="connsiteY14" fmla="*/ 159544 h 200025"/>
              <a:gd name="connsiteX15" fmla="*/ 138112 w 157222"/>
              <a:gd name="connsiteY15" fmla="*/ 135731 h 200025"/>
              <a:gd name="connsiteX16" fmla="*/ 145256 w 157222"/>
              <a:gd name="connsiteY16" fmla="*/ 145257 h 200025"/>
              <a:gd name="connsiteX17" fmla="*/ 135731 w 157222"/>
              <a:gd name="connsiteY17" fmla="*/ 123825 h 200025"/>
              <a:gd name="connsiteX18" fmla="*/ 145256 w 157222"/>
              <a:gd name="connsiteY18" fmla="*/ 119063 h 200025"/>
              <a:gd name="connsiteX19" fmla="*/ 150019 w 157222"/>
              <a:gd name="connsiteY19" fmla="*/ 107156 h 200025"/>
              <a:gd name="connsiteX20" fmla="*/ 143025 w 157222"/>
              <a:gd name="connsiteY20" fmla="*/ 118120 h 200025"/>
              <a:gd name="connsiteX21" fmla="*/ 157162 w 157222"/>
              <a:gd name="connsiteY21" fmla="*/ 100013 h 200025"/>
              <a:gd name="connsiteX22" fmla="*/ 147637 w 157222"/>
              <a:gd name="connsiteY22" fmla="*/ 83344 h 200025"/>
              <a:gd name="connsiteX23" fmla="*/ 135731 w 157222"/>
              <a:gd name="connsiteY23" fmla="*/ 80963 h 200025"/>
              <a:gd name="connsiteX24" fmla="*/ 138112 w 157222"/>
              <a:gd name="connsiteY24" fmla="*/ 47625 h 200025"/>
              <a:gd name="connsiteX25" fmla="*/ 147637 w 157222"/>
              <a:gd name="connsiteY25" fmla="*/ 11906 h 200025"/>
              <a:gd name="connsiteX26" fmla="*/ 133350 w 157222"/>
              <a:gd name="connsiteY26" fmla="*/ 0 h 200025"/>
              <a:gd name="connsiteX27" fmla="*/ 73819 w 157222"/>
              <a:gd name="connsiteY27" fmla="*/ 7144 h 200025"/>
              <a:gd name="connsiteX28" fmla="*/ 76200 w 157222"/>
              <a:gd name="connsiteY28" fmla="*/ 23813 h 200025"/>
              <a:gd name="connsiteX29" fmla="*/ 61912 w 157222"/>
              <a:gd name="connsiteY29" fmla="*/ 26194 h 200025"/>
              <a:gd name="connsiteX30" fmla="*/ 33337 w 157222"/>
              <a:gd name="connsiteY30" fmla="*/ 33338 h 200025"/>
              <a:gd name="connsiteX31" fmla="*/ 38100 w 157222"/>
              <a:gd name="connsiteY31" fmla="*/ 61913 h 200025"/>
              <a:gd name="connsiteX32" fmla="*/ 45244 w 157222"/>
              <a:gd name="connsiteY32" fmla="*/ 66675 h 200025"/>
              <a:gd name="connsiteX33" fmla="*/ 47625 w 157222"/>
              <a:gd name="connsiteY33" fmla="*/ 71438 h 200025"/>
              <a:gd name="connsiteX0" fmla="*/ 47625 w 157182"/>
              <a:gd name="connsiteY0" fmla="*/ 71438 h 200025"/>
              <a:gd name="connsiteX1" fmla="*/ 38100 w 157182"/>
              <a:gd name="connsiteY1" fmla="*/ 83344 h 200025"/>
              <a:gd name="connsiteX2" fmla="*/ 33337 w 157182"/>
              <a:gd name="connsiteY2" fmla="*/ 92869 h 200025"/>
              <a:gd name="connsiteX3" fmla="*/ 14287 w 157182"/>
              <a:gd name="connsiteY3" fmla="*/ 104775 h 200025"/>
              <a:gd name="connsiteX4" fmla="*/ 7144 w 157182"/>
              <a:gd name="connsiteY4" fmla="*/ 111919 h 200025"/>
              <a:gd name="connsiteX5" fmla="*/ 0 w 157182"/>
              <a:gd name="connsiteY5" fmla="*/ 130969 h 200025"/>
              <a:gd name="connsiteX6" fmla="*/ 11906 w 157182"/>
              <a:gd name="connsiteY6" fmla="*/ 159544 h 200025"/>
              <a:gd name="connsiteX7" fmla="*/ 47625 w 157182"/>
              <a:gd name="connsiteY7" fmla="*/ 150019 h 200025"/>
              <a:gd name="connsiteX8" fmla="*/ 59531 w 157182"/>
              <a:gd name="connsiteY8" fmla="*/ 152400 h 200025"/>
              <a:gd name="connsiteX9" fmla="*/ 61912 w 157182"/>
              <a:gd name="connsiteY9" fmla="*/ 176213 h 200025"/>
              <a:gd name="connsiteX10" fmla="*/ 66675 w 157182"/>
              <a:gd name="connsiteY10" fmla="*/ 190500 h 200025"/>
              <a:gd name="connsiteX11" fmla="*/ 69056 w 157182"/>
              <a:gd name="connsiteY11" fmla="*/ 200025 h 200025"/>
              <a:gd name="connsiteX12" fmla="*/ 97631 w 157182"/>
              <a:gd name="connsiteY12" fmla="*/ 192881 h 200025"/>
              <a:gd name="connsiteX13" fmla="*/ 107156 w 157182"/>
              <a:gd name="connsiteY13" fmla="*/ 180975 h 200025"/>
              <a:gd name="connsiteX14" fmla="*/ 140493 w 157182"/>
              <a:gd name="connsiteY14" fmla="*/ 159544 h 200025"/>
              <a:gd name="connsiteX15" fmla="*/ 138112 w 157182"/>
              <a:gd name="connsiteY15" fmla="*/ 135731 h 200025"/>
              <a:gd name="connsiteX16" fmla="*/ 145256 w 157182"/>
              <a:gd name="connsiteY16" fmla="*/ 145257 h 200025"/>
              <a:gd name="connsiteX17" fmla="*/ 135731 w 157182"/>
              <a:gd name="connsiteY17" fmla="*/ 123825 h 200025"/>
              <a:gd name="connsiteX18" fmla="*/ 145256 w 157182"/>
              <a:gd name="connsiteY18" fmla="*/ 119063 h 200025"/>
              <a:gd name="connsiteX19" fmla="*/ 150019 w 157182"/>
              <a:gd name="connsiteY19" fmla="*/ 107156 h 200025"/>
              <a:gd name="connsiteX20" fmla="*/ 157162 w 157182"/>
              <a:gd name="connsiteY20" fmla="*/ 100013 h 200025"/>
              <a:gd name="connsiteX21" fmla="*/ 147637 w 157182"/>
              <a:gd name="connsiteY21" fmla="*/ 83344 h 200025"/>
              <a:gd name="connsiteX22" fmla="*/ 135731 w 157182"/>
              <a:gd name="connsiteY22" fmla="*/ 80963 h 200025"/>
              <a:gd name="connsiteX23" fmla="*/ 138112 w 157182"/>
              <a:gd name="connsiteY23" fmla="*/ 47625 h 200025"/>
              <a:gd name="connsiteX24" fmla="*/ 147637 w 157182"/>
              <a:gd name="connsiteY24" fmla="*/ 11906 h 200025"/>
              <a:gd name="connsiteX25" fmla="*/ 133350 w 157182"/>
              <a:gd name="connsiteY25" fmla="*/ 0 h 200025"/>
              <a:gd name="connsiteX26" fmla="*/ 73819 w 157182"/>
              <a:gd name="connsiteY26" fmla="*/ 7144 h 200025"/>
              <a:gd name="connsiteX27" fmla="*/ 76200 w 157182"/>
              <a:gd name="connsiteY27" fmla="*/ 23813 h 200025"/>
              <a:gd name="connsiteX28" fmla="*/ 61912 w 157182"/>
              <a:gd name="connsiteY28" fmla="*/ 26194 h 200025"/>
              <a:gd name="connsiteX29" fmla="*/ 33337 w 157182"/>
              <a:gd name="connsiteY29" fmla="*/ 33338 h 200025"/>
              <a:gd name="connsiteX30" fmla="*/ 38100 w 157182"/>
              <a:gd name="connsiteY30" fmla="*/ 61913 h 200025"/>
              <a:gd name="connsiteX31" fmla="*/ 45244 w 157182"/>
              <a:gd name="connsiteY31" fmla="*/ 66675 h 200025"/>
              <a:gd name="connsiteX32" fmla="*/ 47625 w 157182"/>
              <a:gd name="connsiteY32" fmla="*/ 71438 h 200025"/>
              <a:gd name="connsiteX0" fmla="*/ 47625 w 157179"/>
              <a:gd name="connsiteY0" fmla="*/ 71438 h 200025"/>
              <a:gd name="connsiteX1" fmla="*/ 38100 w 157179"/>
              <a:gd name="connsiteY1" fmla="*/ 83344 h 200025"/>
              <a:gd name="connsiteX2" fmla="*/ 33337 w 157179"/>
              <a:gd name="connsiteY2" fmla="*/ 92869 h 200025"/>
              <a:gd name="connsiteX3" fmla="*/ 14287 w 157179"/>
              <a:gd name="connsiteY3" fmla="*/ 104775 h 200025"/>
              <a:gd name="connsiteX4" fmla="*/ 7144 w 157179"/>
              <a:gd name="connsiteY4" fmla="*/ 111919 h 200025"/>
              <a:gd name="connsiteX5" fmla="*/ 0 w 157179"/>
              <a:gd name="connsiteY5" fmla="*/ 130969 h 200025"/>
              <a:gd name="connsiteX6" fmla="*/ 11906 w 157179"/>
              <a:gd name="connsiteY6" fmla="*/ 159544 h 200025"/>
              <a:gd name="connsiteX7" fmla="*/ 47625 w 157179"/>
              <a:gd name="connsiteY7" fmla="*/ 150019 h 200025"/>
              <a:gd name="connsiteX8" fmla="*/ 59531 w 157179"/>
              <a:gd name="connsiteY8" fmla="*/ 152400 h 200025"/>
              <a:gd name="connsiteX9" fmla="*/ 61912 w 157179"/>
              <a:gd name="connsiteY9" fmla="*/ 176213 h 200025"/>
              <a:gd name="connsiteX10" fmla="*/ 66675 w 157179"/>
              <a:gd name="connsiteY10" fmla="*/ 190500 h 200025"/>
              <a:gd name="connsiteX11" fmla="*/ 69056 w 157179"/>
              <a:gd name="connsiteY11" fmla="*/ 200025 h 200025"/>
              <a:gd name="connsiteX12" fmla="*/ 97631 w 157179"/>
              <a:gd name="connsiteY12" fmla="*/ 192881 h 200025"/>
              <a:gd name="connsiteX13" fmla="*/ 107156 w 157179"/>
              <a:gd name="connsiteY13" fmla="*/ 180975 h 200025"/>
              <a:gd name="connsiteX14" fmla="*/ 140493 w 157179"/>
              <a:gd name="connsiteY14" fmla="*/ 159544 h 200025"/>
              <a:gd name="connsiteX15" fmla="*/ 138112 w 157179"/>
              <a:gd name="connsiteY15" fmla="*/ 135731 h 200025"/>
              <a:gd name="connsiteX16" fmla="*/ 145256 w 157179"/>
              <a:gd name="connsiteY16" fmla="*/ 145257 h 200025"/>
              <a:gd name="connsiteX17" fmla="*/ 135731 w 157179"/>
              <a:gd name="connsiteY17" fmla="*/ 123825 h 200025"/>
              <a:gd name="connsiteX18" fmla="*/ 145256 w 157179"/>
              <a:gd name="connsiteY18" fmla="*/ 119063 h 200025"/>
              <a:gd name="connsiteX19" fmla="*/ 157162 w 157179"/>
              <a:gd name="connsiteY19" fmla="*/ 100013 h 200025"/>
              <a:gd name="connsiteX20" fmla="*/ 147637 w 157179"/>
              <a:gd name="connsiteY20" fmla="*/ 83344 h 200025"/>
              <a:gd name="connsiteX21" fmla="*/ 135731 w 157179"/>
              <a:gd name="connsiteY21" fmla="*/ 80963 h 200025"/>
              <a:gd name="connsiteX22" fmla="*/ 138112 w 157179"/>
              <a:gd name="connsiteY22" fmla="*/ 47625 h 200025"/>
              <a:gd name="connsiteX23" fmla="*/ 147637 w 157179"/>
              <a:gd name="connsiteY23" fmla="*/ 11906 h 200025"/>
              <a:gd name="connsiteX24" fmla="*/ 133350 w 157179"/>
              <a:gd name="connsiteY24" fmla="*/ 0 h 200025"/>
              <a:gd name="connsiteX25" fmla="*/ 73819 w 157179"/>
              <a:gd name="connsiteY25" fmla="*/ 7144 h 200025"/>
              <a:gd name="connsiteX26" fmla="*/ 76200 w 157179"/>
              <a:gd name="connsiteY26" fmla="*/ 23813 h 200025"/>
              <a:gd name="connsiteX27" fmla="*/ 61912 w 157179"/>
              <a:gd name="connsiteY27" fmla="*/ 26194 h 200025"/>
              <a:gd name="connsiteX28" fmla="*/ 33337 w 157179"/>
              <a:gd name="connsiteY28" fmla="*/ 33338 h 200025"/>
              <a:gd name="connsiteX29" fmla="*/ 38100 w 157179"/>
              <a:gd name="connsiteY29" fmla="*/ 61913 h 200025"/>
              <a:gd name="connsiteX30" fmla="*/ 45244 w 157179"/>
              <a:gd name="connsiteY30" fmla="*/ 66675 h 200025"/>
              <a:gd name="connsiteX31" fmla="*/ 47625 w 157179"/>
              <a:gd name="connsiteY31" fmla="*/ 71438 h 200025"/>
              <a:gd name="connsiteX0" fmla="*/ 47625 w 148214"/>
              <a:gd name="connsiteY0" fmla="*/ 71438 h 200025"/>
              <a:gd name="connsiteX1" fmla="*/ 38100 w 148214"/>
              <a:gd name="connsiteY1" fmla="*/ 83344 h 200025"/>
              <a:gd name="connsiteX2" fmla="*/ 33337 w 148214"/>
              <a:gd name="connsiteY2" fmla="*/ 92869 h 200025"/>
              <a:gd name="connsiteX3" fmla="*/ 14287 w 148214"/>
              <a:gd name="connsiteY3" fmla="*/ 104775 h 200025"/>
              <a:gd name="connsiteX4" fmla="*/ 7144 w 148214"/>
              <a:gd name="connsiteY4" fmla="*/ 111919 h 200025"/>
              <a:gd name="connsiteX5" fmla="*/ 0 w 148214"/>
              <a:gd name="connsiteY5" fmla="*/ 130969 h 200025"/>
              <a:gd name="connsiteX6" fmla="*/ 11906 w 148214"/>
              <a:gd name="connsiteY6" fmla="*/ 159544 h 200025"/>
              <a:gd name="connsiteX7" fmla="*/ 47625 w 148214"/>
              <a:gd name="connsiteY7" fmla="*/ 150019 h 200025"/>
              <a:gd name="connsiteX8" fmla="*/ 59531 w 148214"/>
              <a:gd name="connsiteY8" fmla="*/ 152400 h 200025"/>
              <a:gd name="connsiteX9" fmla="*/ 61912 w 148214"/>
              <a:gd name="connsiteY9" fmla="*/ 176213 h 200025"/>
              <a:gd name="connsiteX10" fmla="*/ 66675 w 148214"/>
              <a:gd name="connsiteY10" fmla="*/ 190500 h 200025"/>
              <a:gd name="connsiteX11" fmla="*/ 69056 w 148214"/>
              <a:gd name="connsiteY11" fmla="*/ 200025 h 200025"/>
              <a:gd name="connsiteX12" fmla="*/ 97631 w 148214"/>
              <a:gd name="connsiteY12" fmla="*/ 192881 h 200025"/>
              <a:gd name="connsiteX13" fmla="*/ 107156 w 148214"/>
              <a:gd name="connsiteY13" fmla="*/ 180975 h 200025"/>
              <a:gd name="connsiteX14" fmla="*/ 140493 w 148214"/>
              <a:gd name="connsiteY14" fmla="*/ 159544 h 200025"/>
              <a:gd name="connsiteX15" fmla="*/ 138112 w 148214"/>
              <a:gd name="connsiteY15" fmla="*/ 135731 h 200025"/>
              <a:gd name="connsiteX16" fmla="*/ 145256 w 148214"/>
              <a:gd name="connsiteY16" fmla="*/ 145257 h 200025"/>
              <a:gd name="connsiteX17" fmla="*/ 135731 w 148214"/>
              <a:gd name="connsiteY17" fmla="*/ 123825 h 200025"/>
              <a:gd name="connsiteX18" fmla="*/ 145256 w 148214"/>
              <a:gd name="connsiteY18" fmla="*/ 119063 h 200025"/>
              <a:gd name="connsiteX19" fmla="*/ 147637 w 148214"/>
              <a:gd name="connsiteY19" fmla="*/ 83344 h 200025"/>
              <a:gd name="connsiteX20" fmla="*/ 135731 w 148214"/>
              <a:gd name="connsiteY20" fmla="*/ 80963 h 200025"/>
              <a:gd name="connsiteX21" fmla="*/ 138112 w 148214"/>
              <a:gd name="connsiteY21" fmla="*/ 47625 h 200025"/>
              <a:gd name="connsiteX22" fmla="*/ 147637 w 148214"/>
              <a:gd name="connsiteY22" fmla="*/ 11906 h 200025"/>
              <a:gd name="connsiteX23" fmla="*/ 133350 w 148214"/>
              <a:gd name="connsiteY23" fmla="*/ 0 h 200025"/>
              <a:gd name="connsiteX24" fmla="*/ 73819 w 148214"/>
              <a:gd name="connsiteY24" fmla="*/ 7144 h 200025"/>
              <a:gd name="connsiteX25" fmla="*/ 76200 w 148214"/>
              <a:gd name="connsiteY25" fmla="*/ 23813 h 200025"/>
              <a:gd name="connsiteX26" fmla="*/ 61912 w 148214"/>
              <a:gd name="connsiteY26" fmla="*/ 26194 h 200025"/>
              <a:gd name="connsiteX27" fmla="*/ 33337 w 148214"/>
              <a:gd name="connsiteY27" fmla="*/ 33338 h 200025"/>
              <a:gd name="connsiteX28" fmla="*/ 38100 w 148214"/>
              <a:gd name="connsiteY28" fmla="*/ 61913 h 200025"/>
              <a:gd name="connsiteX29" fmla="*/ 45244 w 148214"/>
              <a:gd name="connsiteY29" fmla="*/ 66675 h 200025"/>
              <a:gd name="connsiteX30" fmla="*/ 47625 w 148214"/>
              <a:gd name="connsiteY30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5731 w 147637"/>
              <a:gd name="connsiteY19" fmla="*/ 80963 h 200025"/>
              <a:gd name="connsiteX20" fmla="*/ 138112 w 147637"/>
              <a:gd name="connsiteY20" fmla="*/ 47625 h 200025"/>
              <a:gd name="connsiteX21" fmla="*/ 147637 w 147637"/>
              <a:gd name="connsiteY21" fmla="*/ 11906 h 200025"/>
              <a:gd name="connsiteX22" fmla="*/ 133350 w 147637"/>
              <a:gd name="connsiteY22" fmla="*/ 0 h 200025"/>
              <a:gd name="connsiteX23" fmla="*/ 73819 w 147637"/>
              <a:gd name="connsiteY23" fmla="*/ 7144 h 200025"/>
              <a:gd name="connsiteX24" fmla="*/ 76200 w 147637"/>
              <a:gd name="connsiteY24" fmla="*/ 23813 h 200025"/>
              <a:gd name="connsiteX25" fmla="*/ 61912 w 147637"/>
              <a:gd name="connsiteY25" fmla="*/ 26194 h 200025"/>
              <a:gd name="connsiteX26" fmla="*/ 33337 w 147637"/>
              <a:gd name="connsiteY26" fmla="*/ 33338 h 200025"/>
              <a:gd name="connsiteX27" fmla="*/ 38100 w 147637"/>
              <a:gd name="connsiteY27" fmla="*/ 61913 h 200025"/>
              <a:gd name="connsiteX28" fmla="*/ 45244 w 147637"/>
              <a:gd name="connsiteY28" fmla="*/ 66675 h 200025"/>
              <a:gd name="connsiteX29" fmla="*/ 47625 w 147637"/>
              <a:gd name="connsiteY29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8112 w 147637"/>
              <a:gd name="connsiteY19" fmla="*/ 47625 h 200025"/>
              <a:gd name="connsiteX20" fmla="*/ 147637 w 147637"/>
              <a:gd name="connsiteY20" fmla="*/ 11906 h 200025"/>
              <a:gd name="connsiteX21" fmla="*/ 133350 w 147637"/>
              <a:gd name="connsiteY21" fmla="*/ 0 h 200025"/>
              <a:gd name="connsiteX22" fmla="*/ 73819 w 147637"/>
              <a:gd name="connsiteY22" fmla="*/ 7144 h 200025"/>
              <a:gd name="connsiteX23" fmla="*/ 76200 w 147637"/>
              <a:gd name="connsiteY23" fmla="*/ 23813 h 200025"/>
              <a:gd name="connsiteX24" fmla="*/ 61912 w 147637"/>
              <a:gd name="connsiteY24" fmla="*/ 26194 h 200025"/>
              <a:gd name="connsiteX25" fmla="*/ 33337 w 147637"/>
              <a:gd name="connsiteY25" fmla="*/ 33338 h 200025"/>
              <a:gd name="connsiteX26" fmla="*/ 38100 w 147637"/>
              <a:gd name="connsiteY26" fmla="*/ 61913 h 200025"/>
              <a:gd name="connsiteX27" fmla="*/ 45244 w 147637"/>
              <a:gd name="connsiteY27" fmla="*/ 66675 h 200025"/>
              <a:gd name="connsiteX28" fmla="*/ 47625 w 147637"/>
              <a:gd name="connsiteY28" fmla="*/ 71438 h 200025"/>
              <a:gd name="connsiteX0" fmla="*/ 47625 w 148383"/>
              <a:gd name="connsiteY0" fmla="*/ 71438 h 200025"/>
              <a:gd name="connsiteX1" fmla="*/ 38100 w 148383"/>
              <a:gd name="connsiteY1" fmla="*/ 83344 h 200025"/>
              <a:gd name="connsiteX2" fmla="*/ 33337 w 148383"/>
              <a:gd name="connsiteY2" fmla="*/ 92869 h 200025"/>
              <a:gd name="connsiteX3" fmla="*/ 14287 w 148383"/>
              <a:gd name="connsiteY3" fmla="*/ 104775 h 200025"/>
              <a:gd name="connsiteX4" fmla="*/ 7144 w 148383"/>
              <a:gd name="connsiteY4" fmla="*/ 111919 h 200025"/>
              <a:gd name="connsiteX5" fmla="*/ 0 w 148383"/>
              <a:gd name="connsiteY5" fmla="*/ 130969 h 200025"/>
              <a:gd name="connsiteX6" fmla="*/ 11906 w 148383"/>
              <a:gd name="connsiteY6" fmla="*/ 159544 h 200025"/>
              <a:gd name="connsiteX7" fmla="*/ 47625 w 148383"/>
              <a:gd name="connsiteY7" fmla="*/ 150019 h 200025"/>
              <a:gd name="connsiteX8" fmla="*/ 59531 w 148383"/>
              <a:gd name="connsiteY8" fmla="*/ 152400 h 200025"/>
              <a:gd name="connsiteX9" fmla="*/ 61912 w 148383"/>
              <a:gd name="connsiteY9" fmla="*/ 176213 h 200025"/>
              <a:gd name="connsiteX10" fmla="*/ 66675 w 148383"/>
              <a:gd name="connsiteY10" fmla="*/ 190500 h 200025"/>
              <a:gd name="connsiteX11" fmla="*/ 69056 w 148383"/>
              <a:gd name="connsiteY11" fmla="*/ 200025 h 200025"/>
              <a:gd name="connsiteX12" fmla="*/ 97631 w 148383"/>
              <a:gd name="connsiteY12" fmla="*/ 192881 h 200025"/>
              <a:gd name="connsiteX13" fmla="*/ 107156 w 148383"/>
              <a:gd name="connsiteY13" fmla="*/ 180975 h 200025"/>
              <a:gd name="connsiteX14" fmla="*/ 140493 w 148383"/>
              <a:gd name="connsiteY14" fmla="*/ 159544 h 200025"/>
              <a:gd name="connsiteX15" fmla="*/ 138112 w 148383"/>
              <a:gd name="connsiteY15" fmla="*/ 135731 h 200025"/>
              <a:gd name="connsiteX16" fmla="*/ 145256 w 148383"/>
              <a:gd name="connsiteY16" fmla="*/ 145257 h 200025"/>
              <a:gd name="connsiteX17" fmla="*/ 135731 w 148383"/>
              <a:gd name="connsiteY17" fmla="*/ 123825 h 200025"/>
              <a:gd name="connsiteX18" fmla="*/ 145256 w 148383"/>
              <a:gd name="connsiteY18" fmla="*/ 119063 h 200025"/>
              <a:gd name="connsiteX19" fmla="*/ 147637 w 148383"/>
              <a:gd name="connsiteY19" fmla="*/ 11906 h 200025"/>
              <a:gd name="connsiteX20" fmla="*/ 133350 w 148383"/>
              <a:gd name="connsiteY20" fmla="*/ 0 h 200025"/>
              <a:gd name="connsiteX21" fmla="*/ 73819 w 148383"/>
              <a:gd name="connsiteY21" fmla="*/ 7144 h 200025"/>
              <a:gd name="connsiteX22" fmla="*/ 76200 w 148383"/>
              <a:gd name="connsiteY22" fmla="*/ 23813 h 200025"/>
              <a:gd name="connsiteX23" fmla="*/ 61912 w 148383"/>
              <a:gd name="connsiteY23" fmla="*/ 26194 h 200025"/>
              <a:gd name="connsiteX24" fmla="*/ 33337 w 148383"/>
              <a:gd name="connsiteY24" fmla="*/ 33338 h 200025"/>
              <a:gd name="connsiteX25" fmla="*/ 38100 w 148383"/>
              <a:gd name="connsiteY25" fmla="*/ 61913 h 200025"/>
              <a:gd name="connsiteX26" fmla="*/ 45244 w 148383"/>
              <a:gd name="connsiteY26" fmla="*/ 66675 h 200025"/>
              <a:gd name="connsiteX27" fmla="*/ 47625 w 148383"/>
              <a:gd name="connsiteY27" fmla="*/ 71438 h 200025"/>
              <a:gd name="connsiteX0" fmla="*/ 47625 w 147646"/>
              <a:gd name="connsiteY0" fmla="*/ 71738 h 200325"/>
              <a:gd name="connsiteX1" fmla="*/ 38100 w 147646"/>
              <a:gd name="connsiteY1" fmla="*/ 83644 h 200325"/>
              <a:gd name="connsiteX2" fmla="*/ 33337 w 147646"/>
              <a:gd name="connsiteY2" fmla="*/ 93169 h 200325"/>
              <a:gd name="connsiteX3" fmla="*/ 14287 w 147646"/>
              <a:gd name="connsiteY3" fmla="*/ 105075 h 200325"/>
              <a:gd name="connsiteX4" fmla="*/ 7144 w 147646"/>
              <a:gd name="connsiteY4" fmla="*/ 112219 h 200325"/>
              <a:gd name="connsiteX5" fmla="*/ 0 w 147646"/>
              <a:gd name="connsiteY5" fmla="*/ 131269 h 200325"/>
              <a:gd name="connsiteX6" fmla="*/ 11906 w 147646"/>
              <a:gd name="connsiteY6" fmla="*/ 159844 h 200325"/>
              <a:gd name="connsiteX7" fmla="*/ 47625 w 147646"/>
              <a:gd name="connsiteY7" fmla="*/ 150319 h 200325"/>
              <a:gd name="connsiteX8" fmla="*/ 59531 w 147646"/>
              <a:gd name="connsiteY8" fmla="*/ 152700 h 200325"/>
              <a:gd name="connsiteX9" fmla="*/ 61912 w 147646"/>
              <a:gd name="connsiteY9" fmla="*/ 176513 h 200325"/>
              <a:gd name="connsiteX10" fmla="*/ 66675 w 147646"/>
              <a:gd name="connsiteY10" fmla="*/ 190800 h 200325"/>
              <a:gd name="connsiteX11" fmla="*/ 69056 w 147646"/>
              <a:gd name="connsiteY11" fmla="*/ 200325 h 200325"/>
              <a:gd name="connsiteX12" fmla="*/ 97631 w 147646"/>
              <a:gd name="connsiteY12" fmla="*/ 193181 h 200325"/>
              <a:gd name="connsiteX13" fmla="*/ 107156 w 147646"/>
              <a:gd name="connsiteY13" fmla="*/ 181275 h 200325"/>
              <a:gd name="connsiteX14" fmla="*/ 140493 w 147646"/>
              <a:gd name="connsiteY14" fmla="*/ 159844 h 200325"/>
              <a:gd name="connsiteX15" fmla="*/ 138112 w 147646"/>
              <a:gd name="connsiteY15" fmla="*/ 136031 h 200325"/>
              <a:gd name="connsiteX16" fmla="*/ 145256 w 147646"/>
              <a:gd name="connsiteY16" fmla="*/ 145557 h 200325"/>
              <a:gd name="connsiteX17" fmla="*/ 135731 w 147646"/>
              <a:gd name="connsiteY17" fmla="*/ 124125 h 200325"/>
              <a:gd name="connsiteX18" fmla="*/ 147637 w 147646"/>
              <a:gd name="connsiteY18" fmla="*/ 12206 h 200325"/>
              <a:gd name="connsiteX19" fmla="*/ 133350 w 147646"/>
              <a:gd name="connsiteY19" fmla="*/ 300 h 200325"/>
              <a:gd name="connsiteX20" fmla="*/ 73819 w 147646"/>
              <a:gd name="connsiteY20" fmla="*/ 7444 h 200325"/>
              <a:gd name="connsiteX21" fmla="*/ 76200 w 147646"/>
              <a:gd name="connsiteY21" fmla="*/ 24113 h 200325"/>
              <a:gd name="connsiteX22" fmla="*/ 61912 w 147646"/>
              <a:gd name="connsiteY22" fmla="*/ 26494 h 200325"/>
              <a:gd name="connsiteX23" fmla="*/ 33337 w 147646"/>
              <a:gd name="connsiteY23" fmla="*/ 33638 h 200325"/>
              <a:gd name="connsiteX24" fmla="*/ 38100 w 147646"/>
              <a:gd name="connsiteY24" fmla="*/ 62213 h 200325"/>
              <a:gd name="connsiteX25" fmla="*/ 45244 w 147646"/>
              <a:gd name="connsiteY25" fmla="*/ 66975 h 200325"/>
              <a:gd name="connsiteX26" fmla="*/ 47625 w 147646"/>
              <a:gd name="connsiteY26" fmla="*/ 71738 h 200325"/>
              <a:gd name="connsiteX0" fmla="*/ 47625 w 148325"/>
              <a:gd name="connsiteY0" fmla="*/ 73155 h 201742"/>
              <a:gd name="connsiteX1" fmla="*/ 38100 w 148325"/>
              <a:gd name="connsiteY1" fmla="*/ 85061 h 201742"/>
              <a:gd name="connsiteX2" fmla="*/ 33337 w 148325"/>
              <a:gd name="connsiteY2" fmla="*/ 94586 h 201742"/>
              <a:gd name="connsiteX3" fmla="*/ 14287 w 148325"/>
              <a:gd name="connsiteY3" fmla="*/ 106492 h 201742"/>
              <a:gd name="connsiteX4" fmla="*/ 7144 w 148325"/>
              <a:gd name="connsiteY4" fmla="*/ 113636 h 201742"/>
              <a:gd name="connsiteX5" fmla="*/ 0 w 148325"/>
              <a:gd name="connsiteY5" fmla="*/ 132686 h 201742"/>
              <a:gd name="connsiteX6" fmla="*/ 11906 w 148325"/>
              <a:gd name="connsiteY6" fmla="*/ 161261 h 201742"/>
              <a:gd name="connsiteX7" fmla="*/ 47625 w 148325"/>
              <a:gd name="connsiteY7" fmla="*/ 151736 h 201742"/>
              <a:gd name="connsiteX8" fmla="*/ 59531 w 148325"/>
              <a:gd name="connsiteY8" fmla="*/ 154117 h 201742"/>
              <a:gd name="connsiteX9" fmla="*/ 61912 w 148325"/>
              <a:gd name="connsiteY9" fmla="*/ 177930 h 201742"/>
              <a:gd name="connsiteX10" fmla="*/ 66675 w 148325"/>
              <a:gd name="connsiteY10" fmla="*/ 192217 h 201742"/>
              <a:gd name="connsiteX11" fmla="*/ 69056 w 148325"/>
              <a:gd name="connsiteY11" fmla="*/ 201742 h 201742"/>
              <a:gd name="connsiteX12" fmla="*/ 97631 w 148325"/>
              <a:gd name="connsiteY12" fmla="*/ 194598 h 201742"/>
              <a:gd name="connsiteX13" fmla="*/ 107156 w 148325"/>
              <a:gd name="connsiteY13" fmla="*/ 182692 h 201742"/>
              <a:gd name="connsiteX14" fmla="*/ 140493 w 148325"/>
              <a:gd name="connsiteY14" fmla="*/ 161261 h 201742"/>
              <a:gd name="connsiteX15" fmla="*/ 138112 w 148325"/>
              <a:gd name="connsiteY15" fmla="*/ 137448 h 201742"/>
              <a:gd name="connsiteX16" fmla="*/ 145256 w 148325"/>
              <a:gd name="connsiteY16" fmla="*/ 146974 h 201742"/>
              <a:gd name="connsiteX17" fmla="*/ 147637 w 148325"/>
              <a:gd name="connsiteY17" fmla="*/ 13623 h 201742"/>
              <a:gd name="connsiteX18" fmla="*/ 133350 w 148325"/>
              <a:gd name="connsiteY18" fmla="*/ 1717 h 201742"/>
              <a:gd name="connsiteX19" fmla="*/ 73819 w 148325"/>
              <a:gd name="connsiteY19" fmla="*/ 8861 h 201742"/>
              <a:gd name="connsiteX20" fmla="*/ 76200 w 148325"/>
              <a:gd name="connsiteY20" fmla="*/ 25530 h 201742"/>
              <a:gd name="connsiteX21" fmla="*/ 61912 w 148325"/>
              <a:gd name="connsiteY21" fmla="*/ 27911 h 201742"/>
              <a:gd name="connsiteX22" fmla="*/ 33337 w 148325"/>
              <a:gd name="connsiteY22" fmla="*/ 35055 h 201742"/>
              <a:gd name="connsiteX23" fmla="*/ 38100 w 148325"/>
              <a:gd name="connsiteY23" fmla="*/ 63630 h 201742"/>
              <a:gd name="connsiteX24" fmla="*/ 45244 w 148325"/>
              <a:gd name="connsiteY24" fmla="*/ 68392 h 201742"/>
              <a:gd name="connsiteX25" fmla="*/ 47625 w 148325"/>
              <a:gd name="connsiteY25" fmla="*/ 73155 h 201742"/>
              <a:gd name="connsiteX0" fmla="*/ 47625 w 148274"/>
              <a:gd name="connsiteY0" fmla="*/ 73155 h 201742"/>
              <a:gd name="connsiteX1" fmla="*/ 38100 w 148274"/>
              <a:gd name="connsiteY1" fmla="*/ 85061 h 201742"/>
              <a:gd name="connsiteX2" fmla="*/ 33337 w 148274"/>
              <a:gd name="connsiteY2" fmla="*/ 94586 h 201742"/>
              <a:gd name="connsiteX3" fmla="*/ 14287 w 148274"/>
              <a:gd name="connsiteY3" fmla="*/ 106492 h 201742"/>
              <a:gd name="connsiteX4" fmla="*/ 7144 w 148274"/>
              <a:gd name="connsiteY4" fmla="*/ 113636 h 201742"/>
              <a:gd name="connsiteX5" fmla="*/ 0 w 148274"/>
              <a:gd name="connsiteY5" fmla="*/ 132686 h 201742"/>
              <a:gd name="connsiteX6" fmla="*/ 11906 w 148274"/>
              <a:gd name="connsiteY6" fmla="*/ 161261 h 201742"/>
              <a:gd name="connsiteX7" fmla="*/ 47625 w 148274"/>
              <a:gd name="connsiteY7" fmla="*/ 151736 h 201742"/>
              <a:gd name="connsiteX8" fmla="*/ 59531 w 148274"/>
              <a:gd name="connsiteY8" fmla="*/ 154117 h 201742"/>
              <a:gd name="connsiteX9" fmla="*/ 61912 w 148274"/>
              <a:gd name="connsiteY9" fmla="*/ 177930 h 201742"/>
              <a:gd name="connsiteX10" fmla="*/ 66675 w 148274"/>
              <a:gd name="connsiteY10" fmla="*/ 192217 h 201742"/>
              <a:gd name="connsiteX11" fmla="*/ 69056 w 148274"/>
              <a:gd name="connsiteY11" fmla="*/ 201742 h 201742"/>
              <a:gd name="connsiteX12" fmla="*/ 97631 w 148274"/>
              <a:gd name="connsiteY12" fmla="*/ 194598 h 201742"/>
              <a:gd name="connsiteX13" fmla="*/ 107156 w 148274"/>
              <a:gd name="connsiteY13" fmla="*/ 182692 h 201742"/>
              <a:gd name="connsiteX14" fmla="*/ 140493 w 148274"/>
              <a:gd name="connsiteY14" fmla="*/ 161261 h 201742"/>
              <a:gd name="connsiteX15" fmla="*/ 145256 w 148274"/>
              <a:gd name="connsiteY15" fmla="*/ 146974 h 201742"/>
              <a:gd name="connsiteX16" fmla="*/ 147637 w 148274"/>
              <a:gd name="connsiteY16" fmla="*/ 13623 h 201742"/>
              <a:gd name="connsiteX17" fmla="*/ 133350 w 148274"/>
              <a:gd name="connsiteY17" fmla="*/ 1717 h 201742"/>
              <a:gd name="connsiteX18" fmla="*/ 73819 w 148274"/>
              <a:gd name="connsiteY18" fmla="*/ 8861 h 201742"/>
              <a:gd name="connsiteX19" fmla="*/ 76200 w 148274"/>
              <a:gd name="connsiteY19" fmla="*/ 25530 h 201742"/>
              <a:gd name="connsiteX20" fmla="*/ 61912 w 148274"/>
              <a:gd name="connsiteY20" fmla="*/ 27911 h 201742"/>
              <a:gd name="connsiteX21" fmla="*/ 33337 w 148274"/>
              <a:gd name="connsiteY21" fmla="*/ 35055 h 201742"/>
              <a:gd name="connsiteX22" fmla="*/ 38100 w 148274"/>
              <a:gd name="connsiteY22" fmla="*/ 63630 h 201742"/>
              <a:gd name="connsiteX23" fmla="*/ 45244 w 148274"/>
              <a:gd name="connsiteY23" fmla="*/ 68392 h 201742"/>
              <a:gd name="connsiteX24" fmla="*/ 47625 w 148274"/>
              <a:gd name="connsiteY24" fmla="*/ 73155 h 201742"/>
              <a:gd name="connsiteX0" fmla="*/ 47625 w 147998"/>
              <a:gd name="connsiteY0" fmla="*/ 74135 h 202722"/>
              <a:gd name="connsiteX1" fmla="*/ 38100 w 147998"/>
              <a:gd name="connsiteY1" fmla="*/ 86041 h 202722"/>
              <a:gd name="connsiteX2" fmla="*/ 33337 w 147998"/>
              <a:gd name="connsiteY2" fmla="*/ 95566 h 202722"/>
              <a:gd name="connsiteX3" fmla="*/ 14287 w 147998"/>
              <a:gd name="connsiteY3" fmla="*/ 107472 h 202722"/>
              <a:gd name="connsiteX4" fmla="*/ 7144 w 147998"/>
              <a:gd name="connsiteY4" fmla="*/ 114616 h 202722"/>
              <a:gd name="connsiteX5" fmla="*/ 0 w 147998"/>
              <a:gd name="connsiteY5" fmla="*/ 133666 h 202722"/>
              <a:gd name="connsiteX6" fmla="*/ 11906 w 147998"/>
              <a:gd name="connsiteY6" fmla="*/ 162241 h 202722"/>
              <a:gd name="connsiteX7" fmla="*/ 47625 w 147998"/>
              <a:gd name="connsiteY7" fmla="*/ 152716 h 202722"/>
              <a:gd name="connsiteX8" fmla="*/ 59531 w 147998"/>
              <a:gd name="connsiteY8" fmla="*/ 155097 h 202722"/>
              <a:gd name="connsiteX9" fmla="*/ 61912 w 147998"/>
              <a:gd name="connsiteY9" fmla="*/ 178910 h 202722"/>
              <a:gd name="connsiteX10" fmla="*/ 66675 w 147998"/>
              <a:gd name="connsiteY10" fmla="*/ 193197 h 202722"/>
              <a:gd name="connsiteX11" fmla="*/ 69056 w 147998"/>
              <a:gd name="connsiteY11" fmla="*/ 202722 h 202722"/>
              <a:gd name="connsiteX12" fmla="*/ 97631 w 147998"/>
              <a:gd name="connsiteY12" fmla="*/ 195578 h 202722"/>
              <a:gd name="connsiteX13" fmla="*/ 107156 w 147998"/>
              <a:gd name="connsiteY13" fmla="*/ 183672 h 202722"/>
              <a:gd name="connsiteX14" fmla="*/ 140493 w 147998"/>
              <a:gd name="connsiteY14" fmla="*/ 162241 h 202722"/>
              <a:gd name="connsiteX15" fmla="*/ 147637 w 147998"/>
              <a:gd name="connsiteY15" fmla="*/ 14603 h 202722"/>
              <a:gd name="connsiteX16" fmla="*/ 133350 w 147998"/>
              <a:gd name="connsiteY16" fmla="*/ 2697 h 202722"/>
              <a:gd name="connsiteX17" fmla="*/ 73819 w 147998"/>
              <a:gd name="connsiteY17" fmla="*/ 9841 h 202722"/>
              <a:gd name="connsiteX18" fmla="*/ 76200 w 147998"/>
              <a:gd name="connsiteY18" fmla="*/ 26510 h 202722"/>
              <a:gd name="connsiteX19" fmla="*/ 61912 w 147998"/>
              <a:gd name="connsiteY19" fmla="*/ 28891 h 202722"/>
              <a:gd name="connsiteX20" fmla="*/ 33337 w 147998"/>
              <a:gd name="connsiteY20" fmla="*/ 36035 h 202722"/>
              <a:gd name="connsiteX21" fmla="*/ 38100 w 147998"/>
              <a:gd name="connsiteY21" fmla="*/ 64610 h 202722"/>
              <a:gd name="connsiteX22" fmla="*/ 45244 w 147998"/>
              <a:gd name="connsiteY22" fmla="*/ 69372 h 202722"/>
              <a:gd name="connsiteX23" fmla="*/ 47625 w 147998"/>
              <a:gd name="connsiteY23" fmla="*/ 74135 h 202722"/>
              <a:gd name="connsiteX0" fmla="*/ 47625 w 149720"/>
              <a:gd name="connsiteY0" fmla="*/ 74465 h 203052"/>
              <a:gd name="connsiteX1" fmla="*/ 38100 w 149720"/>
              <a:gd name="connsiteY1" fmla="*/ 86371 h 203052"/>
              <a:gd name="connsiteX2" fmla="*/ 33337 w 149720"/>
              <a:gd name="connsiteY2" fmla="*/ 95896 h 203052"/>
              <a:gd name="connsiteX3" fmla="*/ 14287 w 149720"/>
              <a:gd name="connsiteY3" fmla="*/ 107802 h 203052"/>
              <a:gd name="connsiteX4" fmla="*/ 7144 w 149720"/>
              <a:gd name="connsiteY4" fmla="*/ 114946 h 203052"/>
              <a:gd name="connsiteX5" fmla="*/ 0 w 149720"/>
              <a:gd name="connsiteY5" fmla="*/ 133996 h 203052"/>
              <a:gd name="connsiteX6" fmla="*/ 11906 w 149720"/>
              <a:gd name="connsiteY6" fmla="*/ 162571 h 203052"/>
              <a:gd name="connsiteX7" fmla="*/ 47625 w 149720"/>
              <a:gd name="connsiteY7" fmla="*/ 153046 h 203052"/>
              <a:gd name="connsiteX8" fmla="*/ 59531 w 149720"/>
              <a:gd name="connsiteY8" fmla="*/ 155427 h 203052"/>
              <a:gd name="connsiteX9" fmla="*/ 61912 w 149720"/>
              <a:gd name="connsiteY9" fmla="*/ 179240 h 203052"/>
              <a:gd name="connsiteX10" fmla="*/ 66675 w 149720"/>
              <a:gd name="connsiteY10" fmla="*/ 193527 h 203052"/>
              <a:gd name="connsiteX11" fmla="*/ 69056 w 149720"/>
              <a:gd name="connsiteY11" fmla="*/ 203052 h 203052"/>
              <a:gd name="connsiteX12" fmla="*/ 97631 w 149720"/>
              <a:gd name="connsiteY12" fmla="*/ 195908 h 203052"/>
              <a:gd name="connsiteX13" fmla="*/ 107156 w 149720"/>
              <a:gd name="connsiteY13" fmla="*/ 184002 h 203052"/>
              <a:gd name="connsiteX14" fmla="*/ 145256 w 149720"/>
              <a:gd name="connsiteY14" fmla="*/ 167333 h 203052"/>
              <a:gd name="connsiteX15" fmla="*/ 147637 w 149720"/>
              <a:gd name="connsiteY15" fmla="*/ 14933 h 203052"/>
              <a:gd name="connsiteX16" fmla="*/ 133350 w 149720"/>
              <a:gd name="connsiteY16" fmla="*/ 3027 h 203052"/>
              <a:gd name="connsiteX17" fmla="*/ 73819 w 149720"/>
              <a:gd name="connsiteY17" fmla="*/ 10171 h 203052"/>
              <a:gd name="connsiteX18" fmla="*/ 76200 w 149720"/>
              <a:gd name="connsiteY18" fmla="*/ 26840 h 203052"/>
              <a:gd name="connsiteX19" fmla="*/ 61912 w 149720"/>
              <a:gd name="connsiteY19" fmla="*/ 29221 h 203052"/>
              <a:gd name="connsiteX20" fmla="*/ 33337 w 149720"/>
              <a:gd name="connsiteY20" fmla="*/ 36365 h 203052"/>
              <a:gd name="connsiteX21" fmla="*/ 38100 w 149720"/>
              <a:gd name="connsiteY21" fmla="*/ 64940 h 203052"/>
              <a:gd name="connsiteX22" fmla="*/ 45244 w 149720"/>
              <a:gd name="connsiteY22" fmla="*/ 69702 h 203052"/>
              <a:gd name="connsiteX23" fmla="*/ 47625 w 149720"/>
              <a:gd name="connsiteY23" fmla="*/ 74465 h 203052"/>
              <a:gd name="connsiteX0" fmla="*/ 47625 w 147637"/>
              <a:gd name="connsiteY0" fmla="*/ 74465 h 203052"/>
              <a:gd name="connsiteX1" fmla="*/ 38100 w 147637"/>
              <a:gd name="connsiteY1" fmla="*/ 86371 h 203052"/>
              <a:gd name="connsiteX2" fmla="*/ 33337 w 147637"/>
              <a:gd name="connsiteY2" fmla="*/ 95896 h 203052"/>
              <a:gd name="connsiteX3" fmla="*/ 14287 w 147637"/>
              <a:gd name="connsiteY3" fmla="*/ 107802 h 203052"/>
              <a:gd name="connsiteX4" fmla="*/ 7144 w 147637"/>
              <a:gd name="connsiteY4" fmla="*/ 114946 h 203052"/>
              <a:gd name="connsiteX5" fmla="*/ 0 w 147637"/>
              <a:gd name="connsiteY5" fmla="*/ 133996 h 203052"/>
              <a:gd name="connsiteX6" fmla="*/ 11906 w 147637"/>
              <a:gd name="connsiteY6" fmla="*/ 162571 h 203052"/>
              <a:gd name="connsiteX7" fmla="*/ 47625 w 147637"/>
              <a:gd name="connsiteY7" fmla="*/ 153046 h 203052"/>
              <a:gd name="connsiteX8" fmla="*/ 59531 w 147637"/>
              <a:gd name="connsiteY8" fmla="*/ 155427 h 203052"/>
              <a:gd name="connsiteX9" fmla="*/ 61912 w 147637"/>
              <a:gd name="connsiteY9" fmla="*/ 179240 h 203052"/>
              <a:gd name="connsiteX10" fmla="*/ 66675 w 147637"/>
              <a:gd name="connsiteY10" fmla="*/ 193527 h 203052"/>
              <a:gd name="connsiteX11" fmla="*/ 69056 w 147637"/>
              <a:gd name="connsiteY11" fmla="*/ 203052 h 203052"/>
              <a:gd name="connsiteX12" fmla="*/ 97631 w 147637"/>
              <a:gd name="connsiteY12" fmla="*/ 195908 h 203052"/>
              <a:gd name="connsiteX13" fmla="*/ 107156 w 147637"/>
              <a:gd name="connsiteY13" fmla="*/ 184002 h 203052"/>
              <a:gd name="connsiteX14" fmla="*/ 145256 w 147637"/>
              <a:gd name="connsiteY14" fmla="*/ 167333 h 203052"/>
              <a:gd name="connsiteX15" fmla="*/ 147637 w 147637"/>
              <a:gd name="connsiteY15" fmla="*/ 14933 h 203052"/>
              <a:gd name="connsiteX16" fmla="*/ 133350 w 147637"/>
              <a:gd name="connsiteY16" fmla="*/ 3027 h 203052"/>
              <a:gd name="connsiteX17" fmla="*/ 73819 w 147637"/>
              <a:gd name="connsiteY17" fmla="*/ 10171 h 203052"/>
              <a:gd name="connsiteX18" fmla="*/ 76200 w 147637"/>
              <a:gd name="connsiteY18" fmla="*/ 26840 h 203052"/>
              <a:gd name="connsiteX19" fmla="*/ 61912 w 147637"/>
              <a:gd name="connsiteY19" fmla="*/ 29221 h 203052"/>
              <a:gd name="connsiteX20" fmla="*/ 33337 w 147637"/>
              <a:gd name="connsiteY20" fmla="*/ 36365 h 203052"/>
              <a:gd name="connsiteX21" fmla="*/ 38100 w 147637"/>
              <a:gd name="connsiteY21" fmla="*/ 64940 h 203052"/>
              <a:gd name="connsiteX22" fmla="*/ 45244 w 147637"/>
              <a:gd name="connsiteY22" fmla="*/ 69702 h 203052"/>
              <a:gd name="connsiteX23" fmla="*/ 47625 w 147637"/>
              <a:gd name="connsiteY23" fmla="*/ 74465 h 203052"/>
              <a:gd name="connsiteX0" fmla="*/ 47625 w 152553"/>
              <a:gd name="connsiteY0" fmla="*/ 74136 h 202723"/>
              <a:gd name="connsiteX1" fmla="*/ 38100 w 152553"/>
              <a:gd name="connsiteY1" fmla="*/ 86042 h 202723"/>
              <a:gd name="connsiteX2" fmla="*/ 33337 w 152553"/>
              <a:gd name="connsiteY2" fmla="*/ 95567 h 202723"/>
              <a:gd name="connsiteX3" fmla="*/ 14287 w 152553"/>
              <a:gd name="connsiteY3" fmla="*/ 107473 h 202723"/>
              <a:gd name="connsiteX4" fmla="*/ 7144 w 152553"/>
              <a:gd name="connsiteY4" fmla="*/ 114617 h 202723"/>
              <a:gd name="connsiteX5" fmla="*/ 0 w 152553"/>
              <a:gd name="connsiteY5" fmla="*/ 133667 h 202723"/>
              <a:gd name="connsiteX6" fmla="*/ 11906 w 152553"/>
              <a:gd name="connsiteY6" fmla="*/ 162242 h 202723"/>
              <a:gd name="connsiteX7" fmla="*/ 47625 w 152553"/>
              <a:gd name="connsiteY7" fmla="*/ 152717 h 202723"/>
              <a:gd name="connsiteX8" fmla="*/ 59531 w 152553"/>
              <a:gd name="connsiteY8" fmla="*/ 155098 h 202723"/>
              <a:gd name="connsiteX9" fmla="*/ 61912 w 152553"/>
              <a:gd name="connsiteY9" fmla="*/ 178911 h 202723"/>
              <a:gd name="connsiteX10" fmla="*/ 66675 w 152553"/>
              <a:gd name="connsiteY10" fmla="*/ 193198 h 202723"/>
              <a:gd name="connsiteX11" fmla="*/ 69056 w 152553"/>
              <a:gd name="connsiteY11" fmla="*/ 202723 h 202723"/>
              <a:gd name="connsiteX12" fmla="*/ 97631 w 152553"/>
              <a:gd name="connsiteY12" fmla="*/ 195579 h 202723"/>
              <a:gd name="connsiteX13" fmla="*/ 107156 w 152553"/>
              <a:gd name="connsiteY13" fmla="*/ 183673 h 202723"/>
              <a:gd name="connsiteX14" fmla="*/ 152400 w 152553"/>
              <a:gd name="connsiteY14" fmla="*/ 162242 h 202723"/>
              <a:gd name="connsiteX15" fmla="*/ 147637 w 152553"/>
              <a:gd name="connsiteY15" fmla="*/ 14604 h 202723"/>
              <a:gd name="connsiteX16" fmla="*/ 133350 w 152553"/>
              <a:gd name="connsiteY16" fmla="*/ 2698 h 202723"/>
              <a:gd name="connsiteX17" fmla="*/ 73819 w 152553"/>
              <a:gd name="connsiteY17" fmla="*/ 9842 h 202723"/>
              <a:gd name="connsiteX18" fmla="*/ 76200 w 152553"/>
              <a:gd name="connsiteY18" fmla="*/ 26511 h 202723"/>
              <a:gd name="connsiteX19" fmla="*/ 61912 w 152553"/>
              <a:gd name="connsiteY19" fmla="*/ 28892 h 202723"/>
              <a:gd name="connsiteX20" fmla="*/ 33337 w 152553"/>
              <a:gd name="connsiteY20" fmla="*/ 36036 h 202723"/>
              <a:gd name="connsiteX21" fmla="*/ 38100 w 152553"/>
              <a:gd name="connsiteY21" fmla="*/ 64611 h 202723"/>
              <a:gd name="connsiteX22" fmla="*/ 45244 w 152553"/>
              <a:gd name="connsiteY22" fmla="*/ 69373 h 202723"/>
              <a:gd name="connsiteX23" fmla="*/ 47625 w 152553"/>
              <a:gd name="connsiteY23" fmla="*/ 74136 h 202723"/>
              <a:gd name="connsiteX0" fmla="*/ 47625 w 152573"/>
              <a:gd name="connsiteY0" fmla="*/ 72083 h 200670"/>
              <a:gd name="connsiteX1" fmla="*/ 38100 w 152573"/>
              <a:gd name="connsiteY1" fmla="*/ 83989 h 200670"/>
              <a:gd name="connsiteX2" fmla="*/ 33337 w 152573"/>
              <a:gd name="connsiteY2" fmla="*/ 93514 h 200670"/>
              <a:gd name="connsiteX3" fmla="*/ 14287 w 152573"/>
              <a:gd name="connsiteY3" fmla="*/ 105420 h 200670"/>
              <a:gd name="connsiteX4" fmla="*/ 7144 w 152573"/>
              <a:gd name="connsiteY4" fmla="*/ 112564 h 200670"/>
              <a:gd name="connsiteX5" fmla="*/ 0 w 152573"/>
              <a:gd name="connsiteY5" fmla="*/ 131614 h 200670"/>
              <a:gd name="connsiteX6" fmla="*/ 11906 w 152573"/>
              <a:gd name="connsiteY6" fmla="*/ 160189 h 200670"/>
              <a:gd name="connsiteX7" fmla="*/ 47625 w 152573"/>
              <a:gd name="connsiteY7" fmla="*/ 150664 h 200670"/>
              <a:gd name="connsiteX8" fmla="*/ 59531 w 152573"/>
              <a:gd name="connsiteY8" fmla="*/ 153045 h 200670"/>
              <a:gd name="connsiteX9" fmla="*/ 61912 w 152573"/>
              <a:gd name="connsiteY9" fmla="*/ 176858 h 200670"/>
              <a:gd name="connsiteX10" fmla="*/ 66675 w 152573"/>
              <a:gd name="connsiteY10" fmla="*/ 191145 h 200670"/>
              <a:gd name="connsiteX11" fmla="*/ 69056 w 152573"/>
              <a:gd name="connsiteY11" fmla="*/ 200670 h 200670"/>
              <a:gd name="connsiteX12" fmla="*/ 97631 w 152573"/>
              <a:gd name="connsiteY12" fmla="*/ 193526 h 200670"/>
              <a:gd name="connsiteX13" fmla="*/ 107156 w 152573"/>
              <a:gd name="connsiteY13" fmla="*/ 181620 h 200670"/>
              <a:gd name="connsiteX14" fmla="*/ 152400 w 152573"/>
              <a:gd name="connsiteY14" fmla="*/ 160189 h 200670"/>
              <a:gd name="connsiteX15" fmla="*/ 147637 w 152573"/>
              <a:gd name="connsiteY15" fmla="*/ 12551 h 200670"/>
              <a:gd name="connsiteX16" fmla="*/ 130969 w 152573"/>
              <a:gd name="connsiteY16" fmla="*/ 5408 h 200670"/>
              <a:gd name="connsiteX17" fmla="*/ 73819 w 152573"/>
              <a:gd name="connsiteY17" fmla="*/ 7789 h 200670"/>
              <a:gd name="connsiteX18" fmla="*/ 76200 w 152573"/>
              <a:gd name="connsiteY18" fmla="*/ 24458 h 200670"/>
              <a:gd name="connsiteX19" fmla="*/ 61912 w 152573"/>
              <a:gd name="connsiteY19" fmla="*/ 26839 h 200670"/>
              <a:gd name="connsiteX20" fmla="*/ 33337 w 152573"/>
              <a:gd name="connsiteY20" fmla="*/ 33983 h 200670"/>
              <a:gd name="connsiteX21" fmla="*/ 38100 w 152573"/>
              <a:gd name="connsiteY21" fmla="*/ 62558 h 200670"/>
              <a:gd name="connsiteX22" fmla="*/ 45244 w 152573"/>
              <a:gd name="connsiteY22" fmla="*/ 67320 h 200670"/>
              <a:gd name="connsiteX23" fmla="*/ 47625 w 152573"/>
              <a:gd name="connsiteY23" fmla="*/ 72083 h 200670"/>
              <a:gd name="connsiteX0" fmla="*/ 47625 w 148388"/>
              <a:gd name="connsiteY0" fmla="*/ 72083 h 200670"/>
              <a:gd name="connsiteX1" fmla="*/ 38100 w 148388"/>
              <a:gd name="connsiteY1" fmla="*/ 83989 h 200670"/>
              <a:gd name="connsiteX2" fmla="*/ 33337 w 148388"/>
              <a:gd name="connsiteY2" fmla="*/ 93514 h 200670"/>
              <a:gd name="connsiteX3" fmla="*/ 14287 w 148388"/>
              <a:gd name="connsiteY3" fmla="*/ 105420 h 200670"/>
              <a:gd name="connsiteX4" fmla="*/ 7144 w 148388"/>
              <a:gd name="connsiteY4" fmla="*/ 112564 h 200670"/>
              <a:gd name="connsiteX5" fmla="*/ 0 w 148388"/>
              <a:gd name="connsiteY5" fmla="*/ 131614 h 200670"/>
              <a:gd name="connsiteX6" fmla="*/ 11906 w 148388"/>
              <a:gd name="connsiteY6" fmla="*/ 160189 h 200670"/>
              <a:gd name="connsiteX7" fmla="*/ 47625 w 148388"/>
              <a:gd name="connsiteY7" fmla="*/ 150664 h 200670"/>
              <a:gd name="connsiteX8" fmla="*/ 59531 w 148388"/>
              <a:gd name="connsiteY8" fmla="*/ 153045 h 200670"/>
              <a:gd name="connsiteX9" fmla="*/ 61912 w 148388"/>
              <a:gd name="connsiteY9" fmla="*/ 176858 h 200670"/>
              <a:gd name="connsiteX10" fmla="*/ 66675 w 148388"/>
              <a:gd name="connsiteY10" fmla="*/ 191145 h 200670"/>
              <a:gd name="connsiteX11" fmla="*/ 69056 w 148388"/>
              <a:gd name="connsiteY11" fmla="*/ 200670 h 200670"/>
              <a:gd name="connsiteX12" fmla="*/ 97631 w 148388"/>
              <a:gd name="connsiteY12" fmla="*/ 193526 h 200670"/>
              <a:gd name="connsiteX13" fmla="*/ 107156 w 148388"/>
              <a:gd name="connsiteY13" fmla="*/ 181620 h 200670"/>
              <a:gd name="connsiteX14" fmla="*/ 145256 w 148388"/>
              <a:gd name="connsiteY14" fmla="*/ 160189 h 200670"/>
              <a:gd name="connsiteX15" fmla="*/ 147637 w 148388"/>
              <a:gd name="connsiteY15" fmla="*/ 12551 h 200670"/>
              <a:gd name="connsiteX16" fmla="*/ 130969 w 148388"/>
              <a:gd name="connsiteY16" fmla="*/ 5408 h 200670"/>
              <a:gd name="connsiteX17" fmla="*/ 73819 w 148388"/>
              <a:gd name="connsiteY17" fmla="*/ 7789 h 200670"/>
              <a:gd name="connsiteX18" fmla="*/ 76200 w 148388"/>
              <a:gd name="connsiteY18" fmla="*/ 24458 h 200670"/>
              <a:gd name="connsiteX19" fmla="*/ 61912 w 148388"/>
              <a:gd name="connsiteY19" fmla="*/ 26839 h 200670"/>
              <a:gd name="connsiteX20" fmla="*/ 33337 w 148388"/>
              <a:gd name="connsiteY20" fmla="*/ 33983 h 200670"/>
              <a:gd name="connsiteX21" fmla="*/ 38100 w 148388"/>
              <a:gd name="connsiteY21" fmla="*/ 62558 h 200670"/>
              <a:gd name="connsiteX22" fmla="*/ 45244 w 148388"/>
              <a:gd name="connsiteY22" fmla="*/ 67320 h 200670"/>
              <a:gd name="connsiteX23" fmla="*/ 47625 w 148388"/>
              <a:gd name="connsiteY23" fmla="*/ 72083 h 200670"/>
              <a:gd name="connsiteX0" fmla="*/ 47625 w 147637"/>
              <a:gd name="connsiteY0" fmla="*/ 72083 h 200670"/>
              <a:gd name="connsiteX1" fmla="*/ 38100 w 147637"/>
              <a:gd name="connsiteY1" fmla="*/ 83989 h 200670"/>
              <a:gd name="connsiteX2" fmla="*/ 33337 w 147637"/>
              <a:gd name="connsiteY2" fmla="*/ 93514 h 200670"/>
              <a:gd name="connsiteX3" fmla="*/ 14287 w 147637"/>
              <a:gd name="connsiteY3" fmla="*/ 105420 h 200670"/>
              <a:gd name="connsiteX4" fmla="*/ 7144 w 147637"/>
              <a:gd name="connsiteY4" fmla="*/ 112564 h 200670"/>
              <a:gd name="connsiteX5" fmla="*/ 0 w 147637"/>
              <a:gd name="connsiteY5" fmla="*/ 131614 h 200670"/>
              <a:gd name="connsiteX6" fmla="*/ 11906 w 147637"/>
              <a:gd name="connsiteY6" fmla="*/ 160189 h 200670"/>
              <a:gd name="connsiteX7" fmla="*/ 47625 w 147637"/>
              <a:gd name="connsiteY7" fmla="*/ 150664 h 200670"/>
              <a:gd name="connsiteX8" fmla="*/ 59531 w 147637"/>
              <a:gd name="connsiteY8" fmla="*/ 153045 h 200670"/>
              <a:gd name="connsiteX9" fmla="*/ 61912 w 147637"/>
              <a:gd name="connsiteY9" fmla="*/ 176858 h 200670"/>
              <a:gd name="connsiteX10" fmla="*/ 66675 w 147637"/>
              <a:gd name="connsiteY10" fmla="*/ 191145 h 200670"/>
              <a:gd name="connsiteX11" fmla="*/ 69056 w 147637"/>
              <a:gd name="connsiteY11" fmla="*/ 200670 h 200670"/>
              <a:gd name="connsiteX12" fmla="*/ 97631 w 147637"/>
              <a:gd name="connsiteY12" fmla="*/ 193526 h 200670"/>
              <a:gd name="connsiteX13" fmla="*/ 107156 w 147637"/>
              <a:gd name="connsiteY13" fmla="*/ 181620 h 200670"/>
              <a:gd name="connsiteX14" fmla="*/ 145256 w 147637"/>
              <a:gd name="connsiteY14" fmla="*/ 160189 h 200670"/>
              <a:gd name="connsiteX15" fmla="*/ 147637 w 147637"/>
              <a:gd name="connsiteY15" fmla="*/ 12551 h 200670"/>
              <a:gd name="connsiteX16" fmla="*/ 130969 w 147637"/>
              <a:gd name="connsiteY16" fmla="*/ 5408 h 200670"/>
              <a:gd name="connsiteX17" fmla="*/ 73819 w 147637"/>
              <a:gd name="connsiteY17" fmla="*/ 7789 h 200670"/>
              <a:gd name="connsiteX18" fmla="*/ 76200 w 147637"/>
              <a:gd name="connsiteY18" fmla="*/ 24458 h 200670"/>
              <a:gd name="connsiteX19" fmla="*/ 61912 w 147637"/>
              <a:gd name="connsiteY19" fmla="*/ 26839 h 200670"/>
              <a:gd name="connsiteX20" fmla="*/ 33337 w 147637"/>
              <a:gd name="connsiteY20" fmla="*/ 33983 h 200670"/>
              <a:gd name="connsiteX21" fmla="*/ 38100 w 147637"/>
              <a:gd name="connsiteY21" fmla="*/ 62558 h 200670"/>
              <a:gd name="connsiteX22" fmla="*/ 45244 w 147637"/>
              <a:gd name="connsiteY22" fmla="*/ 67320 h 200670"/>
              <a:gd name="connsiteX23" fmla="*/ 47625 w 147637"/>
              <a:gd name="connsiteY23" fmla="*/ 72083 h 200670"/>
              <a:gd name="connsiteX0" fmla="*/ 147637 w 239077"/>
              <a:gd name="connsiteY0" fmla="*/ 12551 h 200670"/>
              <a:gd name="connsiteX1" fmla="*/ 130969 w 239077"/>
              <a:gd name="connsiteY1" fmla="*/ 5408 h 200670"/>
              <a:gd name="connsiteX2" fmla="*/ 73819 w 239077"/>
              <a:gd name="connsiteY2" fmla="*/ 7789 h 200670"/>
              <a:gd name="connsiteX3" fmla="*/ 76200 w 239077"/>
              <a:gd name="connsiteY3" fmla="*/ 24458 h 200670"/>
              <a:gd name="connsiteX4" fmla="*/ 61912 w 239077"/>
              <a:gd name="connsiteY4" fmla="*/ 26839 h 200670"/>
              <a:gd name="connsiteX5" fmla="*/ 33337 w 239077"/>
              <a:gd name="connsiteY5" fmla="*/ 33983 h 200670"/>
              <a:gd name="connsiteX6" fmla="*/ 38100 w 239077"/>
              <a:gd name="connsiteY6" fmla="*/ 62558 h 200670"/>
              <a:gd name="connsiteX7" fmla="*/ 45244 w 239077"/>
              <a:gd name="connsiteY7" fmla="*/ 67320 h 200670"/>
              <a:gd name="connsiteX8" fmla="*/ 47625 w 239077"/>
              <a:gd name="connsiteY8" fmla="*/ 72083 h 200670"/>
              <a:gd name="connsiteX9" fmla="*/ 38100 w 239077"/>
              <a:gd name="connsiteY9" fmla="*/ 83989 h 200670"/>
              <a:gd name="connsiteX10" fmla="*/ 33337 w 239077"/>
              <a:gd name="connsiteY10" fmla="*/ 93514 h 200670"/>
              <a:gd name="connsiteX11" fmla="*/ 14287 w 239077"/>
              <a:gd name="connsiteY11" fmla="*/ 105420 h 200670"/>
              <a:gd name="connsiteX12" fmla="*/ 7144 w 239077"/>
              <a:gd name="connsiteY12" fmla="*/ 112564 h 200670"/>
              <a:gd name="connsiteX13" fmla="*/ 0 w 239077"/>
              <a:gd name="connsiteY13" fmla="*/ 131614 h 200670"/>
              <a:gd name="connsiteX14" fmla="*/ 11906 w 239077"/>
              <a:gd name="connsiteY14" fmla="*/ 160189 h 200670"/>
              <a:gd name="connsiteX15" fmla="*/ 47625 w 239077"/>
              <a:gd name="connsiteY15" fmla="*/ 150664 h 200670"/>
              <a:gd name="connsiteX16" fmla="*/ 59531 w 239077"/>
              <a:gd name="connsiteY16" fmla="*/ 153045 h 200670"/>
              <a:gd name="connsiteX17" fmla="*/ 61912 w 239077"/>
              <a:gd name="connsiteY17" fmla="*/ 176858 h 200670"/>
              <a:gd name="connsiteX18" fmla="*/ 66675 w 239077"/>
              <a:gd name="connsiteY18" fmla="*/ 191145 h 200670"/>
              <a:gd name="connsiteX19" fmla="*/ 69056 w 239077"/>
              <a:gd name="connsiteY19" fmla="*/ 200670 h 200670"/>
              <a:gd name="connsiteX20" fmla="*/ 97631 w 239077"/>
              <a:gd name="connsiteY20" fmla="*/ 193526 h 200670"/>
              <a:gd name="connsiteX21" fmla="*/ 107156 w 239077"/>
              <a:gd name="connsiteY21" fmla="*/ 181620 h 200670"/>
              <a:gd name="connsiteX22" fmla="*/ 145256 w 239077"/>
              <a:gd name="connsiteY22" fmla="*/ 160189 h 200670"/>
              <a:gd name="connsiteX23" fmla="*/ 239077 w 239077"/>
              <a:gd name="connsiteY23" fmla="*/ 103991 h 200670"/>
              <a:gd name="connsiteX0" fmla="*/ 147637 w 147637"/>
              <a:gd name="connsiteY0" fmla="*/ 12551 h 200670"/>
              <a:gd name="connsiteX1" fmla="*/ 130969 w 147637"/>
              <a:gd name="connsiteY1" fmla="*/ 5408 h 200670"/>
              <a:gd name="connsiteX2" fmla="*/ 73819 w 147637"/>
              <a:gd name="connsiteY2" fmla="*/ 7789 h 200670"/>
              <a:gd name="connsiteX3" fmla="*/ 76200 w 147637"/>
              <a:gd name="connsiteY3" fmla="*/ 24458 h 200670"/>
              <a:gd name="connsiteX4" fmla="*/ 61912 w 147637"/>
              <a:gd name="connsiteY4" fmla="*/ 26839 h 200670"/>
              <a:gd name="connsiteX5" fmla="*/ 33337 w 147637"/>
              <a:gd name="connsiteY5" fmla="*/ 33983 h 200670"/>
              <a:gd name="connsiteX6" fmla="*/ 38100 w 147637"/>
              <a:gd name="connsiteY6" fmla="*/ 62558 h 200670"/>
              <a:gd name="connsiteX7" fmla="*/ 45244 w 147637"/>
              <a:gd name="connsiteY7" fmla="*/ 67320 h 200670"/>
              <a:gd name="connsiteX8" fmla="*/ 47625 w 147637"/>
              <a:gd name="connsiteY8" fmla="*/ 72083 h 200670"/>
              <a:gd name="connsiteX9" fmla="*/ 38100 w 147637"/>
              <a:gd name="connsiteY9" fmla="*/ 83989 h 200670"/>
              <a:gd name="connsiteX10" fmla="*/ 33337 w 147637"/>
              <a:gd name="connsiteY10" fmla="*/ 93514 h 200670"/>
              <a:gd name="connsiteX11" fmla="*/ 14287 w 147637"/>
              <a:gd name="connsiteY11" fmla="*/ 105420 h 200670"/>
              <a:gd name="connsiteX12" fmla="*/ 7144 w 147637"/>
              <a:gd name="connsiteY12" fmla="*/ 112564 h 200670"/>
              <a:gd name="connsiteX13" fmla="*/ 0 w 147637"/>
              <a:gd name="connsiteY13" fmla="*/ 131614 h 200670"/>
              <a:gd name="connsiteX14" fmla="*/ 11906 w 147637"/>
              <a:gd name="connsiteY14" fmla="*/ 160189 h 200670"/>
              <a:gd name="connsiteX15" fmla="*/ 47625 w 147637"/>
              <a:gd name="connsiteY15" fmla="*/ 150664 h 200670"/>
              <a:gd name="connsiteX16" fmla="*/ 59531 w 147637"/>
              <a:gd name="connsiteY16" fmla="*/ 153045 h 200670"/>
              <a:gd name="connsiteX17" fmla="*/ 61912 w 147637"/>
              <a:gd name="connsiteY17" fmla="*/ 176858 h 200670"/>
              <a:gd name="connsiteX18" fmla="*/ 66675 w 147637"/>
              <a:gd name="connsiteY18" fmla="*/ 191145 h 200670"/>
              <a:gd name="connsiteX19" fmla="*/ 69056 w 147637"/>
              <a:gd name="connsiteY19" fmla="*/ 200670 h 200670"/>
              <a:gd name="connsiteX20" fmla="*/ 97631 w 147637"/>
              <a:gd name="connsiteY20" fmla="*/ 193526 h 200670"/>
              <a:gd name="connsiteX21" fmla="*/ 107156 w 147637"/>
              <a:gd name="connsiteY21" fmla="*/ 181620 h 200670"/>
              <a:gd name="connsiteX22" fmla="*/ 145256 w 147637"/>
              <a:gd name="connsiteY22" fmla="*/ 160189 h 200670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152400"/>
              <a:gd name="connsiteY0" fmla="*/ 5176 h 193295"/>
              <a:gd name="connsiteX1" fmla="*/ 73819 w 152400"/>
              <a:gd name="connsiteY1" fmla="*/ 414 h 193295"/>
              <a:gd name="connsiteX2" fmla="*/ 76200 w 152400"/>
              <a:gd name="connsiteY2" fmla="*/ 17083 h 193295"/>
              <a:gd name="connsiteX3" fmla="*/ 61912 w 152400"/>
              <a:gd name="connsiteY3" fmla="*/ 19464 h 193295"/>
              <a:gd name="connsiteX4" fmla="*/ 33337 w 152400"/>
              <a:gd name="connsiteY4" fmla="*/ 26608 h 193295"/>
              <a:gd name="connsiteX5" fmla="*/ 38100 w 152400"/>
              <a:gd name="connsiteY5" fmla="*/ 55183 h 193295"/>
              <a:gd name="connsiteX6" fmla="*/ 45244 w 152400"/>
              <a:gd name="connsiteY6" fmla="*/ 59945 h 193295"/>
              <a:gd name="connsiteX7" fmla="*/ 47625 w 152400"/>
              <a:gd name="connsiteY7" fmla="*/ 64708 h 193295"/>
              <a:gd name="connsiteX8" fmla="*/ 38100 w 152400"/>
              <a:gd name="connsiteY8" fmla="*/ 76614 h 193295"/>
              <a:gd name="connsiteX9" fmla="*/ 33337 w 152400"/>
              <a:gd name="connsiteY9" fmla="*/ 86139 h 193295"/>
              <a:gd name="connsiteX10" fmla="*/ 14287 w 152400"/>
              <a:gd name="connsiteY10" fmla="*/ 98045 h 193295"/>
              <a:gd name="connsiteX11" fmla="*/ 7144 w 152400"/>
              <a:gd name="connsiteY11" fmla="*/ 105189 h 193295"/>
              <a:gd name="connsiteX12" fmla="*/ 0 w 152400"/>
              <a:gd name="connsiteY12" fmla="*/ 124239 h 193295"/>
              <a:gd name="connsiteX13" fmla="*/ 11906 w 152400"/>
              <a:gd name="connsiteY13" fmla="*/ 152814 h 193295"/>
              <a:gd name="connsiteX14" fmla="*/ 47625 w 152400"/>
              <a:gd name="connsiteY14" fmla="*/ 143289 h 193295"/>
              <a:gd name="connsiteX15" fmla="*/ 59531 w 152400"/>
              <a:gd name="connsiteY15" fmla="*/ 145670 h 193295"/>
              <a:gd name="connsiteX16" fmla="*/ 61912 w 152400"/>
              <a:gd name="connsiteY16" fmla="*/ 169483 h 193295"/>
              <a:gd name="connsiteX17" fmla="*/ 66675 w 152400"/>
              <a:gd name="connsiteY17" fmla="*/ 183770 h 193295"/>
              <a:gd name="connsiteX18" fmla="*/ 69056 w 152400"/>
              <a:gd name="connsiteY18" fmla="*/ 193295 h 193295"/>
              <a:gd name="connsiteX19" fmla="*/ 97631 w 152400"/>
              <a:gd name="connsiteY19" fmla="*/ 186151 h 193295"/>
              <a:gd name="connsiteX20" fmla="*/ 107156 w 152400"/>
              <a:gd name="connsiteY20" fmla="*/ 174245 h 193295"/>
              <a:gd name="connsiteX21" fmla="*/ 152400 w 152400"/>
              <a:gd name="connsiteY21" fmla="*/ 159958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202406"/>
              <a:gd name="connsiteY0" fmla="*/ 5176 h 193295"/>
              <a:gd name="connsiteX1" fmla="*/ 73819 w 202406"/>
              <a:gd name="connsiteY1" fmla="*/ 414 h 193295"/>
              <a:gd name="connsiteX2" fmla="*/ 76200 w 202406"/>
              <a:gd name="connsiteY2" fmla="*/ 17083 h 193295"/>
              <a:gd name="connsiteX3" fmla="*/ 61912 w 202406"/>
              <a:gd name="connsiteY3" fmla="*/ 19464 h 193295"/>
              <a:gd name="connsiteX4" fmla="*/ 33337 w 202406"/>
              <a:gd name="connsiteY4" fmla="*/ 26608 h 193295"/>
              <a:gd name="connsiteX5" fmla="*/ 38100 w 202406"/>
              <a:gd name="connsiteY5" fmla="*/ 55183 h 193295"/>
              <a:gd name="connsiteX6" fmla="*/ 45244 w 202406"/>
              <a:gd name="connsiteY6" fmla="*/ 59945 h 193295"/>
              <a:gd name="connsiteX7" fmla="*/ 47625 w 202406"/>
              <a:gd name="connsiteY7" fmla="*/ 64708 h 193295"/>
              <a:gd name="connsiteX8" fmla="*/ 38100 w 202406"/>
              <a:gd name="connsiteY8" fmla="*/ 76614 h 193295"/>
              <a:gd name="connsiteX9" fmla="*/ 33337 w 202406"/>
              <a:gd name="connsiteY9" fmla="*/ 86139 h 193295"/>
              <a:gd name="connsiteX10" fmla="*/ 14287 w 202406"/>
              <a:gd name="connsiteY10" fmla="*/ 98045 h 193295"/>
              <a:gd name="connsiteX11" fmla="*/ 7144 w 202406"/>
              <a:gd name="connsiteY11" fmla="*/ 105189 h 193295"/>
              <a:gd name="connsiteX12" fmla="*/ 0 w 202406"/>
              <a:gd name="connsiteY12" fmla="*/ 124239 h 193295"/>
              <a:gd name="connsiteX13" fmla="*/ 11906 w 202406"/>
              <a:gd name="connsiteY13" fmla="*/ 152814 h 193295"/>
              <a:gd name="connsiteX14" fmla="*/ 47625 w 202406"/>
              <a:gd name="connsiteY14" fmla="*/ 143289 h 193295"/>
              <a:gd name="connsiteX15" fmla="*/ 59531 w 202406"/>
              <a:gd name="connsiteY15" fmla="*/ 145670 h 193295"/>
              <a:gd name="connsiteX16" fmla="*/ 61912 w 202406"/>
              <a:gd name="connsiteY16" fmla="*/ 169483 h 193295"/>
              <a:gd name="connsiteX17" fmla="*/ 66675 w 202406"/>
              <a:gd name="connsiteY17" fmla="*/ 183770 h 193295"/>
              <a:gd name="connsiteX18" fmla="*/ 69056 w 202406"/>
              <a:gd name="connsiteY18" fmla="*/ 193295 h 193295"/>
              <a:gd name="connsiteX19" fmla="*/ 97631 w 202406"/>
              <a:gd name="connsiteY19" fmla="*/ 186151 h 193295"/>
              <a:gd name="connsiteX20" fmla="*/ 107156 w 202406"/>
              <a:gd name="connsiteY20" fmla="*/ 174245 h 193295"/>
              <a:gd name="connsiteX21" fmla="*/ 202406 w 202406"/>
              <a:gd name="connsiteY21" fmla="*/ 13138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043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7637 w 147637"/>
              <a:gd name="connsiteY21" fmla="*/ 150432 h 19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7637" h="193295">
                <a:moveTo>
                  <a:pt x="147637" y="5176"/>
                </a:moveTo>
                <a:cubicBezTo>
                  <a:pt x="132258" y="4184"/>
                  <a:pt x="85725" y="-1570"/>
                  <a:pt x="73819" y="414"/>
                </a:cubicBezTo>
                <a:cubicBezTo>
                  <a:pt x="61913" y="2399"/>
                  <a:pt x="79175" y="12323"/>
                  <a:pt x="76200" y="17083"/>
                </a:cubicBezTo>
                <a:cubicBezTo>
                  <a:pt x="73641" y="21177"/>
                  <a:pt x="66625" y="18417"/>
                  <a:pt x="61912" y="19464"/>
                </a:cubicBezTo>
                <a:cubicBezTo>
                  <a:pt x="52328" y="21594"/>
                  <a:pt x="42862" y="24227"/>
                  <a:pt x="33337" y="26608"/>
                </a:cubicBezTo>
                <a:cubicBezTo>
                  <a:pt x="34925" y="36133"/>
                  <a:pt x="34852" y="46089"/>
                  <a:pt x="38100" y="55183"/>
                </a:cubicBezTo>
                <a:cubicBezTo>
                  <a:pt x="39063" y="57878"/>
                  <a:pt x="43456" y="57710"/>
                  <a:pt x="45244" y="59945"/>
                </a:cubicBezTo>
                <a:cubicBezTo>
                  <a:pt x="46812" y="61905"/>
                  <a:pt x="48816" y="61930"/>
                  <a:pt x="47625" y="64708"/>
                </a:cubicBezTo>
                <a:cubicBezTo>
                  <a:pt x="46434" y="67486"/>
                  <a:pt x="40919" y="72385"/>
                  <a:pt x="38100" y="76614"/>
                </a:cubicBezTo>
                <a:cubicBezTo>
                  <a:pt x="36131" y="79568"/>
                  <a:pt x="35647" y="83444"/>
                  <a:pt x="33337" y="86139"/>
                </a:cubicBezTo>
                <a:cubicBezTo>
                  <a:pt x="28699" y="91550"/>
                  <a:pt x="20451" y="94963"/>
                  <a:pt x="14287" y="98045"/>
                </a:cubicBezTo>
                <a:cubicBezTo>
                  <a:pt x="11906" y="100426"/>
                  <a:pt x="9101" y="102449"/>
                  <a:pt x="7144" y="105189"/>
                </a:cubicBezTo>
                <a:cubicBezTo>
                  <a:pt x="2353" y="111896"/>
                  <a:pt x="1918" y="116567"/>
                  <a:pt x="0" y="124239"/>
                </a:cubicBezTo>
                <a:cubicBezTo>
                  <a:pt x="3969" y="133764"/>
                  <a:pt x="3403" y="146968"/>
                  <a:pt x="11906" y="152814"/>
                </a:cubicBezTo>
                <a:cubicBezTo>
                  <a:pt x="25729" y="162317"/>
                  <a:pt x="38476" y="150151"/>
                  <a:pt x="47625" y="143289"/>
                </a:cubicBezTo>
                <a:cubicBezTo>
                  <a:pt x="51594" y="144083"/>
                  <a:pt x="57593" y="142117"/>
                  <a:pt x="59531" y="145670"/>
                </a:cubicBezTo>
                <a:cubicBezTo>
                  <a:pt x="63351" y="152673"/>
                  <a:pt x="60442" y="161642"/>
                  <a:pt x="61912" y="169483"/>
                </a:cubicBezTo>
                <a:cubicBezTo>
                  <a:pt x="62837" y="174417"/>
                  <a:pt x="65232" y="178962"/>
                  <a:pt x="66675" y="183770"/>
                </a:cubicBezTo>
                <a:cubicBezTo>
                  <a:pt x="67615" y="186905"/>
                  <a:pt x="68262" y="190120"/>
                  <a:pt x="69056" y="193295"/>
                </a:cubicBezTo>
                <a:cubicBezTo>
                  <a:pt x="78581" y="190914"/>
                  <a:pt x="88849" y="190542"/>
                  <a:pt x="97631" y="186151"/>
                </a:cubicBezTo>
                <a:cubicBezTo>
                  <a:pt x="102177" y="183878"/>
                  <a:pt x="98822" y="180198"/>
                  <a:pt x="107156" y="174245"/>
                </a:cubicBezTo>
                <a:cubicBezTo>
                  <a:pt x="115490" y="168292"/>
                  <a:pt x="144335" y="161988"/>
                  <a:pt x="147637" y="150432"/>
                </a:cubicBezTo>
              </a:path>
            </a:pathLst>
          </a:custGeom>
          <a:solidFill>
            <a:srgbClr val="66FFFF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6EFE0C8-0494-B92F-1DAA-D57A753324CD}"/>
              </a:ext>
            </a:extLst>
          </p:cNvPr>
          <p:cNvSpPr/>
          <p:nvPr/>
        </p:nvSpPr>
        <p:spPr>
          <a:xfrm>
            <a:off x="4514851" y="2644440"/>
            <a:ext cx="147637" cy="19329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7637 w 161925"/>
              <a:gd name="connsiteY27" fmla="*/ 11906 h 200025"/>
              <a:gd name="connsiteX28" fmla="*/ 133350 w 161925"/>
              <a:gd name="connsiteY28" fmla="*/ 0 h 200025"/>
              <a:gd name="connsiteX29" fmla="*/ 73819 w 161925"/>
              <a:gd name="connsiteY29" fmla="*/ 7144 h 200025"/>
              <a:gd name="connsiteX30" fmla="*/ 76200 w 161925"/>
              <a:gd name="connsiteY30" fmla="*/ 23813 h 200025"/>
              <a:gd name="connsiteX31" fmla="*/ 61912 w 161925"/>
              <a:gd name="connsiteY31" fmla="*/ 26194 h 200025"/>
              <a:gd name="connsiteX32" fmla="*/ 33337 w 161925"/>
              <a:gd name="connsiteY32" fmla="*/ 33338 h 200025"/>
              <a:gd name="connsiteX33" fmla="*/ 38100 w 161925"/>
              <a:gd name="connsiteY33" fmla="*/ 61913 h 200025"/>
              <a:gd name="connsiteX34" fmla="*/ 45244 w 161925"/>
              <a:gd name="connsiteY34" fmla="*/ 66675 h 200025"/>
              <a:gd name="connsiteX35" fmla="*/ 47625 w 161925"/>
              <a:gd name="connsiteY35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38112 w 161925"/>
              <a:gd name="connsiteY24" fmla="*/ 47625 h 200025"/>
              <a:gd name="connsiteX25" fmla="*/ 147637 w 161925"/>
              <a:gd name="connsiteY25" fmla="*/ 11906 h 200025"/>
              <a:gd name="connsiteX26" fmla="*/ 133350 w 161925"/>
              <a:gd name="connsiteY26" fmla="*/ 0 h 200025"/>
              <a:gd name="connsiteX27" fmla="*/ 73819 w 161925"/>
              <a:gd name="connsiteY27" fmla="*/ 7144 h 200025"/>
              <a:gd name="connsiteX28" fmla="*/ 76200 w 161925"/>
              <a:gd name="connsiteY28" fmla="*/ 23813 h 200025"/>
              <a:gd name="connsiteX29" fmla="*/ 61912 w 161925"/>
              <a:gd name="connsiteY29" fmla="*/ 26194 h 200025"/>
              <a:gd name="connsiteX30" fmla="*/ 33337 w 161925"/>
              <a:gd name="connsiteY30" fmla="*/ 33338 h 200025"/>
              <a:gd name="connsiteX31" fmla="*/ 38100 w 161925"/>
              <a:gd name="connsiteY31" fmla="*/ 61913 h 200025"/>
              <a:gd name="connsiteX32" fmla="*/ 45244 w 161925"/>
              <a:gd name="connsiteY32" fmla="*/ 66675 h 200025"/>
              <a:gd name="connsiteX33" fmla="*/ 47625 w 161925"/>
              <a:gd name="connsiteY33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43025 w 161925"/>
              <a:gd name="connsiteY20" fmla="*/ 118120 h 200025"/>
              <a:gd name="connsiteX21" fmla="*/ 157162 w 161925"/>
              <a:gd name="connsiteY21" fmla="*/ 100013 h 200025"/>
              <a:gd name="connsiteX22" fmla="*/ 161925 w 161925"/>
              <a:gd name="connsiteY22" fmla="*/ 92869 h 200025"/>
              <a:gd name="connsiteX23" fmla="*/ 147637 w 161925"/>
              <a:gd name="connsiteY23" fmla="*/ 83344 h 200025"/>
              <a:gd name="connsiteX24" fmla="*/ 135731 w 161925"/>
              <a:gd name="connsiteY24" fmla="*/ 80963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57222"/>
              <a:gd name="connsiteY0" fmla="*/ 71438 h 200025"/>
              <a:gd name="connsiteX1" fmla="*/ 38100 w 157222"/>
              <a:gd name="connsiteY1" fmla="*/ 83344 h 200025"/>
              <a:gd name="connsiteX2" fmla="*/ 33337 w 157222"/>
              <a:gd name="connsiteY2" fmla="*/ 92869 h 200025"/>
              <a:gd name="connsiteX3" fmla="*/ 14287 w 157222"/>
              <a:gd name="connsiteY3" fmla="*/ 104775 h 200025"/>
              <a:gd name="connsiteX4" fmla="*/ 7144 w 157222"/>
              <a:gd name="connsiteY4" fmla="*/ 111919 h 200025"/>
              <a:gd name="connsiteX5" fmla="*/ 0 w 157222"/>
              <a:gd name="connsiteY5" fmla="*/ 130969 h 200025"/>
              <a:gd name="connsiteX6" fmla="*/ 11906 w 157222"/>
              <a:gd name="connsiteY6" fmla="*/ 159544 h 200025"/>
              <a:gd name="connsiteX7" fmla="*/ 47625 w 157222"/>
              <a:gd name="connsiteY7" fmla="*/ 150019 h 200025"/>
              <a:gd name="connsiteX8" fmla="*/ 59531 w 157222"/>
              <a:gd name="connsiteY8" fmla="*/ 152400 h 200025"/>
              <a:gd name="connsiteX9" fmla="*/ 61912 w 157222"/>
              <a:gd name="connsiteY9" fmla="*/ 176213 h 200025"/>
              <a:gd name="connsiteX10" fmla="*/ 66675 w 157222"/>
              <a:gd name="connsiteY10" fmla="*/ 190500 h 200025"/>
              <a:gd name="connsiteX11" fmla="*/ 69056 w 157222"/>
              <a:gd name="connsiteY11" fmla="*/ 200025 h 200025"/>
              <a:gd name="connsiteX12" fmla="*/ 97631 w 157222"/>
              <a:gd name="connsiteY12" fmla="*/ 192881 h 200025"/>
              <a:gd name="connsiteX13" fmla="*/ 107156 w 157222"/>
              <a:gd name="connsiteY13" fmla="*/ 180975 h 200025"/>
              <a:gd name="connsiteX14" fmla="*/ 140493 w 157222"/>
              <a:gd name="connsiteY14" fmla="*/ 159544 h 200025"/>
              <a:gd name="connsiteX15" fmla="*/ 138112 w 157222"/>
              <a:gd name="connsiteY15" fmla="*/ 135731 h 200025"/>
              <a:gd name="connsiteX16" fmla="*/ 145256 w 157222"/>
              <a:gd name="connsiteY16" fmla="*/ 145257 h 200025"/>
              <a:gd name="connsiteX17" fmla="*/ 135731 w 157222"/>
              <a:gd name="connsiteY17" fmla="*/ 123825 h 200025"/>
              <a:gd name="connsiteX18" fmla="*/ 145256 w 157222"/>
              <a:gd name="connsiteY18" fmla="*/ 119063 h 200025"/>
              <a:gd name="connsiteX19" fmla="*/ 150019 w 157222"/>
              <a:gd name="connsiteY19" fmla="*/ 107156 h 200025"/>
              <a:gd name="connsiteX20" fmla="*/ 143025 w 157222"/>
              <a:gd name="connsiteY20" fmla="*/ 118120 h 200025"/>
              <a:gd name="connsiteX21" fmla="*/ 157162 w 157222"/>
              <a:gd name="connsiteY21" fmla="*/ 100013 h 200025"/>
              <a:gd name="connsiteX22" fmla="*/ 147637 w 157222"/>
              <a:gd name="connsiteY22" fmla="*/ 83344 h 200025"/>
              <a:gd name="connsiteX23" fmla="*/ 135731 w 157222"/>
              <a:gd name="connsiteY23" fmla="*/ 80963 h 200025"/>
              <a:gd name="connsiteX24" fmla="*/ 138112 w 157222"/>
              <a:gd name="connsiteY24" fmla="*/ 47625 h 200025"/>
              <a:gd name="connsiteX25" fmla="*/ 147637 w 157222"/>
              <a:gd name="connsiteY25" fmla="*/ 11906 h 200025"/>
              <a:gd name="connsiteX26" fmla="*/ 133350 w 157222"/>
              <a:gd name="connsiteY26" fmla="*/ 0 h 200025"/>
              <a:gd name="connsiteX27" fmla="*/ 73819 w 157222"/>
              <a:gd name="connsiteY27" fmla="*/ 7144 h 200025"/>
              <a:gd name="connsiteX28" fmla="*/ 76200 w 157222"/>
              <a:gd name="connsiteY28" fmla="*/ 23813 h 200025"/>
              <a:gd name="connsiteX29" fmla="*/ 61912 w 157222"/>
              <a:gd name="connsiteY29" fmla="*/ 26194 h 200025"/>
              <a:gd name="connsiteX30" fmla="*/ 33337 w 157222"/>
              <a:gd name="connsiteY30" fmla="*/ 33338 h 200025"/>
              <a:gd name="connsiteX31" fmla="*/ 38100 w 157222"/>
              <a:gd name="connsiteY31" fmla="*/ 61913 h 200025"/>
              <a:gd name="connsiteX32" fmla="*/ 45244 w 157222"/>
              <a:gd name="connsiteY32" fmla="*/ 66675 h 200025"/>
              <a:gd name="connsiteX33" fmla="*/ 47625 w 157222"/>
              <a:gd name="connsiteY33" fmla="*/ 71438 h 200025"/>
              <a:gd name="connsiteX0" fmla="*/ 47625 w 157182"/>
              <a:gd name="connsiteY0" fmla="*/ 71438 h 200025"/>
              <a:gd name="connsiteX1" fmla="*/ 38100 w 157182"/>
              <a:gd name="connsiteY1" fmla="*/ 83344 h 200025"/>
              <a:gd name="connsiteX2" fmla="*/ 33337 w 157182"/>
              <a:gd name="connsiteY2" fmla="*/ 92869 h 200025"/>
              <a:gd name="connsiteX3" fmla="*/ 14287 w 157182"/>
              <a:gd name="connsiteY3" fmla="*/ 104775 h 200025"/>
              <a:gd name="connsiteX4" fmla="*/ 7144 w 157182"/>
              <a:gd name="connsiteY4" fmla="*/ 111919 h 200025"/>
              <a:gd name="connsiteX5" fmla="*/ 0 w 157182"/>
              <a:gd name="connsiteY5" fmla="*/ 130969 h 200025"/>
              <a:gd name="connsiteX6" fmla="*/ 11906 w 157182"/>
              <a:gd name="connsiteY6" fmla="*/ 159544 h 200025"/>
              <a:gd name="connsiteX7" fmla="*/ 47625 w 157182"/>
              <a:gd name="connsiteY7" fmla="*/ 150019 h 200025"/>
              <a:gd name="connsiteX8" fmla="*/ 59531 w 157182"/>
              <a:gd name="connsiteY8" fmla="*/ 152400 h 200025"/>
              <a:gd name="connsiteX9" fmla="*/ 61912 w 157182"/>
              <a:gd name="connsiteY9" fmla="*/ 176213 h 200025"/>
              <a:gd name="connsiteX10" fmla="*/ 66675 w 157182"/>
              <a:gd name="connsiteY10" fmla="*/ 190500 h 200025"/>
              <a:gd name="connsiteX11" fmla="*/ 69056 w 157182"/>
              <a:gd name="connsiteY11" fmla="*/ 200025 h 200025"/>
              <a:gd name="connsiteX12" fmla="*/ 97631 w 157182"/>
              <a:gd name="connsiteY12" fmla="*/ 192881 h 200025"/>
              <a:gd name="connsiteX13" fmla="*/ 107156 w 157182"/>
              <a:gd name="connsiteY13" fmla="*/ 180975 h 200025"/>
              <a:gd name="connsiteX14" fmla="*/ 140493 w 157182"/>
              <a:gd name="connsiteY14" fmla="*/ 159544 h 200025"/>
              <a:gd name="connsiteX15" fmla="*/ 138112 w 157182"/>
              <a:gd name="connsiteY15" fmla="*/ 135731 h 200025"/>
              <a:gd name="connsiteX16" fmla="*/ 145256 w 157182"/>
              <a:gd name="connsiteY16" fmla="*/ 145257 h 200025"/>
              <a:gd name="connsiteX17" fmla="*/ 135731 w 157182"/>
              <a:gd name="connsiteY17" fmla="*/ 123825 h 200025"/>
              <a:gd name="connsiteX18" fmla="*/ 145256 w 157182"/>
              <a:gd name="connsiteY18" fmla="*/ 119063 h 200025"/>
              <a:gd name="connsiteX19" fmla="*/ 150019 w 157182"/>
              <a:gd name="connsiteY19" fmla="*/ 107156 h 200025"/>
              <a:gd name="connsiteX20" fmla="*/ 157162 w 157182"/>
              <a:gd name="connsiteY20" fmla="*/ 100013 h 200025"/>
              <a:gd name="connsiteX21" fmla="*/ 147637 w 157182"/>
              <a:gd name="connsiteY21" fmla="*/ 83344 h 200025"/>
              <a:gd name="connsiteX22" fmla="*/ 135731 w 157182"/>
              <a:gd name="connsiteY22" fmla="*/ 80963 h 200025"/>
              <a:gd name="connsiteX23" fmla="*/ 138112 w 157182"/>
              <a:gd name="connsiteY23" fmla="*/ 47625 h 200025"/>
              <a:gd name="connsiteX24" fmla="*/ 147637 w 157182"/>
              <a:gd name="connsiteY24" fmla="*/ 11906 h 200025"/>
              <a:gd name="connsiteX25" fmla="*/ 133350 w 157182"/>
              <a:gd name="connsiteY25" fmla="*/ 0 h 200025"/>
              <a:gd name="connsiteX26" fmla="*/ 73819 w 157182"/>
              <a:gd name="connsiteY26" fmla="*/ 7144 h 200025"/>
              <a:gd name="connsiteX27" fmla="*/ 76200 w 157182"/>
              <a:gd name="connsiteY27" fmla="*/ 23813 h 200025"/>
              <a:gd name="connsiteX28" fmla="*/ 61912 w 157182"/>
              <a:gd name="connsiteY28" fmla="*/ 26194 h 200025"/>
              <a:gd name="connsiteX29" fmla="*/ 33337 w 157182"/>
              <a:gd name="connsiteY29" fmla="*/ 33338 h 200025"/>
              <a:gd name="connsiteX30" fmla="*/ 38100 w 157182"/>
              <a:gd name="connsiteY30" fmla="*/ 61913 h 200025"/>
              <a:gd name="connsiteX31" fmla="*/ 45244 w 157182"/>
              <a:gd name="connsiteY31" fmla="*/ 66675 h 200025"/>
              <a:gd name="connsiteX32" fmla="*/ 47625 w 157182"/>
              <a:gd name="connsiteY32" fmla="*/ 71438 h 200025"/>
              <a:gd name="connsiteX0" fmla="*/ 47625 w 157179"/>
              <a:gd name="connsiteY0" fmla="*/ 71438 h 200025"/>
              <a:gd name="connsiteX1" fmla="*/ 38100 w 157179"/>
              <a:gd name="connsiteY1" fmla="*/ 83344 h 200025"/>
              <a:gd name="connsiteX2" fmla="*/ 33337 w 157179"/>
              <a:gd name="connsiteY2" fmla="*/ 92869 h 200025"/>
              <a:gd name="connsiteX3" fmla="*/ 14287 w 157179"/>
              <a:gd name="connsiteY3" fmla="*/ 104775 h 200025"/>
              <a:gd name="connsiteX4" fmla="*/ 7144 w 157179"/>
              <a:gd name="connsiteY4" fmla="*/ 111919 h 200025"/>
              <a:gd name="connsiteX5" fmla="*/ 0 w 157179"/>
              <a:gd name="connsiteY5" fmla="*/ 130969 h 200025"/>
              <a:gd name="connsiteX6" fmla="*/ 11906 w 157179"/>
              <a:gd name="connsiteY6" fmla="*/ 159544 h 200025"/>
              <a:gd name="connsiteX7" fmla="*/ 47625 w 157179"/>
              <a:gd name="connsiteY7" fmla="*/ 150019 h 200025"/>
              <a:gd name="connsiteX8" fmla="*/ 59531 w 157179"/>
              <a:gd name="connsiteY8" fmla="*/ 152400 h 200025"/>
              <a:gd name="connsiteX9" fmla="*/ 61912 w 157179"/>
              <a:gd name="connsiteY9" fmla="*/ 176213 h 200025"/>
              <a:gd name="connsiteX10" fmla="*/ 66675 w 157179"/>
              <a:gd name="connsiteY10" fmla="*/ 190500 h 200025"/>
              <a:gd name="connsiteX11" fmla="*/ 69056 w 157179"/>
              <a:gd name="connsiteY11" fmla="*/ 200025 h 200025"/>
              <a:gd name="connsiteX12" fmla="*/ 97631 w 157179"/>
              <a:gd name="connsiteY12" fmla="*/ 192881 h 200025"/>
              <a:gd name="connsiteX13" fmla="*/ 107156 w 157179"/>
              <a:gd name="connsiteY13" fmla="*/ 180975 h 200025"/>
              <a:gd name="connsiteX14" fmla="*/ 140493 w 157179"/>
              <a:gd name="connsiteY14" fmla="*/ 159544 h 200025"/>
              <a:gd name="connsiteX15" fmla="*/ 138112 w 157179"/>
              <a:gd name="connsiteY15" fmla="*/ 135731 h 200025"/>
              <a:gd name="connsiteX16" fmla="*/ 145256 w 157179"/>
              <a:gd name="connsiteY16" fmla="*/ 145257 h 200025"/>
              <a:gd name="connsiteX17" fmla="*/ 135731 w 157179"/>
              <a:gd name="connsiteY17" fmla="*/ 123825 h 200025"/>
              <a:gd name="connsiteX18" fmla="*/ 145256 w 157179"/>
              <a:gd name="connsiteY18" fmla="*/ 119063 h 200025"/>
              <a:gd name="connsiteX19" fmla="*/ 157162 w 157179"/>
              <a:gd name="connsiteY19" fmla="*/ 100013 h 200025"/>
              <a:gd name="connsiteX20" fmla="*/ 147637 w 157179"/>
              <a:gd name="connsiteY20" fmla="*/ 83344 h 200025"/>
              <a:gd name="connsiteX21" fmla="*/ 135731 w 157179"/>
              <a:gd name="connsiteY21" fmla="*/ 80963 h 200025"/>
              <a:gd name="connsiteX22" fmla="*/ 138112 w 157179"/>
              <a:gd name="connsiteY22" fmla="*/ 47625 h 200025"/>
              <a:gd name="connsiteX23" fmla="*/ 147637 w 157179"/>
              <a:gd name="connsiteY23" fmla="*/ 11906 h 200025"/>
              <a:gd name="connsiteX24" fmla="*/ 133350 w 157179"/>
              <a:gd name="connsiteY24" fmla="*/ 0 h 200025"/>
              <a:gd name="connsiteX25" fmla="*/ 73819 w 157179"/>
              <a:gd name="connsiteY25" fmla="*/ 7144 h 200025"/>
              <a:gd name="connsiteX26" fmla="*/ 76200 w 157179"/>
              <a:gd name="connsiteY26" fmla="*/ 23813 h 200025"/>
              <a:gd name="connsiteX27" fmla="*/ 61912 w 157179"/>
              <a:gd name="connsiteY27" fmla="*/ 26194 h 200025"/>
              <a:gd name="connsiteX28" fmla="*/ 33337 w 157179"/>
              <a:gd name="connsiteY28" fmla="*/ 33338 h 200025"/>
              <a:gd name="connsiteX29" fmla="*/ 38100 w 157179"/>
              <a:gd name="connsiteY29" fmla="*/ 61913 h 200025"/>
              <a:gd name="connsiteX30" fmla="*/ 45244 w 157179"/>
              <a:gd name="connsiteY30" fmla="*/ 66675 h 200025"/>
              <a:gd name="connsiteX31" fmla="*/ 47625 w 157179"/>
              <a:gd name="connsiteY31" fmla="*/ 71438 h 200025"/>
              <a:gd name="connsiteX0" fmla="*/ 47625 w 148214"/>
              <a:gd name="connsiteY0" fmla="*/ 71438 h 200025"/>
              <a:gd name="connsiteX1" fmla="*/ 38100 w 148214"/>
              <a:gd name="connsiteY1" fmla="*/ 83344 h 200025"/>
              <a:gd name="connsiteX2" fmla="*/ 33337 w 148214"/>
              <a:gd name="connsiteY2" fmla="*/ 92869 h 200025"/>
              <a:gd name="connsiteX3" fmla="*/ 14287 w 148214"/>
              <a:gd name="connsiteY3" fmla="*/ 104775 h 200025"/>
              <a:gd name="connsiteX4" fmla="*/ 7144 w 148214"/>
              <a:gd name="connsiteY4" fmla="*/ 111919 h 200025"/>
              <a:gd name="connsiteX5" fmla="*/ 0 w 148214"/>
              <a:gd name="connsiteY5" fmla="*/ 130969 h 200025"/>
              <a:gd name="connsiteX6" fmla="*/ 11906 w 148214"/>
              <a:gd name="connsiteY6" fmla="*/ 159544 h 200025"/>
              <a:gd name="connsiteX7" fmla="*/ 47625 w 148214"/>
              <a:gd name="connsiteY7" fmla="*/ 150019 h 200025"/>
              <a:gd name="connsiteX8" fmla="*/ 59531 w 148214"/>
              <a:gd name="connsiteY8" fmla="*/ 152400 h 200025"/>
              <a:gd name="connsiteX9" fmla="*/ 61912 w 148214"/>
              <a:gd name="connsiteY9" fmla="*/ 176213 h 200025"/>
              <a:gd name="connsiteX10" fmla="*/ 66675 w 148214"/>
              <a:gd name="connsiteY10" fmla="*/ 190500 h 200025"/>
              <a:gd name="connsiteX11" fmla="*/ 69056 w 148214"/>
              <a:gd name="connsiteY11" fmla="*/ 200025 h 200025"/>
              <a:gd name="connsiteX12" fmla="*/ 97631 w 148214"/>
              <a:gd name="connsiteY12" fmla="*/ 192881 h 200025"/>
              <a:gd name="connsiteX13" fmla="*/ 107156 w 148214"/>
              <a:gd name="connsiteY13" fmla="*/ 180975 h 200025"/>
              <a:gd name="connsiteX14" fmla="*/ 140493 w 148214"/>
              <a:gd name="connsiteY14" fmla="*/ 159544 h 200025"/>
              <a:gd name="connsiteX15" fmla="*/ 138112 w 148214"/>
              <a:gd name="connsiteY15" fmla="*/ 135731 h 200025"/>
              <a:gd name="connsiteX16" fmla="*/ 145256 w 148214"/>
              <a:gd name="connsiteY16" fmla="*/ 145257 h 200025"/>
              <a:gd name="connsiteX17" fmla="*/ 135731 w 148214"/>
              <a:gd name="connsiteY17" fmla="*/ 123825 h 200025"/>
              <a:gd name="connsiteX18" fmla="*/ 145256 w 148214"/>
              <a:gd name="connsiteY18" fmla="*/ 119063 h 200025"/>
              <a:gd name="connsiteX19" fmla="*/ 147637 w 148214"/>
              <a:gd name="connsiteY19" fmla="*/ 83344 h 200025"/>
              <a:gd name="connsiteX20" fmla="*/ 135731 w 148214"/>
              <a:gd name="connsiteY20" fmla="*/ 80963 h 200025"/>
              <a:gd name="connsiteX21" fmla="*/ 138112 w 148214"/>
              <a:gd name="connsiteY21" fmla="*/ 47625 h 200025"/>
              <a:gd name="connsiteX22" fmla="*/ 147637 w 148214"/>
              <a:gd name="connsiteY22" fmla="*/ 11906 h 200025"/>
              <a:gd name="connsiteX23" fmla="*/ 133350 w 148214"/>
              <a:gd name="connsiteY23" fmla="*/ 0 h 200025"/>
              <a:gd name="connsiteX24" fmla="*/ 73819 w 148214"/>
              <a:gd name="connsiteY24" fmla="*/ 7144 h 200025"/>
              <a:gd name="connsiteX25" fmla="*/ 76200 w 148214"/>
              <a:gd name="connsiteY25" fmla="*/ 23813 h 200025"/>
              <a:gd name="connsiteX26" fmla="*/ 61912 w 148214"/>
              <a:gd name="connsiteY26" fmla="*/ 26194 h 200025"/>
              <a:gd name="connsiteX27" fmla="*/ 33337 w 148214"/>
              <a:gd name="connsiteY27" fmla="*/ 33338 h 200025"/>
              <a:gd name="connsiteX28" fmla="*/ 38100 w 148214"/>
              <a:gd name="connsiteY28" fmla="*/ 61913 h 200025"/>
              <a:gd name="connsiteX29" fmla="*/ 45244 w 148214"/>
              <a:gd name="connsiteY29" fmla="*/ 66675 h 200025"/>
              <a:gd name="connsiteX30" fmla="*/ 47625 w 148214"/>
              <a:gd name="connsiteY30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5731 w 147637"/>
              <a:gd name="connsiteY19" fmla="*/ 80963 h 200025"/>
              <a:gd name="connsiteX20" fmla="*/ 138112 w 147637"/>
              <a:gd name="connsiteY20" fmla="*/ 47625 h 200025"/>
              <a:gd name="connsiteX21" fmla="*/ 147637 w 147637"/>
              <a:gd name="connsiteY21" fmla="*/ 11906 h 200025"/>
              <a:gd name="connsiteX22" fmla="*/ 133350 w 147637"/>
              <a:gd name="connsiteY22" fmla="*/ 0 h 200025"/>
              <a:gd name="connsiteX23" fmla="*/ 73819 w 147637"/>
              <a:gd name="connsiteY23" fmla="*/ 7144 h 200025"/>
              <a:gd name="connsiteX24" fmla="*/ 76200 w 147637"/>
              <a:gd name="connsiteY24" fmla="*/ 23813 h 200025"/>
              <a:gd name="connsiteX25" fmla="*/ 61912 w 147637"/>
              <a:gd name="connsiteY25" fmla="*/ 26194 h 200025"/>
              <a:gd name="connsiteX26" fmla="*/ 33337 w 147637"/>
              <a:gd name="connsiteY26" fmla="*/ 33338 h 200025"/>
              <a:gd name="connsiteX27" fmla="*/ 38100 w 147637"/>
              <a:gd name="connsiteY27" fmla="*/ 61913 h 200025"/>
              <a:gd name="connsiteX28" fmla="*/ 45244 w 147637"/>
              <a:gd name="connsiteY28" fmla="*/ 66675 h 200025"/>
              <a:gd name="connsiteX29" fmla="*/ 47625 w 147637"/>
              <a:gd name="connsiteY29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8112 w 147637"/>
              <a:gd name="connsiteY19" fmla="*/ 47625 h 200025"/>
              <a:gd name="connsiteX20" fmla="*/ 147637 w 147637"/>
              <a:gd name="connsiteY20" fmla="*/ 11906 h 200025"/>
              <a:gd name="connsiteX21" fmla="*/ 133350 w 147637"/>
              <a:gd name="connsiteY21" fmla="*/ 0 h 200025"/>
              <a:gd name="connsiteX22" fmla="*/ 73819 w 147637"/>
              <a:gd name="connsiteY22" fmla="*/ 7144 h 200025"/>
              <a:gd name="connsiteX23" fmla="*/ 76200 w 147637"/>
              <a:gd name="connsiteY23" fmla="*/ 23813 h 200025"/>
              <a:gd name="connsiteX24" fmla="*/ 61912 w 147637"/>
              <a:gd name="connsiteY24" fmla="*/ 26194 h 200025"/>
              <a:gd name="connsiteX25" fmla="*/ 33337 w 147637"/>
              <a:gd name="connsiteY25" fmla="*/ 33338 h 200025"/>
              <a:gd name="connsiteX26" fmla="*/ 38100 w 147637"/>
              <a:gd name="connsiteY26" fmla="*/ 61913 h 200025"/>
              <a:gd name="connsiteX27" fmla="*/ 45244 w 147637"/>
              <a:gd name="connsiteY27" fmla="*/ 66675 h 200025"/>
              <a:gd name="connsiteX28" fmla="*/ 47625 w 147637"/>
              <a:gd name="connsiteY28" fmla="*/ 71438 h 200025"/>
              <a:gd name="connsiteX0" fmla="*/ 47625 w 148383"/>
              <a:gd name="connsiteY0" fmla="*/ 71438 h 200025"/>
              <a:gd name="connsiteX1" fmla="*/ 38100 w 148383"/>
              <a:gd name="connsiteY1" fmla="*/ 83344 h 200025"/>
              <a:gd name="connsiteX2" fmla="*/ 33337 w 148383"/>
              <a:gd name="connsiteY2" fmla="*/ 92869 h 200025"/>
              <a:gd name="connsiteX3" fmla="*/ 14287 w 148383"/>
              <a:gd name="connsiteY3" fmla="*/ 104775 h 200025"/>
              <a:gd name="connsiteX4" fmla="*/ 7144 w 148383"/>
              <a:gd name="connsiteY4" fmla="*/ 111919 h 200025"/>
              <a:gd name="connsiteX5" fmla="*/ 0 w 148383"/>
              <a:gd name="connsiteY5" fmla="*/ 130969 h 200025"/>
              <a:gd name="connsiteX6" fmla="*/ 11906 w 148383"/>
              <a:gd name="connsiteY6" fmla="*/ 159544 h 200025"/>
              <a:gd name="connsiteX7" fmla="*/ 47625 w 148383"/>
              <a:gd name="connsiteY7" fmla="*/ 150019 h 200025"/>
              <a:gd name="connsiteX8" fmla="*/ 59531 w 148383"/>
              <a:gd name="connsiteY8" fmla="*/ 152400 h 200025"/>
              <a:gd name="connsiteX9" fmla="*/ 61912 w 148383"/>
              <a:gd name="connsiteY9" fmla="*/ 176213 h 200025"/>
              <a:gd name="connsiteX10" fmla="*/ 66675 w 148383"/>
              <a:gd name="connsiteY10" fmla="*/ 190500 h 200025"/>
              <a:gd name="connsiteX11" fmla="*/ 69056 w 148383"/>
              <a:gd name="connsiteY11" fmla="*/ 200025 h 200025"/>
              <a:gd name="connsiteX12" fmla="*/ 97631 w 148383"/>
              <a:gd name="connsiteY12" fmla="*/ 192881 h 200025"/>
              <a:gd name="connsiteX13" fmla="*/ 107156 w 148383"/>
              <a:gd name="connsiteY13" fmla="*/ 180975 h 200025"/>
              <a:gd name="connsiteX14" fmla="*/ 140493 w 148383"/>
              <a:gd name="connsiteY14" fmla="*/ 159544 h 200025"/>
              <a:gd name="connsiteX15" fmla="*/ 138112 w 148383"/>
              <a:gd name="connsiteY15" fmla="*/ 135731 h 200025"/>
              <a:gd name="connsiteX16" fmla="*/ 145256 w 148383"/>
              <a:gd name="connsiteY16" fmla="*/ 145257 h 200025"/>
              <a:gd name="connsiteX17" fmla="*/ 135731 w 148383"/>
              <a:gd name="connsiteY17" fmla="*/ 123825 h 200025"/>
              <a:gd name="connsiteX18" fmla="*/ 145256 w 148383"/>
              <a:gd name="connsiteY18" fmla="*/ 119063 h 200025"/>
              <a:gd name="connsiteX19" fmla="*/ 147637 w 148383"/>
              <a:gd name="connsiteY19" fmla="*/ 11906 h 200025"/>
              <a:gd name="connsiteX20" fmla="*/ 133350 w 148383"/>
              <a:gd name="connsiteY20" fmla="*/ 0 h 200025"/>
              <a:gd name="connsiteX21" fmla="*/ 73819 w 148383"/>
              <a:gd name="connsiteY21" fmla="*/ 7144 h 200025"/>
              <a:gd name="connsiteX22" fmla="*/ 76200 w 148383"/>
              <a:gd name="connsiteY22" fmla="*/ 23813 h 200025"/>
              <a:gd name="connsiteX23" fmla="*/ 61912 w 148383"/>
              <a:gd name="connsiteY23" fmla="*/ 26194 h 200025"/>
              <a:gd name="connsiteX24" fmla="*/ 33337 w 148383"/>
              <a:gd name="connsiteY24" fmla="*/ 33338 h 200025"/>
              <a:gd name="connsiteX25" fmla="*/ 38100 w 148383"/>
              <a:gd name="connsiteY25" fmla="*/ 61913 h 200025"/>
              <a:gd name="connsiteX26" fmla="*/ 45244 w 148383"/>
              <a:gd name="connsiteY26" fmla="*/ 66675 h 200025"/>
              <a:gd name="connsiteX27" fmla="*/ 47625 w 148383"/>
              <a:gd name="connsiteY27" fmla="*/ 71438 h 200025"/>
              <a:gd name="connsiteX0" fmla="*/ 47625 w 147646"/>
              <a:gd name="connsiteY0" fmla="*/ 71738 h 200325"/>
              <a:gd name="connsiteX1" fmla="*/ 38100 w 147646"/>
              <a:gd name="connsiteY1" fmla="*/ 83644 h 200325"/>
              <a:gd name="connsiteX2" fmla="*/ 33337 w 147646"/>
              <a:gd name="connsiteY2" fmla="*/ 93169 h 200325"/>
              <a:gd name="connsiteX3" fmla="*/ 14287 w 147646"/>
              <a:gd name="connsiteY3" fmla="*/ 105075 h 200325"/>
              <a:gd name="connsiteX4" fmla="*/ 7144 w 147646"/>
              <a:gd name="connsiteY4" fmla="*/ 112219 h 200325"/>
              <a:gd name="connsiteX5" fmla="*/ 0 w 147646"/>
              <a:gd name="connsiteY5" fmla="*/ 131269 h 200325"/>
              <a:gd name="connsiteX6" fmla="*/ 11906 w 147646"/>
              <a:gd name="connsiteY6" fmla="*/ 159844 h 200325"/>
              <a:gd name="connsiteX7" fmla="*/ 47625 w 147646"/>
              <a:gd name="connsiteY7" fmla="*/ 150319 h 200325"/>
              <a:gd name="connsiteX8" fmla="*/ 59531 w 147646"/>
              <a:gd name="connsiteY8" fmla="*/ 152700 h 200325"/>
              <a:gd name="connsiteX9" fmla="*/ 61912 w 147646"/>
              <a:gd name="connsiteY9" fmla="*/ 176513 h 200325"/>
              <a:gd name="connsiteX10" fmla="*/ 66675 w 147646"/>
              <a:gd name="connsiteY10" fmla="*/ 190800 h 200325"/>
              <a:gd name="connsiteX11" fmla="*/ 69056 w 147646"/>
              <a:gd name="connsiteY11" fmla="*/ 200325 h 200325"/>
              <a:gd name="connsiteX12" fmla="*/ 97631 w 147646"/>
              <a:gd name="connsiteY12" fmla="*/ 193181 h 200325"/>
              <a:gd name="connsiteX13" fmla="*/ 107156 w 147646"/>
              <a:gd name="connsiteY13" fmla="*/ 181275 h 200325"/>
              <a:gd name="connsiteX14" fmla="*/ 140493 w 147646"/>
              <a:gd name="connsiteY14" fmla="*/ 159844 h 200325"/>
              <a:gd name="connsiteX15" fmla="*/ 138112 w 147646"/>
              <a:gd name="connsiteY15" fmla="*/ 136031 h 200325"/>
              <a:gd name="connsiteX16" fmla="*/ 145256 w 147646"/>
              <a:gd name="connsiteY16" fmla="*/ 145557 h 200325"/>
              <a:gd name="connsiteX17" fmla="*/ 135731 w 147646"/>
              <a:gd name="connsiteY17" fmla="*/ 124125 h 200325"/>
              <a:gd name="connsiteX18" fmla="*/ 147637 w 147646"/>
              <a:gd name="connsiteY18" fmla="*/ 12206 h 200325"/>
              <a:gd name="connsiteX19" fmla="*/ 133350 w 147646"/>
              <a:gd name="connsiteY19" fmla="*/ 300 h 200325"/>
              <a:gd name="connsiteX20" fmla="*/ 73819 w 147646"/>
              <a:gd name="connsiteY20" fmla="*/ 7444 h 200325"/>
              <a:gd name="connsiteX21" fmla="*/ 76200 w 147646"/>
              <a:gd name="connsiteY21" fmla="*/ 24113 h 200325"/>
              <a:gd name="connsiteX22" fmla="*/ 61912 w 147646"/>
              <a:gd name="connsiteY22" fmla="*/ 26494 h 200325"/>
              <a:gd name="connsiteX23" fmla="*/ 33337 w 147646"/>
              <a:gd name="connsiteY23" fmla="*/ 33638 h 200325"/>
              <a:gd name="connsiteX24" fmla="*/ 38100 w 147646"/>
              <a:gd name="connsiteY24" fmla="*/ 62213 h 200325"/>
              <a:gd name="connsiteX25" fmla="*/ 45244 w 147646"/>
              <a:gd name="connsiteY25" fmla="*/ 66975 h 200325"/>
              <a:gd name="connsiteX26" fmla="*/ 47625 w 147646"/>
              <a:gd name="connsiteY26" fmla="*/ 71738 h 200325"/>
              <a:gd name="connsiteX0" fmla="*/ 47625 w 148325"/>
              <a:gd name="connsiteY0" fmla="*/ 73155 h 201742"/>
              <a:gd name="connsiteX1" fmla="*/ 38100 w 148325"/>
              <a:gd name="connsiteY1" fmla="*/ 85061 h 201742"/>
              <a:gd name="connsiteX2" fmla="*/ 33337 w 148325"/>
              <a:gd name="connsiteY2" fmla="*/ 94586 h 201742"/>
              <a:gd name="connsiteX3" fmla="*/ 14287 w 148325"/>
              <a:gd name="connsiteY3" fmla="*/ 106492 h 201742"/>
              <a:gd name="connsiteX4" fmla="*/ 7144 w 148325"/>
              <a:gd name="connsiteY4" fmla="*/ 113636 h 201742"/>
              <a:gd name="connsiteX5" fmla="*/ 0 w 148325"/>
              <a:gd name="connsiteY5" fmla="*/ 132686 h 201742"/>
              <a:gd name="connsiteX6" fmla="*/ 11906 w 148325"/>
              <a:gd name="connsiteY6" fmla="*/ 161261 h 201742"/>
              <a:gd name="connsiteX7" fmla="*/ 47625 w 148325"/>
              <a:gd name="connsiteY7" fmla="*/ 151736 h 201742"/>
              <a:gd name="connsiteX8" fmla="*/ 59531 w 148325"/>
              <a:gd name="connsiteY8" fmla="*/ 154117 h 201742"/>
              <a:gd name="connsiteX9" fmla="*/ 61912 w 148325"/>
              <a:gd name="connsiteY9" fmla="*/ 177930 h 201742"/>
              <a:gd name="connsiteX10" fmla="*/ 66675 w 148325"/>
              <a:gd name="connsiteY10" fmla="*/ 192217 h 201742"/>
              <a:gd name="connsiteX11" fmla="*/ 69056 w 148325"/>
              <a:gd name="connsiteY11" fmla="*/ 201742 h 201742"/>
              <a:gd name="connsiteX12" fmla="*/ 97631 w 148325"/>
              <a:gd name="connsiteY12" fmla="*/ 194598 h 201742"/>
              <a:gd name="connsiteX13" fmla="*/ 107156 w 148325"/>
              <a:gd name="connsiteY13" fmla="*/ 182692 h 201742"/>
              <a:gd name="connsiteX14" fmla="*/ 140493 w 148325"/>
              <a:gd name="connsiteY14" fmla="*/ 161261 h 201742"/>
              <a:gd name="connsiteX15" fmla="*/ 138112 w 148325"/>
              <a:gd name="connsiteY15" fmla="*/ 137448 h 201742"/>
              <a:gd name="connsiteX16" fmla="*/ 145256 w 148325"/>
              <a:gd name="connsiteY16" fmla="*/ 146974 h 201742"/>
              <a:gd name="connsiteX17" fmla="*/ 147637 w 148325"/>
              <a:gd name="connsiteY17" fmla="*/ 13623 h 201742"/>
              <a:gd name="connsiteX18" fmla="*/ 133350 w 148325"/>
              <a:gd name="connsiteY18" fmla="*/ 1717 h 201742"/>
              <a:gd name="connsiteX19" fmla="*/ 73819 w 148325"/>
              <a:gd name="connsiteY19" fmla="*/ 8861 h 201742"/>
              <a:gd name="connsiteX20" fmla="*/ 76200 w 148325"/>
              <a:gd name="connsiteY20" fmla="*/ 25530 h 201742"/>
              <a:gd name="connsiteX21" fmla="*/ 61912 w 148325"/>
              <a:gd name="connsiteY21" fmla="*/ 27911 h 201742"/>
              <a:gd name="connsiteX22" fmla="*/ 33337 w 148325"/>
              <a:gd name="connsiteY22" fmla="*/ 35055 h 201742"/>
              <a:gd name="connsiteX23" fmla="*/ 38100 w 148325"/>
              <a:gd name="connsiteY23" fmla="*/ 63630 h 201742"/>
              <a:gd name="connsiteX24" fmla="*/ 45244 w 148325"/>
              <a:gd name="connsiteY24" fmla="*/ 68392 h 201742"/>
              <a:gd name="connsiteX25" fmla="*/ 47625 w 148325"/>
              <a:gd name="connsiteY25" fmla="*/ 73155 h 201742"/>
              <a:gd name="connsiteX0" fmla="*/ 47625 w 148274"/>
              <a:gd name="connsiteY0" fmla="*/ 73155 h 201742"/>
              <a:gd name="connsiteX1" fmla="*/ 38100 w 148274"/>
              <a:gd name="connsiteY1" fmla="*/ 85061 h 201742"/>
              <a:gd name="connsiteX2" fmla="*/ 33337 w 148274"/>
              <a:gd name="connsiteY2" fmla="*/ 94586 h 201742"/>
              <a:gd name="connsiteX3" fmla="*/ 14287 w 148274"/>
              <a:gd name="connsiteY3" fmla="*/ 106492 h 201742"/>
              <a:gd name="connsiteX4" fmla="*/ 7144 w 148274"/>
              <a:gd name="connsiteY4" fmla="*/ 113636 h 201742"/>
              <a:gd name="connsiteX5" fmla="*/ 0 w 148274"/>
              <a:gd name="connsiteY5" fmla="*/ 132686 h 201742"/>
              <a:gd name="connsiteX6" fmla="*/ 11906 w 148274"/>
              <a:gd name="connsiteY6" fmla="*/ 161261 h 201742"/>
              <a:gd name="connsiteX7" fmla="*/ 47625 w 148274"/>
              <a:gd name="connsiteY7" fmla="*/ 151736 h 201742"/>
              <a:gd name="connsiteX8" fmla="*/ 59531 w 148274"/>
              <a:gd name="connsiteY8" fmla="*/ 154117 h 201742"/>
              <a:gd name="connsiteX9" fmla="*/ 61912 w 148274"/>
              <a:gd name="connsiteY9" fmla="*/ 177930 h 201742"/>
              <a:gd name="connsiteX10" fmla="*/ 66675 w 148274"/>
              <a:gd name="connsiteY10" fmla="*/ 192217 h 201742"/>
              <a:gd name="connsiteX11" fmla="*/ 69056 w 148274"/>
              <a:gd name="connsiteY11" fmla="*/ 201742 h 201742"/>
              <a:gd name="connsiteX12" fmla="*/ 97631 w 148274"/>
              <a:gd name="connsiteY12" fmla="*/ 194598 h 201742"/>
              <a:gd name="connsiteX13" fmla="*/ 107156 w 148274"/>
              <a:gd name="connsiteY13" fmla="*/ 182692 h 201742"/>
              <a:gd name="connsiteX14" fmla="*/ 140493 w 148274"/>
              <a:gd name="connsiteY14" fmla="*/ 161261 h 201742"/>
              <a:gd name="connsiteX15" fmla="*/ 145256 w 148274"/>
              <a:gd name="connsiteY15" fmla="*/ 146974 h 201742"/>
              <a:gd name="connsiteX16" fmla="*/ 147637 w 148274"/>
              <a:gd name="connsiteY16" fmla="*/ 13623 h 201742"/>
              <a:gd name="connsiteX17" fmla="*/ 133350 w 148274"/>
              <a:gd name="connsiteY17" fmla="*/ 1717 h 201742"/>
              <a:gd name="connsiteX18" fmla="*/ 73819 w 148274"/>
              <a:gd name="connsiteY18" fmla="*/ 8861 h 201742"/>
              <a:gd name="connsiteX19" fmla="*/ 76200 w 148274"/>
              <a:gd name="connsiteY19" fmla="*/ 25530 h 201742"/>
              <a:gd name="connsiteX20" fmla="*/ 61912 w 148274"/>
              <a:gd name="connsiteY20" fmla="*/ 27911 h 201742"/>
              <a:gd name="connsiteX21" fmla="*/ 33337 w 148274"/>
              <a:gd name="connsiteY21" fmla="*/ 35055 h 201742"/>
              <a:gd name="connsiteX22" fmla="*/ 38100 w 148274"/>
              <a:gd name="connsiteY22" fmla="*/ 63630 h 201742"/>
              <a:gd name="connsiteX23" fmla="*/ 45244 w 148274"/>
              <a:gd name="connsiteY23" fmla="*/ 68392 h 201742"/>
              <a:gd name="connsiteX24" fmla="*/ 47625 w 148274"/>
              <a:gd name="connsiteY24" fmla="*/ 73155 h 201742"/>
              <a:gd name="connsiteX0" fmla="*/ 47625 w 147998"/>
              <a:gd name="connsiteY0" fmla="*/ 74135 h 202722"/>
              <a:gd name="connsiteX1" fmla="*/ 38100 w 147998"/>
              <a:gd name="connsiteY1" fmla="*/ 86041 h 202722"/>
              <a:gd name="connsiteX2" fmla="*/ 33337 w 147998"/>
              <a:gd name="connsiteY2" fmla="*/ 95566 h 202722"/>
              <a:gd name="connsiteX3" fmla="*/ 14287 w 147998"/>
              <a:gd name="connsiteY3" fmla="*/ 107472 h 202722"/>
              <a:gd name="connsiteX4" fmla="*/ 7144 w 147998"/>
              <a:gd name="connsiteY4" fmla="*/ 114616 h 202722"/>
              <a:gd name="connsiteX5" fmla="*/ 0 w 147998"/>
              <a:gd name="connsiteY5" fmla="*/ 133666 h 202722"/>
              <a:gd name="connsiteX6" fmla="*/ 11906 w 147998"/>
              <a:gd name="connsiteY6" fmla="*/ 162241 h 202722"/>
              <a:gd name="connsiteX7" fmla="*/ 47625 w 147998"/>
              <a:gd name="connsiteY7" fmla="*/ 152716 h 202722"/>
              <a:gd name="connsiteX8" fmla="*/ 59531 w 147998"/>
              <a:gd name="connsiteY8" fmla="*/ 155097 h 202722"/>
              <a:gd name="connsiteX9" fmla="*/ 61912 w 147998"/>
              <a:gd name="connsiteY9" fmla="*/ 178910 h 202722"/>
              <a:gd name="connsiteX10" fmla="*/ 66675 w 147998"/>
              <a:gd name="connsiteY10" fmla="*/ 193197 h 202722"/>
              <a:gd name="connsiteX11" fmla="*/ 69056 w 147998"/>
              <a:gd name="connsiteY11" fmla="*/ 202722 h 202722"/>
              <a:gd name="connsiteX12" fmla="*/ 97631 w 147998"/>
              <a:gd name="connsiteY12" fmla="*/ 195578 h 202722"/>
              <a:gd name="connsiteX13" fmla="*/ 107156 w 147998"/>
              <a:gd name="connsiteY13" fmla="*/ 183672 h 202722"/>
              <a:gd name="connsiteX14" fmla="*/ 140493 w 147998"/>
              <a:gd name="connsiteY14" fmla="*/ 162241 h 202722"/>
              <a:gd name="connsiteX15" fmla="*/ 147637 w 147998"/>
              <a:gd name="connsiteY15" fmla="*/ 14603 h 202722"/>
              <a:gd name="connsiteX16" fmla="*/ 133350 w 147998"/>
              <a:gd name="connsiteY16" fmla="*/ 2697 h 202722"/>
              <a:gd name="connsiteX17" fmla="*/ 73819 w 147998"/>
              <a:gd name="connsiteY17" fmla="*/ 9841 h 202722"/>
              <a:gd name="connsiteX18" fmla="*/ 76200 w 147998"/>
              <a:gd name="connsiteY18" fmla="*/ 26510 h 202722"/>
              <a:gd name="connsiteX19" fmla="*/ 61912 w 147998"/>
              <a:gd name="connsiteY19" fmla="*/ 28891 h 202722"/>
              <a:gd name="connsiteX20" fmla="*/ 33337 w 147998"/>
              <a:gd name="connsiteY20" fmla="*/ 36035 h 202722"/>
              <a:gd name="connsiteX21" fmla="*/ 38100 w 147998"/>
              <a:gd name="connsiteY21" fmla="*/ 64610 h 202722"/>
              <a:gd name="connsiteX22" fmla="*/ 45244 w 147998"/>
              <a:gd name="connsiteY22" fmla="*/ 69372 h 202722"/>
              <a:gd name="connsiteX23" fmla="*/ 47625 w 147998"/>
              <a:gd name="connsiteY23" fmla="*/ 74135 h 202722"/>
              <a:gd name="connsiteX0" fmla="*/ 47625 w 149720"/>
              <a:gd name="connsiteY0" fmla="*/ 74465 h 203052"/>
              <a:gd name="connsiteX1" fmla="*/ 38100 w 149720"/>
              <a:gd name="connsiteY1" fmla="*/ 86371 h 203052"/>
              <a:gd name="connsiteX2" fmla="*/ 33337 w 149720"/>
              <a:gd name="connsiteY2" fmla="*/ 95896 h 203052"/>
              <a:gd name="connsiteX3" fmla="*/ 14287 w 149720"/>
              <a:gd name="connsiteY3" fmla="*/ 107802 h 203052"/>
              <a:gd name="connsiteX4" fmla="*/ 7144 w 149720"/>
              <a:gd name="connsiteY4" fmla="*/ 114946 h 203052"/>
              <a:gd name="connsiteX5" fmla="*/ 0 w 149720"/>
              <a:gd name="connsiteY5" fmla="*/ 133996 h 203052"/>
              <a:gd name="connsiteX6" fmla="*/ 11906 w 149720"/>
              <a:gd name="connsiteY6" fmla="*/ 162571 h 203052"/>
              <a:gd name="connsiteX7" fmla="*/ 47625 w 149720"/>
              <a:gd name="connsiteY7" fmla="*/ 153046 h 203052"/>
              <a:gd name="connsiteX8" fmla="*/ 59531 w 149720"/>
              <a:gd name="connsiteY8" fmla="*/ 155427 h 203052"/>
              <a:gd name="connsiteX9" fmla="*/ 61912 w 149720"/>
              <a:gd name="connsiteY9" fmla="*/ 179240 h 203052"/>
              <a:gd name="connsiteX10" fmla="*/ 66675 w 149720"/>
              <a:gd name="connsiteY10" fmla="*/ 193527 h 203052"/>
              <a:gd name="connsiteX11" fmla="*/ 69056 w 149720"/>
              <a:gd name="connsiteY11" fmla="*/ 203052 h 203052"/>
              <a:gd name="connsiteX12" fmla="*/ 97631 w 149720"/>
              <a:gd name="connsiteY12" fmla="*/ 195908 h 203052"/>
              <a:gd name="connsiteX13" fmla="*/ 107156 w 149720"/>
              <a:gd name="connsiteY13" fmla="*/ 184002 h 203052"/>
              <a:gd name="connsiteX14" fmla="*/ 145256 w 149720"/>
              <a:gd name="connsiteY14" fmla="*/ 167333 h 203052"/>
              <a:gd name="connsiteX15" fmla="*/ 147637 w 149720"/>
              <a:gd name="connsiteY15" fmla="*/ 14933 h 203052"/>
              <a:gd name="connsiteX16" fmla="*/ 133350 w 149720"/>
              <a:gd name="connsiteY16" fmla="*/ 3027 h 203052"/>
              <a:gd name="connsiteX17" fmla="*/ 73819 w 149720"/>
              <a:gd name="connsiteY17" fmla="*/ 10171 h 203052"/>
              <a:gd name="connsiteX18" fmla="*/ 76200 w 149720"/>
              <a:gd name="connsiteY18" fmla="*/ 26840 h 203052"/>
              <a:gd name="connsiteX19" fmla="*/ 61912 w 149720"/>
              <a:gd name="connsiteY19" fmla="*/ 29221 h 203052"/>
              <a:gd name="connsiteX20" fmla="*/ 33337 w 149720"/>
              <a:gd name="connsiteY20" fmla="*/ 36365 h 203052"/>
              <a:gd name="connsiteX21" fmla="*/ 38100 w 149720"/>
              <a:gd name="connsiteY21" fmla="*/ 64940 h 203052"/>
              <a:gd name="connsiteX22" fmla="*/ 45244 w 149720"/>
              <a:gd name="connsiteY22" fmla="*/ 69702 h 203052"/>
              <a:gd name="connsiteX23" fmla="*/ 47625 w 149720"/>
              <a:gd name="connsiteY23" fmla="*/ 74465 h 203052"/>
              <a:gd name="connsiteX0" fmla="*/ 47625 w 147637"/>
              <a:gd name="connsiteY0" fmla="*/ 74465 h 203052"/>
              <a:gd name="connsiteX1" fmla="*/ 38100 w 147637"/>
              <a:gd name="connsiteY1" fmla="*/ 86371 h 203052"/>
              <a:gd name="connsiteX2" fmla="*/ 33337 w 147637"/>
              <a:gd name="connsiteY2" fmla="*/ 95896 h 203052"/>
              <a:gd name="connsiteX3" fmla="*/ 14287 w 147637"/>
              <a:gd name="connsiteY3" fmla="*/ 107802 h 203052"/>
              <a:gd name="connsiteX4" fmla="*/ 7144 w 147637"/>
              <a:gd name="connsiteY4" fmla="*/ 114946 h 203052"/>
              <a:gd name="connsiteX5" fmla="*/ 0 w 147637"/>
              <a:gd name="connsiteY5" fmla="*/ 133996 h 203052"/>
              <a:gd name="connsiteX6" fmla="*/ 11906 w 147637"/>
              <a:gd name="connsiteY6" fmla="*/ 162571 h 203052"/>
              <a:gd name="connsiteX7" fmla="*/ 47625 w 147637"/>
              <a:gd name="connsiteY7" fmla="*/ 153046 h 203052"/>
              <a:gd name="connsiteX8" fmla="*/ 59531 w 147637"/>
              <a:gd name="connsiteY8" fmla="*/ 155427 h 203052"/>
              <a:gd name="connsiteX9" fmla="*/ 61912 w 147637"/>
              <a:gd name="connsiteY9" fmla="*/ 179240 h 203052"/>
              <a:gd name="connsiteX10" fmla="*/ 66675 w 147637"/>
              <a:gd name="connsiteY10" fmla="*/ 193527 h 203052"/>
              <a:gd name="connsiteX11" fmla="*/ 69056 w 147637"/>
              <a:gd name="connsiteY11" fmla="*/ 203052 h 203052"/>
              <a:gd name="connsiteX12" fmla="*/ 97631 w 147637"/>
              <a:gd name="connsiteY12" fmla="*/ 195908 h 203052"/>
              <a:gd name="connsiteX13" fmla="*/ 107156 w 147637"/>
              <a:gd name="connsiteY13" fmla="*/ 184002 h 203052"/>
              <a:gd name="connsiteX14" fmla="*/ 145256 w 147637"/>
              <a:gd name="connsiteY14" fmla="*/ 167333 h 203052"/>
              <a:gd name="connsiteX15" fmla="*/ 147637 w 147637"/>
              <a:gd name="connsiteY15" fmla="*/ 14933 h 203052"/>
              <a:gd name="connsiteX16" fmla="*/ 133350 w 147637"/>
              <a:gd name="connsiteY16" fmla="*/ 3027 h 203052"/>
              <a:gd name="connsiteX17" fmla="*/ 73819 w 147637"/>
              <a:gd name="connsiteY17" fmla="*/ 10171 h 203052"/>
              <a:gd name="connsiteX18" fmla="*/ 76200 w 147637"/>
              <a:gd name="connsiteY18" fmla="*/ 26840 h 203052"/>
              <a:gd name="connsiteX19" fmla="*/ 61912 w 147637"/>
              <a:gd name="connsiteY19" fmla="*/ 29221 h 203052"/>
              <a:gd name="connsiteX20" fmla="*/ 33337 w 147637"/>
              <a:gd name="connsiteY20" fmla="*/ 36365 h 203052"/>
              <a:gd name="connsiteX21" fmla="*/ 38100 w 147637"/>
              <a:gd name="connsiteY21" fmla="*/ 64940 h 203052"/>
              <a:gd name="connsiteX22" fmla="*/ 45244 w 147637"/>
              <a:gd name="connsiteY22" fmla="*/ 69702 h 203052"/>
              <a:gd name="connsiteX23" fmla="*/ 47625 w 147637"/>
              <a:gd name="connsiteY23" fmla="*/ 74465 h 203052"/>
              <a:gd name="connsiteX0" fmla="*/ 47625 w 152553"/>
              <a:gd name="connsiteY0" fmla="*/ 74136 h 202723"/>
              <a:gd name="connsiteX1" fmla="*/ 38100 w 152553"/>
              <a:gd name="connsiteY1" fmla="*/ 86042 h 202723"/>
              <a:gd name="connsiteX2" fmla="*/ 33337 w 152553"/>
              <a:gd name="connsiteY2" fmla="*/ 95567 h 202723"/>
              <a:gd name="connsiteX3" fmla="*/ 14287 w 152553"/>
              <a:gd name="connsiteY3" fmla="*/ 107473 h 202723"/>
              <a:gd name="connsiteX4" fmla="*/ 7144 w 152553"/>
              <a:gd name="connsiteY4" fmla="*/ 114617 h 202723"/>
              <a:gd name="connsiteX5" fmla="*/ 0 w 152553"/>
              <a:gd name="connsiteY5" fmla="*/ 133667 h 202723"/>
              <a:gd name="connsiteX6" fmla="*/ 11906 w 152553"/>
              <a:gd name="connsiteY6" fmla="*/ 162242 h 202723"/>
              <a:gd name="connsiteX7" fmla="*/ 47625 w 152553"/>
              <a:gd name="connsiteY7" fmla="*/ 152717 h 202723"/>
              <a:gd name="connsiteX8" fmla="*/ 59531 w 152553"/>
              <a:gd name="connsiteY8" fmla="*/ 155098 h 202723"/>
              <a:gd name="connsiteX9" fmla="*/ 61912 w 152553"/>
              <a:gd name="connsiteY9" fmla="*/ 178911 h 202723"/>
              <a:gd name="connsiteX10" fmla="*/ 66675 w 152553"/>
              <a:gd name="connsiteY10" fmla="*/ 193198 h 202723"/>
              <a:gd name="connsiteX11" fmla="*/ 69056 w 152553"/>
              <a:gd name="connsiteY11" fmla="*/ 202723 h 202723"/>
              <a:gd name="connsiteX12" fmla="*/ 97631 w 152553"/>
              <a:gd name="connsiteY12" fmla="*/ 195579 h 202723"/>
              <a:gd name="connsiteX13" fmla="*/ 107156 w 152553"/>
              <a:gd name="connsiteY13" fmla="*/ 183673 h 202723"/>
              <a:gd name="connsiteX14" fmla="*/ 152400 w 152553"/>
              <a:gd name="connsiteY14" fmla="*/ 162242 h 202723"/>
              <a:gd name="connsiteX15" fmla="*/ 147637 w 152553"/>
              <a:gd name="connsiteY15" fmla="*/ 14604 h 202723"/>
              <a:gd name="connsiteX16" fmla="*/ 133350 w 152553"/>
              <a:gd name="connsiteY16" fmla="*/ 2698 h 202723"/>
              <a:gd name="connsiteX17" fmla="*/ 73819 w 152553"/>
              <a:gd name="connsiteY17" fmla="*/ 9842 h 202723"/>
              <a:gd name="connsiteX18" fmla="*/ 76200 w 152553"/>
              <a:gd name="connsiteY18" fmla="*/ 26511 h 202723"/>
              <a:gd name="connsiteX19" fmla="*/ 61912 w 152553"/>
              <a:gd name="connsiteY19" fmla="*/ 28892 h 202723"/>
              <a:gd name="connsiteX20" fmla="*/ 33337 w 152553"/>
              <a:gd name="connsiteY20" fmla="*/ 36036 h 202723"/>
              <a:gd name="connsiteX21" fmla="*/ 38100 w 152553"/>
              <a:gd name="connsiteY21" fmla="*/ 64611 h 202723"/>
              <a:gd name="connsiteX22" fmla="*/ 45244 w 152553"/>
              <a:gd name="connsiteY22" fmla="*/ 69373 h 202723"/>
              <a:gd name="connsiteX23" fmla="*/ 47625 w 152553"/>
              <a:gd name="connsiteY23" fmla="*/ 74136 h 202723"/>
              <a:gd name="connsiteX0" fmla="*/ 47625 w 152573"/>
              <a:gd name="connsiteY0" fmla="*/ 72083 h 200670"/>
              <a:gd name="connsiteX1" fmla="*/ 38100 w 152573"/>
              <a:gd name="connsiteY1" fmla="*/ 83989 h 200670"/>
              <a:gd name="connsiteX2" fmla="*/ 33337 w 152573"/>
              <a:gd name="connsiteY2" fmla="*/ 93514 h 200670"/>
              <a:gd name="connsiteX3" fmla="*/ 14287 w 152573"/>
              <a:gd name="connsiteY3" fmla="*/ 105420 h 200670"/>
              <a:gd name="connsiteX4" fmla="*/ 7144 w 152573"/>
              <a:gd name="connsiteY4" fmla="*/ 112564 h 200670"/>
              <a:gd name="connsiteX5" fmla="*/ 0 w 152573"/>
              <a:gd name="connsiteY5" fmla="*/ 131614 h 200670"/>
              <a:gd name="connsiteX6" fmla="*/ 11906 w 152573"/>
              <a:gd name="connsiteY6" fmla="*/ 160189 h 200670"/>
              <a:gd name="connsiteX7" fmla="*/ 47625 w 152573"/>
              <a:gd name="connsiteY7" fmla="*/ 150664 h 200670"/>
              <a:gd name="connsiteX8" fmla="*/ 59531 w 152573"/>
              <a:gd name="connsiteY8" fmla="*/ 153045 h 200670"/>
              <a:gd name="connsiteX9" fmla="*/ 61912 w 152573"/>
              <a:gd name="connsiteY9" fmla="*/ 176858 h 200670"/>
              <a:gd name="connsiteX10" fmla="*/ 66675 w 152573"/>
              <a:gd name="connsiteY10" fmla="*/ 191145 h 200670"/>
              <a:gd name="connsiteX11" fmla="*/ 69056 w 152573"/>
              <a:gd name="connsiteY11" fmla="*/ 200670 h 200670"/>
              <a:gd name="connsiteX12" fmla="*/ 97631 w 152573"/>
              <a:gd name="connsiteY12" fmla="*/ 193526 h 200670"/>
              <a:gd name="connsiteX13" fmla="*/ 107156 w 152573"/>
              <a:gd name="connsiteY13" fmla="*/ 181620 h 200670"/>
              <a:gd name="connsiteX14" fmla="*/ 152400 w 152573"/>
              <a:gd name="connsiteY14" fmla="*/ 160189 h 200670"/>
              <a:gd name="connsiteX15" fmla="*/ 147637 w 152573"/>
              <a:gd name="connsiteY15" fmla="*/ 12551 h 200670"/>
              <a:gd name="connsiteX16" fmla="*/ 130969 w 152573"/>
              <a:gd name="connsiteY16" fmla="*/ 5408 h 200670"/>
              <a:gd name="connsiteX17" fmla="*/ 73819 w 152573"/>
              <a:gd name="connsiteY17" fmla="*/ 7789 h 200670"/>
              <a:gd name="connsiteX18" fmla="*/ 76200 w 152573"/>
              <a:gd name="connsiteY18" fmla="*/ 24458 h 200670"/>
              <a:gd name="connsiteX19" fmla="*/ 61912 w 152573"/>
              <a:gd name="connsiteY19" fmla="*/ 26839 h 200670"/>
              <a:gd name="connsiteX20" fmla="*/ 33337 w 152573"/>
              <a:gd name="connsiteY20" fmla="*/ 33983 h 200670"/>
              <a:gd name="connsiteX21" fmla="*/ 38100 w 152573"/>
              <a:gd name="connsiteY21" fmla="*/ 62558 h 200670"/>
              <a:gd name="connsiteX22" fmla="*/ 45244 w 152573"/>
              <a:gd name="connsiteY22" fmla="*/ 67320 h 200670"/>
              <a:gd name="connsiteX23" fmla="*/ 47625 w 152573"/>
              <a:gd name="connsiteY23" fmla="*/ 72083 h 200670"/>
              <a:gd name="connsiteX0" fmla="*/ 47625 w 148388"/>
              <a:gd name="connsiteY0" fmla="*/ 72083 h 200670"/>
              <a:gd name="connsiteX1" fmla="*/ 38100 w 148388"/>
              <a:gd name="connsiteY1" fmla="*/ 83989 h 200670"/>
              <a:gd name="connsiteX2" fmla="*/ 33337 w 148388"/>
              <a:gd name="connsiteY2" fmla="*/ 93514 h 200670"/>
              <a:gd name="connsiteX3" fmla="*/ 14287 w 148388"/>
              <a:gd name="connsiteY3" fmla="*/ 105420 h 200670"/>
              <a:gd name="connsiteX4" fmla="*/ 7144 w 148388"/>
              <a:gd name="connsiteY4" fmla="*/ 112564 h 200670"/>
              <a:gd name="connsiteX5" fmla="*/ 0 w 148388"/>
              <a:gd name="connsiteY5" fmla="*/ 131614 h 200670"/>
              <a:gd name="connsiteX6" fmla="*/ 11906 w 148388"/>
              <a:gd name="connsiteY6" fmla="*/ 160189 h 200670"/>
              <a:gd name="connsiteX7" fmla="*/ 47625 w 148388"/>
              <a:gd name="connsiteY7" fmla="*/ 150664 h 200670"/>
              <a:gd name="connsiteX8" fmla="*/ 59531 w 148388"/>
              <a:gd name="connsiteY8" fmla="*/ 153045 h 200670"/>
              <a:gd name="connsiteX9" fmla="*/ 61912 w 148388"/>
              <a:gd name="connsiteY9" fmla="*/ 176858 h 200670"/>
              <a:gd name="connsiteX10" fmla="*/ 66675 w 148388"/>
              <a:gd name="connsiteY10" fmla="*/ 191145 h 200670"/>
              <a:gd name="connsiteX11" fmla="*/ 69056 w 148388"/>
              <a:gd name="connsiteY11" fmla="*/ 200670 h 200670"/>
              <a:gd name="connsiteX12" fmla="*/ 97631 w 148388"/>
              <a:gd name="connsiteY12" fmla="*/ 193526 h 200670"/>
              <a:gd name="connsiteX13" fmla="*/ 107156 w 148388"/>
              <a:gd name="connsiteY13" fmla="*/ 181620 h 200670"/>
              <a:gd name="connsiteX14" fmla="*/ 145256 w 148388"/>
              <a:gd name="connsiteY14" fmla="*/ 160189 h 200670"/>
              <a:gd name="connsiteX15" fmla="*/ 147637 w 148388"/>
              <a:gd name="connsiteY15" fmla="*/ 12551 h 200670"/>
              <a:gd name="connsiteX16" fmla="*/ 130969 w 148388"/>
              <a:gd name="connsiteY16" fmla="*/ 5408 h 200670"/>
              <a:gd name="connsiteX17" fmla="*/ 73819 w 148388"/>
              <a:gd name="connsiteY17" fmla="*/ 7789 h 200670"/>
              <a:gd name="connsiteX18" fmla="*/ 76200 w 148388"/>
              <a:gd name="connsiteY18" fmla="*/ 24458 h 200670"/>
              <a:gd name="connsiteX19" fmla="*/ 61912 w 148388"/>
              <a:gd name="connsiteY19" fmla="*/ 26839 h 200670"/>
              <a:gd name="connsiteX20" fmla="*/ 33337 w 148388"/>
              <a:gd name="connsiteY20" fmla="*/ 33983 h 200670"/>
              <a:gd name="connsiteX21" fmla="*/ 38100 w 148388"/>
              <a:gd name="connsiteY21" fmla="*/ 62558 h 200670"/>
              <a:gd name="connsiteX22" fmla="*/ 45244 w 148388"/>
              <a:gd name="connsiteY22" fmla="*/ 67320 h 200670"/>
              <a:gd name="connsiteX23" fmla="*/ 47625 w 148388"/>
              <a:gd name="connsiteY23" fmla="*/ 72083 h 200670"/>
              <a:gd name="connsiteX0" fmla="*/ 47625 w 147637"/>
              <a:gd name="connsiteY0" fmla="*/ 72083 h 200670"/>
              <a:gd name="connsiteX1" fmla="*/ 38100 w 147637"/>
              <a:gd name="connsiteY1" fmla="*/ 83989 h 200670"/>
              <a:gd name="connsiteX2" fmla="*/ 33337 w 147637"/>
              <a:gd name="connsiteY2" fmla="*/ 93514 h 200670"/>
              <a:gd name="connsiteX3" fmla="*/ 14287 w 147637"/>
              <a:gd name="connsiteY3" fmla="*/ 105420 h 200670"/>
              <a:gd name="connsiteX4" fmla="*/ 7144 w 147637"/>
              <a:gd name="connsiteY4" fmla="*/ 112564 h 200670"/>
              <a:gd name="connsiteX5" fmla="*/ 0 w 147637"/>
              <a:gd name="connsiteY5" fmla="*/ 131614 h 200670"/>
              <a:gd name="connsiteX6" fmla="*/ 11906 w 147637"/>
              <a:gd name="connsiteY6" fmla="*/ 160189 h 200670"/>
              <a:gd name="connsiteX7" fmla="*/ 47625 w 147637"/>
              <a:gd name="connsiteY7" fmla="*/ 150664 h 200670"/>
              <a:gd name="connsiteX8" fmla="*/ 59531 w 147637"/>
              <a:gd name="connsiteY8" fmla="*/ 153045 h 200670"/>
              <a:gd name="connsiteX9" fmla="*/ 61912 w 147637"/>
              <a:gd name="connsiteY9" fmla="*/ 176858 h 200670"/>
              <a:gd name="connsiteX10" fmla="*/ 66675 w 147637"/>
              <a:gd name="connsiteY10" fmla="*/ 191145 h 200670"/>
              <a:gd name="connsiteX11" fmla="*/ 69056 w 147637"/>
              <a:gd name="connsiteY11" fmla="*/ 200670 h 200670"/>
              <a:gd name="connsiteX12" fmla="*/ 97631 w 147637"/>
              <a:gd name="connsiteY12" fmla="*/ 193526 h 200670"/>
              <a:gd name="connsiteX13" fmla="*/ 107156 w 147637"/>
              <a:gd name="connsiteY13" fmla="*/ 181620 h 200670"/>
              <a:gd name="connsiteX14" fmla="*/ 145256 w 147637"/>
              <a:gd name="connsiteY14" fmla="*/ 160189 h 200670"/>
              <a:gd name="connsiteX15" fmla="*/ 147637 w 147637"/>
              <a:gd name="connsiteY15" fmla="*/ 12551 h 200670"/>
              <a:gd name="connsiteX16" fmla="*/ 130969 w 147637"/>
              <a:gd name="connsiteY16" fmla="*/ 5408 h 200670"/>
              <a:gd name="connsiteX17" fmla="*/ 73819 w 147637"/>
              <a:gd name="connsiteY17" fmla="*/ 7789 h 200670"/>
              <a:gd name="connsiteX18" fmla="*/ 76200 w 147637"/>
              <a:gd name="connsiteY18" fmla="*/ 24458 h 200670"/>
              <a:gd name="connsiteX19" fmla="*/ 61912 w 147637"/>
              <a:gd name="connsiteY19" fmla="*/ 26839 h 200670"/>
              <a:gd name="connsiteX20" fmla="*/ 33337 w 147637"/>
              <a:gd name="connsiteY20" fmla="*/ 33983 h 200670"/>
              <a:gd name="connsiteX21" fmla="*/ 38100 w 147637"/>
              <a:gd name="connsiteY21" fmla="*/ 62558 h 200670"/>
              <a:gd name="connsiteX22" fmla="*/ 45244 w 147637"/>
              <a:gd name="connsiteY22" fmla="*/ 67320 h 200670"/>
              <a:gd name="connsiteX23" fmla="*/ 47625 w 147637"/>
              <a:gd name="connsiteY23" fmla="*/ 72083 h 200670"/>
              <a:gd name="connsiteX0" fmla="*/ 147637 w 239077"/>
              <a:gd name="connsiteY0" fmla="*/ 12551 h 200670"/>
              <a:gd name="connsiteX1" fmla="*/ 130969 w 239077"/>
              <a:gd name="connsiteY1" fmla="*/ 5408 h 200670"/>
              <a:gd name="connsiteX2" fmla="*/ 73819 w 239077"/>
              <a:gd name="connsiteY2" fmla="*/ 7789 h 200670"/>
              <a:gd name="connsiteX3" fmla="*/ 76200 w 239077"/>
              <a:gd name="connsiteY3" fmla="*/ 24458 h 200670"/>
              <a:gd name="connsiteX4" fmla="*/ 61912 w 239077"/>
              <a:gd name="connsiteY4" fmla="*/ 26839 h 200670"/>
              <a:gd name="connsiteX5" fmla="*/ 33337 w 239077"/>
              <a:gd name="connsiteY5" fmla="*/ 33983 h 200670"/>
              <a:gd name="connsiteX6" fmla="*/ 38100 w 239077"/>
              <a:gd name="connsiteY6" fmla="*/ 62558 h 200670"/>
              <a:gd name="connsiteX7" fmla="*/ 45244 w 239077"/>
              <a:gd name="connsiteY7" fmla="*/ 67320 h 200670"/>
              <a:gd name="connsiteX8" fmla="*/ 47625 w 239077"/>
              <a:gd name="connsiteY8" fmla="*/ 72083 h 200670"/>
              <a:gd name="connsiteX9" fmla="*/ 38100 w 239077"/>
              <a:gd name="connsiteY9" fmla="*/ 83989 h 200670"/>
              <a:gd name="connsiteX10" fmla="*/ 33337 w 239077"/>
              <a:gd name="connsiteY10" fmla="*/ 93514 h 200670"/>
              <a:gd name="connsiteX11" fmla="*/ 14287 w 239077"/>
              <a:gd name="connsiteY11" fmla="*/ 105420 h 200670"/>
              <a:gd name="connsiteX12" fmla="*/ 7144 w 239077"/>
              <a:gd name="connsiteY12" fmla="*/ 112564 h 200670"/>
              <a:gd name="connsiteX13" fmla="*/ 0 w 239077"/>
              <a:gd name="connsiteY13" fmla="*/ 131614 h 200670"/>
              <a:gd name="connsiteX14" fmla="*/ 11906 w 239077"/>
              <a:gd name="connsiteY14" fmla="*/ 160189 h 200670"/>
              <a:gd name="connsiteX15" fmla="*/ 47625 w 239077"/>
              <a:gd name="connsiteY15" fmla="*/ 150664 h 200670"/>
              <a:gd name="connsiteX16" fmla="*/ 59531 w 239077"/>
              <a:gd name="connsiteY16" fmla="*/ 153045 h 200670"/>
              <a:gd name="connsiteX17" fmla="*/ 61912 w 239077"/>
              <a:gd name="connsiteY17" fmla="*/ 176858 h 200670"/>
              <a:gd name="connsiteX18" fmla="*/ 66675 w 239077"/>
              <a:gd name="connsiteY18" fmla="*/ 191145 h 200670"/>
              <a:gd name="connsiteX19" fmla="*/ 69056 w 239077"/>
              <a:gd name="connsiteY19" fmla="*/ 200670 h 200670"/>
              <a:gd name="connsiteX20" fmla="*/ 97631 w 239077"/>
              <a:gd name="connsiteY20" fmla="*/ 193526 h 200670"/>
              <a:gd name="connsiteX21" fmla="*/ 107156 w 239077"/>
              <a:gd name="connsiteY21" fmla="*/ 181620 h 200670"/>
              <a:gd name="connsiteX22" fmla="*/ 145256 w 239077"/>
              <a:gd name="connsiteY22" fmla="*/ 160189 h 200670"/>
              <a:gd name="connsiteX23" fmla="*/ 239077 w 239077"/>
              <a:gd name="connsiteY23" fmla="*/ 103991 h 200670"/>
              <a:gd name="connsiteX0" fmla="*/ 147637 w 147637"/>
              <a:gd name="connsiteY0" fmla="*/ 12551 h 200670"/>
              <a:gd name="connsiteX1" fmla="*/ 130969 w 147637"/>
              <a:gd name="connsiteY1" fmla="*/ 5408 h 200670"/>
              <a:gd name="connsiteX2" fmla="*/ 73819 w 147637"/>
              <a:gd name="connsiteY2" fmla="*/ 7789 h 200670"/>
              <a:gd name="connsiteX3" fmla="*/ 76200 w 147637"/>
              <a:gd name="connsiteY3" fmla="*/ 24458 h 200670"/>
              <a:gd name="connsiteX4" fmla="*/ 61912 w 147637"/>
              <a:gd name="connsiteY4" fmla="*/ 26839 h 200670"/>
              <a:gd name="connsiteX5" fmla="*/ 33337 w 147637"/>
              <a:gd name="connsiteY5" fmla="*/ 33983 h 200670"/>
              <a:gd name="connsiteX6" fmla="*/ 38100 w 147637"/>
              <a:gd name="connsiteY6" fmla="*/ 62558 h 200670"/>
              <a:gd name="connsiteX7" fmla="*/ 45244 w 147637"/>
              <a:gd name="connsiteY7" fmla="*/ 67320 h 200670"/>
              <a:gd name="connsiteX8" fmla="*/ 47625 w 147637"/>
              <a:gd name="connsiteY8" fmla="*/ 72083 h 200670"/>
              <a:gd name="connsiteX9" fmla="*/ 38100 w 147637"/>
              <a:gd name="connsiteY9" fmla="*/ 83989 h 200670"/>
              <a:gd name="connsiteX10" fmla="*/ 33337 w 147637"/>
              <a:gd name="connsiteY10" fmla="*/ 93514 h 200670"/>
              <a:gd name="connsiteX11" fmla="*/ 14287 w 147637"/>
              <a:gd name="connsiteY11" fmla="*/ 105420 h 200670"/>
              <a:gd name="connsiteX12" fmla="*/ 7144 w 147637"/>
              <a:gd name="connsiteY12" fmla="*/ 112564 h 200670"/>
              <a:gd name="connsiteX13" fmla="*/ 0 w 147637"/>
              <a:gd name="connsiteY13" fmla="*/ 131614 h 200670"/>
              <a:gd name="connsiteX14" fmla="*/ 11906 w 147637"/>
              <a:gd name="connsiteY14" fmla="*/ 160189 h 200670"/>
              <a:gd name="connsiteX15" fmla="*/ 47625 w 147637"/>
              <a:gd name="connsiteY15" fmla="*/ 150664 h 200670"/>
              <a:gd name="connsiteX16" fmla="*/ 59531 w 147637"/>
              <a:gd name="connsiteY16" fmla="*/ 153045 h 200670"/>
              <a:gd name="connsiteX17" fmla="*/ 61912 w 147637"/>
              <a:gd name="connsiteY17" fmla="*/ 176858 h 200670"/>
              <a:gd name="connsiteX18" fmla="*/ 66675 w 147637"/>
              <a:gd name="connsiteY18" fmla="*/ 191145 h 200670"/>
              <a:gd name="connsiteX19" fmla="*/ 69056 w 147637"/>
              <a:gd name="connsiteY19" fmla="*/ 200670 h 200670"/>
              <a:gd name="connsiteX20" fmla="*/ 97631 w 147637"/>
              <a:gd name="connsiteY20" fmla="*/ 193526 h 200670"/>
              <a:gd name="connsiteX21" fmla="*/ 107156 w 147637"/>
              <a:gd name="connsiteY21" fmla="*/ 181620 h 200670"/>
              <a:gd name="connsiteX22" fmla="*/ 145256 w 147637"/>
              <a:gd name="connsiteY22" fmla="*/ 160189 h 200670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152400"/>
              <a:gd name="connsiteY0" fmla="*/ 5176 h 193295"/>
              <a:gd name="connsiteX1" fmla="*/ 73819 w 152400"/>
              <a:gd name="connsiteY1" fmla="*/ 414 h 193295"/>
              <a:gd name="connsiteX2" fmla="*/ 76200 w 152400"/>
              <a:gd name="connsiteY2" fmla="*/ 17083 h 193295"/>
              <a:gd name="connsiteX3" fmla="*/ 61912 w 152400"/>
              <a:gd name="connsiteY3" fmla="*/ 19464 h 193295"/>
              <a:gd name="connsiteX4" fmla="*/ 33337 w 152400"/>
              <a:gd name="connsiteY4" fmla="*/ 26608 h 193295"/>
              <a:gd name="connsiteX5" fmla="*/ 38100 w 152400"/>
              <a:gd name="connsiteY5" fmla="*/ 55183 h 193295"/>
              <a:gd name="connsiteX6" fmla="*/ 45244 w 152400"/>
              <a:gd name="connsiteY6" fmla="*/ 59945 h 193295"/>
              <a:gd name="connsiteX7" fmla="*/ 47625 w 152400"/>
              <a:gd name="connsiteY7" fmla="*/ 64708 h 193295"/>
              <a:gd name="connsiteX8" fmla="*/ 38100 w 152400"/>
              <a:gd name="connsiteY8" fmla="*/ 76614 h 193295"/>
              <a:gd name="connsiteX9" fmla="*/ 33337 w 152400"/>
              <a:gd name="connsiteY9" fmla="*/ 86139 h 193295"/>
              <a:gd name="connsiteX10" fmla="*/ 14287 w 152400"/>
              <a:gd name="connsiteY10" fmla="*/ 98045 h 193295"/>
              <a:gd name="connsiteX11" fmla="*/ 7144 w 152400"/>
              <a:gd name="connsiteY11" fmla="*/ 105189 h 193295"/>
              <a:gd name="connsiteX12" fmla="*/ 0 w 152400"/>
              <a:gd name="connsiteY12" fmla="*/ 124239 h 193295"/>
              <a:gd name="connsiteX13" fmla="*/ 11906 w 152400"/>
              <a:gd name="connsiteY13" fmla="*/ 152814 h 193295"/>
              <a:gd name="connsiteX14" fmla="*/ 47625 w 152400"/>
              <a:gd name="connsiteY14" fmla="*/ 143289 h 193295"/>
              <a:gd name="connsiteX15" fmla="*/ 59531 w 152400"/>
              <a:gd name="connsiteY15" fmla="*/ 145670 h 193295"/>
              <a:gd name="connsiteX16" fmla="*/ 61912 w 152400"/>
              <a:gd name="connsiteY16" fmla="*/ 169483 h 193295"/>
              <a:gd name="connsiteX17" fmla="*/ 66675 w 152400"/>
              <a:gd name="connsiteY17" fmla="*/ 183770 h 193295"/>
              <a:gd name="connsiteX18" fmla="*/ 69056 w 152400"/>
              <a:gd name="connsiteY18" fmla="*/ 193295 h 193295"/>
              <a:gd name="connsiteX19" fmla="*/ 97631 w 152400"/>
              <a:gd name="connsiteY19" fmla="*/ 186151 h 193295"/>
              <a:gd name="connsiteX20" fmla="*/ 107156 w 152400"/>
              <a:gd name="connsiteY20" fmla="*/ 174245 h 193295"/>
              <a:gd name="connsiteX21" fmla="*/ 152400 w 152400"/>
              <a:gd name="connsiteY21" fmla="*/ 159958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202406"/>
              <a:gd name="connsiteY0" fmla="*/ 5176 h 193295"/>
              <a:gd name="connsiteX1" fmla="*/ 73819 w 202406"/>
              <a:gd name="connsiteY1" fmla="*/ 414 h 193295"/>
              <a:gd name="connsiteX2" fmla="*/ 76200 w 202406"/>
              <a:gd name="connsiteY2" fmla="*/ 17083 h 193295"/>
              <a:gd name="connsiteX3" fmla="*/ 61912 w 202406"/>
              <a:gd name="connsiteY3" fmla="*/ 19464 h 193295"/>
              <a:gd name="connsiteX4" fmla="*/ 33337 w 202406"/>
              <a:gd name="connsiteY4" fmla="*/ 26608 h 193295"/>
              <a:gd name="connsiteX5" fmla="*/ 38100 w 202406"/>
              <a:gd name="connsiteY5" fmla="*/ 55183 h 193295"/>
              <a:gd name="connsiteX6" fmla="*/ 45244 w 202406"/>
              <a:gd name="connsiteY6" fmla="*/ 59945 h 193295"/>
              <a:gd name="connsiteX7" fmla="*/ 47625 w 202406"/>
              <a:gd name="connsiteY7" fmla="*/ 64708 h 193295"/>
              <a:gd name="connsiteX8" fmla="*/ 38100 w 202406"/>
              <a:gd name="connsiteY8" fmla="*/ 76614 h 193295"/>
              <a:gd name="connsiteX9" fmla="*/ 33337 w 202406"/>
              <a:gd name="connsiteY9" fmla="*/ 86139 h 193295"/>
              <a:gd name="connsiteX10" fmla="*/ 14287 w 202406"/>
              <a:gd name="connsiteY10" fmla="*/ 98045 h 193295"/>
              <a:gd name="connsiteX11" fmla="*/ 7144 w 202406"/>
              <a:gd name="connsiteY11" fmla="*/ 105189 h 193295"/>
              <a:gd name="connsiteX12" fmla="*/ 0 w 202406"/>
              <a:gd name="connsiteY12" fmla="*/ 124239 h 193295"/>
              <a:gd name="connsiteX13" fmla="*/ 11906 w 202406"/>
              <a:gd name="connsiteY13" fmla="*/ 152814 h 193295"/>
              <a:gd name="connsiteX14" fmla="*/ 47625 w 202406"/>
              <a:gd name="connsiteY14" fmla="*/ 143289 h 193295"/>
              <a:gd name="connsiteX15" fmla="*/ 59531 w 202406"/>
              <a:gd name="connsiteY15" fmla="*/ 145670 h 193295"/>
              <a:gd name="connsiteX16" fmla="*/ 61912 w 202406"/>
              <a:gd name="connsiteY16" fmla="*/ 169483 h 193295"/>
              <a:gd name="connsiteX17" fmla="*/ 66675 w 202406"/>
              <a:gd name="connsiteY17" fmla="*/ 183770 h 193295"/>
              <a:gd name="connsiteX18" fmla="*/ 69056 w 202406"/>
              <a:gd name="connsiteY18" fmla="*/ 193295 h 193295"/>
              <a:gd name="connsiteX19" fmla="*/ 97631 w 202406"/>
              <a:gd name="connsiteY19" fmla="*/ 186151 h 193295"/>
              <a:gd name="connsiteX20" fmla="*/ 107156 w 202406"/>
              <a:gd name="connsiteY20" fmla="*/ 174245 h 193295"/>
              <a:gd name="connsiteX21" fmla="*/ 202406 w 202406"/>
              <a:gd name="connsiteY21" fmla="*/ 13138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043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7637 w 147637"/>
              <a:gd name="connsiteY21" fmla="*/ 150432 h 19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7637" h="193295">
                <a:moveTo>
                  <a:pt x="147637" y="5176"/>
                </a:moveTo>
                <a:cubicBezTo>
                  <a:pt x="132258" y="4184"/>
                  <a:pt x="85725" y="-1570"/>
                  <a:pt x="73819" y="414"/>
                </a:cubicBezTo>
                <a:cubicBezTo>
                  <a:pt x="61913" y="2399"/>
                  <a:pt x="79175" y="12323"/>
                  <a:pt x="76200" y="17083"/>
                </a:cubicBezTo>
                <a:cubicBezTo>
                  <a:pt x="73641" y="21177"/>
                  <a:pt x="66625" y="18417"/>
                  <a:pt x="61912" y="19464"/>
                </a:cubicBezTo>
                <a:cubicBezTo>
                  <a:pt x="52328" y="21594"/>
                  <a:pt x="42862" y="24227"/>
                  <a:pt x="33337" y="26608"/>
                </a:cubicBezTo>
                <a:cubicBezTo>
                  <a:pt x="34925" y="36133"/>
                  <a:pt x="34852" y="46089"/>
                  <a:pt x="38100" y="55183"/>
                </a:cubicBezTo>
                <a:cubicBezTo>
                  <a:pt x="39063" y="57878"/>
                  <a:pt x="43456" y="57710"/>
                  <a:pt x="45244" y="59945"/>
                </a:cubicBezTo>
                <a:cubicBezTo>
                  <a:pt x="46812" y="61905"/>
                  <a:pt x="48816" y="61930"/>
                  <a:pt x="47625" y="64708"/>
                </a:cubicBezTo>
                <a:cubicBezTo>
                  <a:pt x="46434" y="67486"/>
                  <a:pt x="40919" y="72385"/>
                  <a:pt x="38100" y="76614"/>
                </a:cubicBezTo>
                <a:cubicBezTo>
                  <a:pt x="36131" y="79568"/>
                  <a:pt x="35647" y="83444"/>
                  <a:pt x="33337" y="86139"/>
                </a:cubicBezTo>
                <a:cubicBezTo>
                  <a:pt x="28699" y="91550"/>
                  <a:pt x="20451" y="94963"/>
                  <a:pt x="14287" y="98045"/>
                </a:cubicBezTo>
                <a:cubicBezTo>
                  <a:pt x="11906" y="100426"/>
                  <a:pt x="9101" y="102449"/>
                  <a:pt x="7144" y="105189"/>
                </a:cubicBezTo>
                <a:cubicBezTo>
                  <a:pt x="2353" y="111896"/>
                  <a:pt x="1918" y="116567"/>
                  <a:pt x="0" y="124239"/>
                </a:cubicBezTo>
                <a:cubicBezTo>
                  <a:pt x="3969" y="133764"/>
                  <a:pt x="3403" y="146968"/>
                  <a:pt x="11906" y="152814"/>
                </a:cubicBezTo>
                <a:cubicBezTo>
                  <a:pt x="25729" y="162317"/>
                  <a:pt x="38476" y="150151"/>
                  <a:pt x="47625" y="143289"/>
                </a:cubicBezTo>
                <a:cubicBezTo>
                  <a:pt x="51594" y="144083"/>
                  <a:pt x="57593" y="142117"/>
                  <a:pt x="59531" y="145670"/>
                </a:cubicBezTo>
                <a:cubicBezTo>
                  <a:pt x="63351" y="152673"/>
                  <a:pt x="60442" y="161642"/>
                  <a:pt x="61912" y="169483"/>
                </a:cubicBezTo>
                <a:cubicBezTo>
                  <a:pt x="62837" y="174417"/>
                  <a:pt x="65232" y="178962"/>
                  <a:pt x="66675" y="183770"/>
                </a:cubicBezTo>
                <a:cubicBezTo>
                  <a:pt x="67615" y="186905"/>
                  <a:pt x="68262" y="190120"/>
                  <a:pt x="69056" y="193295"/>
                </a:cubicBezTo>
                <a:cubicBezTo>
                  <a:pt x="78581" y="190914"/>
                  <a:pt x="88849" y="190542"/>
                  <a:pt x="97631" y="186151"/>
                </a:cubicBezTo>
                <a:cubicBezTo>
                  <a:pt x="102177" y="183878"/>
                  <a:pt x="98822" y="180198"/>
                  <a:pt x="107156" y="174245"/>
                </a:cubicBezTo>
                <a:cubicBezTo>
                  <a:pt x="115490" y="168292"/>
                  <a:pt x="144335" y="161988"/>
                  <a:pt x="147637" y="150432"/>
                </a:cubicBezTo>
              </a:path>
            </a:pathLst>
          </a:custGeom>
          <a:solidFill>
            <a:srgbClr val="66FFFF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4ACEEB8-F8DE-71D6-7E46-3DC06B67AB54}"/>
              </a:ext>
            </a:extLst>
          </p:cNvPr>
          <p:cNvSpPr/>
          <p:nvPr/>
        </p:nvSpPr>
        <p:spPr>
          <a:xfrm>
            <a:off x="4624388" y="2731294"/>
            <a:ext cx="1235868" cy="950119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8AE5534-D280-1608-B581-3898B3309D73}"/>
              </a:ext>
            </a:extLst>
          </p:cNvPr>
          <p:cNvSpPr/>
          <p:nvPr/>
        </p:nvSpPr>
        <p:spPr>
          <a:xfrm>
            <a:off x="4624389" y="3538850"/>
            <a:ext cx="613220" cy="563989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9AA215A-1EF3-98B8-8456-5A8471402FE4}"/>
              </a:ext>
            </a:extLst>
          </p:cNvPr>
          <p:cNvSpPr/>
          <p:nvPr/>
        </p:nvSpPr>
        <p:spPr>
          <a:xfrm>
            <a:off x="4624388" y="4330093"/>
            <a:ext cx="1471486" cy="950119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970B70-F640-19B2-EF65-3BA6B0628061}"/>
              </a:ext>
            </a:extLst>
          </p:cNvPr>
          <p:cNvSpPr txBox="1"/>
          <p:nvPr/>
        </p:nvSpPr>
        <p:spPr>
          <a:xfrm>
            <a:off x="6888000" y="2277000"/>
            <a:ext cx="50273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Mass balance: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Change of mass in biofilm =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Growth – Decay –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Detachment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43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 animBg="1"/>
      <p:bldP spid="20" grpId="0" animBg="1"/>
      <p:bldP spid="22" grpId="0" animBg="1"/>
      <p:bldP spid="25" grpId="0" animBg="1"/>
      <p:bldP spid="26" grpId="0" animBg="1"/>
      <p:bldP spid="27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00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range of detachment models</a:t>
            </a:r>
          </a:p>
        </p:txBody>
      </p:sp>
      <p:graphicFrame>
        <p:nvGraphicFramePr>
          <p:cNvPr id="2350314" name="Object 234"/>
          <p:cNvGraphicFramePr>
            <a:graphicFrameLocks noChangeAspect="1"/>
          </p:cNvGraphicFramePr>
          <p:nvPr/>
        </p:nvGraphicFramePr>
        <p:xfrm>
          <a:off x="468313" y="892175"/>
          <a:ext cx="11387714" cy="612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6524951" imgH="3518494" progId="Word.Document.8">
                  <p:embed/>
                </p:oleObj>
              </mc:Choice>
              <mc:Fallback>
                <p:oleObj name="Document" r:id="rId4" imgW="6524951" imgH="3518494" progId="Word.Document.8">
                  <p:embed/>
                  <p:pic>
                    <p:nvPicPr>
                      <p:cNvPr id="2350314" name="Object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892175"/>
                        <a:ext cx="11387714" cy="61224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9D6C2652-206F-C93C-456B-358749D57BBD}"/>
              </a:ext>
            </a:extLst>
          </p:cNvPr>
          <p:cNvSpPr/>
          <p:nvPr/>
        </p:nvSpPr>
        <p:spPr>
          <a:xfrm>
            <a:off x="4883727" y="2867891"/>
            <a:ext cx="1714500" cy="644237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1529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A5DBB18-850D-13B5-5E25-E4A3F952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Predict biofilm thickness from mass balance</a:t>
            </a:r>
            <a:endParaRPr lang="en-CH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20F4ACA-5A5B-D112-7C97-1C16FC500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8235" y="1082718"/>
          <a:ext cx="6353175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55800" imgH="685800" progId="Equation.DSMT4">
                  <p:embed/>
                </p:oleObj>
              </mc:Choice>
              <mc:Fallback>
                <p:oleObj name="Equation" r:id="rId4" imgW="2755800" imgH="685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20F4ACA-5A5B-D112-7C97-1C16FC500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8235" y="1082718"/>
                        <a:ext cx="6353175" cy="157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2D650C1F-BF1E-119C-C34C-F748FF5B061A}"/>
              </a:ext>
            </a:extLst>
          </p:cNvPr>
          <p:cNvGrpSpPr/>
          <p:nvPr/>
        </p:nvGrpSpPr>
        <p:grpSpPr>
          <a:xfrm>
            <a:off x="6524368" y="2629495"/>
            <a:ext cx="5136919" cy="886730"/>
            <a:chOff x="6610865" y="2971672"/>
            <a:chExt cx="5136919" cy="886730"/>
          </a:xfrm>
        </p:grpSpPr>
        <p:graphicFrame>
          <p:nvGraphicFramePr>
            <p:cNvPr id="2" name="Object 1">
              <a:extLst>
                <a:ext uri="{FF2B5EF4-FFF2-40B4-BE49-F238E27FC236}">
                  <a16:creationId xmlns:a16="http://schemas.microsoft.com/office/drawing/2014/main" id="{28F530CF-C83C-04DC-CCD4-DCB7297D804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229604" y="2971672"/>
            <a:ext cx="2152650" cy="606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901440" imgH="253800" progId="Equation.DSMT4">
                    <p:embed/>
                  </p:oleObj>
                </mc:Choice>
                <mc:Fallback>
                  <p:oleObj name="Equation" r:id="rId6" imgW="901440" imgH="253800" progId="Equation.DSMT4">
                    <p:embed/>
                    <p:pic>
                      <p:nvPicPr>
                        <p:cNvPr id="2" name="Object 1">
                          <a:extLst>
                            <a:ext uri="{FF2B5EF4-FFF2-40B4-BE49-F238E27FC236}">
                              <a16:creationId xmlns:a16="http://schemas.microsoft.com/office/drawing/2014/main" id="{28F530CF-C83C-04DC-CCD4-DCB7297D804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229604" y="2971672"/>
                          <a:ext cx="2152650" cy="606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ECA24BB-7C98-120B-DD53-5F5CD4E18BD8}"/>
                </a:ext>
              </a:extLst>
            </p:cNvPr>
            <p:cNvSpPr txBox="1"/>
            <p:nvPr/>
          </p:nvSpPr>
          <p:spPr>
            <a:xfrm>
              <a:off x="6610865" y="3027405"/>
              <a:ext cx="51369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With                               ,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assuming steady state, and dividing by A</a:t>
              </a:r>
              <a:r>
                <a:rPr kumimoji="0" lang="en-US" sz="2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F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X</a:t>
              </a:r>
              <a:r>
                <a:rPr kumimoji="0" lang="en-US" sz="2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F</a:t>
              </a:r>
              <a:endParaRPr kumimoji="0" lang="en-CH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48C79DC-C16F-FC57-9093-4656D47336FB}"/>
              </a:ext>
            </a:extLst>
          </p:cNvPr>
          <p:cNvSpPr txBox="1"/>
          <p:nvPr/>
        </p:nvSpPr>
        <p:spPr>
          <a:xfrm>
            <a:off x="6524368" y="4596059"/>
            <a:ext cx="5202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Solving for steady state biofilm thickness, 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: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ABBCA10-4921-153A-81D3-58E4DC4138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6000" y="3442041"/>
          <a:ext cx="363061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74640" imgH="457200" progId="Equation.DSMT4">
                  <p:embed/>
                </p:oleObj>
              </mc:Choice>
              <mc:Fallback>
                <p:oleObj name="Equation" r:id="rId8" imgW="1574640" imgH="4572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ABBCA10-4921-153A-81D3-58E4DC4138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76000" y="3442041"/>
                        <a:ext cx="3630613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80D49A4-6E75-B930-0AC9-9A8F38CFEE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6000" y="5275901"/>
          <a:ext cx="228282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90360" imgH="469800" progId="Equation.DSMT4">
                  <p:embed/>
                </p:oleObj>
              </mc:Choice>
              <mc:Fallback>
                <p:oleObj name="Equation" r:id="rId10" imgW="99036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80D49A4-6E75-B930-0AC9-9A8F38CFEE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36000" y="5275901"/>
                        <a:ext cx="228282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7537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95648DB-21D0-6E8D-A6DD-3E47FCD0E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Diversity of detachment mechanisms</a:t>
            </a:r>
            <a:endParaRPr lang="en-C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C5FBF-CFE7-F33F-C1E4-8FB378276812}"/>
              </a:ext>
            </a:extLst>
          </p:cNvPr>
          <p:cNvSpPr txBox="1"/>
          <p:nvPr/>
        </p:nvSpPr>
        <p:spPr>
          <a:xfrm>
            <a:off x="480000" y="1197000"/>
            <a:ext cx="5184000" cy="237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Erosion and abrasion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 a MBBR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8CA028-079E-9C21-AAF1-9CCC878699F3}"/>
              </a:ext>
            </a:extLst>
          </p:cNvPr>
          <p:cNvSpPr txBox="1"/>
          <p:nvPr/>
        </p:nvSpPr>
        <p:spPr>
          <a:xfrm>
            <a:off x="6024000" y="1197000"/>
            <a:ext cx="5184000" cy="237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Backwashing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 a biofilter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198DD3-24F4-4426-F197-AB186396336D}"/>
              </a:ext>
            </a:extLst>
          </p:cNvPr>
          <p:cNvSpPr txBox="1"/>
          <p:nvPr/>
        </p:nvSpPr>
        <p:spPr>
          <a:xfrm>
            <a:off x="480000" y="3861000"/>
            <a:ext cx="5184000" cy="237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Sloughing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 a trickling filter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A51639-4332-FF0C-5B02-7106ED2756AB}"/>
              </a:ext>
            </a:extLst>
          </p:cNvPr>
          <p:cNvSpPr txBox="1"/>
          <p:nvPr/>
        </p:nvSpPr>
        <p:spPr>
          <a:xfrm>
            <a:off x="6024000" y="3861000"/>
            <a:ext cx="5184000" cy="237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Breakup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of large granule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3" name="Picture 14">
            <a:extLst>
              <a:ext uri="{FF2B5EF4-FFF2-40B4-BE49-F238E27FC236}">
                <a16:creationId xmlns:a16="http://schemas.microsoft.com/office/drawing/2014/main" id="{C23EDCC6-43AF-F9E8-6200-2C7BBB171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r="8315" b="2757"/>
          <a:stretch>
            <a:fillRect/>
          </a:stretch>
        </p:blipFill>
        <p:spPr bwMode="auto">
          <a:xfrm>
            <a:off x="3360000" y="3933362"/>
            <a:ext cx="2265314" cy="226388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 descr="K1-1">
            <a:extLst>
              <a:ext uri="{FF2B5EF4-FFF2-40B4-BE49-F238E27FC236}">
                <a16:creationId xmlns:a16="http://schemas.microsoft.com/office/drawing/2014/main" id="{3BD6CE97-88DE-C590-C95B-2156D7E81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0"/>
          <a:stretch>
            <a:fillRect/>
          </a:stretch>
        </p:blipFill>
        <p:spPr bwMode="auto">
          <a:xfrm>
            <a:off x="3360000" y="1268638"/>
            <a:ext cx="2263187" cy="226461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18_5">
            <a:extLst>
              <a:ext uri="{FF2B5EF4-FFF2-40B4-BE49-F238E27FC236}">
                <a16:creationId xmlns:a16="http://schemas.microsoft.com/office/drawing/2014/main" id="{EE4E0AFA-BE36-92FB-07F6-55E7FE6AF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" b="917"/>
          <a:stretch>
            <a:fillRect/>
          </a:stretch>
        </p:blipFill>
        <p:spPr bwMode="auto">
          <a:xfrm>
            <a:off x="8904000" y="1269000"/>
            <a:ext cx="2264250" cy="22642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85DF17-A209-11E5-DB65-F475CE0EEA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0000" y="3933000"/>
            <a:ext cx="2386873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28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81457-DFD6-4EA4-651B-BE7316D0C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94EA-4241-9E88-3F94-EBC75DA42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Macroscale mass balance</a:t>
            </a:r>
            <a:endParaRPr lang="en-CH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6489ED-E140-0C30-9EF5-3352D6E9711F}"/>
              </a:ext>
            </a:extLst>
          </p:cNvPr>
          <p:cNvSpPr txBox="1"/>
          <p:nvPr/>
        </p:nvSpPr>
        <p:spPr>
          <a:xfrm>
            <a:off x="371792" y="3964444"/>
            <a:ext cx="895674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u="sng" dirty="0">
                <a:latin typeface="+mn-lt"/>
              </a:rPr>
              <a:t>Example:</a:t>
            </a:r>
          </a:p>
          <a:p>
            <a:pPr algn="l"/>
            <a:r>
              <a:rPr lang="en-US" sz="2400" b="0" dirty="0">
                <a:latin typeface="+mn-lt"/>
              </a:rPr>
              <a:t>Influent flow rate: Q = 1500 m</a:t>
            </a:r>
            <a:r>
              <a:rPr lang="en-US" sz="2400" b="0" baseline="30000" dirty="0">
                <a:latin typeface="+mn-lt"/>
              </a:rPr>
              <a:t>3</a:t>
            </a:r>
            <a:r>
              <a:rPr lang="en-US" sz="2400" b="0" dirty="0">
                <a:latin typeface="+mn-lt"/>
              </a:rPr>
              <a:t>/d</a:t>
            </a:r>
          </a:p>
          <a:p>
            <a:pPr algn="l"/>
            <a:r>
              <a:rPr lang="en-US" sz="2400" dirty="0">
                <a:latin typeface="+mn-lt"/>
              </a:rPr>
              <a:t>Influent COD concentration: </a:t>
            </a:r>
            <a:r>
              <a:rPr lang="en-US" sz="2400" dirty="0" err="1">
                <a:latin typeface="+mn-lt"/>
              </a:rPr>
              <a:t>S</a:t>
            </a:r>
            <a:r>
              <a:rPr lang="en-US" sz="2400" baseline="-25000" dirty="0" err="1">
                <a:latin typeface="+mn-lt"/>
              </a:rPr>
              <a:t>COD,in</a:t>
            </a:r>
            <a:r>
              <a:rPr lang="en-US" sz="2400" dirty="0">
                <a:latin typeface="+mn-lt"/>
              </a:rPr>
              <a:t> = 200 mg COD/L</a:t>
            </a:r>
          </a:p>
          <a:p>
            <a:pPr algn="l"/>
            <a:r>
              <a:rPr lang="en-US" sz="2400" dirty="0">
                <a:latin typeface="+mn-lt"/>
              </a:rPr>
              <a:t>Desired effluent concentration: </a:t>
            </a:r>
            <a:r>
              <a:rPr lang="en-US" sz="2400" dirty="0" err="1">
                <a:latin typeface="+mn-lt"/>
              </a:rPr>
              <a:t>S</a:t>
            </a:r>
            <a:r>
              <a:rPr lang="en-US" sz="2400" baseline="-25000" dirty="0" err="1">
                <a:latin typeface="+mn-lt"/>
              </a:rPr>
              <a:t>COD,out</a:t>
            </a:r>
            <a:r>
              <a:rPr lang="en-US" sz="2400" dirty="0">
                <a:latin typeface="+mn-lt"/>
              </a:rPr>
              <a:t> = 10 mg COD/L</a:t>
            </a:r>
          </a:p>
          <a:p>
            <a:pPr algn="l"/>
            <a:endParaRPr lang="en-US" sz="2400" dirty="0">
              <a:latin typeface="+mn-lt"/>
            </a:endParaRPr>
          </a:p>
          <a:p>
            <a:pPr algn="l"/>
            <a:r>
              <a:rPr lang="en-US" sz="2400" u="sng" dirty="0">
                <a:latin typeface="+mn-lt"/>
              </a:rPr>
              <a:t>Question:</a:t>
            </a:r>
            <a:r>
              <a:rPr lang="en-US" sz="2400" dirty="0">
                <a:latin typeface="+mn-lt"/>
              </a:rPr>
              <a:t> </a:t>
            </a:r>
          </a:p>
          <a:p>
            <a:pPr algn="l"/>
            <a:r>
              <a:rPr lang="en-US" sz="2400" dirty="0">
                <a:latin typeface="+mn-lt"/>
              </a:rPr>
              <a:t>How large should the reactor be to achieve the desired effluent concentration?</a:t>
            </a:r>
            <a:endParaRPr lang="en-US" sz="2400" baseline="-2500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D14129-03B6-D279-DF65-4A13B648703E}"/>
              </a:ext>
            </a:extLst>
          </p:cNvPr>
          <p:cNvSpPr/>
          <p:nvPr/>
        </p:nvSpPr>
        <p:spPr>
          <a:xfrm>
            <a:off x="4879621" y="1418223"/>
            <a:ext cx="5911620" cy="2000877"/>
          </a:xfrm>
          <a:prstGeom prst="rect">
            <a:avLst/>
          </a:prstGeom>
          <a:solidFill>
            <a:srgbClr val="66FF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650BEC7-5CD7-5982-1DAD-568028E53810}"/>
              </a:ext>
            </a:extLst>
          </p:cNvPr>
          <p:cNvCxnSpPr/>
          <p:nvPr/>
        </p:nvCxnSpPr>
        <p:spPr bwMode="auto">
          <a:xfrm>
            <a:off x="10783620" y="1546319"/>
            <a:ext cx="1008000" cy="0"/>
          </a:xfrm>
          <a:prstGeom prst="straightConnector1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3">
            <a:extLst>
              <a:ext uri="{FF2B5EF4-FFF2-40B4-BE49-F238E27FC236}">
                <a16:creationId xmlns:a16="http://schemas.microsoft.com/office/drawing/2014/main" id="{A9E0CC7F-10EA-B400-0B88-419BF493B102}"/>
              </a:ext>
            </a:extLst>
          </p:cNvPr>
          <p:cNvSpPr/>
          <p:nvPr/>
        </p:nvSpPr>
        <p:spPr>
          <a:xfrm>
            <a:off x="4872000" y="1259100"/>
            <a:ext cx="5911620" cy="2160000"/>
          </a:xfrm>
          <a:custGeom>
            <a:avLst/>
            <a:gdLst>
              <a:gd name="connsiteX0" fmla="*/ 0 w 5904000"/>
              <a:gd name="connsiteY0" fmla="*/ 0 h 2160000"/>
              <a:gd name="connsiteX1" fmla="*/ 5904000 w 5904000"/>
              <a:gd name="connsiteY1" fmla="*/ 0 h 2160000"/>
              <a:gd name="connsiteX2" fmla="*/ 5904000 w 5904000"/>
              <a:gd name="connsiteY2" fmla="*/ 2160000 h 2160000"/>
              <a:gd name="connsiteX3" fmla="*/ 0 w 5904000"/>
              <a:gd name="connsiteY3" fmla="*/ 2160000 h 2160000"/>
              <a:gd name="connsiteX4" fmla="*/ 0 w 5904000"/>
              <a:gd name="connsiteY4" fmla="*/ 0 h 2160000"/>
              <a:gd name="connsiteX0" fmla="*/ 5904000 w 5904000"/>
              <a:gd name="connsiteY0" fmla="*/ 0 h 2160000"/>
              <a:gd name="connsiteX1" fmla="*/ 5904000 w 5904000"/>
              <a:gd name="connsiteY1" fmla="*/ 2160000 h 2160000"/>
              <a:gd name="connsiteX2" fmla="*/ 0 w 5904000"/>
              <a:gd name="connsiteY2" fmla="*/ 2160000 h 2160000"/>
              <a:gd name="connsiteX3" fmla="*/ 91440 w 5904000"/>
              <a:gd name="connsiteY3" fmla="*/ 91440 h 2160000"/>
              <a:gd name="connsiteX0" fmla="*/ 5911620 w 5911620"/>
              <a:gd name="connsiteY0" fmla="*/ 0 h 2160000"/>
              <a:gd name="connsiteX1" fmla="*/ 5911620 w 5911620"/>
              <a:gd name="connsiteY1" fmla="*/ 2160000 h 2160000"/>
              <a:gd name="connsiteX2" fmla="*/ 7620 w 5911620"/>
              <a:gd name="connsiteY2" fmla="*/ 2160000 h 2160000"/>
              <a:gd name="connsiteX3" fmla="*/ 0 w 5911620"/>
              <a:gd name="connsiteY3" fmla="*/ 762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1620" h="2160000">
                <a:moveTo>
                  <a:pt x="5911620" y="0"/>
                </a:moveTo>
                <a:lnTo>
                  <a:pt x="5911620" y="2160000"/>
                </a:lnTo>
                <a:lnTo>
                  <a:pt x="7620" y="2160000"/>
                </a:lnTo>
                <a:cubicBezTo>
                  <a:pt x="7620" y="1440000"/>
                  <a:pt x="0" y="7620"/>
                  <a:pt x="0" y="7620"/>
                </a:cubicBezTo>
              </a:path>
            </a:pathLst>
          </a:custGeom>
          <a:noFill/>
          <a:ln w="444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23580D4-FFAC-C377-175B-8BAE65AC8A3F}"/>
              </a:ext>
            </a:extLst>
          </p:cNvPr>
          <p:cNvCxnSpPr/>
          <p:nvPr/>
        </p:nvCxnSpPr>
        <p:spPr bwMode="auto">
          <a:xfrm>
            <a:off x="10351620" y="1259100"/>
            <a:ext cx="432000" cy="7299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826721-7984-0A5B-8EFB-E2E751B70C6A}"/>
              </a:ext>
            </a:extLst>
          </p:cNvPr>
          <p:cNvGrpSpPr/>
          <p:nvPr/>
        </p:nvGrpSpPr>
        <p:grpSpPr>
          <a:xfrm>
            <a:off x="9199620" y="2346207"/>
            <a:ext cx="288000" cy="290793"/>
            <a:chOff x="7392000" y="2346207"/>
            <a:chExt cx="288000" cy="290793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C1DC40E-4127-1262-A627-DA261EB13B8B}"/>
                </a:ext>
              </a:extLst>
            </p:cNvPr>
            <p:cNvCxnSpPr>
              <a:stCxn id="2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5C45220-EAE7-9EB9-4BA9-B7110E0220DB}"/>
                </a:ext>
              </a:extLst>
            </p:cNvPr>
            <p:cNvCxnSpPr>
              <a:stCxn id="2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4F9CC2B-3BD6-6B52-B57C-FD51644AED77}"/>
                </a:ext>
              </a:extLst>
            </p:cNvPr>
            <p:cNvCxnSpPr>
              <a:stCxn id="24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30489F9-A014-6561-94C7-F85AF561FDBD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7209FE2-6403-6AAD-B2A9-6819D2CE0DE5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B1E2359-3AB5-FDC8-72FD-5BD780DCD0F7}"/>
                </a:ext>
              </a:extLst>
            </p:cNvPr>
            <p:cNvCxnSpPr>
              <a:stCxn id="24" idx="2"/>
              <a:endCxn id="24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9EBC222-B122-AB54-6CC1-EC36B9C2D75A}"/>
                </a:ext>
              </a:extLst>
            </p:cNvPr>
            <p:cNvCxnSpPr>
              <a:stCxn id="24" idx="0"/>
              <a:endCxn id="24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96893A0-F297-E6B8-43D1-9D04CA0220CB}"/>
              </a:ext>
            </a:extLst>
          </p:cNvPr>
          <p:cNvGrpSpPr/>
          <p:nvPr/>
        </p:nvGrpSpPr>
        <p:grpSpPr>
          <a:xfrm rot="984301">
            <a:off x="8551621" y="2305559"/>
            <a:ext cx="288000" cy="290793"/>
            <a:chOff x="7392000" y="2346207"/>
            <a:chExt cx="288000" cy="290793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CC47481-9F1C-1809-BF0F-208F02F574DE}"/>
                </a:ext>
              </a:extLst>
            </p:cNvPr>
            <p:cNvCxnSpPr>
              <a:stCxn id="3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3A8D992-AE55-E057-0B56-CE6E70B330DD}"/>
                </a:ext>
              </a:extLst>
            </p:cNvPr>
            <p:cNvCxnSpPr>
              <a:stCxn id="3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6047D2B-EBCB-C104-184C-434A3E1FDB49}"/>
                </a:ext>
              </a:extLst>
            </p:cNvPr>
            <p:cNvCxnSpPr>
              <a:stCxn id="3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9C9E90C-7E65-430E-DD0F-A2DAB05F535B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F047C1A-E43A-2622-2028-C88B31153CE6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6E3DF9A-6971-1BE2-B238-BDC01C33715E}"/>
                </a:ext>
              </a:extLst>
            </p:cNvPr>
            <p:cNvCxnSpPr>
              <a:stCxn id="35" idx="2"/>
              <a:endCxn id="3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D776E1C-B604-E6BD-FADF-3F34FEC0E560}"/>
                </a:ext>
              </a:extLst>
            </p:cNvPr>
            <p:cNvCxnSpPr>
              <a:stCxn id="35" idx="0"/>
              <a:endCxn id="3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2235981-603D-5A7A-6DB4-F0947689B6F2}"/>
              </a:ext>
            </a:extLst>
          </p:cNvPr>
          <p:cNvGrpSpPr/>
          <p:nvPr/>
        </p:nvGrpSpPr>
        <p:grpSpPr>
          <a:xfrm rot="3271699">
            <a:off x="8105595" y="1757252"/>
            <a:ext cx="288000" cy="290793"/>
            <a:chOff x="7392000" y="2346207"/>
            <a:chExt cx="288000" cy="290793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FAB2DA6-4450-AA16-9EBD-3626B7F91196}"/>
                </a:ext>
              </a:extLst>
            </p:cNvPr>
            <p:cNvCxnSpPr>
              <a:stCxn id="11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C1D14AC-7EF6-566D-A81F-20459E752408}"/>
                </a:ext>
              </a:extLst>
            </p:cNvPr>
            <p:cNvCxnSpPr>
              <a:stCxn id="116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663FC47-492E-0DBB-DF25-399B3C91B72C}"/>
                </a:ext>
              </a:extLst>
            </p:cNvPr>
            <p:cNvCxnSpPr>
              <a:stCxn id="116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A7A8109-3CEF-65CB-583D-9F2502863671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2ACDE058-ADCC-AA0A-47C6-20963F3C74F5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DA57EE6-5860-36AE-02A7-6D6BBBF27FE0}"/>
                </a:ext>
              </a:extLst>
            </p:cNvPr>
            <p:cNvCxnSpPr>
              <a:stCxn id="116" idx="2"/>
              <a:endCxn id="116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50116B5-6208-5DBB-76B4-534C6101528C}"/>
                </a:ext>
              </a:extLst>
            </p:cNvPr>
            <p:cNvCxnSpPr>
              <a:stCxn id="116" idx="0"/>
              <a:endCxn id="116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5F77F5B-37AC-A907-7A1B-A671526CCF75}"/>
              </a:ext>
            </a:extLst>
          </p:cNvPr>
          <p:cNvGrpSpPr/>
          <p:nvPr/>
        </p:nvGrpSpPr>
        <p:grpSpPr>
          <a:xfrm>
            <a:off x="9343620" y="1754075"/>
            <a:ext cx="288000" cy="290793"/>
            <a:chOff x="7392000" y="2346207"/>
            <a:chExt cx="288000" cy="290793"/>
          </a:xfrm>
        </p:grpSpPr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C6AD4082-D992-D257-9548-E05DF245BD0A}"/>
                </a:ext>
              </a:extLst>
            </p:cNvPr>
            <p:cNvCxnSpPr>
              <a:stCxn id="12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C59AB67-7A50-F663-693E-E2C0ECAD5C3C}"/>
                </a:ext>
              </a:extLst>
            </p:cNvPr>
            <p:cNvCxnSpPr>
              <a:stCxn id="124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EB43F3F-0789-BA94-6A54-C870FC624607}"/>
                </a:ext>
              </a:extLst>
            </p:cNvPr>
            <p:cNvCxnSpPr>
              <a:stCxn id="124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3C9B610D-BA68-6EA4-6C46-C0D17D43A117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19D9DB84-3169-15DC-2DB3-0F4928B81849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845F9FA3-17AE-7972-31EC-63E3A3D3D7C1}"/>
                </a:ext>
              </a:extLst>
            </p:cNvPr>
            <p:cNvCxnSpPr>
              <a:stCxn id="124" idx="2"/>
              <a:endCxn id="124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EF61587C-E03F-55A6-456B-F4A503E0F1CD}"/>
                </a:ext>
              </a:extLst>
            </p:cNvPr>
            <p:cNvCxnSpPr>
              <a:stCxn id="124" idx="0"/>
              <a:endCxn id="124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5A0183A-FF00-9A24-DF37-3B6E27CA52E0}"/>
              </a:ext>
            </a:extLst>
          </p:cNvPr>
          <p:cNvGrpSpPr/>
          <p:nvPr/>
        </p:nvGrpSpPr>
        <p:grpSpPr>
          <a:xfrm rot="984301">
            <a:off x="7968405" y="2623931"/>
            <a:ext cx="288000" cy="290793"/>
            <a:chOff x="7392000" y="2346207"/>
            <a:chExt cx="288000" cy="290793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DF78BEBE-8E86-026F-14BE-BDCC0CB32083}"/>
                </a:ext>
              </a:extLst>
            </p:cNvPr>
            <p:cNvCxnSpPr>
              <a:stCxn id="13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C0E14335-6201-D330-CA75-F2AE110B2155}"/>
                </a:ext>
              </a:extLst>
            </p:cNvPr>
            <p:cNvCxnSpPr>
              <a:stCxn id="13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A2C355A7-19FE-7AA2-7013-74F4B8E39DF2}"/>
                </a:ext>
              </a:extLst>
            </p:cNvPr>
            <p:cNvCxnSpPr>
              <a:stCxn id="132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6A53E820-C896-7D76-065B-866AA1B78639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3B0E15BB-0308-895A-BCD1-5F1E0D002380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F8E985C4-458D-2670-B17F-9B7102F23690}"/>
                </a:ext>
              </a:extLst>
            </p:cNvPr>
            <p:cNvCxnSpPr>
              <a:stCxn id="132" idx="2"/>
              <a:endCxn id="132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D01B31E9-DF8F-F020-234E-2D186ED18529}"/>
                </a:ext>
              </a:extLst>
            </p:cNvPr>
            <p:cNvCxnSpPr>
              <a:stCxn id="132" idx="0"/>
              <a:endCxn id="132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6E35C33C-6B76-A739-ED6F-017D1C097259}"/>
              </a:ext>
            </a:extLst>
          </p:cNvPr>
          <p:cNvGrpSpPr/>
          <p:nvPr/>
        </p:nvGrpSpPr>
        <p:grpSpPr>
          <a:xfrm rot="3271699">
            <a:off x="7331672" y="1804220"/>
            <a:ext cx="288000" cy="290793"/>
            <a:chOff x="7392000" y="2346207"/>
            <a:chExt cx="288000" cy="290793"/>
          </a:xfrm>
        </p:grpSpPr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D731E21-5C90-07CB-B8DE-B3B8A796C279}"/>
                </a:ext>
              </a:extLst>
            </p:cNvPr>
            <p:cNvCxnSpPr>
              <a:stCxn id="140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DC93A64D-89E2-0451-927A-F9684968AB10}"/>
                </a:ext>
              </a:extLst>
            </p:cNvPr>
            <p:cNvCxnSpPr>
              <a:stCxn id="140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47BB0191-F909-893C-5FA6-C288987EED3E}"/>
                </a:ext>
              </a:extLst>
            </p:cNvPr>
            <p:cNvCxnSpPr>
              <a:stCxn id="140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76C83051-B08F-5BBB-A5B7-A6A1B59823AF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EAF1D3C4-AE97-816D-983D-39F2653757FA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AB793086-A807-D944-69DE-151DE9DFFD1A}"/>
                </a:ext>
              </a:extLst>
            </p:cNvPr>
            <p:cNvCxnSpPr>
              <a:stCxn id="140" idx="2"/>
              <a:endCxn id="140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B3C85754-25CF-30A9-327D-7E311C2C5CA3}"/>
                </a:ext>
              </a:extLst>
            </p:cNvPr>
            <p:cNvCxnSpPr>
              <a:stCxn id="140" idx="0"/>
              <a:endCxn id="140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CDFFEDF1-754F-29DE-4034-18680D190D10}"/>
              </a:ext>
            </a:extLst>
          </p:cNvPr>
          <p:cNvGrpSpPr/>
          <p:nvPr/>
        </p:nvGrpSpPr>
        <p:grpSpPr>
          <a:xfrm rot="984301">
            <a:off x="7232078" y="2479896"/>
            <a:ext cx="288000" cy="290793"/>
            <a:chOff x="7392000" y="2346207"/>
            <a:chExt cx="288000" cy="290793"/>
          </a:xfrm>
        </p:grpSpPr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B43D5E59-1FD9-8C5E-CFE5-96E0B3062A3D}"/>
                </a:ext>
              </a:extLst>
            </p:cNvPr>
            <p:cNvCxnSpPr>
              <a:stCxn id="22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0F11CE61-1CE9-4950-9119-4FAE9ED8FD32}"/>
                </a:ext>
              </a:extLst>
            </p:cNvPr>
            <p:cNvCxnSpPr>
              <a:stCxn id="228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E4BB601B-CF85-1033-3D12-73DBF1E50B2D}"/>
                </a:ext>
              </a:extLst>
            </p:cNvPr>
            <p:cNvCxnSpPr>
              <a:stCxn id="228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4EA718D0-0C42-EA12-F465-01DECBCD5A29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5F9124C5-C6DD-CD5B-7454-F4F923E450DC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2772F357-E114-A3FF-EA22-F4C809B29539}"/>
                </a:ext>
              </a:extLst>
            </p:cNvPr>
            <p:cNvCxnSpPr>
              <a:stCxn id="228" idx="2"/>
              <a:endCxn id="228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1E655A75-3484-9E75-E5CC-262B1FE6DB3F}"/>
                </a:ext>
              </a:extLst>
            </p:cNvPr>
            <p:cNvCxnSpPr>
              <a:stCxn id="228" idx="0"/>
              <a:endCxn id="228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C0D7E00B-6D95-D2E7-E650-DE0FD4096BAC}"/>
              </a:ext>
            </a:extLst>
          </p:cNvPr>
          <p:cNvGrpSpPr/>
          <p:nvPr/>
        </p:nvGrpSpPr>
        <p:grpSpPr>
          <a:xfrm rot="3271699">
            <a:off x="6786052" y="1931589"/>
            <a:ext cx="288000" cy="290793"/>
            <a:chOff x="7392000" y="2346207"/>
            <a:chExt cx="288000" cy="290793"/>
          </a:xfrm>
        </p:grpSpPr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F3DCCD14-0BDC-3002-46F4-1C0B65DFEC92}"/>
                </a:ext>
              </a:extLst>
            </p:cNvPr>
            <p:cNvCxnSpPr>
              <a:stCxn id="25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AF969C65-A3EB-9D11-CC8F-BEAFBCED3EE2}"/>
                </a:ext>
              </a:extLst>
            </p:cNvPr>
            <p:cNvCxnSpPr>
              <a:stCxn id="252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EA3B6E3D-510E-4A01-F2CE-1328A2D9517D}"/>
                </a:ext>
              </a:extLst>
            </p:cNvPr>
            <p:cNvCxnSpPr>
              <a:stCxn id="252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4110B220-E2F4-6996-9583-FB46A8AC9DE2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02895EF6-CC46-6AE4-4BD2-A0C5006C5F75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235D6D52-DBAC-259A-0894-473ADA899609}"/>
                </a:ext>
              </a:extLst>
            </p:cNvPr>
            <p:cNvCxnSpPr>
              <a:stCxn id="252" idx="2"/>
              <a:endCxn id="252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2EDC3127-E49E-1A8B-7158-6CED72DD0C0C}"/>
                </a:ext>
              </a:extLst>
            </p:cNvPr>
            <p:cNvCxnSpPr>
              <a:stCxn id="252" idx="0"/>
              <a:endCxn id="252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15ADFC37-5E27-3E1B-F705-66A4F4AAB051}"/>
              </a:ext>
            </a:extLst>
          </p:cNvPr>
          <p:cNvGrpSpPr/>
          <p:nvPr/>
        </p:nvGrpSpPr>
        <p:grpSpPr>
          <a:xfrm rot="984301">
            <a:off x="8672824" y="2946946"/>
            <a:ext cx="288000" cy="290793"/>
            <a:chOff x="7392000" y="2346207"/>
            <a:chExt cx="288000" cy="290793"/>
          </a:xfrm>
        </p:grpSpPr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04B581A7-1539-1C92-0A55-795FBB91FCC9}"/>
                </a:ext>
              </a:extLst>
            </p:cNvPr>
            <p:cNvCxnSpPr>
              <a:stCxn id="26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62E61B52-BC03-D353-D0AD-C3DEE5D8E31C}"/>
                </a:ext>
              </a:extLst>
            </p:cNvPr>
            <p:cNvCxnSpPr>
              <a:stCxn id="26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9BF7B6AC-0960-AD44-6589-62E31E9F5DB8}"/>
                </a:ext>
              </a:extLst>
            </p:cNvPr>
            <p:cNvCxnSpPr>
              <a:stCxn id="261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0692C232-9D17-BC74-5B12-E1BBC787E94D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8FA00DE0-77C5-2DB1-D24F-46390CA3A4DA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F3725736-96F3-A86E-4303-D66B56C097C9}"/>
                </a:ext>
              </a:extLst>
            </p:cNvPr>
            <p:cNvCxnSpPr>
              <a:stCxn id="261" idx="2"/>
              <a:endCxn id="261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EDF1C9BB-D652-DC3B-54EA-9065403D1AE8}"/>
                </a:ext>
              </a:extLst>
            </p:cNvPr>
            <p:cNvCxnSpPr>
              <a:stCxn id="261" idx="0"/>
              <a:endCxn id="261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64" name="Group 263">
            <a:extLst>
              <a:ext uri="{FF2B5EF4-FFF2-40B4-BE49-F238E27FC236}">
                <a16:creationId xmlns:a16="http://schemas.microsoft.com/office/drawing/2014/main" id="{D3839264-B953-7BF7-0D54-15BB5C1762D3}"/>
              </a:ext>
            </a:extLst>
          </p:cNvPr>
          <p:cNvGrpSpPr/>
          <p:nvPr/>
        </p:nvGrpSpPr>
        <p:grpSpPr>
          <a:xfrm rot="3271699">
            <a:off x="6012129" y="1978557"/>
            <a:ext cx="288000" cy="290793"/>
            <a:chOff x="7392000" y="2346207"/>
            <a:chExt cx="288000" cy="290793"/>
          </a:xfrm>
        </p:grpSpPr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21EB5CDB-A20B-3009-4775-C913DC206EC7}"/>
                </a:ext>
              </a:extLst>
            </p:cNvPr>
            <p:cNvCxnSpPr>
              <a:stCxn id="26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EBD3E0F7-BC14-718C-9FBB-AE10D9714EA7}"/>
                </a:ext>
              </a:extLst>
            </p:cNvPr>
            <p:cNvCxnSpPr>
              <a:stCxn id="26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99C8F196-E8C5-3701-3833-BDB32E0E1E66}"/>
                </a:ext>
              </a:extLst>
            </p:cNvPr>
            <p:cNvCxnSpPr>
              <a:stCxn id="269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40336308-1033-5794-D15B-A7CE316B2C1E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010BDC8D-2BB3-D7EE-0F67-293F6F43299B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10989429-74A1-5A1D-14E5-7BE8026C14F5}"/>
                </a:ext>
              </a:extLst>
            </p:cNvPr>
            <p:cNvCxnSpPr>
              <a:stCxn id="269" idx="2"/>
              <a:endCxn id="269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2094623B-C243-58E1-5F97-6C5900EC0872}"/>
                </a:ext>
              </a:extLst>
            </p:cNvPr>
            <p:cNvCxnSpPr>
              <a:stCxn id="269" idx="0"/>
              <a:endCxn id="269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D4758F4B-1D99-7EF4-1F16-15D4C1F34CC4}"/>
              </a:ext>
            </a:extLst>
          </p:cNvPr>
          <p:cNvGrpSpPr/>
          <p:nvPr/>
        </p:nvGrpSpPr>
        <p:grpSpPr>
          <a:xfrm rot="3271699">
            <a:off x="10043275" y="2975735"/>
            <a:ext cx="288000" cy="290793"/>
            <a:chOff x="7392000" y="2346207"/>
            <a:chExt cx="288000" cy="290793"/>
          </a:xfrm>
        </p:grpSpPr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98D5057E-9125-3C06-F7B3-7C2A1C72D9F7}"/>
                </a:ext>
              </a:extLst>
            </p:cNvPr>
            <p:cNvCxnSpPr>
              <a:stCxn id="27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2940B2A9-E1C0-EAD1-BDA9-9FB7666DF339}"/>
                </a:ext>
              </a:extLst>
            </p:cNvPr>
            <p:cNvCxnSpPr>
              <a:stCxn id="27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3C2F3791-D14B-BB12-CC6B-94293FA960AE}"/>
                </a:ext>
              </a:extLst>
            </p:cNvPr>
            <p:cNvCxnSpPr>
              <a:stCxn id="27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EA4F887F-8767-B391-B93A-A90E77EF22E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75E6F8CD-8CE9-7879-56DF-34608B6A81AF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3C732B78-0C76-1F35-4425-4D96A1C07704}"/>
                </a:ext>
              </a:extLst>
            </p:cNvPr>
            <p:cNvCxnSpPr>
              <a:stCxn id="277" idx="2"/>
              <a:endCxn id="27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143BDE4B-C217-D0DA-3143-8D69E8C717AF}"/>
                </a:ext>
              </a:extLst>
            </p:cNvPr>
            <p:cNvCxnSpPr>
              <a:stCxn id="277" idx="0"/>
              <a:endCxn id="27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FF5E9BAD-FE62-A2C0-F8C6-26B280B9D479}"/>
              </a:ext>
            </a:extLst>
          </p:cNvPr>
          <p:cNvGrpSpPr/>
          <p:nvPr/>
        </p:nvGrpSpPr>
        <p:grpSpPr>
          <a:xfrm rot="984301">
            <a:off x="6326876" y="2660937"/>
            <a:ext cx="288000" cy="290793"/>
            <a:chOff x="7392000" y="2346207"/>
            <a:chExt cx="288000" cy="290793"/>
          </a:xfrm>
        </p:grpSpPr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8A03AB91-E3BE-F90B-F876-F52CAF9BCBD9}"/>
                </a:ext>
              </a:extLst>
            </p:cNvPr>
            <p:cNvCxnSpPr>
              <a:stCxn id="28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C8C50281-40F7-5CC7-77EC-8AEE124D0606}"/>
                </a:ext>
              </a:extLst>
            </p:cNvPr>
            <p:cNvCxnSpPr>
              <a:stCxn id="28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3" name="Straight Connector 282">
              <a:extLst>
                <a:ext uri="{FF2B5EF4-FFF2-40B4-BE49-F238E27FC236}">
                  <a16:creationId xmlns:a16="http://schemas.microsoft.com/office/drawing/2014/main" id="{5B3CDB27-4C2C-FBC6-055F-28E9FC945A9F}"/>
                </a:ext>
              </a:extLst>
            </p:cNvPr>
            <p:cNvCxnSpPr>
              <a:stCxn id="28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7BDEBFB7-4B41-C875-2A50-D527B39CECC5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B7B9F2F7-EBB2-003F-7EAF-A8A1F8B8222C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A5E8DEE1-E3B1-E57A-66EC-EB182722409D}"/>
                </a:ext>
              </a:extLst>
            </p:cNvPr>
            <p:cNvCxnSpPr>
              <a:stCxn id="285" idx="2"/>
              <a:endCxn id="28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7" name="Straight Connector 286">
              <a:extLst>
                <a:ext uri="{FF2B5EF4-FFF2-40B4-BE49-F238E27FC236}">
                  <a16:creationId xmlns:a16="http://schemas.microsoft.com/office/drawing/2014/main" id="{CD441B68-8275-EE2A-7A76-202AA9C0C432}"/>
                </a:ext>
              </a:extLst>
            </p:cNvPr>
            <p:cNvCxnSpPr>
              <a:stCxn id="285" idx="0"/>
              <a:endCxn id="28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8" name="Group 287">
            <a:extLst>
              <a:ext uri="{FF2B5EF4-FFF2-40B4-BE49-F238E27FC236}">
                <a16:creationId xmlns:a16="http://schemas.microsoft.com/office/drawing/2014/main" id="{041DB4D6-68F9-901D-0817-EB1D75E997C7}"/>
              </a:ext>
            </a:extLst>
          </p:cNvPr>
          <p:cNvGrpSpPr/>
          <p:nvPr/>
        </p:nvGrpSpPr>
        <p:grpSpPr>
          <a:xfrm rot="3271699">
            <a:off x="5521698" y="1638416"/>
            <a:ext cx="288000" cy="290793"/>
            <a:chOff x="7392000" y="2346207"/>
            <a:chExt cx="288000" cy="290793"/>
          </a:xfrm>
        </p:grpSpPr>
        <p:cxnSp>
          <p:nvCxnSpPr>
            <p:cNvPr id="289" name="Straight Connector 288">
              <a:extLst>
                <a:ext uri="{FF2B5EF4-FFF2-40B4-BE49-F238E27FC236}">
                  <a16:creationId xmlns:a16="http://schemas.microsoft.com/office/drawing/2014/main" id="{E3BD0155-8FFB-53FF-3A0E-B0A4AAB1B1FC}"/>
                </a:ext>
              </a:extLst>
            </p:cNvPr>
            <p:cNvCxnSpPr>
              <a:stCxn id="293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17426142-ABD9-FCBF-BE80-B05944982A73}"/>
                </a:ext>
              </a:extLst>
            </p:cNvPr>
            <p:cNvCxnSpPr>
              <a:stCxn id="293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5BF7D18A-4E33-06C2-F6DD-0DF3AC4FAA86}"/>
                </a:ext>
              </a:extLst>
            </p:cNvPr>
            <p:cNvCxnSpPr>
              <a:stCxn id="293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2D567B61-FA76-74DB-99B5-9D0AEFE3FD8E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CC57BBF8-AFA8-D68F-6BB8-83620ABA8DC5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94" name="Straight Connector 293">
              <a:extLst>
                <a:ext uri="{FF2B5EF4-FFF2-40B4-BE49-F238E27FC236}">
                  <a16:creationId xmlns:a16="http://schemas.microsoft.com/office/drawing/2014/main" id="{F7890EEC-E098-F196-F983-B95D262CBDB4}"/>
                </a:ext>
              </a:extLst>
            </p:cNvPr>
            <p:cNvCxnSpPr>
              <a:stCxn id="293" idx="2"/>
              <a:endCxn id="293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5" name="Straight Connector 294">
              <a:extLst>
                <a:ext uri="{FF2B5EF4-FFF2-40B4-BE49-F238E27FC236}">
                  <a16:creationId xmlns:a16="http://schemas.microsoft.com/office/drawing/2014/main" id="{B231D9D1-5454-E2BF-9664-4802A5785262}"/>
                </a:ext>
              </a:extLst>
            </p:cNvPr>
            <p:cNvCxnSpPr>
              <a:stCxn id="293" idx="0"/>
              <a:endCxn id="293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96" name="Group 295">
            <a:extLst>
              <a:ext uri="{FF2B5EF4-FFF2-40B4-BE49-F238E27FC236}">
                <a16:creationId xmlns:a16="http://schemas.microsoft.com/office/drawing/2014/main" id="{AF319BB9-4314-7C4C-D63A-04480EDCA79B}"/>
              </a:ext>
            </a:extLst>
          </p:cNvPr>
          <p:cNvGrpSpPr/>
          <p:nvPr/>
        </p:nvGrpSpPr>
        <p:grpSpPr>
          <a:xfrm rot="984301">
            <a:off x="5743660" y="2979309"/>
            <a:ext cx="288000" cy="290793"/>
            <a:chOff x="7392000" y="2346207"/>
            <a:chExt cx="288000" cy="290793"/>
          </a:xfrm>
        </p:grpSpPr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E5E8C6D3-A4D7-EC26-DBC6-13D094E0C5D2}"/>
                </a:ext>
              </a:extLst>
            </p:cNvPr>
            <p:cNvCxnSpPr>
              <a:stCxn id="30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D5157062-DAD8-2F58-8090-63765116BD19}"/>
                </a:ext>
              </a:extLst>
            </p:cNvPr>
            <p:cNvCxnSpPr>
              <a:stCxn id="30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D8C87B7F-155A-F1F6-576F-0B7CE4EAE44F}"/>
                </a:ext>
              </a:extLst>
            </p:cNvPr>
            <p:cNvCxnSpPr>
              <a:stCxn id="301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81FBD9FA-20F7-EE85-5FAE-81A65CE05CFC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2C5BF33A-A9A5-4659-A25F-D0B5294DC493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D0F05CB1-A1E3-2BF4-AF2B-C1900E2DDA0F}"/>
                </a:ext>
              </a:extLst>
            </p:cNvPr>
            <p:cNvCxnSpPr>
              <a:stCxn id="301" idx="2"/>
              <a:endCxn id="301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1FFCA385-E7C2-0DF2-B44E-EB8B4CF58016}"/>
                </a:ext>
              </a:extLst>
            </p:cNvPr>
            <p:cNvCxnSpPr>
              <a:stCxn id="301" idx="0"/>
              <a:endCxn id="301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04" name="Group 303">
            <a:extLst>
              <a:ext uri="{FF2B5EF4-FFF2-40B4-BE49-F238E27FC236}">
                <a16:creationId xmlns:a16="http://schemas.microsoft.com/office/drawing/2014/main" id="{E27DFE47-EC26-BB0A-0CCF-1CB5D58F53B9}"/>
              </a:ext>
            </a:extLst>
          </p:cNvPr>
          <p:cNvGrpSpPr/>
          <p:nvPr/>
        </p:nvGrpSpPr>
        <p:grpSpPr>
          <a:xfrm rot="3271699">
            <a:off x="5106927" y="2159598"/>
            <a:ext cx="288000" cy="290793"/>
            <a:chOff x="7392000" y="2346207"/>
            <a:chExt cx="288000" cy="290793"/>
          </a:xfrm>
        </p:grpSpPr>
        <p:cxnSp>
          <p:nvCxnSpPr>
            <p:cNvPr id="305" name="Straight Connector 304">
              <a:extLst>
                <a:ext uri="{FF2B5EF4-FFF2-40B4-BE49-F238E27FC236}">
                  <a16:creationId xmlns:a16="http://schemas.microsoft.com/office/drawing/2014/main" id="{C6C7FA83-711C-9381-7D71-14F80BFB611F}"/>
                </a:ext>
              </a:extLst>
            </p:cNvPr>
            <p:cNvCxnSpPr>
              <a:stCxn id="30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6" name="Straight Connector 305">
              <a:extLst>
                <a:ext uri="{FF2B5EF4-FFF2-40B4-BE49-F238E27FC236}">
                  <a16:creationId xmlns:a16="http://schemas.microsoft.com/office/drawing/2014/main" id="{83DE3771-A41E-4312-0411-5B08B176457C}"/>
                </a:ext>
              </a:extLst>
            </p:cNvPr>
            <p:cNvCxnSpPr>
              <a:stCxn id="30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E3580EAE-76F2-52A7-BB0A-1C754B9DE8B3}"/>
                </a:ext>
              </a:extLst>
            </p:cNvPr>
            <p:cNvCxnSpPr>
              <a:stCxn id="309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E1C9D382-6913-EDD8-1C83-876345EA7FBB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FCA63F87-E614-083C-79F0-308D9E608054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7B60B172-DE9B-9CD5-96DF-20274EF0A4A5}"/>
                </a:ext>
              </a:extLst>
            </p:cNvPr>
            <p:cNvCxnSpPr>
              <a:stCxn id="309" idx="2"/>
              <a:endCxn id="309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3C65CBDE-538B-DC7A-B573-E22C9CD85CB2}"/>
                </a:ext>
              </a:extLst>
            </p:cNvPr>
            <p:cNvCxnSpPr>
              <a:stCxn id="309" idx="0"/>
              <a:endCxn id="309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12" name="Group 311">
            <a:extLst>
              <a:ext uri="{FF2B5EF4-FFF2-40B4-BE49-F238E27FC236}">
                <a16:creationId xmlns:a16="http://schemas.microsoft.com/office/drawing/2014/main" id="{FD1671E5-CC6B-FD42-6FFF-136BC3E08558}"/>
              </a:ext>
            </a:extLst>
          </p:cNvPr>
          <p:cNvGrpSpPr/>
          <p:nvPr/>
        </p:nvGrpSpPr>
        <p:grpSpPr>
          <a:xfrm rot="3271699">
            <a:off x="10245173" y="1602571"/>
            <a:ext cx="288000" cy="290793"/>
            <a:chOff x="7392000" y="2346207"/>
            <a:chExt cx="288000" cy="290793"/>
          </a:xfrm>
        </p:grpSpPr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F9CAA4B7-B25D-1C5D-95AD-45C1C77E31B6}"/>
                </a:ext>
              </a:extLst>
            </p:cNvPr>
            <p:cNvCxnSpPr>
              <a:stCxn id="31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8EF3AC7E-F069-3D89-84A6-23423AB6D879}"/>
                </a:ext>
              </a:extLst>
            </p:cNvPr>
            <p:cNvCxnSpPr>
              <a:stCxn id="31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837DB60D-D463-EDC0-52F5-BF344FBD5A29}"/>
                </a:ext>
              </a:extLst>
            </p:cNvPr>
            <p:cNvCxnSpPr>
              <a:stCxn id="31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CCC5662E-E45B-B092-2541-DE7AF5F5C128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9370A561-7712-C7A5-75F1-1B04A165742A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82462D17-52C7-46A8-6125-55AEDD98DE5B}"/>
                </a:ext>
              </a:extLst>
            </p:cNvPr>
            <p:cNvCxnSpPr>
              <a:stCxn id="317" idx="2"/>
              <a:endCxn id="31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CCF068D4-2487-23AA-A915-AE65F6338C42}"/>
                </a:ext>
              </a:extLst>
            </p:cNvPr>
            <p:cNvCxnSpPr>
              <a:stCxn id="317" idx="0"/>
              <a:endCxn id="31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0" name="Group 319">
            <a:extLst>
              <a:ext uri="{FF2B5EF4-FFF2-40B4-BE49-F238E27FC236}">
                <a16:creationId xmlns:a16="http://schemas.microsoft.com/office/drawing/2014/main" id="{33670F0A-ACE7-DA80-25AC-6874F84DC8F8}"/>
              </a:ext>
            </a:extLst>
          </p:cNvPr>
          <p:cNvGrpSpPr/>
          <p:nvPr/>
        </p:nvGrpSpPr>
        <p:grpSpPr>
          <a:xfrm rot="3271699">
            <a:off x="9963944" y="2251225"/>
            <a:ext cx="288000" cy="290793"/>
            <a:chOff x="7392000" y="2346207"/>
            <a:chExt cx="288000" cy="290793"/>
          </a:xfrm>
        </p:grpSpPr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5BA824CB-1979-9BA1-0076-BBF2FBB24162}"/>
                </a:ext>
              </a:extLst>
            </p:cNvPr>
            <p:cNvCxnSpPr>
              <a:stCxn id="32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F181D266-8519-E5DC-807C-D33751291F89}"/>
                </a:ext>
              </a:extLst>
            </p:cNvPr>
            <p:cNvCxnSpPr>
              <a:stCxn id="32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7979AAB4-7AFA-D201-4157-B3ED81BC95CD}"/>
                </a:ext>
              </a:extLst>
            </p:cNvPr>
            <p:cNvCxnSpPr>
              <a:stCxn id="32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70042F55-11DC-7450-6B3C-EEBD42355958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1FBE675D-0150-1279-08A4-F4609076B92F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F6F031BD-0E08-69CA-297F-ECBBB7DD3C6F}"/>
                </a:ext>
              </a:extLst>
            </p:cNvPr>
            <p:cNvCxnSpPr>
              <a:stCxn id="325" idx="2"/>
              <a:endCxn id="32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4DE4BB29-D6C7-971A-3A20-688C764390B4}"/>
                </a:ext>
              </a:extLst>
            </p:cNvPr>
            <p:cNvCxnSpPr>
              <a:stCxn id="325" idx="0"/>
              <a:endCxn id="32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8" name="Group 327">
            <a:extLst>
              <a:ext uri="{FF2B5EF4-FFF2-40B4-BE49-F238E27FC236}">
                <a16:creationId xmlns:a16="http://schemas.microsoft.com/office/drawing/2014/main" id="{71128F91-3CD1-EAFA-6395-47B81BEB4EEE}"/>
              </a:ext>
            </a:extLst>
          </p:cNvPr>
          <p:cNvGrpSpPr/>
          <p:nvPr/>
        </p:nvGrpSpPr>
        <p:grpSpPr>
          <a:xfrm>
            <a:off x="8852006" y="1895803"/>
            <a:ext cx="288000" cy="290793"/>
            <a:chOff x="7392000" y="2346207"/>
            <a:chExt cx="288000" cy="290793"/>
          </a:xfrm>
        </p:grpSpPr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524BAB74-169F-0EAB-A699-ED023C6093E5}"/>
                </a:ext>
              </a:extLst>
            </p:cNvPr>
            <p:cNvCxnSpPr>
              <a:stCxn id="333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2BE323A0-C612-FFA0-E50E-1D1EAF72B4DC}"/>
                </a:ext>
              </a:extLst>
            </p:cNvPr>
            <p:cNvCxnSpPr>
              <a:stCxn id="333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1BCD3EE9-B5F5-1821-9C35-4C5261EDF5A5}"/>
                </a:ext>
              </a:extLst>
            </p:cNvPr>
            <p:cNvCxnSpPr>
              <a:stCxn id="333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A4E19A78-A6AF-7B27-C021-FACF472FCEDF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453BDDF9-57F8-6821-2C1E-8732E0CE7C5E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9A416CC7-D0A0-16B7-7D2C-9CDC32AAA126}"/>
                </a:ext>
              </a:extLst>
            </p:cNvPr>
            <p:cNvCxnSpPr>
              <a:stCxn id="333" idx="2"/>
              <a:endCxn id="333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0A1B5EAE-7AF6-F1C4-D4C5-7DE58D7D8EC7}"/>
                </a:ext>
              </a:extLst>
            </p:cNvPr>
            <p:cNvCxnSpPr>
              <a:stCxn id="333" idx="0"/>
              <a:endCxn id="333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36" name="Group 335">
            <a:extLst>
              <a:ext uri="{FF2B5EF4-FFF2-40B4-BE49-F238E27FC236}">
                <a16:creationId xmlns:a16="http://schemas.microsoft.com/office/drawing/2014/main" id="{BAF88542-77F4-60B2-152A-3EA9A55BC68D}"/>
              </a:ext>
            </a:extLst>
          </p:cNvPr>
          <p:cNvGrpSpPr/>
          <p:nvPr/>
        </p:nvGrpSpPr>
        <p:grpSpPr>
          <a:xfrm rot="3271699">
            <a:off x="9500238" y="2914292"/>
            <a:ext cx="288000" cy="290793"/>
            <a:chOff x="7392000" y="2346207"/>
            <a:chExt cx="288000" cy="290793"/>
          </a:xfrm>
        </p:grpSpPr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E3577434-C8BD-4096-D7CE-4DD72567B095}"/>
                </a:ext>
              </a:extLst>
            </p:cNvPr>
            <p:cNvCxnSpPr>
              <a:stCxn id="34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AF767EC1-ACC1-2322-813D-A79117EF3B23}"/>
                </a:ext>
              </a:extLst>
            </p:cNvPr>
            <p:cNvCxnSpPr>
              <a:stCxn id="341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9994F473-6CAC-275E-3E13-6CEA44D9E1CB}"/>
                </a:ext>
              </a:extLst>
            </p:cNvPr>
            <p:cNvCxnSpPr>
              <a:stCxn id="341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4E4F8567-EBC5-B05D-3C4F-DD255D14A672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CDBE9641-6974-C919-4C19-90441F1BA73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CFCE2EE6-DCE6-95C5-AE01-FBE5EDC6B96B}"/>
                </a:ext>
              </a:extLst>
            </p:cNvPr>
            <p:cNvCxnSpPr>
              <a:stCxn id="341" idx="2"/>
              <a:endCxn id="341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BE2ABE24-8CBA-BE10-C7C6-BA96CE8B9F13}"/>
                </a:ext>
              </a:extLst>
            </p:cNvPr>
            <p:cNvCxnSpPr>
              <a:stCxn id="341" idx="0"/>
              <a:endCxn id="341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44" name="Group 343">
            <a:extLst>
              <a:ext uri="{FF2B5EF4-FFF2-40B4-BE49-F238E27FC236}">
                <a16:creationId xmlns:a16="http://schemas.microsoft.com/office/drawing/2014/main" id="{44D0281B-C8FE-7C37-AC7B-7CA97DAFA1B9}"/>
              </a:ext>
            </a:extLst>
          </p:cNvPr>
          <p:cNvGrpSpPr/>
          <p:nvPr/>
        </p:nvGrpSpPr>
        <p:grpSpPr>
          <a:xfrm rot="3271699">
            <a:off x="7322408" y="2976761"/>
            <a:ext cx="288000" cy="290793"/>
            <a:chOff x="7392000" y="2346207"/>
            <a:chExt cx="288000" cy="290793"/>
          </a:xfrm>
        </p:grpSpPr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13E1EEA9-63D4-0A95-7C08-A13A661C9577}"/>
                </a:ext>
              </a:extLst>
            </p:cNvPr>
            <p:cNvCxnSpPr>
              <a:stCxn id="34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6ED3B6D4-93F6-7CC5-5E1B-15C0CD8BD0AF}"/>
                </a:ext>
              </a:extLst>
            </p:cNvPr>
            <p:cNvCxnSpPr>
              <a:stCxn id="34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402F3840-8863-3B79-FDD4-52B5503B57C1}"/>
                </a:ext>
              </a:extLst>
            </p:cNvPr>
            <p:cNvCxnSpPr>
              <a:stCxn id="349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DA9550A3-D1D0-33D4-D1CD-9474C2F8A359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4E564D89-9933-6280-B48C-36379414F231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9DFFE169-4BCA-32EB-C89C-D8DDD81D1F6F}"/>
                </a:ext>
              </a:extLst>
            </p:cNvPr>
            <p:cNvCxnSpPr>
              <a:stCxn id="349" idx="2"/>
              <a:endCxn id="349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87CA8BA3-C707-3C79-3007-B88D8F12FE7D}"/>
                </a:ext>
              </a:extLst>
            </p:cNvPr>
            <p:cNvCxnSpPr>
              <a:stCxn id="349" idx="0"/>
              <a:endCxn id="349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352" name="Straight Arrow Connector 351">
            <a:extLst>
              <a:ext uri="{FF2B5EF4-FFF2-40B4-BE49-F238E27FC236}">
                <a16:creationId xmlns:a16="http://schemas.microsoft.com/office/drawing/2014/main" id="{2E94C7A0-95D7-CB2C-D575-9037414738CE}"/>
              </a:ext>
            </a:extLst>
          </p:cNvPr>
          <p:cNvCxnSpPr/>
          <p:nvPr/>
        </p:nvCxnSpPr>
        <p:spPr bwMode="auto">
          <a:xfrm>
            <a:off x="3943620" y="2303186"/>
            <a:ext cx="936000" cy="0"/>
          </a:xfrm>
          <a:prstGeom prst="straightConnector1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3" name="Rectangle 352">
            <a:extLst>
              <a:ext uri="{FF2B5EF4-FFF2-40B4-BE49-F238E27FC236}">
                <a16:creationId xmlns:a16="http://schemas.microsoft.com/office/drawing/2014/main" id="{2C9A8F84-B6E5-8387-5AE1-A8955E7B1AC5}"/>
              </a:ext>
            </a:extLst>
          </p:cNvPr>
          <p:cNvSpPr/>
          <p:nvPr/>
        </p:nvSpPr>
        <p:spPr>
          <a:xfrm>
            <a:off x="4347620" y="977900"/>
            <a:ext cx="6705600" cy="2755900"/>
          </a:xfrm>
          <a:prstGeom prst="rect">
            <a:avLst/>
          </a:prstGeom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54" name="TextBox 353">
            <a:extLst>
              <a:ext uri="{FF2B5EF4-FFF2-40B4-BE49-F238E27FC236}">
                <a16:creationId xmlns:a16="http://schemas.microsoft.com/office/drawing/2014/main" id="{F1CF7BEE-5816-3336-C477-C99AE13E9837}"/>
              </a:ext>
            </a:extLst>
          </p:cNvPr>
          <p:cNvSpPr txBox="1"/>
          <p:nvPr/>
        </p:nvSpPr>
        <p:spPr>
          <a:xfrm>
            <a:off x="4360320" y="3810000"/>
            <a:ext cx="5250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macroscale mass balance</a:t>
            </a:r>
            <a:endParaRPr lang="en-CH" sz="2400" b="0" dirty="0">
              <a:latin typeface="+mn-lt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7DEEB5C-D828-170C-A54F-C7EAD66D0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485075"/>
              </p:ext>
            </p:extLst>
          </p:nvPr>
        </p:nvGraphicFramePr>
        <p:xfrm>
          <a:off x="7032000" y="4365000"/>
          <a:ext cx="45720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28800" imgH="685800" progId="Equation.DSMT4">
                  <p:embed/>
                </p:oleObj>
              </mc:Choice>
              <mc:Fallback>
                <p:oleObj name="Equation" r:id="rId3" imgW="1828800" imgH="685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7DEEB5C-D828-170C-A54F-C7EAD66D0F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32000" y="4365000"/>
                        <a:ext cx="4572000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93A7991-144A-6453-C320-2669378FD333}"/>
              </a:ext>
            </a:extLst>
          </p:cNvPr>
          <p:cNvSpPr txBox="1"/>
          <p:nvPr/>
        </p:nvSpPr>
        <p:spPr>
          <a:xfrm>
            <a:off x="10526159" y="4221000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0" dirty="0">
                <a:latin typeface="+mn-lt"/>
              </a:rPr>
              <a:t>Biofilm surface area</a:t>
            </a:r>
            <a:endParaRPr lang="en-CH" sz="1600" b="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D32E41-05EE-E286-E091-DB96F4A26A2D}"/>
              </a:ext>
            </a:extLst>
          </p:cNvPr>
          <p:cNvSpPr txBox="1"/>
          <p:nvPr/>
        </p:nvSpPr>
        <p:spPr>
          <a:xfrm>
            <a:off x="9627737" y="3926650"/>
            <a:ext cx="20553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0" dirty="0">
                <a:latin typeface="+mn-lt"/>
              </a:rPr>
              <a:t>Substrate flux into biofilm</a:t>
            </a:r>
            <a:endParaRPr lang="en-CH" sz="1600" b="0" dirty="0">
              <a:latin typeface="+mn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1174B7-BB61-F321-756A-7E75053BFAD7}"/>
              </a:ext>
            </a:extLst>
          </p:cNvPr>
          <p:cNvCxnSpPr/>
          <p:nvPr/>
        </p:nvCxnSpPr>
        <p:spPr bwMode="auto">
          <a:xfrm flipH="1">
            <a:off x="10799763" y="4508500"/>
            <a:ext cx="436562" cy="28098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977D164-F4C6-002D-CED4-0F46C7321CC8}"/>
              </a:ext>
            </a:extLst>
          </p:cNvPr>
          <p:cNvCxnSpPr/>
          <p:nvPr/>
        </p:nvCxnSpPr>
        <p:spPr bwMode="auto">
          <a:xfrm flipH="1">
            <a:off x="10440988" y="4219575"/>
            <a:ext cx="106362" cy="5699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1331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detachment can be more complicated: </a:t>
            </a:r>
            <a:br>
              <a:rPr lang="en-US" dirty="0"/>
            </a:br>
            <a:r>
              <a:rPr lang="en-US" dirty="0"/>
              <a:t>Surface detachment and sloughing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445" y="2353343"/>
            <a:ext cx="3541263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692" y="2344636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6768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V="1">
            <a:off x="4655959" y="2348991"/>
            <a:ext cx="0" cy="324743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0712472-829C-6078-054E-25589A2353C4}"/>
              </a:ext>
            </a:extLst>
          </p:cNvPr>
          <p:cNvSpPr txBox="1"/>
          <p:nvPr/>
        </p:nvSpPr>
        <p:spPr>
          <a:xfrm>
            <a:off x="1775972" y="188732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D6D1E18-A737-193A-7A81-BB25B47BBE68}"/>
              </a:ext>
            </a:extLst>
          </p:cNvPr>
          <p:cNvSpPr/>
          <p:nvPr/>
        </p:nvSpPr>
        <p:spPr>
          <a:xfrm>
            <a:off x="5804379" y="3328987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6EFE0C8-0494-B92F-1DAA-D57A753324CD}"/>
              </a:ext>
            </a:extLst>
          </p:cNvPr>
          <p:cNvSpPr/>
          <p:nvPr/>
        </p:nvSpPr>
        <p:spPr>
          <a:xfrm>
            <a:off x="4514851" y="2644440"/>
            <a:ext cx="147637" cy="19329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7637 w 161925"/>
              <a:gd name="connsiteY27" fmla="*/ 11906 h 200025"/>
              <a:gd name="connsiteX28" fmla="*/ 133350 w 161925"/>
              <a:gd name="connsiteY28" fmla="*/ 0 h 200025"/>
              <a:gd name="connsiteX29" fmla="*/ 73819 w 161925"/>
              <a:gd name="connsiteY29" fmla="*/ 7144 h 200025"/>
              <a:gd name="connsiteX30" fmla="*/ 76200 w 161925"/>
              <a:gd name="connsiteY30" fmla="*/ 23813 h 200025"/>
              <a:gd name="connsiteX31" fmla="*/ 61912 w 161925"/>
              <a:gd name="connsiteY31" fmla="*/ 26194 h 200025"/>
              <a:gd name="connsiteX32" fmla="*/ 33337 w 161925"/>
              <a:gd name="connsiteY32" fmla="*/ 33338 h 200025"/>
              <a:gd name="connsiteX33" fmla="*/ 38100 w 161925"/>
              <a:gd name="connsiteY33" fmla="*/ 61913 h 200025"/>
              <a:gd name="connsiteX34" fmla="*/ 45244 w 161925"/>
              <a:gd name="connsiteY34" fmla="*/ 66675 h 200025"/>
              <a:gd name="connsiteX35" fmla="*/ 47625 w 161925"/>
              <a:gd name="connsiteY35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38112 w 161925"/>
              <a:gd name="connsiteY24" fmla="*/ 47625 h 200025"/>
              <a:gd name="connsiteX25" fmla="*/ 147637 w 161925"/>
              <a:gd name="connsiteY25" fmla="*/ 11906 h 200025"/>
              <a:gd name="connsiteX26" fmla="*/ 133350 w 161925"/>
              <a:gd name="connsiteY26" fmla="*/ 0 h 200025"/>
              <a:gd name="connsiteX27" fmla="*/ 73819 w 161925"/>
              <a:gd name="connsiteY27" fmla="*/ 7144 h 200025"/>
              <a:gd name="connsiteX28" fmla="*/ 76200 w 161925"/>
              <a:gd name="connsiteY28" fmla="*/ 23813 h 200025"/>
              <a:gd name="connsiteX29" fmla="*/ 61912 w 161925"/>
              <a:gd name="connsiteY29" fmla="*/ 26194 h 200025"/>
              <a:gd name="connsiteX30" fmla="*/ 33337 w 161925"/>
              <a:gd name="connsiteY30" fmla="*/ 33338 h 200025"/>
              <a:gd name="connsiteX31" fmla="*/ 38100 w 161925"/>
              <a:gd name="connsiteY31" fmla="*/ 61913 h 200025"/>
              <a:gd name="connsiteX32" fmla="*/ 45244 w 161925"/>
              <a:gd name="connsiteY32" fmla="*/ 66675 h 200025"/>
              <a:gd name="connsiteX33" fmla="*/ 47625 w 161925"/>
              <a:gd name="connsiteY33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43025 w 161925"/>
              <a:gd name="connsiteY20" fmla="*/ 118120 h 200025"/>
              <a:gd name="connsiteX21" fmla="*/ 157162 w 161925"/>
              <a:gd name="connsiteY21" fmla="*/ 100013 h 200025"/>
              <a:gd name="connsiteX22" fmla="*/ 161925 w 161925"/>
              <a:gd name="connsiteY22" fmla="*/ 92869 h 200025"/>
              <a:gd name="connsiteX23" fmla="*/ 147637 w 161925"/>
              <a:gd name="connsiteY23" fmla="*/ 83344 h 200025"/>
              <a:gd name="connsiteX24" fmla="*/ 135731 w 161925"/>
              <a:gd name="connsiteY24" fmla="*/ 80963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57222"/>
              <a:gd name="connsiteY0" fmla="*/ 71438 h 200025"/>
              <a:gd name="connsiteX1" fmla="*/ 38100 w 157222"/>
              <a:gd name="connsiteY1" fmla="*/ 83344 h 200025"/>
              <a:gd name="connsiteX2" fmla="*/ 33337 w 157222"/>
              <a:gd name="connsiteY2" fmla="*/ 92869 h 200025"/>
              <a:gd name="connsiteX3" fmla="*/ 14287 w 157222"/>
              <a:gd name="connsiteY3" fmla="*/ 104775 h 200025"/>
              <a:gd name="connsiteX4" fmla="*/ 7144 w 157222"/>
              <a:gd name="connsiteY4" fmla="*/ 111919 h 200025"/>
              <a:gd name="connsiteX5" fmla="*/ 0 w 157222"/>
              <a:gd name="connsiteY5" fmla="*/ 130969 h 200025"/>
              <a:gd name="connsiteX6" fmla="*/ 11906 w 157222"/>
              <a:gd name="connsiteY6" fmla="*/ 159544 h 200025"/>
              <a:gd name="connsiteX7" fmla="*/ 47625 w 157222"/>
              <a:gd name="connsiteY7" fmla="*/ 150019 h 200025"/>
              <a:gd name="connsiteX8" fmla="*/ 59531 w 157222"/>
              <a:gd name="connsiteY8" fmla="*/ 152400 h 200025"/>
              <a:gd name="connsiteX9" fmla="*/ 61912 w 157222"/>
              <a:gd name="connsiteY9" fmla="*/ 176213 h 200025"/>
              <a:gd name="connsiteX10" fmla="*/ 66675 w 157222"/>
              <a:gd name="connsiteY10" fmla="*/ 190500 h 200025"/>
              <a:gd name="connsiteX11" fmla="*/ 69056 w 157222"/>
              <a:gd name="connsiteY11" fmla="*/ 200025 h 200025"/>
              <a:gd name="connsiteX12" fmla="*/ 97631 w 157222"/>
              <a:gd name="connsiteY12" fmla="*/ 192881 h 200025"/>
              <a:gd name="connsiteX13" fmla="*/ 107156 w 157222"/>
              <a:gd name="connsiteY13" fmla="*/ 180975 h 200025"/>
              <a:gd name="connsiteX14" fmla="*/ 140493 w 157222"/>
              <a:gd name="connsiteY14" fmla="*/ 159544 h 200025"/>
              <a:gd name="connsiteX15" fmla="*/ 138112 w 157222"/>
              <a:gd name="connsiteY15" fmla="*/ 135731 h 200025"/>
              <a:gd name="connsiteX16" fmla="*/ 145256 w 157222"/>
              <a:gd name="connsiteY16" fmla="*/ 145257 h 200025"/>
              <a:gd name="connsiteX17" fmla="*/ 135731 w 157222"/>
              <a:gd name="connsiteY17" fmla="*/ 123825 h 200025"/>
              <a:gd name="connsiteX18" fmla="*/ 145256 w 157222"/>
              <a:gd name="connsiteY18" fmla="*/ 119063 h 200025"/>
              <a:gd name="connsiteX19" fmla="*/ 150019 w 157222"/>
              <a:gd name="connsiteY19" fmla="*/ 107156 h 200025"/>
              <a:gd name="connsiteX20" fmla="*/ 143025 w 157222"/>
              <a:gd name="connsiteY20" fmla="*/ 118120 h 200025"/>
              <a:gd name="connsiteX21" fmla="*/ 157162 w 157222"/>
              <a:gd name="connsiteY21" fmla="*/ 100013 h 200025"/>
              <a:gd name="connsiteX22" fmla="*/ 147637 w 157222"/>
              <a:gd name="connsiteY22" fmla="*/ 83344 h 200025"/>
              <a:gd name="connsiteX23" fmla="*/ 135731 w 157222"/>
              <a:gd name="connsiteY23" fmla="*/ 80963 h 200025"/>
              <a:gd name="connsiteX24" fmla="*/ 138112 w 157222"/>
              <a:gd name="connsiteY24" fmla="*/ 47625 h 200025"/>
              <a:gd name="connsiteX25" fmla="*/ 147637 w 157222"/>
              <a:gd name="connsiteY25" fmla="*/ 11906 h 200025"/>
              <a:gd name="connsiteX26" fmla="*/ 133350 w 157222"/>
              <a:gd name="connsiteY26" fmla="*/ 0 h 200025"/>
              <a:gd name="connsiteX27" fmla="*/ 73819 w 157222"/>
              <a:gd name="connsiteY27" fmla="*/ 7144 h 200025"/>
              <a:gd name="connsiteX28" fmla="*/ 76200 w 157222"/>
              <a:gd name="connsiteY28" fmla="*/ 23813 h 200025"/>
              <a:gd name="connsiteX29" fmla="*/ 61912 w 157222"/>
              <a:gd name="connsiteY29" fmla="*/ 26194 h 200025"/>
              <a:gd name="connsiteX30" fmla="*/ 33337 w 157222"/>
              <a:gd name="connsiteY30" fmla="*/ 33338 h 200025"/>
              <a:gd name="connsiteX31" fmla="*/ 38100 w 157222"/>
              <a:gd name="connsiteY31" fmla="*/ 61913 h 200025"/>
              <a:gd name="connsiteX32" fmla="*/ 45244 w 157222"/>
              <a:gd name="connsiteY32" fmla="*/ 66675 h 200025"/>
              <a:gd name="connsiteX33" fmla="*/ 47625 w 157222"/>
              <a:gd name="connsiteY33" fmla="*/ 71438 h 200025"/>
              <a:gd name="connsiteX0" fmla="*/ 47625 w 157182"/>
              <a:gd name="connsiteY0" fmla="*/ 71438 h 200025"/>
              <a:gd name="connsiteX1" fmla="*/ 38100 w 157182"/>
              <a:gd name="connsiteY1" fmla="*/ 83344 h 200025"/>
              <a:gd name="connsiteX2" fmla="*/ 33337 w 157182"/>
              <a:gd name="connsiteY2" fmla="*/ 92869 h 200025"/>
              <a:gd name="connsiteX3" fmla="*/ 14287 w 157182"/>
              <a:gd name="connsiteY3" fmla="*/ 104775 h 200025"/>
              <a:gd name="connsiteX4" fmla="*/ 7144 w 157182"/>
              <a:gd name="connsiteY4" fmla="*/ 111919 h 200025"/>
              <a:gd name="connsiteX5" fmla="*/ 0 w 157182"/>
              <a:gd name="connsiteY5" fmla="*/ 130969 h 200025"/>
              <a:gd name="connsiteX6" fmla="*/ 11906 w 157182"/>
              <a:gd name="connsiteY6" fmla="*/ 159544 h 200025"/>
              <a:gd name="connsiteX7" fmla="*/ 47625 w 157182"/>
              <a:gd name="connsiteY7" fmla="*/ 150019 h 200025"/>
              <a:gd name="connsiteX8" fmla="*/ 59531 w 157182"/>
              <a:gd name="connsiteY8" fmla="*/ 152400 h 200025"/>
              <a:gd name="connsiteX9" fmla="*/ 61912 w 157182"/>
              <a:gd name="connsiteY9" fmla="*/ 176213 h 200025"/>
              <a:gd name="connsiteX10" fmla="*/ 66675 w 157182"/>
              <a:gd name="connsiteY10" fmla="*/ 190500 h 200025"/>
              <a:gd name="connsiteX11" fmla="*/ 69056 w 157182"/>
              <a:gd name="connsiteY11" fmla="*/ 200025 h 200025"/>
              <a:gd name="connsiteX12" fmla="*/ 97631 w 157182"/>
              <a:gd name="connsiteY12" fmla="*/ 192881 h 200025"/>
              <a:gd name="connsiteX13" fmla="*/ 107156 w 157182"/>
              <a:gd name="connsiteY13" fmla="*/ 180975 h 200025"/>
              <a:gd name="connsiteX14" fmla="*/ 140493 w 157182"/>
              <a:gd name="connsiteY14" fmla="*/ 159544 h 200025"/>
              <a:gd name="connsiteX15" fmla="*/ 138112 w 157182"/>
              <a:gd name="connsiteY15" fmla="*/ 135731 h 200025"/>
              <a:gd name="connsiteX16" fmla="*/ 145256 w 157182"/>
              <a:gd name="connsiteY16" fmla="*/ 145257 h 200025"/>
              <a:gd name="connsiteX17" fmla="*/ 135731 w 157182"/>
              <a:gd name="connsiteY17" fmla="*/ 123825 h 200025"/>
              <a:gd name="connsiteX18" fmla="*/ 145256 w 157182"/>
              <a:gd name="connsiteY18" fmla="*/ 119063 h 200025"/>
              <a:gd name="connsiteX19" fmla="*/ 150019 w 157182"/>
              <a:gd name="connsiteY19" fmla="*/ 107156 h 200025"/>
              <a:gd name="connsiteX20" fmla="*/ 157162 w 157182"/>
              <a:gd name="connsiteY20" fmla="*/ 100013 h 200025"/>
              <a:gd name="connsiteX21" fmla="*/ 147637 w 157182"/>
              <a:gd name="connsiteY21" fmla="*/ 83344 h 200025"/>
              <a:gd name="connsiteX22" fmla="*/ 135731 w 157182"/>
              <a:gd name="connsiteY22" fmla="*/ 80963 h 200025"/>
              <a:gd name="connsiteX23" fmla="*/ 138112 w 157182"/>
              <a:gd name="connsiteY23" fmla="*/ 47625 h 200025"/>
              <a:gd name="connsiteX24" fmla="*/ 147637 w 157182"/>
              <a:gd name="connsiteY24" fmla="*/ 11906 h 200025"/>
              <a:gd name="connsiteX25" fmla="*/ 133350 w 157182"/>
              <a:gd name="connsiteY25" fmla="*/ 0 h 200025"/>
              <a:gd name="connsiteX26" fmla="*/ 73819 w 157182"/>
              <a:gd name="connsiteY26" fmla="*/ 7144 h 200025"/>
              <a:gd name="connsiteX27" fmla="*/ 76200 w 157182"/>
              <a:gd name="connsiteY27" fmla="*/ 23813 h 200025"/>
              <a:gd name="connsiteX28" fmla="*/ 61912 w 157182"/>
              <a:gd name="connsiteY28" fmla="*/ 26194 h 200025"/>
              <a:gd name="connsiteX29" fmla="*/ 33337 w 157182"/>
              <a:gd name="connsiteY29" fmla="*/ 33338 h 200025"/>
              <a:gd name="connsiteX30" fmla="*/ 38100 w 157182"/>
              <a:gd name="connsiteY30" fmla="*/ 61913 h 200025"/>
              <a:gd name="connsiteX31" fmla="*/ 45244 w 157182"/>
              <a:gd name="connsiteY31" fmla="*/ 66675 h 200025"/>
              <a:gd name="connsiteX32" fmla="*/ 47625 w 157182"/>
              <a:gd name="connsiteY32" fmla="*/ 71438 h 200025"/>
              <a:gd name="connsiteX0" fmla="*/ 47625 w 157179"/>
              <a:gd name="connsiteY0" fmla="*/ 71438 h 200025"/>
              <a:gd name="connsiteX1" fmla="*/ 38100 w 157179"/>
              <a:gd name="connsiteY1" fmla="*/ 83344 h 200025"/>
              <a:gd name="connsiteX2" fmla="*/ 33337 w 157179"/>
              <a:gd name="connsiteY2" fmla="*/ 92869 h 200025"/>
              <a:gd name="connsiteX3" fmla="*/ 14287 w 157179"/>
              <a:gd name="connsiteY3" fmla="*/ 104775 h 200025"/>
              <a:gd name="connsiteX4" fmla="*/ 7144 w 157179"/>
              <a:gd name="connsiteY4" fmla="*/ 111919 h 200025"/>
              <a:gd name="connsiteX5" fmla="*/ 0 w 157179"/>
              <a:gd name="connsiteY5" fmla="*/ 130969 h 200025"/>
              <a:gd name="connsiteX6" fmla="*/ 11906 w 157179"/>
              <a:gd name="connsiteY6" fmla="*/ 159544 h 200025"/>
              <a:gd name="connsiteX7" fmla="*/ 47625 w 157179"/>
              <a:gd name="connsiteY7" fmla="*/ 150019 h 200025"/>
              <a:gd name="connsiteX8" fmla="*/ 59531 w 157179"/>
              <a:gd name="connsiteY8" fmla="*/ 152400 h 200025"/>
              <a:gd name="connsiteX9" fmla="*/ 61912 w 157179"/>
              <a:gd name="connsiteY9" fmla="*/ 176213 h 200025"/>
              <a:gd name="connsiteX10" fmla="*/ 66675 w 157179"/>
              <a:gd name="connsiteY10" fmla="*/ 190500 h 200025"/>
              <a:gd name="connsiteX11" fmla="*/ 69056 w 157179"/>
              <a:gd name="connsiteY11" fmla="*/ 200025 h 200025"/>
              <a:gd name="connsiteX12" fmla="*/ 97631 w 157179"/>
              <a:gd name="connsiteY12" fmla="*/ 192881 h 200025"/>
              <a:gd name="connsiteX13" fmla="*/ 107156 w 157179"/>
              <a:gd name="connsiteY13" fmla="*/ 180975 h 200025"/>
              <a:gd name="connsiteX14" fmla="*/ 140493 w 157179"/>
              <a:gd name="connsiteY14" fmla="*/ 159544 h 200025"/>
              <a:gd name="connsiteX15" fmla="*/ 138112 w 157179"/>
              <a:gd name="connsiteY15" fmla="*/ 135731 h 200025"/>
              <a:gd name="connsiteX16" fmla="*/ 145256 w 157179"/>
              <a:gd name="connsiteY16" fmla="*/ 145257 h 200025"/>
              <a:gd name="connsiteX17" fmla="*/ 135731 w 157179"/>
              <a:gd name="connsiteY17" fmla="*/ 123825 h 200025"/>
              <a:gd name="connsiteX18" fmla="*/ 145256 w 157179"/>
              <a:gd name="connsiteY18" fmla="*/ 119063 h 200025"/>
              <a:gd name="connsiteX19" fmla="*/ 157162 w 157179"/>
              <a:gd name="connsiteY19" fmla="*/ 100013 h 200025"/>
              <a:gd name="connsiteX20" fmla="*/ 147637 w 157179"/>
              <a:gd name="connsiteY20" fmla="*/ 83344 h 200025"/>
              <a:gd name="connsiteX21" fmla="*/ 135731 w 157179"/>
              <a:gd name="connsiteY21" fmla="*/ 80963 h 200025"/>
              <a:gd name="connsiteX22" fmla="*/ 138112 w 157179"/>
              <a:gd name="connsiteY22" fmla="*/ 47625 h 200025"/>
              <a:gd name="connsiteX23" fmla="*/ 147637 w 157179"/>
              <a:gd name="connsiteY23" fmla="*/ 11906 h 200025"/>
              <a:gd name="connsiteX24" fmla="*/ 133350 w 157179"/>
              <a:gd name="connsiteY24" fmla="*/ 0 h 200025"/>
              <a:gd name="connsiteX25" fmla="*/ 73819 w 157179"/>
              <a:gd name="connsiteY25" fmla="*/ 7144 h 200025"/>
              <a:gd name="connsiteX26" fmla="*/ 76200 w 157179"/>
              <a:gd name="connsiteY26" fmla="*/ 23813 h 200025"/>
              <a:gd name="connsiteX27" fmla="*/ 61912 w 157179"/>
              <a:gd name="connsiteY27" fmla="*/ 26194 h 200025"/>
              <a:gd name="connsiteX28" fmla="*/ 33337 w 157179"/>
              <a:gd name="connsiteY28" fmla="*/ 33338 h 200025"/>
              <a:gd name="connsiteX29" fmla="*/ 38100 w 157179"/>
              <a:gd name="connsiteY29" fmla="*/ 61913 h 200025"/>
              <a:gd name="connsiteX30" fmla="*/ 45244 w 157179"/>
              <a:gd name="connsiteY30" fmla="*/ 66675 h 200025"/>
              <a:gd name="connsiteX31" fmla="*/ 47625 w 157179"/>
              <a:gd name="connsiteY31" fmla="*/ 71438 h 200025"/>
              <a:gd name="connsiteX0" fmla="*/ 47625 w 148214"/>
              <a:gd name="connsiteY0" fmla="*/ 71438 h 200025"/>
              <a:gd name="connsiteX1" fmla="*/ 38100 w 148214"/>
              <a:gd name="connsiteY1" fmla="*/ 83344 h 200025"/>
              <a:gd name="connsiteX2" fmla="*/ 33337 w 148214"/>
              <a:gd name="connsiteY2" fmla="*/ 92869 h 200025"/>
              <a:gd name="connsiteX3" fmla="*/ 14287 w 148214"/>
              <a:gd name="connsiteY3" fmla="*/ 104775 h 200025"/>
              <a:gd name="connsiteX4" fmla="*/ 7144 w 148214"/>
              <a:gd name="connsiteY4" fmla="*/ 111919 h 200025"/>
              <a:gd name="connsiteX5" fmla="*/ 0 w 148214"/>
              <a:gd name="connsiteY5" fmla="*/ 130969 h 200025"/>
              <a:gd name="connsiteX6" fmla="*/ 11906 w 148214"/>
              <a:gd name="connsiteY6" fmla="*/ 159544 h 200025"/>
              <a:gd name="connsiteX7" fmla="*/ 47625 w 148214"/>
              <a:gd name="connsiteY7" fmla="*/ 150019 h 200025"/>
              <a:gd name="connsiteX8" fmla="*/ 59531 w 148214"/>
              <a:gd name="connsiteY8" fmla="*/ 152400 h 200025"/>
              <a:gd name="connsiteX9" fmla="*/ 61912 w 148214"/>
              <a:gd name="connsiteY9" fmla="*/ 176213 h 200025"/>
              <a:gd name="connsiteX10" fmla="*/ 66675 w 148214"/>
              <a:gd name="connsiteY10" fmla="*/ 190500 h 200025"/>
              <a:gd name="connsiteX11" fmla="*/ 69056 w 148214"/>
              <a:gd name="connsiteY11" fmla="*/ 200025 h 200025"/>
              <a:gd name="connsiteX12" fmla="*/ 97631 w 148214"/>
              <a:gd name="connsiteY12" fmla="*/ 192881 h 200025"/>
              <a:gd name="connsiteX13" fmla="*/ 107156 w 148214"/>
              <a:gd name="connsiteY13" fmla="*/ 180975 h 200025"/>
              <a:gd name="connsiteX14" fmla="*/ 140493 w 148214"/>
              <a:gd name="connsiteY14" fmla="*/ 159544 h 200025"/>
              <a:gd name="connsiteX15" fmla="*/ 138112 w 148214"/>
              <a:gd name="connsiteY15" fmla="*/ 135731 h 200025"/>
              <a:gd name="connsiteX16" fmla="*/ 145256 w 148214"/>
              <a:gd name="connsiteY16" fmla="*/ 145257 h 200025"/>
              <a:gd name="connsiteX17" fmla="*/ 135731 w 148214"/>
              <a:gd name="connsiteY17" fmla="*/ 123825 h 200025"/>
              <a:gd name="connsiteX18" fmla="*/ 145256 w 148214"/>
              <a:gd name="connsiteY18" fmla="*/ 119063 h 200025"/>
              <a:gd name="connsiteX19" fmla="*/ 147637 w 148214"/>
              <a:gd name="connsiteY19" fmla="*/ 83344 h 200025"/>
              <a:gd name="connsiteX20" fmla="*/ 135731 w 148214"/>
              <a:gd name="connsiteY20" fmla="*/ 80963 h 200025"/>
              <a:gd name="connsiteX21" fmla="*/ 138112 w 148214"/>
              <a:gd name="connsiteY21" fmla="*/ 47625 h 200025"/>
              <a:gd name="connsiteX22" fmla="*/ 147637 w 148214"/>
              <a:gd name="connsiteY22" fmla="*/ 11906 h 200025"/>
              <a:gd name="connsiteX23" fmla="*/ 133350 w 148214"/>
              <a:gd name="connsiteY23" fmla="*/ 0 h 200025"/>
              <a:gd name="connsiteX24" fmla="*/ 73819 w 148214"/>
              <a:gd name="connsiteY24" fmla="*/ 7144 h 200025"/>
              <a:gd name="connsiteX25" fmla="*/ 76200 w 148214"/>
              <a:gd name="connsiteY25" fmla="*/ 23813 h 200025"/>
              <a:gd name="connsiteX26" fmla="*/ 61912 w 148214"/>
              <a:gd name="connsiteY26" fmla="*/ 26194 h 200025"/>
              <a:gd name="connsiteX27" fmla="*/ 33337 w 148214"/>
              <a:gd name="connsiteY27" fmla="*/ 33338 h 200025"/>
              <a:gd name="connsiteX28" fmla="*/ 38100 w 148214"/>
              <a:gd name="connsiteY28" fmla="*/ 61913 h 200025"/>
              <a:gd name="connsiteX29" fmla="*/ 45244 w 148214"/>
              <a:gd name="connsiteY29" fmla="*/ 66675 h 200025"/>
              <a:gd name="connsiteX30" fmla="*/ 47625 w 148214"/>
              <a:gd name="connsiteY30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5731 w 147637"/>
              <a:gd name="connsiteY19" fmla="*/ 80963 h 200025"/>
              <a:gd name="connsiteX20" fmla="*/ 138112 w 147637"/>
              <a:gd name="connsiteY20" fmla="*/ 47625 h 200025"/>
              <a:gd name="connsiteX21" fmla="*/ 147637 w 147637"/>
              <a:gd name="connsiteY21" fmla="*/ 11906 h 200025"/>
              <a:gd name="connsiteX22" fmla="*/ 133350 w 147637"/>
              <a:gd name="connsiteY22" fmla="*/ 0 h 200025"/>
              <a:gd name="connsiteX23" fmla="*/ 73819 w 147637"/>
              <a:gd name="connsiteY23" fmla="*/ 7144 h 200025"/>
              <a:gd name="connsiteX24" fmla="*/ 76200 w 147637"/>
              <a:gd name="connsiteY24" fmla="*/ 23813 h 200025"/>
              <a:gd name="connsiteX25" fmla="*/ 61912 w 147637"/>
              <a:gd name="connsiteY25" fmla="*/ 26194 h 200025"/>
              <a:gd name="connsiteX26" fmla="*/ 33337 w 147637"/>
              <a:gd name="connsiteY26" fmla="*/ 33338 h 200025"/>
              <a:gd name="connsiteX27" fmla="*/ 38100 w 147637"/>
              <a:gd name="connsiteY27" fmla="*/ 61913 h 200025"/>
              <a:gd name="connsiteX28" fmla="*/ 45244 w 147637"/>
              <a:gd name="connsiteY28" fmla="*/ 66675 h 200025"/>
              <a:gd name="connsiteX29" fmla="*/ 47625 w 147637"/>
              <a:gd name="connsiteY29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8112 w 147637"/>
              <a:gd name="connsiteY19" fmla="*/ 47625 h 200025"/>
              <a:gd name="connsiteX20" fmla="*/ 147637 w 147637"/>
              <a:gd name="connsiteY20" fmla="*/ 11906 h 200025"/>
              <a:gd name="connsiteX21" fmla="*/ 133350 w 147637"/>
              <a:gd name="connsiteY21" fmla="*/ 0 h 200025"/>
              <a:gd name="connsiteX22" fmla="*/ 73819 w 147637"/>
              <a:gd name="connsiteY22" fmla="*/ 7144 h 200025"/>
              <a:gd name="connsiteX23" fmla="*/ 76200 w 147637"/>
              <a:gd name="connsiteY23" fmla="*/ 23813 h 200025"/>
              <a:gd name="connsiteX24" fmla="*/ 61912 w 147637"/>
              <a:gd name="connsiteY24" fmla="*/ 26194 h 200025"/>
              <a:gd name="connsiteX25" fmla="*/ 33337 w 147637"/>
              <a:gd name="connsiteY25" fmla="*/ 33338 h 200025"/>
              <a:gd name="connsiteX26" fmla="*/ 38100 w 147637"/>
              <a:gd name="connsiteY26" fmla="*/ 61913 h 200025"/>
              <a:gd name="connsiteX27" fmla="*/ 45244 w 147637"/>
              <a:gd name="connsiteY27" fmla="*/ 66675 h 200025"/>
              <a:gd name="connsiteX28" fmla="*/ 47625 w 147637"/>
              <a:gd name="connsiteY28" fmla="*/ 71438 h 200025"/>
              <a:gd name="connsiteX0" fmla="*/ 47625 w 148383"/>
              <a:gd name="connsiteY0" fmla="*/ 71438 h 200025"/>
              <a:gd name="connsiteX1" fmla="*/ 38100 w 148383"/>
              <a:gd name="connsiteY1" fmla="*/ 83344 h 200025"/>
              <a:gd name="connsiteX2" fmla="*/ 33337 w 148383"/>
              <a:gd name="connsiteY2" fmla="*/ 92869 h 200025"/>
              <a:gd name="connsiteX3" fmla="*/ 14287 w 148383"/>
              <a:gd name="connsiteY3" fmla="*/ 104775 h 200025"/>
              <a:gd name="connsiteX4" fmla="*/ 7144 w 148383"/>
              <a:gd name="connsiteY4" fmla="*/ 111919 h 200025"/>
              <a:gd name="connsiteX5" fmla="*/ 0 w 148383"/>
              <a:gd name="connsiteY5" fmla="*/ 130969 h 200025"/>
              <a:gd name="connsiteX6" fmla="*/ 11906 w 148383"/>
              <a:gd name="connsiteY6" fmla="*/ 159544 h 200025"/>
              <a:gd name="connsiteX7" fmla="*/ 47625 w 148383"/>
              <a:gd name="connsiteY7" fmla="*/ 150019 h 200025"/>
              <a:gd name="connsiteX8" fmla="*/ 59531 w 148383"/>
              <a:gd name="connsiteY8" fmla="*/ 152400 h 200025"/>
              <a:gd name="connsiteX9" fmla="*/ 61912 w 148383"/>
              <a:gd name="connsiteY9" fmla="*/ 176213 h 200025"/>
              <a:gd name="connsiteX10" fmla="*/ 66675 w 148383"/>
              <a:gd name="connsiteY10" fmla="*/ 190500 h 200025"/>
              <a:gd name="connsiteX11" fmla="*/ 69056 w 148383"/>
              <a:gd name="connsiteY11" fmla="*/ 200025 h 200025"/>
              <a:gd name="connsiteX12" fmla="*/ 97631 w 148383"/>
              <a:gd name="connsiteY12" fmla="*/ 192881 h 200025"/>
              <a:gd name="connsiteX13" fmla="*/ 107156 w 148383"/>
              <a:gd name="connsiteY13" fmla="*/ 180975 h 200025"/>
              <a:gd name="connsiteX14" fmla="*/ 140493 w 148383"/>
              <a:gd name="connsiteY14" fmla="*/ 159544 h 200025"/>
              <a:gd name="connsiteX15" fmla="*/ 138112 w 148383"/>
              <a:gd name="connsiteY15" fmla="*/ 135731 h 200025"/>
              <a:gd name="connsiteX16" fmla="*/ 145256 w 148383"/>
              <a:gd name="connsiteY16" fmla="*/ 145257 h 200025"/>
              <a:gd name="connsiteX17" fmla="*/ 135731 w 148383"/>
              <a:gd name="connsiteY17" fmla="*/ 123825 h 200025"/>
              <a:gd name="connsiteX18" fmla="*/ 145256 w 148383"/>
              <a:gd name="connsiteY18" fmla="*/ 119063 h 200025"/>
              <a:gd name="connsiteX19" fmla="*/ 147637 w 148383"/>
              <a:gd name="connsiteY19" fmla="*/ 11906 h 200025"/>
              <a:gd name="connsiteX20" fmla="*/ 133350 w 148383"/>
              <a:gd name="connsiteY20" fmla="*/ 0 h 200025"/>
              <a:gd name="connsiteX21" fmla="*/ 73819 w 148383"/>
              <a:gd name="connsiteY21" fmla="*/ 7144 h 200025"/>
              <a:gd name="connsiteX22" fmla="*/ 76200 w 148383"/>
              <a:gd name="connsiteY22" fmla="*/ 23813 h 200025"/>
              <a:gd name="connsiteX23" fmla="*/ 61912 w 148383"/>
              <a:gd name="connsiteY23" fmla="*/ 26194 h 200025"/>
              <a:gd name="connsiteX24" fmla="*/ 33337 w 148383"/>
              <a:gd name="connsiteY24" fmla="*/ 33338 h 200025"/>
              <a:gd name="connsiteX25" fmla="*/ 38100 w 148383"/>
              <a:gd name="connsiteY25" fmla="*/ 61913 h 200025"/>
              <a:gd name="connsiteX26" fmla="*/ 45244 w 148383"/>
              <a:gd name="connsiteY26" fmla="*/ 66675 h 200025"/>
              <a:gd name="connsiteX27" fmla="*/ 47625 w 148383"/>
              <a:gd name="connsiteY27" fmla="*/ 71438 h 200025"/>
              <a:gd name="connsiteX0" fmla="*/ 47625 w 147646"/>
              <a:gd name="connsiteY0" fmla="*/ 71738 h 200325"/>
              <a:gd name="connsiteX1" fmla="*/ 38100 w 147646"/>
              <a:gd name="connsiteY1" fmla="*/ 83644 h 200325"/>
              <a:gd name="connsiteX2" fmla="*/ 33337 w 147646"/>
              <a:gd name="connsiteY2" fmla="*/ 93169 h 200325"/>
              <a:gd name="connsiteX3" fmla="*/ 14287 w 147646"/>
              <a:gd name="connsiteY3" fmla="*/ 105075 h 200325"/>
              <a:gd name="connsiteX4" fmla="*/ 7144 w 147646"/>
              <a:gd name="connsiteY4" fmla="*/ 112219 h 200325"/>
              <a:gd name="connsiteX5" fmla="*/ 0 w 147646"/>
              <a:gd name="connsiteY5" fmla="*/ 131269 h 200325"/>
              <a:gd name="connsiteX6" fmla="*/ 11906 w 147646"/>
              <a:gd name="connsiteY6" fmla="*/ 159844 h 200325"/>
              <a:gd name="connsiteX7" fmla="*/ 47625 w 147646"/>
              <a:gd name="connsiteY7" fmla="*/ 150319 h 200325"/>
              <a:gd name="connsiteX8" fmla="*/ 59531 w 147646"/>
              <a:gd name="connsiteY8" fmla="*/ 152700 h 200325"/>
              <a:gd name="connsiteX9" fmla="*/ 61912 w 147646"/>
              <a:gd name="connsiteY9" fmla="*/ 176513 h 200325"/>
              <a:gd name="connsiteX10" fmla="*/ 66675 w 147646"/>
              <a:gd name="connsiteY10" fmla="*/ 190800 h 200325"/>
              <a:gd name="connsiteX11" fmla="*/ 69056 w 147646"/>
              <a:gd name="connsiteY11" fmla="*/ 200325 h 200325"/>
              <a:gd name="connsiteX12" fmla="*/ 97631 w 147646"/>
              <a:gd name="connsiteY12" fmla="*/ 193181 h 200325"/>
              <a:gd name="connsiteX13" fmla="*/ 107156 w 147646"/>
              <a:gd name="connsiteY13" fmla="*/ 181275 h 200325"/>
              <a:gd name="connsiteX14" fmla="*/ 140493 w 147646"/>
              <a:gd name="connsiteY14" fmla="*/ 159844 h 200325"/>
              <a:gd name="connsiteX15" fmla="*/ 138112 w 147646"/>
              <a:gd name="connsiteY15" fmla="*/ 136031 h 200325"/>
              <a:gd name="connsiteX16" fmla="*/ 145256 w 147646"/>
              <a:gd name="connsiteY16" fmla="*/ 145557 h 200325"/>
              <a:gd name="connsiteX17" fmla="*/ 135731 w 147646"/>
              <a:gd name="connsiteY17" fmla="*/ 124125 h 200325"/>
              <a:gd name="connsiteX18" fmla="*/ 147637 w 147646"/>
              <a:gd name="connsiteY18" fmla="*/ 12206 h 200325"/>
              <a:gd name="connsiteX19" fmla="*/ 133350 w 147646"/>
              <a:gd name="connsiteY19" fmla="*/ 300 h 200325"/>
              <a:gd name="connsiteX20" fmla="*/ 73819 w 147646"/>
              <a:gd name="connsiteY20" fmla="*/ 7444 h 200325"/>
              <a:gd name="connsiteX21" fmla="*/ 76200 w 147646"/>
              <a:gd name="connsiteY21" fmla="*/ 24113 h 200325"/>
              <a:gd name="connsiteX22" fmla="*/ 61912 w 147646"/>
              <a:gd name="connsiteY22" fmla="*/ 26494 h 200325"/>
              <a:gd name="connsiteX23" fmla="*/ 33337 w 147646"/>
              <a:gd name="connsiteY23" fmla="*/ 33638 h 200325"/>
              <a:gd name="connsiteX24" fmla="*/ 38100 w 147646"/>
              <a:gd name="connsiteY24" fmla="*/ 62213 h 200325"/>
              <a:gd name="connsiteX25" fmla="*/ 45244 w 147646"/>
              <a:gd name="connsiteY25" fmla="*/ 66975 h 200325"/>
              <a:gd name="connsiteX26" fmla="*/ 47625 w 147646"/>
              <a:gd name="connsiteY26" fmla="*/ 71738 h 200325"/>
              <a:gd name="connsiteX0" fmla="*/ 47625 w 148325"/>
              <a:gd name="connsiteY0" fmla="*/ 73155 h 201742"/>
              <a:gd name="connsiteX1" fmla="*/ 38100 w 148325"/>
              <a:gd name="connsiteY1" fmla="*/ 85061 h 201742"/>
              <a:gd name="connsiteX2" fmla="*/ 33337 w 148325"/>
              <a:gd name="connsiteY2" fmla="*/ 94586 h 201742"/>
              <a:gd name="connsiteX3" fmla="*/ 14287 w 148325"/>
              <a:gd name="connsiteY3" fmla="*/ 106492 h 201742"/>
              <a:gd name="connsiteX4" fmla="*/ 7144 w 148325"/>
              <a:gd name="connsiteY4" fmla="*/ 113636 h 201742"/>
              <a:gd name="connsiteX5" fmla="*/ 0 w 148325"/>
              <a:gd name="connsiteY5" fmla="*/ 132686 h 201742"/>
              <a:gd name="connsiteX6" fmla="*/ 11906 w 148325"/>
              <a:gd name="connsiteY6" fmla="*/ 161261 h 201742"/>
              <a:gd name="connsiteX7" fmla="*/ 47625 w 148325"/>
              <a:gd name="connsiteY7" fmla="*/ 151736 h 201742"/>
              <a:gd name="connsiteX8" fmla="*/ 59531 w 148325"/>
              <a:gd name="connsiteY8" fmla="*/ 154117 h 201742"/>
              <a:gd name="connsiteX9" fmla="*/ 61912 w 148325"/>
              <a:gd name="connsiteY9" fmla="*/ 177930 h 201742"/>
              <a:gd name="connsiteX10" fmla="*/ 66675 w 148325"/>
              <a:gd name="connsiteY10" fmla="*/ 192217 h 201742"/>
              <a:gd name="connsiteX11" fmla="*/ 69056 w 148325"/>
              <a:gd name="connsiteY11" fmla="*/ 201742 h 201742"/>
              <a:gd name="connsiteX12" fmla="*/ 97631 w 148325"/>
              <a:gd name="connsiteY12" fmla="*/ 194598 h 201742"/>
              <a:gd name="connsiteX13" fmla="*/ 107156 w 148325"/>
              <a:gd name="connsiteY13" fmla="*/ 182692 h 201742"/>
              <a:gd name="connsiteX14" fmla="*/ 140493 w 148325"/>
              <a:gd name="connsiteY14" fmla="*/ 161261 h 201742"/>
              <a:gd name="connsiteX15" fmla="*/ 138112 w 148325"/>
              <a:gd name="connsiteY15" fmla="*/ 137448 h 201742"/>
              <a:gd name="connsiteX16" fmla="*/ 145256 w 148325"/>
              <a:gd name="connsiteY16" fmla="*/ 146974 h 201742"/>
              <a:gd name="connsiteX17" fmla="*/ 147637 w 148325"/>
              <a:gd name="connsiteY17" fmla="*/ 13623 h 201742"/>
              <a:gd name="connsiteX18" fmla="*/ 133350 w 148325"/>
              <a:gd name="connsiteY18" fmla="*/ 1717 h 201742"/>
              <a:gd name="connsiteX19" fmla="*/ 73819 w 148325"/>
              <a:gd name="connsiteY19" fmla="*/ 8861 h 201742"/>
              <a:gd name="connsiteX20" fmla="*/ 76200 w 148325"/>
              <a:gd name="connsiteY20" fmla="*/ 25530 h 201742"/>
              <a:gd name="connsiteX21" fmla="*/ 61912 w 148325"/>
              <a:gd name="connsiteY21" fmla="*/ 27911 h 201742"/>
              <a:gd name="connsiteX22" fmla="*/ 33337 w 148325"/>
              <a:gd name="connsiteY22" fmla="*/ 35055 h 201742"/>
              <a:gd name="connsiteX23" fmla="*/ 38100 w 148325"/>
              <a:gd name="connsiteY23" fmla="*/ 63630 h 201742"/>
              <a:gd name="connsiteX24" fmla="*/ 45244 w 148325"/>
              <a:gd name="connsiteY24" fmla="*/ 68392 h 201742"/>
              <a:gd name="connsiteX25" fmla="*/ 47625 w 148325"/>
              <a:gd name="connsiteY25" fmla="*/ 73155 h 201742"/>
              <a:gd name="connsiteX0" fmla="*/ 47625 w 148274"/>
              <a:gd name="connsiteY0" fmla="*/ 73155 h 201742"/>
              <a:gd name="connsiteX1" fmla="*/ 38100 w 148274"/>
              <a:gd name="connsiteY1" fmla="*/ 85061 h 201742"/>
              <a:gd name="connsiteX2" fmla="*/ 33337 w 148274"/>
              <a:gd name="connsiteY2" fmla="*/ 94586 h 201742"/>
              <a:gd name="connsiteX3" fmla="*/ 14287 w 148274"/>
              <a:gd name="connsiteY3" fmla="*/ 106492 h 201742"/>
              <a:gd name="connsiteX4" fmla="*/ 7144 w 148274"/>
              <a:gd name="connsiteY4" fmla="*/ 113636 h 201742"/>
              <a:gd name="connsiteX5" fmla="*/ 0 w 148274"/>
              <a:gd name="connsiteY5" fmla="*/ 132686 h 201742"/>
              <a:gd name="connsiteX6" fmla="*/ 11906 w 148274"/>
              <a:gd name="connsiteY6" fmla="*/ 161261 h 201742"/>
              <a:gd name="connsiteX7" fmla="*/ 47625 w 148274"/>
              <a:gd name="connsiteY7" fmla="*/ 151736 h 201742"/>
              <a:gd name="connsiteX8" fmla="*/ 59531 w 148274"/>
              <a:gd name="connsiteY8" fmla="*/ 154117 h 201742"/>
              <a:gd name="connsiteX9" fmla="*/ 61912 w 148274"/>
              <a:gd name="connsiteY9" fmla="*/ 177930 h 201742"/>
              <a:gd name="connsiteX10" fmla="*/ 66675 w 148274"/>
              <a:gd name="connsiteY10" fmla="*/ 192217 h 201742"/>
              <a:gd name="connsiteX11" fmla="*/ 69056 w 148274"/>
              <a:gd name="connsiteY11" fmla="*/ 201742 h 201742"/>
              <a:gd name="connsiteX12" fmla="*/ 97631 w 148274"/>
              <a:gd name="connsiteY12" fmla="*/ 194598 h 201742"/>
              <a:gd name="connsiteX13" fmla="*/ 107156 w 148274"/>
              <a:gd name="connsiteY13" fmla="*/ 182692 h 201742"/>
              <a:gd name="connsiteX14" fmla="*/ 140493 w 148274"/>
              <a:gd name="connsiteY14" fmla="*/ 161261 h 201742"/>
              <a:gd name="connsiteX15" fmla="*/ 145256 w 148274"/>
              <a:gd name="connsiteY15" fmla="*/ 146974 h 201742"/>
              <a:gd name="connsiteX16" fmla="*/ 147637 w 148274"/>
              <a:gd name="connsiteY16" fmla="*/ 13623 h 201742"/>
              <a:gd name="connsiteX17" fmla="*/ 133350 w 148274"/>
              <a:gd name="connsiteY17" fmla="*/ 1717 h 201742"/>
              <a:gd name="connsiteX18" fmla="*/ 73819 w 148274"/>
              <a:gd name="connsiteY18" fmla="*/ 8861 h 201742"/>
              <a:gd name="connsiteX19" fmla="*/ 76200 w 148274"/>
              <a:gd name="connsiteY19" fmla="*/ 25530 h 201742"/>
              <a:gd name="connsiteX20" fmla="*/ 61912 w 148274"/>
              <a:gd name="connsiteY20" fmla="*/ 27911 h 201742"/>
              <a:gd name="connsiteX21" fmla="*/ 33337 w 148274"/>
              <a:gd name="connsiteY21" fmla="*/ 35055 h 201742"/>
              <a:gd name="connsiteX22" fmla="*/ 38100 w 148274"/>
              <a:gd name="connsiteY22" fmla="*/ 63630 h 201742"/>
              <a:gd name="connsiteX23" fmla="*/ 45244 w 148274"/>
              <a:gd name="connsiteY23" fmla="*/ 68392 h 201742"/>
              <a:gd name="connsiteX24" fmla="*/ 47625 w 148274"/>
              <a:gd name="connsiteY24" fmla="*/ 73155 h 201742"/>
              <a:gd name="connsiteX0" fmla="*/ 47625 w 147998"/>
              <a:gd name="connsiteY0" fmla="*/ 74135 h 202722"/>
              <a:gd name="connsiteX1" fmla="*/ 38100 w 147998"/>
              <a:gd name="connsiteY1" fmla="*/ 86041 h 202722"/>
              <a:gd name="connsiteX2" fmla="*/ 33337 w 147998"/>
              <a:gd name="connsiteY2" fmla="*/ 95566 h 202722"/>
              <a:gd name="connsiteX3" fmla="*/ 14287 w 147998"/>
              <a:gd name="connsiteY3" fmla="*/ 107472 h 202722"/>
              <a:gd name="connsiteX4" fmla="*/ 7144 w 147998"/>
              <a:gd name="connsiteY4" fmla="*/ 114616 h 202722"/>
              <a:gd name="connsiteX5" fmla="*/ 0 w 147998"/>
              <a:gd name="connsiteY5" fmla="*/ 133666 h 202722"/>
              <a:gd name="connsiteX6" fmla="*/ 11906 w 147998"/>
              <a:gd name="connsiteY6" fmla="*/ 162241 h 202722"/>
              <a:gd name="connsiteX7" fmla="*/ 47625 w 147998"/>
              <a:gd name="connsiteY7" fmla="*/ 152716 h 202722"/>
              <a:gd name="connsiteX8" fmla="*/ 59531 w 147998"/>
              <a:gd name="connsiteY8" fmla="*/ 155097 h 202722"/>
              <a:gd name="connsiteX9" fmla="*/ 61912 w 147998"/>
              <a:gd name="connsiteY9" fmla="*/ 178910 h 202722"/>
              <a:gd name="connsiteX10" fmla="*/ 66675 w 147998"/>
              <a:gd name="connsiteY10" fmla="*/ 193197 h 202722"/>
              <a:gd name="connsiteX11" fmla="*/ 69056 w 147998"/>
              <a:gd name="connsiteY11" fmla="*/ 202722 h 202722"/>
              <a:gd name="connsiteX12" fmla="*/ 97631 w 147998"/>
              <a:gd name="connsiteY12" fmla="*/ 195578 h 202722"/>
              <a:gd name="connsiteX13" fmla="*/ 107156 w 147998"/>
              <a:gd name="connsiteY13" fmla="*/ 183672 h 202722"/>
              <a:gd name="connsiteX14" fmla="*/ 140493 w 147998"/>
              <a:gd name="connsiteY14" fmla="*/ 162241 h 202722"/>
              <a:gd name="connsiteX15" fmla="*/ 147637 w 147998"/>
              <a:gd name="connsiteY15" fmla="*/ 14603 h 202722"/>
              <a:gd name="connsiteX16" fmla="*/ 133350 w 147998"/>
              <a:gd name="connsiteY16" fmla="*/ 2697 h 202722"/>
              <a:gd name="connsiteX17" fmla="*/ 73819 w 147998"/>
              <a:gd name="connsiteY17" fmla="*/ 9841 h 202722"/>
              <a:gd name="connsiteX18" fmla="*/ 76200 w 147998"/>
              <a:gd name="connsiteY18" fmla="*/ 26510 h 202722"/>
              <a:gd name="connsiteX19" fmla="*/ 61912 w 147998"/>
              <a:gd name="connsiteY19" fmla="*/ 28891 h 202722"/>
              <a:gd name="connsiteX20" fmla="*/ 33337 w 147998"/>
              <a:gd name="connsiteY20" fmla="*/ 36035 h 202722"/>
              <a:gd name="connsiteX21" fmla="*/ 38100 w 147998"/>
              <a:gd name="connsiteY21" fmla="*/ 64610 h 202722"/>
              <a:gd name="connsiteX22" fmla="*/ 45244 w 147998"/>
              <a:gd name="connsiteY22" fmla="*/ 69372 h 202722"/>
              <a:gd name="connsiteX23" fmla="*/ 47625 w 147998"/>
              <a:gd name="connsiteY23" fmla="*/ 74135 h 202722"/>
              <a:gd name="connsiteX0" fmla="*/ 47625 w 149720"/>
              <a:gd name="connsiteY0" fmla="*/ 74465 h 203052"/>
              <a:gd name="connsiteX1" fmla="*/ 38100 w 149720"/>
              <a:gd name="connsiteY1" fmla="*/ 86371 h 203052"/>
              <a:gd name="connsiteX2" fmla="*/ 33337 w 149720"/>
              <a:gd name="connsiteY2" fmla="*/ 95896 h 203052"/>
              <a:gd name="connsiteX3" fmla="*/ 14287 w 149720"/>
              <a:gd name="connsiteY3" fmla="*/ 107802 h 203052"/>
              <a:gd name="connsiteX4" fmla="*/ 7144 w 149720"/>
              <a:gd name="connsiteY4" fmla="*/ 114946 h 203052"/>
              <a:gd name="connsiteX5" fmla="*/ 0 w 149720"/>
              <a:gd name="connsiteY5" fmla="*/ 133996 h 203052"/>
              <a:gd name="connsiteX6" fmla="*/ 11906 w 149720"/>
              <a:gd name="connsiteY6" fmla="*/ 162571 h 203052"/>
              <a:gd name="connsiteX7" fmla="*/ 47625 w 149720"/>
              <a:gd name="connsiteY7" fmla="*/ 153046 h 203052"/>
              <a:gd name="connsiteX8" fmla="*/ 59531 w 149720"/>
              <a:gd name="connsiteY8" fmla="*/ 155427 h 203052"/>
              <a:gd name="connsiteX9" fmla="*/ 61912 w 149720"/>
              <a:gd name="connsiteY9" fmla="*/ 179240 h 203052"/>
              <a:gd name="connsiteX10" fmla="*/ 66675 w 149720"/>
              <a:gd name="connsiteY10" fmla="*/ 193527 h 203052"/>
              <a:gd name="connsiteX11" fmla="*/ 69056 w 149720"/>
              <a:gd name="connsiteY11" fmla="*/ 203052 h 203052"/>
              <a:gd name="connsiteX12" fmla="*/ 97631 w 149720"/>
              <a:gd name="connsiteY12" fmla="*/ 195908 h 203052"/>
              <a:gd name="connsiteX13" fmla="*/ 107156 w 149720"/>
              <a:gd name="connsiteY13" fmla="*/ 184002 h 203052"/>
              <a:gd name="connsiteX14" fmla="*/ 145256 w 149720"/>
              <a:gd name="connsiteY14" fmla="*/ 167333 h 203052"/>
              <a:gd name="connsiteX15" fmla="*/ 147637 w 149720"/>
              <a:gd name="connsiteY15" fmla="*/ 14933 h 203052"/>
              <a:gd name="connsiteX16" fmla="*/ 133350 w 149720"/>
              <a:gd name="connsiteY16" fmla="*/ 3027 h 203052"/>
              <a:gd name="connsiteX17" fmla="*/ 73819 w 149720"/>
              <a:gd name="connsiteY17" fmla="*/ 10171 h 203052"/>
              <a:gd name="connsiteX18" fmla="*/ 76200 w 149720"/>
              <a:gd name="connsiteY18" fmla="*/ 26840 h 203052"/>
              <a:gd name="connsiteX19" fmla="*/ 61912 w 149720"/>
              <a:gd name="connsiteY19" fmla="*/ 29221 h 203052"/>
              <a:gd name="connsiteX20" fmla="*/ 33337 w 149720"/>
              <a:gd name="connsiteY20" fmla="*/ 36365 h 203052"/>
              <a:gd name="connsiteX21" fmla="*/ 38100 w 149720"/>
              <a:gd name="connsiteY21" fmla="*/ 64940 h 203052"/>
              <a:gd name="connsiteX22" fmla="*/ 45244 w 149720"/>
              <a:gd name="connsiteY22" fmla="*/ 69702 h 203052"/>
              <a:gd name="connsiteX23" fmla="*/ 47625 w 149720"/>
              <a:gd name="connsiteY23" fmla="*/ 74465 h 203052"/>
              <a:gd name="connsiteX0" fmla="*/ 47625 w 147637"/>
              <a:gd name="connsiteY0" fmla="*/ 74465 h 203052"/>
              <a:gd name="connsiteX1" fmla="*/ 38100 w 147637"/>
              <a:gd name="connsiteY1" fmla="*/ 86371 h 203052"/>
              <a:gd name="connsiteX2" fmla="*/ 33337 w 147637"/>
              <a:gd name="connsiteY2" fmla="*/ 95896 h 203052"/>
              <a:gd name="connsiteX3" fmla="*/ 14287 w 147637"/>
              <a:gd name="connsiteY3" fmla="*/ 107802 h 203052"/>
              <a:gd name="connsiteX4" fmla="*/ 7144 w 147637"/>
              <a:gd name="connsiteY4" fmla="*/ 114946 h 203052"/>
              <a:gd name="connsiteX5" fmla="*/ 0 w 147637"/>
              <a:gd name="connsiteY5" fmla="*/ 133996 h 203052"/>
              <a:gd name="connsiteX6" fmla="*/ 11906 w 147637"/>
              <a:gd name="connsiteY6" fmla="*/ 162571 h 203052"/>
              <a:gd name="connsiteX7" fmla="*/ 47625 w 147637"/>
              <a:gd name="connsiteY7" fmla="*/ 153046 h 203052"/>
              <a:gd name="connsiteX8" fmla="*/ 59531 w 147637"/>
              <a:gd name="connsiteY8" fmla="*/ 155427 h 203052"/>
              <a:gd name="connsiteX9" fmla="*/ 61912 w 147637"/>
              <a:gd name="connsiteY9" fmla="*/ 179240 h 203052"/>
              <a:gd name="connsiteX10" fmla="*/ 66675 w 147637"/>
              <a:gd name="connsiteY10" fmla="*/ 193527 h 203052"/>
              <a:gd name="connsiteX11" fmla="*/ 69056 w 147637"/>
              <a:gd name="connsiteY11" fmla="*/ 203052 h 203052"/>
              <a:gd name="connsiteX12" fmla="*/ 97631 w 147637"/>
              <a:gd name="connsiteY12" fmla="*/ 195908 h 203052"/>
              <a:gd name="connsiteX13" fmla="*/ 107156 w 147637"/>
              <a:gd name="connsiteY13" fmla="*/ 184002 h 203052"/>
              <a:gd name="connsiteX14" fmla="*/ 145256 w 147637"/>
              <a:gd name="connsiteY14" fmla="*/ 167333 h 203052"/>
              <a:gd name="connsiteX15" fmla="*/ 147637 w 147637"/>
              <a:gd name="connsiteY15" fmla="*/ 14933 h 203052"/>
              <a:gd name="connsiteX16" fmla="*/ 133350 w 147637"/>
              <a:gd name="connsiteY16" fmla="*/ 3027 h 203052"/>
              <a:gd name="connsiteX17" fmla="*/ 73819 w 147637"/>
              <a:gd name="connsiteY17" fmla="*/ 10171 h 203052"/>
              <a:gd name="connsiteX18" fmla="*/ 76200 w 147637"/>
              <a:gd name="connsiteY18" fmla="*/ 26840 h 203052"/>
              <a:gd name="connsiteX19" fmla="*/ 61912 w 147637"/>
              <a:gd name="connsiteY19" fmla="*/ 29221 h 203052"/>
              <a:gd name="connsiteX20" fmla="*/ 33337 w 147637"/>
              <a:gd name="connsiteY20" fmla="*/ 36365 h 203052"/>
              <a:gd name="connsiteX21" fmla="*/ 38100 w 147637"/>
              <a:gd name="connsiteY21" fmla="*/ 64940 h 203052"/>
              <a:gd name="connsiteX22" fmla="*/ 45244 w 147637"/>
              <a:gd name="connsiteY22" fmla="*/ 69702 h 203052"/>
              <a:gd name="connsiteX23" fmla="*/ 47625 w 147637"/>
              <a:gd name="connsiteY23" fmla="*/ 74465 h 203052"/>
              <a:gd name="connsiteX0" fmla="*/ 47625 w 152553"/>
              <a:gd name="connsiteY0" fmla="*/ 74136 h 202723"/>
              <a:gd name="connsiteX1" fmla="*/ 38100 w 152553"/>
              <a:gd name="connsiteY1" fmla="*/ 86042 h 202723"/>
              <a:gd name="connsiteX2" fmla="*/ 33337 w 152553"/>
              <a:gd name="connsiteY2" fmla="*/ 95567 h 202723"/>
              <a:gd name="connsiteX3" fmla="*/ 14287 w 152553"/>
              <a:gd name="connsiteY3" fmla="*/ 107473 h 202723"/>
              <a:gd name="connsiteX4" fmla="*/ 7144 w 152553"/>
              <a:gd name="connsiteY4" fmla="*/ 114617 h 202723"/>
              <a:gd name="connsiteX5" fmla="*/ 0 w 152553"/>
              <a:gd name="connsiteY5" fmla="*/ 133667 h 202723"/>
              <a:gd name="connsiteX6" fmla="*/ 11906 w 152553"/>
              <a:gd name="connsiteY6" fmla="*/ 162242 h 202723"/>
              <a:gd name="connsiteX7" fmla="*/ 47625 w 152553"/>
              <a:gd name="connsiteY7" fmla="*/ 152717 h 202723"/>
              <a:gd name="connsiteX8" fmla="*/ 59531 w 152553"/>
              <a:gd name="connsiteY8" fmla="*/ 155098 h 202723"/>
              <a:gd name="connsiteX9" fmla="*/ 61912 w 152553"/>
              <a:gd name="connsiteY9" fmla="*/ 178911 h 202723"/>
              <a:gd name="connsiteX10" fmla="*/ 66675 w 152553"/>
              <a:gd name="connsiteY10" fmla="*/ 193198 h 202723"/>
              <a:gd name="connsiteX11" fmla="*/ 69056 w 152553"/>
              <a:gd name="connsiteY11" fmla="*/ 202723 h 202723"/>
              <a:gd name="connsiteX12" fmla="*/ 97631 w 152553"/>
              <a:gd name="connsiteY12" fmla="*/ 195579 h 202723"/>
              <a:gd name="connsiteX13" fmla="*/ 107156 w 152553"/>
              <a:gd name="connsiteY13" fmla="*/ 183673 h 202723"/>
              <a:gd name="connsiteX14" fmla="*/ 152400 w 152553"/>
              <a:gd name="connsiteY14" fmla="*/ 162242 h 202723"/>
              <a:gd name="connsiteX15" fmla="*/ 147637 w 152553"/>
              <a:gd name="connsiteY15" fmla="*/ 14604 h 202723"/>
              <a:gd name="connsiteX16" fmla="*/ 133350 w 152553"/>
              <a:gd name="connsiteY16" fmla="*/ 2698 h 202723"/>
              <a:gd name="connsiteX17" fmla="*/ 73819 w 152553"/>
              <a:gd name="connsiteY17" fmla="*/ 9842 h 202723"/>
              <a:gd name="connsiteX18" fmla="*/ 76200 w 152553"/>
              <a:gd name="connsiteY18" fmla="*/ 26511 h 202723"/>
              <a:gd name="connsiteX19" fmla="*/ 61912 w 152553"/>
              <a:gd name="connsiteY19" fmla="*/ 28892 h 202723"/>
              <a:gd name="connsiteX20" fmla="*/ 33337 w 152553"/>
              <a:gd name="connsiteY20" fmla="*/ 36036 h 202723"/>
              <a:gd name="connsiteX21" fmla="*/ 38100 w 152553"/>
              <a:gd name="connsiteY21" fmla="*/ 64611 h 202723"/>
              <a:gd name="connsiteX22" fmla="*/ 45244 w 152553"/>
              <a:gd name="connsiteY22" fmla="*/ 69373 h 202723"/>
              <a:gd name="connsiteX23" fmla="*/ 47625 w 152553"/>
              <a:gd name="connsiteY23" fmla="*/ 74136 h 202723"/>
              <a:gd name="connsiteX0" fmla="*/ 47625 w 152573"/>
              <a:gd name="connsiteY0" fmla="*/ 72083 h 200670"/>
              <a:gd name="connsiteX1" fmla="*/ 38100 w 152573"/>
              <a:gd name="connsiteY1" fmla="*/ 83989 h 200670"/>
              <a:gd name="connsiteX2" fmla="*/ 33337 w 152573"/>
              <a:gd name="connsiteY2" fmla="*/ 93514 h 200670"/>
              <a:gd name="connsiteX3" fmla="*/ 14287 w 152573"/>
              <a:gd name="connsiteY3" fmla="*/ 105420 h 200670"/>
              <a:gd name="connsiteX4" fmla="*/ 7144 w 152573"/>
              <a:gd name="connsiteY4" fmla="*/ 112564 h 200670"/>
              <a:gd name="connsiteX5" fmla="*/ 0 w 152573"/>
              <a:gd name="connsiteY5" fmla="*/ 131614 h 200670"/>
              <a:gd name="connsiteX6" fmla="*/ 11906 w 152573"/>
              <a:gd name="connsiteY6" fmla="*/ 160189 h 200670"/>
              <a:gd name="connsiteX7" fmla="*/ 47625 w 152573"/>
              <a:gd name="connsiteY7" fmla="*/ 150664 h 200670"/>
              <a:gd name="connsiteX8" fmla="*/ 59531 w 152573"/>
              <a:gd name="connsiteY8" fmla="*/ 153045 h 200670"/>
              <a:gd name="connsiteX9" fmla="*/ 61912 w 152573"/>
              <a:gd name="connsiteY9" fmla="*/ 176858 h 200670"/>
              <a:gd name="connsiteX10" fmla="*/ 66675 w 152573"/>
              <a:gd name="connsiteY10" fmla="*/ 191145 h 200670"/>
              <a:gd name="connsiteX11" fmla="*/ 69056 w 152573"/>
              <a:gd name="connsiteY11" fmla="*/ 200670 h 200670"/>
              <a:gd name="connsiteX12" fmla="*/ 97631 w 152573"/>
              <a:gd name="connsiteY12" fmla="*/ 193526 h 200670"/>
              <a:gd name="connsiteX13" fmla="*/ 107156 w 152573"/>
              <a:gd name="connsiteY13" fmla="*/ 181620 h 200670"/>
              <a:gd name="connsiteX14" fmla="*/ 152400 w 152573"/>
              <a:gd name="connsiteY14" fmla="*/ 160189 h 200670"/>
              <a:gd name="connsiteX15" fmla="*/ 147637 w 152573"/>
              <a:gd name="connsiteY15" fmla="*/ 12551 h 200670"/>
              <a:gd name="connsiteX16" fmla="*/ 130969 w 152573"/>
              <a:gd name="connsiteY16" fmla="*/ 5408 h 200670"/>
              <a:gd name="connsiteX17" fmla="*/ 73819 w 152573"/>
              <a:gd name="connsiteY17" fmla="*/ 7789 h 200670"/>
              <a:gd name="connsiteX18" fmla="*/ 76200 w 152573"/>
              <a:gd name="connsiteY18" fmla="*/ 24458 h 200670"/>
              <a:gd name="connsiteX19" fmla="*/ 61912 w 152573"/>
              <a:gd name="connsiteY19" fmla="*/ 26839 h 200670"/>
              <a:gd name="connsiteX20" fmla="*/ 33337 w 152573"/>
              <a:gd name="connsiteY20" fmla="*/ 33983 h 200670"/>
              <a:gd name="connsiteX21" fmla="*/ 38100 w 152573"/>
              <a:gd name="connsiteY21" fmla="*/ 62558 h 200670"/>
              <a:gd name="connsiteX22" fmla="*/ 45244 w 152573"/>
              <a:gd name="connsiteY22" fmla="*/ 67320 h 200670"/>
              <a:gd name="connsiteX23" fmla="*/ 47625 w 152573"/>
              <a:gd name="connsiteY23" fmla="*/ 72083 h 200670"/>
              <a:gd name="connsiteX0" fmla="*/ 47625 w 148388"/>
              <a:gd name="connsiteY0" fmla="*/ 72083 h 200670"/>
              <a:gd name="connsiteX1" fmla="*/ 38100 w 148388"/>
              <a:gd name="connsiteY1" fmla="*/ 83989 h 200670"/>
              <a:gd name="connsiteX2" fmla="*/ 33337 w 148388"/>
              <a:gd name="connsiteY2" fmla="*/ 93514 h 200670"/>
              <a:gd name="connsiteX3" fmla="*/ 14287 w 148388"/>
              <a:gd name="connsiteY3" fmla="*/ 105420 h 200670"/>
              <a:gd name="connsiteX4" fmla="*/ 7144 w 148388"/>
              <a:gd name="connsiteY4" fmla="*/ 112564 h 200670"/>
              <a:gd name="connsiteX5" fmla="*/ 0 w 148388"/>
              <a:gd name="connsiteY5" fmla="*/ 131614 h 200670"/>
              <a:gd name="connsiteX6" fmla="*/ 11906 w 148388"/>
              <a:gd name="connsiteY6" fmla="*/ 160189 h 200670"/>
              <a:gd name="connsiteX7" fmla="*/ 47625 w 148388"/>
              <a:gd name="connsiteY7" fmla="*/ 150664 h 200670"/>
              <a:gd name="connsiteX8" fmla="*/ 59531 w 148388"/>
              <a:gd name="connsiteY8" fmla="*/ 153045 h 200670"/>
              <a:gd name="connsiteX9" fmla="*/ 61912 w 148388"/>
              <a:gd name="connsiteY9" fmla="*/ 176858 h 200670"/>
              <a:gd name="connsiteX10" fmla="*/ 66675 w 148388"/>
              <a:gd name="connsiteY10" fmla="*/ 191145 h 200670"/>
              <a:gd name="connsiteX11" fmla="*/ 69056 w 148388"/>
              <a:gd name="connsiteY11" fmla="*/ 200670 h 200670"/>
              <a:gd name="connsiteX12" fmla="*/ 97631 w 148388"/>
              <a:gd name="connsiteY12" fmla="*/ 193526 h 200670"/>
              <a:gd name="connsiteX13" fmla="*/ 107156 w 148388"/>
              <a:gd name="connsiteY13" fmla="*/ 181620 h 200670"/>
              <a:gd name="connsiteX14" fmla="*/ 145256 w 148388"/>
              <a:gd name="connsiteY14" fmla="*/ 160189 h 200670"/>
              <a:gd name="connsiteX15" fmla="*/ 147637 w 148388"/>
              <a:gd name="connsiteY15" fmla="*/ 12551 h 200670"/>
              <a:gd name="connsiteX16" fmla="*/ 130969 w 148388"/>
              <a:gd name="connsiteY16" fmla="*/ 5408 h 200670"/>
              <a:gd name="connsiteX17" fmla="*/ 73819 w 148388"/>
              <a:gd name="connsiteY17" fmla="*/ 7789 h 200670"/>
              <a:gd name="connsiteX18" fmla="*/ 76200 w 148388"/>
              <a:gd name="connsiteY18" fmla="*/ 24458 h 200670"/>
              <a:gd name="connsiteX19" fmla="*/ 61912 w 148388"/>
              <a:gd name="connsiteY19" fmla="*/ 26839 h 200670"/>
              <a:gd name="connsiteX20" fmla="*/ 33337 w 148388"/>
              <a:gd name="connsiteY20" fmla="*/ 33983 h 200670"/>
              <a:gd name="connsiteX21" fmla="*/ 38100 w 148388"/>
              <a:gd name="connsiteY21" fmla="*/ 62558 h 200670"/>
              <a:gd name="connsiteX22" fmla="*/ 45244 w 148388"/>
              <a:gd name="connsiteY22" fmla="*/ 67320 h 200670"/>
              <a:gd name="connsiteX23" fmla="*/ 47625 w 148388"/>
              <a:gd name="connsiteY23" fmla="*/ 72083 h 200670"/>
              <a:gd name="connsiteX0" fmla="*/ 47625 w 147637"/>
              <a:gd name="connsiteY0" fmla="*/ 72083 h 200670"/>
              <a:gd name="connsiteX1" fmla="*/ 38100 w 147637"/>
              <a:gd name="connsiteY1" fmla="*/ 83989 h 200670"/>
              <a:gd name="connsiteX2" fmla="*/ 33337 w 147637"/>
              <a:gd name="connsiteY2" fmla="*/ 93514 h 200670"/>
              <a:gd name="connsiteX3" fmla="*/ 14287 w 147637"/>
              <a:gd name="connsiteY3" fmla="*/ 105420 h 200670"/>
              <a:gd name="connsiteX4" fmla="*/ 7144 w 147637"/>
              <a:gd name="connsiteY4" fmla="*/ 112564 h 200670"/>
              <a:gd name="connsiteX5" fmla="*/ 0 w 147637"/>
              <a:gd name="connsiteY5" fmla="*/ 131614 h 200670"/>
              <a:gd name="connsiteX6" fmla="*/ 11906 w 147637"/>
              <a:gd name="connsiteY6" fmla="*/ 160189 h 200670"/>
              <a:gd name="connsiteX7" fmla="*/ 47625 w 147637"/>
              <a:gd name="connsiteY7" fmla="*/ 150664 h 200670"/>
              <a:gd name="connsiteX8" fmla="*/ 59531 w 147637"/>
              <a:gd name="connsiteY8" fmla="*/ 153045 h 200670"/>
              <a:gd name="connsiteX9" fmla="*/ 61912 w 147637"/>
              <a:gd name="connsiteY9" fmla="*/ 176858 h 200670"/>
              <a:gd name="connsiteX10" fmla="*/ 66675 w 147637"/>
              <a:gd name="connsiteY10" fmla="*/ 191145 h 200670"/>
              <a:gd name="connsiteX11" fmla="*/ 69056 w 147637"/>
              <a:gd name="connsiteY11" fmla="*/ 200670 h 200670"/>
              <a:gd name="connsiteX12" fmla="*/ 97631 w 147637"/>
              <a:gd name="connsiteY12" fmla="*/ 193526 h 200670"/>
              <a:gd name="connsiteX13" fmla="*/ 107156 w 147637"/>
              <a:gd name="connsiteY13" fmla="*/ 181620 h 200670"/>
              <a:gd name="connsiteX14" fmla="*/ 145256 w 147637"/>
              <a:gd name="connsiteY14" fmla="*/ 160189 h 200670"/>
              <a:gd name="connsiteX15" fmla="*/ 147637 w 147637"/>
              <a:gd name="connsiteY15" fmla="*/ 12551 h 200670"/>
              <a:gd name="connsiteX16" fmla="*/ 130969 w 147637"/>
              <a:gd name="connsiteY16" fmla="*/ 5408 h 200670"/>
              <a:gd name="connsiteX17" fmla="*/ 73819 w 147637"/>
              <a:gd name="connsiteY17" fmla="*/ 7789 h 200670"/>
              <a:gd name="connsiteX18" fmla="*/ 76200 w 147637"/>
              <a:gd name="connsiteY18" fmla="*/ 24458 h 200670"/>
              <a:gd name="connsiteX19" fmla="*/ 61912 w 147637"/>
              <a:gd name="connsiteY19" fmla="*/ 26839 h 200670"/>
              <a:gd name="connsiteX20" fmla="*/ 33337 w 147637"/>
              <a:gd name="connsiteY20" fmla="*/ 33983 h 200670"/>
              <a:gd name="connsiteX21" fmla="*/ 38100 w 147637"/>
              <a:gd name="connsiteY21" fmla="*/ 62558 h 200670"/>
              <a:gd name="connsiteX22" fmla="*/ 45244 w 147637"/>
              <a:gd name="connsiteY22" fmla="*/ 67320 h 200670"/>
              <a:gd name="connsiteX23" fmla="*/ 47625 w 147637"/>
              <a:gd name="connsiteY23" fmla="*/ 72083 h 200670"/>
              <a:gd name="connsiteX0" fmla="*/ 147637 w 239077"/>
              <a:gd name="connsiteY0" fmla="*/ 12551 h 200670"/>
              <a:gd name="connsiteX1" fmla="*/ 130969 w 239077"/>
              <a:gd name="connsiteY1" fmla="*/ 5408 h 200670"/>
              <a:gd name="connsiteX2" fmla="*/ 73819 w 239077"/>
              <a:gd name="connsiteY2" fmla="*/ 7789 h 200670"/>
              <a:gd name="connsiteX3" fmla="*/ 76200 w 239077"/>
              <a:gd name="connsiteY3" fmla="*/ 24458 h 200670"/>
              <a:gd name="connsiteX4" fmla="*/ 61912 w 239077"/>
              <a:gd name="connsiteY4" fmla="*/ 26839 h 200670"/>
              <a:gd name="connsiteX5" fmla="*/ 33337 w 239077"/>
              <a:gd name="connsiteY5" fmla="*/ 33983 h 200670"/>
              <a:gd name="connsiteX6" fmla="*/ 38100 w 239077"/>
              <a:gd name="connsiteY6" fmla="*/ 62558 h 200670"/>
              <a:gd name="connsiteX7" fmla="*/ 45244 w 239077"/>
              <a:gd name="connsiteY7" fmla="*/ 67320 h 200670"/>
              <a:gd name="connsiteX8" fmla="*/ 47625 w 239077"/>
              <a:gd name="connsiteY8" fmla="*/ 72083 h 200670"/>
              <a:gd name="connsiteX9" fmla="*/ 38100 w 239077"/>
              <a:gd name="connsiteY9" fmla="*/ 83989 h 200670"/>
              <a:gd name="connsiteX10" fmla="*/ 33337 w 239077"/>
              <a:gd name="connsiteY10" fmla="*/ 93514 h 200670"/>
              <a:gd name="connsiteX11" fmla="*/ 14287 w 239077"/>
              <a:gd name="connsiteY11" fmla="*/ 105420 h 200670"/>
              <a:gd name="connsiteX12" fmla="*/ 7144 w 239077"/>
              <a:gd name="connsiteY12" fmla="*/ 112564 h 200670"/>
              <a:gd name="connsiteX13" fmla="*/ 0 w 239077"/>
              <a:gd name="connsiteY13" fmla="*/ 131614 h 200670"/>
              <a:gd name="connsiteX14" fmla="*/ 11906 w 239077"/>
              <a:gd name="connsiteY14" fmla="*/ 160189 h 200670"/>
              <a:gd name="connsiteX15" fmla="*/ 47625 w 239077"/>
              <a:gd name="connsiteY15" fmla="*/ 150664 h 200670"/>
              <a:gd name="connsiteX16" fmla="*/ 59531 w 239077"/>
              <a:gd name="connsiteY16" fmla="*/ 153045 h 200670"/>
              <a:gd name="connsiteX17" fmla="*/ 61912 w 239077"/>
              <a:gd name="connsiteY17" fmla="*/ 176858 h 200670"/>
              <a:gd name="connsiteX18" fmla="*/ 66675 w 239077"/>
              <a:gd name="connsiteY18" fmla="*/ 191145 h 200670"/>
              <a:gd name="connsiteX19" fmla="*/ 69056 w 239077"/>
              <a:gd name="connsiteY19" fmla="*/ 200670 h 200670"/>
              <a:gd name="connsiteX20" fmla="*/ 97631 w 239077"/>
              <a:gd name="connsiteY20" fmla="*/ 193526 h 200670"/>
              <a:gd name="connsiteX21" fmla="*/ 107156 w 239077"/>
              <a:gd name="connsiteY21" fmla="*/ 181620 h 200670"/>
              <a:gd name="connsiteX22" fmla="*/ 145256 w 239077"/>
              <a:gd name="connsiteY22" fmla="*/ 160189 h 200670"/>
              <a:gd name="connsiteX23" fmla="*/ 239077 w 239077"/>
              <a:gd name="connsiteY23" fmla="*/ 103991 h 200670"/>
              <a:gd name="connsiteX0" fmla="*/ 147637 w 147637"/>
              <a:gd name="connsiteY0" fmla="*/ 12551 h 200670"/>
              <a:gd name="connsiteX1" fmla="*/ 130969 w 147637"/>
              <a:gd name="connsiteY1" fmla="*/ 5408 h 200670"/>
              <a:gd name="connsiteX2" fmla="*/ 73819 w 147637"/>
              <a:gd name="connsiteY2" fmla="*/ 7789 h 200670"/>
              <a:gd name="connsiteX3" fmla="*/ 76200 w 147637"/>
              <a:gd name="connsiteY3" fmla="*/ 24458 h 200670"/>
              <a:gd name="connsiteX4" fmla="*/ 61912 w 147637"/>
              <a:gd name="connsiteY4" fmla="*/ 26839 h 200670"/>
              <a:gd name="connsiteX5" fmla="*/ 33337 w 147637"/>
              <a:gd name="connsiteY5" fmla="*/ 33983 h 200670"/>
              <a:gd name="connsiteX6" fmla="*/ 38100 w 147637"/>
              <a:gd name="connsiteY6" fmla="*/ 62558 h 200670"/>
              <a:gd name="connsiteX7" fmla="*/ 45244 w 147637"/>
              <a:gd name="connsiteY7" fmla="*/ 67320 h 200670"/>
              <a:gd name="connsiteX8" fmla="*/ 47625 w 147637"/>
              <a:gd name="connsiteY8" fmla="*/ 72083 h 200670"/>
              <a:gd name="connsiteX9" fmla="*/ 38100 w 147637"/>
              <a:gd name="connsiteY9" fmla="*/ 83989 h 200670"/>
              <a:gd name="connsiteX10" fmla="*/ 33337 w 147637"/>
              <a:gd name="connsiteY10" fmla="*/ 93514 h 200670"/>
              <a:gd name="connsiteX11" fmla="*/ 14287 w 147637"/>
              <a:gd name="connsiteY11" fmla="*/ 105420 h 200670"/>
              <a:gd name="connsiteX12" fmla="*/ 7144 w 147637"/>
              <a:gd name="connsiteY12" fmla="*/ 112564 h 200670"/>
              <a:gd name="connsiteX13" fmla="*/ 0 w 147637"/>
              <a:gd name="connsiteY13" fmla="*/ 131614 h 200670"/>
              <a:gd name="connsiteX14" fmla="*/ 11906 w 147637"/>
              <a:gd name="connsiteY14" fmla="*/ 160189 h 200670"/>
              <a:gd name="connsiteX15" fmla="*/ 47625 w 147637"/>
              <a:gd name="connsiteY15" fmla="*/ 150664 h 200670"/>
              <a:gd name="connsiteX16" fmla="*/ 59531 w 147637"/>
              <a:gd name="connsiteY16" fmla="*/ 153045 h 200670"/>
              <a:gd name="connsiteX17" fmla="*/ 61912 w 147637"/>
              <a:gd name="connsiteY17" fmla="*/ 176858 h 200670"/>
              <a:gd name="connsiteX18" fmla="*/ 66675 w 147637"/>
              <a:gd name="connsiteY18" fmla="*/ 191145 h 200670"/>
              <a:gd name="connsiteX19" fmla="*/ 69056 w 147637"/>
              <a:gd name="connsiteY19" fmla="*/ 200670 h 200670"/>
              <a:gd name="connsiteX20" fmla="*/ 97631 w 147637"/>
              <a:gd name="connsiteY20" fmla="*/ 193526 h 200670"/>
              <a:gd name="connsiteX21" fmla="*/ 107156 w 147637"/>
              <a:gd name="connsiteY21" fmla="*/ 181620 h 200670"/>
              <a:gd name="connsiteX22" fmla="*/ 145256 w 147637"/>
              <a:gd name="connsiteY22" fmla="*/ 160189 h 200670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152400"/>
              <a:gd name="connsiteY0" fmla="*/ 5176 h 193295"/>
              <a:gd name="connsiteX1" fmla="*/ 73819 w 152400"/>
              <a:gd name="connsiteY1" fmla="*/ 414 h 193295"/>
              <a:gd name="connsiteX2" fmla="*/ 76200 w 152400"/>
              <a:gd name="connsiteY2" fmla="*/ 17083 h 193295"/>
              <a:gd name="connsiteX3" fmla="*/ 61912 w 152400"/>
              <a:gd name="connsiteY3" fmla="*/ 19464 h 193295"/>
              <a:gd name="connsiteX4" fmla="*/ 33337 w 152400"/>
              <a:gd name="connsiteY4" fmla="*/ 26608 h 193295"/>
              <a:gd name="connsiteX5" fmla="*/ 38100 w 152400"/>
              <a:gd name="connsiteY5" fmla="*/ 55183 h 193295"/>
              <a:gd name="connsiteX6" fmla="*/ 45244 w 152400"/>
              <a:gd name="connsiteY6" fmla="*/ 59945 h 193295"/>
              <a:gd name="connsiteX7" fmla="*/ 47625 w 152400"/>
              <a:gd name="connsiteY7" fmla="*/ 64708 h 193295"/>
              <a:gd name="connsiteX8" fmla="*/ 38100 w 152400"/>
              <a:gd name="connsiteY8" fmla="*/ 76614 h 193295"/>
              <a:gd name="connsiteX9" fmla="*/ 33337 w 152400"/>
              <a:gd name="connsiteY9" fmla="*/ 86139 h 193295"/>
              <a:gd name="connsiteX10" fmla="*/ 14287 w 152400"/>
              <a:gd name="connsiteY10" fmla="*/ 98045 h 193295"/>
              <a:gd name="connsiteX11" fmla="*/ 7144 w 152400"/>
              <a:gd name="connsiteY11" fmla="*/ 105189 h 193295"/>
              <a:gd name="connsiteX12" fmla="*/ 0 w 152400"/>
              <a:gd name="connsiteY12" fmla="*/ 124239 h 193295"/>
              <a:gd name="connsiteX13" fmla="*/ 11906 w 152400"/>
              <a:gd name="connsiteY13" fmla="*/ 152814 h 193295"/>
              <a:gd name="connsiteX14" fmla="*/ 47625 w 152400"/>
              <a:gd name="connsiteY14" fmla="*/ 143289 h 193295"/>
              <a:gd name="connsiteX15" fmla="*/ 59531 w 152400"/>
              <a:gd name="connsiteY15" fmla="*/ 145670 h 193295"/>
              <a:gd name="connsiteX16" fmla="*/ 61912 w 152400"/>
              <a:gd name="connsiteY16" fmla="*/ 169483 h 193295"/>
              <a:gd name="connsiteX17" fmla="*/ 66675 w 152400"/>
              <a:gd name="connsiteY17" fmla="*/ 183770 h 193295"/>
              <a:gd name="connsiteX18" fmla="*/ 69056 w 152400"/>
              <a:gd name="connsiteY18" fmla="*/ 193295 h 193295"/>
              <a:gd name="connsiteX19" fmla="*/ 97631 w 152400"/>
              <a:gd name="connsiteY19" fmla="*/ 186151 h 193295"/>
              <a:gd name="connsiteX20" fmla="*/ 107156 w 152400"/>
              <a:gd name="connsiteY20" fmla="*/ 174245 h 193295"/>
              <a:gd name="connsiteX21" fmla="*/ 152400 w 152400"/>
              <a:gd name="connsiteY21" fmla="*/ 159958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202406"/>
              <a:gd name="connsiteY0" fmla="*/ 5176 h 193295"/>
              <a:gd name="connsiteX1" fmla="*/ 73819 w 202406"/>
              <a:gd name="connsiteY1" fmla="*/ 414 h 193295"/>
              <a:gd name="connsiteX2" fmla="*/ 76200 w 202406"/>
              <a:gd name="connsiteY2" fmla="*/ 17083 h 193295"/>
              <a:gd name="connsiteX3" fmla="*/ 61912 w 202406"/>
              <a:gd name="connsiteY3" fmla="*/ 19464 h 193295"/>
              <a:gd name="connsiteX4" fmla="*/ 33337 w 202406"/>
              <a:gd name="connsiteY4" fmla="*/ 26608 h 193295"/>
              <a:gd name="connsiteX5" fmla="*/ 38100 w 202406"/>
              <a:gd name="connsiteY5" fmla="*/ 55183 h 193295"/>
              <a:gd name="connsiteX6" fmla="*/ 45244 w 202406"/>
              <a:gd name="connsiteY6" fmla="*/ 59945 h 193295"/>
              <a:gd name="connsiteX7" fmla="*/ 47625 w 202406"/>
              <a:gd name="connsiteY7" fmla="*/ 64708 h 193295"/>
              <a:gd name="connsiteX8" fmla="*/ 38100 w 202406"/>
              <a:gd name="connsiteY8" fmla="*/ 76614 h 193295"/>
              <a:gd name="connsiteX9" fmla="*/ 33337 w 202406"/>
              <a:gd name="connsiteY9" fmla="*/ 86139 h 193295"/>
              <a:gd name="connsiteX10" fmla="*/ 14287 w 202406"/>
              <a:gd name="connsiteY10" fmla="*/ 98045 h 193295"/>
              <a:gd name="connsiteX11" fmla="*/ 7144 w 202406"/>
              <a:gd name="connsiteY11" fmla="*/ 105189 h 193295"/>
              <a:gd name="connsiteX12" fmla="*/ 0 w 202406"/>
              <a:gd name="connsiteY12" fmla="*/ 124239 h 193295"/>
              <a:gd name="connsiteX13" fmla="*/ 11906 w 202406"/>
              <a:gd name="connsiteY13" fmla="*/ 152814 h 193295"/>
              <a:gd name="connsiteX14" fmla="*/ 47625 w 202406"/>
              <a:gd name="connsiteY14" fmla="*/ 143289 h 193295"/>
              <a:gd name="connsiteX15" fmla="*/ 59531 w 202406"/>
              <a:gd name="connsiteY15" fmla="*/ 145670 h 193295"/>
              <a:gd name="connsiteX16" fmla="*/ 61912 w 202406"/>
              <a:gd name="connsiteY16" fmla="*/ 169483 h 193295"/>
              <a:gd name="connsiteX17" fmla="*/ 66675 w 202406"/>
              <a:gd name="connsiteY17" fmla="*/ 183770 h 193295"/>
              <a:gd name="connsiteX18" fmla="*/ 69056 w 202406"/>
              <a:gd name="connsiteY18" fmla="*/ 193295 h 193295"/>
              <a:gd name="connsiteX19" fmla="*/ 97631 w 202406"/>
              <a:gd name="connsiteY19" fmla="*/ 186151 h 193295"/>
              <a:gd name="connsiteX20" fmla="*/ 107156 w 202406"/>
              <a:gd name="connsiteY20" fmla="*/ 174245 h 193295"/>
              <a:gd name="connsiteX21" fmla="*/ 202406 w 202406"/>
              <a:gd name="connsiteY21" fmla="*/ 13138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043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7637 w 147637"/>
              <a:gd name="connsiteY21" fmla="*/ 150432 h 19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7637" h="193295">
                <a:moveTo>
                  <a:pt x="147637" y="5176"/>
                </a:moveTo>
                <a:cubicBezTo>
                  <a:pt x="132258" y="4184"/>
                  <a:pt x="85725" y="-1570"/>
                  <a:pt x="73819" y="414"/>
                </a:cubicBezTo>
                <a:cubicBezTo>
                  <a:pt x="61913" y="2399"/>
                  <a:pt x="79175" y="12323"/>
                  <a:pt x="76200" y="17083"/>
                </a:cubicBezTo>
                <a:cubicBezTo>
                  <a:pt x="73641" y="21177"/>
                  <a:pt x="66625" y="18417"/>
                  <a:pt x="61912" y="19464"/>
                </a:cubicBezTo>
                <a:cubicBezTo>
                  <a:pt x="52328" y="21594"/>
                  <a:pt x="42862" y="24227"/>
                  <a:pt x="33337" y="26608"/>
                </a:cubicBezTo>
                <a:cubicBezTo>
                  <a:pt x="34925" y="36133"/>
                  <a:pt x="34852" y="46089"/>
                  <a:pt x="38100" y="55183"/>
                </a:cubicBezTo>
                <a:cubicBezTo>
                  <a:pt x="39063" y="57878"/>
                  <a:pt x="43456" y="57710"/>
                  <a:pt x="45244" y="59945"/>
                </a:cubicBezTo>
                <a:cubicBezTo>
                  <a:pt x="46812" y="61905"/>
                  <a:pt x="48816" y="61930"/>
                  <a:pt x="47625" y="64708"/>
                </a:cubicBezTo>
                <a:cubicBezTo>
                  <a:pt x="46434" y="67486"/>
                  <a:pt x="40919" y="72385"/>
                  <a:pt x="38100" y="76614"/>
                </a:cubicBezTo>
                <a:cubicBezTo>
                  <a:pt x="36131" y="79568"/>
                  <a:pt x="35647" y="83444"/>
                  <a:pt x="33337" y="86139"/>
                </a:cubicBezTo>
                <a:cubicBezTo>
                  <a:pt x="28699" y="91550"/>
                  <a:pt x="20451" y="94963"/>
                  <a:pt x="14287" y="98045"/>
                </a:cubicBezTo>
                <a:cubicBezTo>
                  <a:pt x="11906" y="100426"/>
                  <a:pt x="9101" y="102449"/>
                  <a:pt x="7144" y="105189"/>
                </a:cubicBezTo>
                <a:cubicBezTo>
                  <a:pt x="2353" y="111896"/>
                  <a:pt x="1918" y="116567"/>
                  <a:pt x="0" y="124239"/>
                </a:cubicBezTo>
                <a:cubicBezTo>
                  <a:pt x="3969" y="133764"/>
                  <a:pt x="3403" y="146968"/>
                  <a:pt x="11906" y="152814"/>
                </a:cubicBezTo>
                <a:cubicBezTo>
                  <a:pt x="25729" y="162317"/>
                  <a:pt x="38476" y="150151"/>
                  <a:pt x="47625" y="143289"/>
                </a:cubicBezTo>
                <a:cubicBezTo>
                  <a:pt x="51594" y="144083"/>
                  <a:pt x="57593" y="142117"/>
                  <a:pt x="59531" y="145670"/>
                </a:cubicBezTo>
                <a:cubicBezTo>
                  <a:pt x="63351" y="152673"/>
                  <a:pt x="60442" y="161642"/>
                  <a:pt x="61912" y="169483"/>
                </a:cubicBezTo>
                <a:cubicBezTo>
                  <a:pt x="62837" y="174417"/>
                  <a:pt x="65232" y="178962"/>
                  <a:pt x="66675" y="183770"/>
                </a:cubicBezTo>
                <a:cubicBezTo>
                  <a:pt x="67615" y="186905"/>
                  <a:pt x="68262" y="190120"/>
                  <a:pt x="69056" y="193295"/>
                </a:cubicBezTo>
                <a:cubicBezTo>
                  <a:pt x="78581" y="190914"/>
                  <a:pt x="88849" y="190542"/>
                  <a:pt x="97631" y="186151"/>
                </a:cubicBezTo>
                <a:cubicBezTo>
                  <a:pt x="102177" y="183878"/>
                  <a:pt x="98822" y="180198"/>
                  <a:pt x="107156" y="174245"/>
                </a:cubicBezTo>
                <a:cubicBezTo>
                  <a:pt x="115490" y="168292"/>
                  <a:pt x="144335" y="161988"/>
                  <a:pt x="147637" y="150432"/>
                </a:cubicBezTo>
              </a:path>
            </a:pathLst>
          </a:custGeom>
          <a:solidFill>
            <a:srgbClr val="66FFFF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4ACEEB8-F8DE-71D6-7E46-3DC06B67AB54}"/>
              </a:ext>
            </a:extLst>
          </p:cNvPr>
          <p:cNvSpPr/>
          <p:nvPr/>
        </p:nvSpPr>
        <p:spPr>
          <a:xfrm>
            <a:off x="4624388" y="2731294"/>
            <a:ext cx="1235868" cy="573437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40355DF-017A-2653-47D1-FAEF624AAA93}"/>
              </a:ext>
            </a:extLst>
          </p:cNvPr>
          <p:cNvSpPr/>
          <p:nvPr/>
        </p:nvSpPr>
        <p:spPr>
          <a:xfrm>
            <a:off x="1784102" y="3670080"/>
            <a:ext cx="2885530" cy="1598265"/>
          </a:xfrm>
          <a:custGeom>
            <a:avLst/>
            <a:gdLst>
              <a:gd name="connsiteX0" fmla="*/ 2879528 w 2922600"/>
              <a:gd name="connsiteY0" fmla="*/ 111389 h 1728140"/>
              <a:gd name="connsiteX1" fmla="*/ 2398515 w 2922600"/>
              <a:gd name="connsiteY1" fmla="*/ 128058 h 1728140"/>
              <a:gd name="connsiteX2" fmla="*/ 1946078 w 2922600"/>
              <a:gd name="connsiteY2" fmla="*/ 249501 h 1728140"/>
              <a:gd name="connsiteX3" fmla="*/ 1574603 w 2922600"/>
              <a:gd name="connsiteY3" fmla="*/ 242358 h 1728140"/>
              <a:gd name="connsiteX4" fmla="*/ 1243609 w 2922600"/>
              <a:gd name="connsiteY4" fmla="*/ 318558 h 1728140"/>
              <a:gd name="connsiteX5" fmla="*/ 931665 w 2922600"/>
              <a:gd name="connsiteY5" fmla="*/ 420951 h 1728140"/>
              <a:gd name="connsiteX6" fmla="*/ 769740 w 2922600"/>
              <a:gd name="connsiteY6" fmla="*/ 525726 h 1728140"/>
              <a:gd name="connsiteX7" fmla="*/ 338734 w 2922600"/>
              <a:gd name="connsiteY7" fmla="*/ 592401 h 1728140"/>
              <a:gd name="connsiteX8" fmla="*/ 148234 w 2922600"/>
              <a:gd name="connsiteY8" fmla="*/ 697176 h 1728140"/>
              <a:gd name="connsiteX9" fmla="*/ 36315 w 2922600"/>
              <a:gd name="connsiteY9" fmla="*/ 837670 h 1728140"/>
              <a:gd name="connsiteX10" fmla="*/ 12503 w 2922600"/>
              <a:gd name="connsiteY10" fmla="*/ 918633 h 1728140"/>
              <a:gd name="connsiteX11" fmla="*/ 2978 w 2922600"/>
              <a:gd name="connsiteY11" fmla="*/ 1123420 h 1728140"/>
              <a:gd name="connsiteX12" fmla="*/ 64890 w 2922600"/>
              <a:gd name="connsiteY12" fmla="*/ 1197239 h 1728140"/>
              <a:gd name="connsiteX13" fmla="*/ 367309 w 2922600"/>
              <a:gd name="connsiteY13" fmla="*/ 1249626 h 1728140"/>
              <a:gd name="connsiteX14" fmla="*/ 764978 w 2922600"/>
              <a:gd name="connsiteY14" fmla="*/ 1409170 h 1728140"/>
              <a:gd name="connsiteX15" fmla="*/ 1169790 w 2922600"/>
              <a:gd name="connsiteY15" fmla="*/ 1418695 h 1728140"/>
              <a:gd name="connsiteX16" fmla="*/ 1665090 w 2922600"/>
              <a:gd name="connsiteY16" fmla="*/ 1511564 h 1728140"/>
              <a:gd name="connsiteX17" fmla="*/ 1924647 w 2922600"/>
              <a:gd name="connsiteY17" fmla="*/ 1475845 h 1728140"/>
              <a:gd name="connsiteX18" fmla="*/ 2303265 w 2922600"/>
              <a:gd name="connsiteY18" fmla="*/ 1635389 h 1728140"/>
              <a:gd name="connsiteX19" fmla="*/ 2727128 w 2922600"/>
              <a:gd name="connsiteY19" fmla="*/ 1606814 h 1728140"/>
              <a:gd name="connsiteX20" fmla="*/ 2881909 w 2922600"/>
              <a:gd name="connsiteY20" fmla="*/ 1621101 h 1728140"/>
              <a:gd name="connsiteX21" fmla="*/ 2879528 w 2922600"/>
              <a:gd name="connsiteY21" fmla="*/ 111389 h 1728140"/>
              <a:gd name="connsiteX0" fmla="*/ 2879528 w 2881909"/>
              <a:gd name="connsiteY0" fmla="*/ 111389 h 1728140"/>
              <a:gd name="connsiteX1" fmla="*/ 2398515 w 2881909"/>
              <a:gd name="connsiteY1" fmla="*/ 128058 h 1728140"/>
              <a:gd name="connsiteX2" fmla="*/ 1946078 w 2881909"/>
              <a:gd name="connsiteY2" fmla="*/ 249501 h 1728140"/>
              <a:gd name="connsiteX3" fmla="*/ 1574603 w 2881909"/>
              <a:gd name="connsiteY3" fmla="*/ 242358 h 1728140"/>
              <a:gd name="connsiteX4" fmla="*/ 1243609 w 2881909"/>
              <a:gd name="connsiteY4" fmla="*/ 318558 h 1728140"/>
              <a:gd name="connsiteX5" fmla="*/ 931665 w 2881909"/>
              <a:gd name="connsiteY5" fmla="*/ 420951 h 1728140"/>
              <a:gd name="connsiteX6" fmla="*/ 769740 w 2881909"/>
              <a:gd name="connsiteY6" fmla="*/ 525726 h 1728140"/>
              <a:gd name="connsiteX7" fmla="*/ 338734 w 2881909"/>
              <a:gd name="connsiteY7" fmla="*/ 592401 h 1728140"/>
              <a:gd name="connsiteX8" fmla="*/ 148234 w 2881909"/>
              <a:gd name="connsiteY8" fmla="*/ 697176 h 1728140"/>
              <a:gd name="connsiteX9" fmla="*/ 36315 w 2881909"/>
              <a:gd name="connsiteY9" fmla="*/ 837670 h 1728140"/>
              <a:gd name="connsiteX10" fmla="*/ 12503 w 2881909"/>
              <a:gd name="connsiteY10" fmla="*/ 918633 h 1728140"/>
              <a:gd name="connsiteX11" fmla="*/ 2978 w 2881909"/>
              <a:gd name="connsiteY11" fmla="*/ 1123420 h 1728140"/>
              <a:gd name="connsiteX12" fmla="*/ 64890 w 2881909"/>
              <a:gd name="connsiteY12" fmla="*/ 1197239 h 1728140"/>
              <a:gd name="connsiteX13" fmla="*/ 367309 w 2881909"/>
              <a:gd name="connsiteY13" fmla="*/ 1249626 h 1728140"/>
              <a:gd name="connsiteX14" fmla="*/ 764978 w 2881909"/>
              <a:gd name="connsiteY14" fmla="*/ 1409170 h 1728140"/>
              <a:gd name="connsiteX15" fmla="*/ 1169790 w 2881909"/>
              <a:gd name="connsiteY15" fmla="*/ 1418695 h 1728140"/>
              <a:gd name="connsiteX16" fmla="*/ 1665090 w 2881909"/>
              <a:gd name="connsiteY16" fmla="*/ 1511564 h 1728140"/>
              <a:gd name="connsiteX17" fmla="*/ 1924647 w 2881909"/>
              <a:gd name="connsiteY17" fmla="*/ 1475845 h 1728140"/>
              <a:gd name="connsiteX18" fmla="*/ 2303265 w 2881909"/>
              <a:gd name="connsiteY18" fmla="*/ 1635389 h 1728140"/>
              <a:gd name="connsiteX19" fmla="*/ 2727128 w 2881909"/>
              <a:gd name="connsiteY19" fmla="*/ 1606814 h 1728140"/>
              <a:gd name="connsiteX20" fmla="*/ 2881909 w 2881909"/>
              <a:gd name="connsiteY20" fmla="*/ 1621101 h 1728140"/>
              <a:gd name="connsiteX21" fmla="*/ 2879528 w 2881909"/>
              <a:gd name="connsiteY21" fmla="*/ 111389 h 1728140"/>
              <a:gd name="connsiteX0" fmla="*/ 2879528 w 2939503"/>
              <a:gd name="connsiteY0" fmla="*/ 111389 h 1641062"/>
              <a:gd name="connsiteX1" fmla="*/ 2398515 w 2939503"/>
              <a:gd name="connsiteY1" fmla="*/ 128058 h 1641062"/>
              <a:gd name="connsiteX2" fmla="*/ 1946078 w 2939503"/>
              <a:gd name="connsiteY2" fmla="*/ 249501 h 1641062"/>
              <a:gd name="connsiteX3" fmla="*/ 1574603 w 2939503"/>
              <a:gd name="connsiteY3" fmla="*/ 242358 h 1641062"/>
              <a:gd name="connsiteX4" fmla="*/ 1243609 w 2939503"/>
              <a:gd name="connsiteY4" fmla="*/ 318558 h 1641062"/>
              <a:gd name="connsiteX5" fmla="*/ 931665 w 2939503"/>
              <a:gd name="connsiteY5" fmla="*/ 420951 h 1641062"/>
              <a:gd name="connsiteX6" fmla="*/ 769740 w 2939503"/>
              <a:gd name="connsiteY6" fmla="*/ 525726 h 1641062"/>
              <a:gd name="connsiteX7" fmla="*/ 338734 w 2939503"/>
              <a:gd name="connsiteY7" fmla="*/ 592401 h 1641062"/>
              <a:gd name="connsiteX8" fmla="*/ 148234 w 2939503"/>
              <a:gd name="connsiteY8" fmla="*/ 697176 h 1641062"/>
              <a:gd name="connsiteX9" fmla="*/ 36315 w 2939503"/>
              <a:gd name="connsiteY9" fmla="*/ 837670 h 1641062"/>
              <a:gd name="connsiteX10" fmla="*/ 12503 w 2939503"/>
              <a:gd name="connsiteY10" fmla="*/ 918633 h 1641062"/>
              <a:gd name="connsiteX11" fmla="*/ 2978 w 2939503"/>
              <a:gd name="connsiteY11" fmla="*/ 1123420 h 1641062"/>
              <a:gd name="connsiteX12" fmla="*/ 64890 w 2939503"/>
              <a:gd name="connsiteY12" fmla="*/ 1197239 h 1641062"/>
              <a:gd name="connsiteX13" fmla="*/ 367309 w 2939503"/>
              <a:gd name="connsiteY13" fmla="*/ 1249626 h 1641062"/>
              <a:gd name="connsiteX14" fmla="*/ 764978 w 2939503"/>
              <a:gd name="connsiteY14" fmla="*/ 1409170 h 1641062"/>
              <a:gd name="connsiteX15" fmla="*/ 1169790 w 2939503"/>
              <a:gd name="connsiteY15" fmla="*/ 1418695 h 1641062"/>
              <a:gd name="connsiteX16" fmla="*/ 1665090 w 2939503"/>
              <a:gd name="connsiteY16" fmla="*/ 1511564 h 1641062"/>
              <a:gd name="connsiteX17" fmla="*/ 1924647 w 2939503"/>
              <a:gd name="connsiteY17" fmla="*/ 1475845 h 1641062"/>
              <a:gd name="connsiteX18" fmla="*/ 2303265 w 2939503"/>
              <a:gd name="connsiteY18" fmla="*/ 1635389 h 1641062"/>
              <a:gd name="connsiteX19" fmla="*/ 2727128 w 2939503"/>
              <a:gd name="connsiteY19" fmla="*/ 1606814 h 1641062"/>
              <a:gd name="connsiteX20" fmla="*/ 2881909 w 2939503"/>
              <a:gd name="connsiteY20" fmla="*/ 1621101 h 1641062"/>
              <a:gd name="connsiteX21" fmla="*/ 2879528 w 2939503"/>
              <a:gd name="connsiteY21" fmla="*/ 111389 h 1641062"/>
              <a:gd name="connsiteX0" fmla="*/ 2879528 w 2896298"/>
              <a:gd name="connsiteY0" fmla="*/ 111389 h 1733995"/>
              <a:gd name="connsiteX1" fmla="*/ 2398515 w 2896298"/>
              <a:gd name="connsiteY1" fmla="*/ 128058 h 1733995"/>
              <a:gd name="connsiteX2" fmla="*/ 1946078 w 2896298"/>
              <a:gd name="connsiteY2" fmla="*/ 249501 h 1733995"/>
              <a:gd name="connsiteX3" fmla="*/ 1574603 w 2896298"/>
              <a:gd name="connsiteY3" fmla="*/ 242358 h 1733995"/>
              <a:gd name="connsiteX4" fmla="*/ 1243609 w 2896298"/>
              <a:gd name="connsiteY4" fmla="*/ 318558 h 1733995"/>
              <a:gd name="connsiteX5" fmla="*/ 931665 w 2896298"/>
              <a:gd name="connsiteY5" fmla="*/ 420951 h 1733995"/>
              <a:gd name="connsiteX6" fmla="*/ 769740 w 2896298"/>
              <a:gd name="connsiteY6" fmla="*/ 525726 h 1733995"/>
              <a:gd name="connsiteX7" fmla="*/ 338734 w 2896298"/>
              <a:gd name="connsiteY7" fmla="*/ 592401 h 1733995"/>
              <a:gd name="connsiteX8" fmla="*/ 148234 w 2896298"/>
              <a:gd name="connsiteY8" fmla="*/ 697176 h 1733995"/>
              <a:gd name="connsiteX9" fmla="*/ 36315 w 2896298"/>
              <a:gd name="connsiteY9" fmla="*/ 837670 h 1733995"/>
              <a:gd name="connsiteX10" fmla="*/ 12503 w 2896298"/>
              <a:gd name="connsiteY10" fmla="*/ 918633 h 1733995"/>
              <a:gd name="connsiteX11" fmla="*/ 2978 w 2896298"/>
              <a:gd name="connsiteY11" fmla="*/ 1123420 h 1733995"/>
              <a:gd name="connsiteX12" fmla="*/ 64890 w 2896298"/>
              <a:gd name="connsiteY12" fmla="*/ 1197239 h 1733995"/>
              <a:gd name="connsiteX13" fmla="*/ 367309 w 2896298"/>
              <a:gd name="connsiteY13" fmla="*/ 1249626 h 1733995"/>
              <a:gd name="connsiteX14" fmla="*/ 764978 w 2896298"/>
              <a:gd name="connsiteY14" fmla="*/ 1409170 h 1733995"/>
              <a:gd name="connsiteX15" fmla="*/ 1169790 w 2896298"/>
              <a:gd name="connsiteY15" fmla="*/ 1418695 h 1733995"/>
              <a:gd name="connsiteX16" fmla="*/ 1665090 w 2896298"/>
              <a:gd name="connsiteY16" fmla="*/ 1511564 h 1733995"/>
              <a:gd name="connsiteX17" fmla="*/ 1924647 w 2896298"/>
              <a:gd name="connsiteY17" fmla="*/ 1475845 h 1733995"/>
              <a:gd name="connsiteX18" fmla="*/ 2303265 w 2896298"/>
              <a:gd name="connsiteY18" fmla="*/ 1635389 h 1733995"/>
              <a:gd name="connsiteX19" fmla="*/ 2679503 w 2896298"/>
              <a:gd name="connsiteY19" fmla="*/ 1625864 h 1733995"/>
              <a:gd name="connsiteX20" fmla="*/ 2881909 w 2896298"/>
              <a:gd name="connsiteY20" fmla="*/ 1621101 h 1733995"/>
              <a:gd name="connsiteX21" fmla="*/ 2879528 w 2896298"/>
              <a:gd name="connsiteY21" fmla="*/ 111389 h 1733995"/>
              <a:gd name="connsiteX0" fmla="*/ 2879528 w 2896298"/>
              <a:gd name="connsiteY0" fmla="*/ 111389 h 1644858"/>
              <a:gd name="connsiteX1" fmla="*/ 2398515 w 2896298"/>
              <a:gd name="connsiteY1" fmla="*/ 128058 h 1644858"/>
              <a:gd name="connsiteX2" fmla="*/ 1946078 w 2896298"/>
              <a:gd name="connsiteY2" fmla="*/ 249501 h 1644858"/>
              <a:gd name="connsiteX3" fmla="*/ 1574603 w 2896298"/>
              <a:gd name="connsiteY3" fmla="*/ 242358 h 1644858"/>
              <a:gd name="connsiteX4" fmla="*/ 1243609 w 2896298"/>
              <a:gd name="connsiteY4" fmla="*/ 318558 h 1644858"/>
              <a:gd name="connsiteX5" fmla="*/ 931665 w 2896298"/>
              <a:gd name="connsiteY5" fmla="*/ 420951 h 1644858"/>
              <a:gd name="connsiteX6" fmla="*/ 769740 w 2896298"/>
              <a:gd name="connsiteY6" fmla="*/ 525726 h 1644858"/>
              <a:gd name="connsiteX7" fmla="*/ 338734 w 2896298"/>
              <a:gd name="connsiteY7" fmla="*/ 592401 h 1644858"/>
              <a:gd name="connsiteX8" fmla="*/ 148234 w 2896298"/>
              <a:gd name="connsiteY8" fmla="*/ 697176 h 1644858"/>
              <a:gd name="connsiteX9" fmla="*/ 36315 w 2896298"/>
              <a:gd name="connsiteY9" fmla="*/ 837670 h 1644858"/>
              <a:gd name="connsiteX10" fmla="*/ 12503 w 2896298"/>
              <a:gd name="connsiteY10" fmla="*/ 918633 h 1644858"/>
              <a:gd name="connsiteX11" fmla="*/ 2978 w 2896298"/>
              <a:gd name="connsiteY11" fmla="*/ 1123420 h 1644858"/>
              <a:gd name="connsiteX12" fmla="*/ 64890 w 2896298"/>
              <a:gd name="connsiteY12" fmla="*/ 1197239 h 1644858"/>
              <a:gd name="connsiteX13" fmla="*/ 367309 w 2896298"/>
              <a:gd name="connsiteY13" fmla="*/ 1249626 h 1644858"/>
              <a:gd name="connsiteX14" fmla="*/ 764978 w 2896298"/>
              <a:gd name="connsiteY14" fmla="*/ 1409170 h 1644858"/>
              <a:gd name="connsiteX15" fmla="*/ 1169790 w 2896298"/>
              <a:gd name="connsiteY15" fmla="*/ 1418695 h 1644858"/>
              <a:gd name="connsiteX16" fmla="*/ 1665090 w 2896298"/>
              <a:gd name="connsiteY16" fmla="*/ 1511564 h 1644858"/>
              <a:gd name="connsiteX17" fmla="*/ 1924647 w 2896298"/>
              <a:gd name="connsiteY17" fmla="*/ 1475845 h 1644858"/>
              <a:gd name="connsiteX18" fmla="*/ 2303265 w 2896298"/>
              <a:gd name="connsiteY18" fmla="*/ 1635389 h 1644858"/>
              <a:gd name="connsiteX19" fmla="*/ 2679503 w 2896298"/>
              <a:gd name="connsiteY19" fmla="*/ 1625864 h 1644858"/>
              <a:gd name="connsiteX20" fmla="*/ 2881909 w 2896298"/>
              <a:gd name="connsiteY20" fmla="*/ 1621101 h 1644858"/>
              <a:gd name="connsiteX21" fmla="*/ 2879528 w 2896298"/>
              <a:gd name="connsiteY21" fmla="*/ 111389 h 1644858"/>
              <a:gd name="connsiteX0" fmla="*/ 2879528 w 2881909"/>
              <a:gd name="connsiteY0" fmla="*/ 111389 h 1644858"/>
              <a:gd name="connsiteX1" fmla="*/ 2398515 w 2881909"/>
              <a:gd name="connsiteY1" fmla="*/ 128058 h 1644858"/>
              <a:gd name="connsiteX2" fmla="*/ 1946078 w 2881909"/>
              <a:gd name="connsiteY2" fmla="*/ 249501 h 1644858"/>
              <a:gd name="connsiteX3" fmla="*/ 1574603 w 2881909"/>
              <a:gd name="connsiteY3" fmla="*/ 242358 h 1644858"/>
              <a:gd name="connsiteX4" fmla="*/ 1243609 w 2881909"/>
              <a:gd name="connsiteY4" fmla="*/ 318558 h 1644858"/>
              <a:gd name="connsiteX5" fmla="*/ 931665 w 2881909"/>
              <a:gd name="connsiteY5" fmla="*/ 420951 h 1644858"/>
              <a:gd name="connsiteX6" fmla="*/ 769740 w 2881909"/>
              <a:gd name="connsiteY6" fmla="*/ 525726 h 1644858"/>
              <a:gd name="connsiteX7" fmla="*/ 338734 w 2881909"/>
              <a:gd name="connsiteY7" fmla="*/ 592401 h 1644858"/>
              <a:gd name="connsiteX8" fmla="*/ 148234 w 2881909"/>
              <a:gd name="connsiteY8" fmla="*/ 697176 h 1644858"/>
              <a:gd name="connsiteX9" fmla="*/ 36315 w 2881909"/>
              <a:gd name="connsiteY9" fmla="*/ 837670 h 1644858"/>
              <a:gd name="connsiteX10" fmla="*/ 12503 w 2881909"/>
              <a:gd name="connsiteY10" fmla="*/ 918633 h 1644858"/>
              <a:gd name="connsiteX11" fmla="*/ 2978 w 2881909"/>
              <a:gd name="connsiteY11" fmla="*/ 1123420 h 1644858"/>
              <a:gd name="connsiteX12" fmla="*/ 64890 w 2881909"/>
              <a:gd name="connsiteY12" fmla="*/ 1197239 h 1644858"/>
              <a:gd name="connsiteX13" fmla="*/ 367309 w 2881909"/>
              <a:gd name="connsiteY13" fmla="*/ 1249626 h 1644858"/>
              <a:gd name="connsiteX14" fmla="*/ 764978 w 2881909"/>
              <a:gd name="connsiteY14" fmla="*/ 1409170 h 1644858"/>
              <a:gd name="connsiteX15" fmla="*/ 1169790 w 2881909"/>
              <a:gd name="connsiteY15" fmla="*/ 1418695 h 1644858"/>
              <a:gd name="connsiteX16" fmla="*/ 1665090 w 2881909"/>
              <a:gd name="connsiteY16" fmla="*/ 1511564 h 1644858"/>
              <a:gd name="connsiteX17" fmla="*/ 1924647 w 2881909"/>
              <a:gd name="connsiteY17" fmla="*/ 1475845 h 1644858"/>
              <a:gd name="connsiteX18" fmla="*/ 2303265 w 2881909"/>
              <a:gd name="connsiteY18" fmla="*/ 1635389 h 1644858"/>
              <a:gd name="connsiteX19" fmla="*/ 2679503 w 2881909"/>
              <a:gd name="connsiteY19" fmla="*/ 1625864 h 1644858"/>
              <a:gd name="connsiteX20" fmla="*/ 2881909 w 2881909"/>
              <a:gd name="connsiteY20" fmla="*/ 1621101 h 1644858"/>
              <a:gd name="connsiteX21" fmla="*/ 2879528 w 2881909"/>
              <a:gd name="connsiteY21" fmla="*/ 111389 h 1644858"/>
              <a:gd name="connsiteX0" fmla="*/ 2879528 w 2881909"/>
              <a:gd name="connsiteY0" fmla="*/ 158974 h 1692443"/>
              <a:gd name="connsiteX1" fmla="*/ 2769992 w 2881909"/>
              <a:gd name="connsiteY1" fmla="*/ 47055 h 1692443"/>
              <a:gd name="connsiteX2" fmla="*/ 2398515 w 2881909"/>
              <a:gd name="connsiteY2" fmla="*/ 175643 h 1692443"/>
              <a:gd name="connsiteX3" fmla="*/ 1946078 w 2881909"/>
              <a:gd name="connsiteY3" fmla="*/ 297086 h 1692443"/>
              <a:gd name="connsiteX4" fmla="*/ 1574603 w 2881909"/>
              <a:gd name="connsiteY4" fmla="*/ 289943 h 1692443"/>
              <a:gd name="connsiteX5" fmla="*/ 1243609 w 2881909"/>
              <a:gd name="connsiteY5" fmla="*/ 366143 h 1692443"/>
              <a:gd name="connsiteX6" fmla="*/ 931665 w 2881909"/>
              <a:gd name="connsiteY6" fmla="*/ 468536 h 1692443"/>
              <a:gd name="connsiteX7" fmla="*/ 769740 w 2881909"/>
              <a:gd name="connsiteY7" fmla="*/ 573311 h 1692443"/>
              <a:gd name="connsiteX8" fmla="*/ 338734 w 2881909"/>
              <a:gd name="connsiteY8" fmla="*/ 639986 h 1692443"/>
              <a:gd name="connsiteX9" fmla="*/ 148234 w 2881909"/>
              <a:gd name="connsiteY9" fmla="*/ 744761 h 1692443"/>
              <a:gd name="connsiteX10" fmla="*/ 36315 w 2881909"/>
              <a:gd name="connsiteY10" fmla="*/ 885255 h 1692443"/>
              <a:gd name="connsiteX11" fmla="*/ 12503 w 2881909"/>
              <a:gd name="connsiteY11" fmla="*/ 966218 h 1692443"/>
              <a:gd name="connsiteX12" fmla="*/ 2978 w 2881909"/>
              <a:gd name="connsiteY12" fmla="*/ 1171005 h 1692443"/>
              <a:gd name="connsiteX13" fmla="*/ 64890 w 2881909"/>
              <a:gd name="connsiteY13" fmla="*/ 1244824 h 1692443"/>
              <a:gd name="connsiteX14" fmla="*/ 367309 w 2881909"/>
              <a:gd name="connsiteY14" fmla="*/ 1297211 h 1692443"/>
              <a:gd name="connsiteX15" fmla="*/ 764978 w 2881909"/>
              <a:gd name="connsiteY15" fmla="*/ 1456755 h 1692443"/>
              <a:gd name="connsiteX16" fmla="*/ 1169790 w 2881909"/>
              <a:gd name="connsiteY16" fmla="*/ 1466280 h 1692443"/>
              <a:gd name="connsiteX17" fmla="*/ 1665090 w 2881909"/>
              <a:gd name="connsiteY17" fmla="*/ 1559149 h 1692443"/>
              <a:gd name="connsiteX18" fmla="*/ 1924647 w 2881909"/>
              <a:gd name="connsiteY18" fmla="*/ 1523430 h 1692443"/>
              <a:gd name="connsiteX19" fmla="*/ 2303265 w 2881909"/>
              <a:gd name="connsiteY19" fmla="*/ 1682974 h 1692443"/>
              <a:gd name="connsiteX20" fmla="*/ 2679503 w 2881909"/>
              <a:gd name="connsiteY20" fmla="*/ 1673449 h 1692443"/>
              <a:gd name="connsiteX21" fmla="*/ 2881909 w 2881909"/>
              <a:gd name="connsiteY21" fmla="*/ 1668686 h 1692443"/>
              <a:gd name="connsiteX22" fmla="*/ 2879528 w 2881909"/>
              <a:gd name="connsiteY22" fmla="*/ 158974 h 1692443"/>
              <a:gd name="connsiteX0" fmla="*/ 2879528 w 2890396"/>
              <a:gd name="connsiteY0" fmla="*/ 122553 h 1656022"/>
              <a:gd name="connsiteX1" fmla="*/ 2741417 w 2890396"/>
              <a:gd name="connsiteY1" fmla="*/ 93978 h 1656022"/>
              <a:gd name="connsiteX2" fmla="*/ 2398515 w 2890396"/>
              <a:gd name="connsiteY2" fmla="*/ 139222 h 1656022"/>
              <a:gd name="connsiteX3" fmla="*/ 1946078 w 2890396"/>
              <a:gd name="connsiteY3" fmla="*/ 260665 h 1656022"/>
              <a:gd name="connsiteX4" fmla="*/ 1574603 w 2890396"/>
              <a:gd name="connsiteY4" fmla="*/ 253522 h 1656022"/>
              <a:gd name="connsiteX5" fmla="*/ 1243609 w 2890396"/>
              <a:gd name="connsiteY5" fmla="*/ 329722 h 1656022"/>
              <a:gd name="connsiteX6" fmla="*/ 931665 w 2890396"/>
              <a:gd name="connsiteY6" fmla="*/ 432115 h 1656022"/>
              <a:gd name="connsiteX7" fmla="*/ 769740 w 2890396"/>
              <a:gd name="connsiteY7" fmla="*/ 536890 h 1656022"/>
              <a:gd name="connsiteX8" fmla="*/ 338734 w 2890396"/>
              <a:gd name="connsiteY8" fmla="*/ 603565 h 1656022"/>
              <a:gd name="connsiteX9" fmla="*/ 148234 w 2890396"/>
              <a:gd name="connsiteY9" fmla="*/ 708340 h 1656022"/>
              <a:gd name="connsiteX10" fmla="*/ 36315 w 2890396"/>
              <a:gd name="connsiteY10" fmla="*/ 848834 h 1656022"/>
              <a:gd name="connsiteX11" fmla="*/ 12503 w 2890396"/>
              <a:gd name="connsiteY11" fmla="*/ 929797 h 1656022"/>
              <a:gd name="connsiteX12" fmla="*/ 2978 w 2890396"/>
              <a:gd name="connsiteY12" fmla="*/ 1134584 h 1656022"/>
              <a:gd name="connsiteX13" fmla="*/ 64890 w 2890396"/>
              <a:gd name="connsiteY13" fmla="*/ 1208403 h 1656022"/>
              <a:gd name="connsiteX14" fmla="*/ 367309 w 2890396"/>
              <a:gd name="connsiteY14" fmla="*/ 1260790 h 1656022"/>
              <a:gd name="connsiteX15" fmla="*/ 764978 w 2890396"/>
              <a:gd name="connsiteY15" fmla="*/ 1420334 h 1656022"/>
              <a:gd name="connsiteX16" fmla="*/ 1169790 w 2890396"/>
              <a:gd name="connsiteY16" fmla="*/ 1429859 h 1656022"/>
              <a:gd name="connsiteX17" fmla="*/ 1665090 w 2890396"/>
              <a:gd name="connsiteY17" fmla="*/ 1522728 h 1656022"/>
              <a:gd name="connsiteX18" fmla="*/ 1924647 w 2890396"/>
              <a:gd name="connsiteY18" fmla="*/ 1487009 h 1656022"/>
              <a:gd name="connsiteX19" fmla="*/ 2303265 w 2890396"/>
              <a:gd name="connsiteY19" fmla="*/ 1646553 h 1656022"/>
              <a:gd name="connsiteX20" fmla="*/ 2679503 w 2890396"/>
              <a:gd name="connsiteY20" fmla="*/ 1637028 h 1656022"/>
              <a:gd name="connsiteX21" fmla="*/ 2881909 w 2890396"/>
              <a:gd name="connsiteY21" fmla="*/ 1632265 h 1656022"/>
              <a:gd name="connsiteX22" fmla="*/ 2879528 w 2890396"/>
              <a:gd name="connsiteY22" fmla="*/ 122553 h 1656022"/>
              <a:gd name="connsiteX0" fmla="*/ 2879528 w 2890396"/>
              <a:gd name="connsiteY0" fmla="*/ 28575 h 1562044"/>
              <a:gd name="connsiteX1" fmla="*/ 2741417 w 2890396"/>
              <a:gd name="connsiteY1" fmla="*/ 0 h 1562044"/>
              <a:gd name="connsiteX2" fmla="*/ 2398515 w 2890396"/>
              <a:gd name="connsiteY2" fmla="*/ 45244 h 1562044"/>
              <a:gd name="connsiteX3" fmla="*/ 1946078 w 2890396"/>
              <a:gd name="connsiteY3" fmla="*/ 166687 h 1562044"/>
              <a:gd name="connsiteX4" fmla="*/ 1574603 w 2890396"/>
              <a:gd name="connsiteY4" fmla="*/ 159544 h 1562044"/>
              <a:gd name="connsiteX5" fmla="*/ 1243609 w 2890396"/>
              <a:gd name="connsiteY5" fmla="*/ 235744 h 1562044"/>
              <a:gd name="connsiteX6" fmla="*/ 931665 w 2890396"/>
              <a:gd name="connsiteY6" fmla="*/ 338137 h 1562044"/>
              <a:gd name="connsiteX7" fmla="*/ 769740 w 2890396"/>
              <a:gd name="connsiteY7" fmla="*/ 442912 h 1562044"/>
              <a:gd name="connsiteX8" fmla="*/ 338734 w 2890396"/>
              <a:gd name="connsiteY8" fmla="*/ 509587 h 1562044"/>
              <a:gd name="connsiteX9" fmla="*/ 148234 w 2890396"/>
              <a:gd name="connsiteY9" fmla="*/ 614362 h 1562044"/>
              <a:gd name="connsiteX10" fmla="*/ 36315 w 2890396"/>
              <a:gd name="connsiteY10" fmla="*/ 754856 h 1562044"/>
              <a:gd name="connsiteX11" fmla="*/ 12503 w 2890396"/>
              <a:gd name="connsiteY11" fmla="*/ 835819 h 1562044"/>
              <a:gd name="connsiteX12" fmla="*/ 2978 w 2890396"/>
              <a:gd name="connsiteY12" fmla="*/ 1040606 h 1562044"/>
              <a:gd name="connsiteX13" fmla="*/ 64890 w 2890396"/>
              <a:gd name="connsiteY13" fmla="*/ 1114425 h 1562044"/>
              <a:gd name="connsiteX14" fmla="*/ 367309 w 2890396"/>
              <a:gd name="connsiteY14" fmla="*/ 1166812 h 1562044"/>
              <a:gd name="connsiteX15" fmla="*/ 764978 w 2890396"/>
              <a:gd name="connsiteY15" fmla="*/ 1326356 h 1562044"/>
              <a:gd name="connsiteX16" fmla="*/ 1169790 w 2890396"/>
              <a:gd name="connsiteY16" fmla="*/ 1335881 h 1562044"/>
              <a:gd name="connsiteX17" fmla="*/ 1665090 w 2890396"/>
              <a:gd name="connsiteY17" fmla="*/ 1428750 h 1562044"/>
              <a:gd name="connsiteX18" fmla="*/ 1924647 w 2890396"/>
              <a:gd name="connsiteY18" fmla="*/ 1393031 h 1562044"/>
              <a:gd name="connsiteX19" fmla="*/ 2303265 w 2890396"/>
              <a:gd name="connsiteY19" fmla="*/ 1552575 h 1562044"/>
              <a:gd name="connsiteX20" fmla="*/ 2679503 w 2890396"/>
              <a:gd name="connsiteY20" fmla="*/ 1543050 h 1562044"/>
              <a:gd name="connsiteX21" fmla="*/ 2881909 w 2890396"/>
              <a:gd name="connsiteY21" fmla="*/ 1538287 h 1562044"/>
              <a:gd name="connsiteX22" fmla="*/ 2879528 w 2890396"/>
              <a:gd name="connsiteY22" fmla="*/ 28575 h 1562044"/>
              <a:gd name="connsiteX0" fmla="*/ 2879528 w 2890396"/>
              <a:gd name="connsiteY0" fmla="*/ 122552 h 1656021"/>
              <a:gd name="connsiteX1" fmla="*/ 2741417 w 2890396"/>
              <a:gd name="connsiteY1" fmla="*/ 93977 h 1656021"/>
              <a:gd name="connsiteX2" fmla="*/ 2398515 w 2890396"/>
              <a:gd name="connsiteY2" fmla="*/ 139221 h 1656021"/>
              <a:gd name="connsiteX3" fmla="*/ 1946078 w 2890396"/>
              <a:gd name="connsiteY3" fmla="*/ 260664 h 1656021"/>
              <a:gd name="connsiteX4" fmla="*/ 1574603 w 2890396"/>
              <a:gd name="connsiteY4" fmla="*/ 253521 h 1656021"/>
              <a:gd name="connsiteX5" fmla="*/ 1243609 w 2890396"/>
              <a:gd name="connsiteY5" fmla="*/ 329721 h 1656021"/>
              <a:gd name="connsiteX6" fmla="*/ 931665 w 2890396"/>
              <a:gd name="connsiteY6" fmla="*/ 432114 h 1656021"/>
              <a:gd name="connsiteX7" fmla="*/ 769740 w 2890396"/>
              <a:gd name="connsiteY7" fmla="*/ 536889 h 1656021"/>
              <a:gd name="connsiteX8" fmla="*/ 338734 w 2890396"/>
              <a:gd name="connsiteY8" fmla="*/ 603564 h 1656021"/>
              <a:gd name="connsiteX9" fmla="*/ 148234 w 2890396"/>
              <a:gd name="connsiteY9" fmla="*/ 708339 h 1656021"/>
              <a:gd name="connsiteX10" fmla="*/ 36315 w 2890396"/>
              <a:gd name="connsiteY10" fmla="*/ 848833 h 1656021"/>
              <a:gd name="connsiteX11" fmla="*/ 12503 w 2890396"/>
              <a:gd name="connsiteY11" fmla="*/ 929796 h 1656021"/>
              <a:gd name="connsiteX12" fmla="*/ 2978 w 2890396"/>
              <a:gd name="connsiteY12" fmla="*/ 1134583 h 1656021"/>
              <a:gd name="connsiteX13" fmla="*/ 64890 w 2890396"/>
              <a:gd name="connsiteY13" fmla="*/ 1208402 h 1656021"/>
              <a:gd name="connsiteX14" fmla="*/ 367309 w 2890396"/>
              <a:gd name="connsiteY14" fmla="*/ 1260789 h 1656021"/>
              <a:gd name="connsiteX15" fmla="*/ 764978 w 2890396"/>
              <a:gd name="connsiteY15" fmla="*/ 1420333 h 1656021"/>
              <a:gd name="connsiteX16" fmla="*/ 1169790 w 2890396"/>
              <a:gd name="connsiteY16" fmla="*/ 1429858 h 1656021"/>
              <a:gd name="connsiteX17" fmla="*/ 1665090 w 2890396"/>
              <a:gd name="connsiteY17" fmla="*/ 1522727 h 1656021"/>
              <a:gd name="connsiteX18" fmla="*/ 1924647 w 2890396"/>
              <a:gd name="connsiteY18" fmla="*/ 1487008 h 1656021"/>
              <a:gd name="connsiteX19" fmla="*/ 2303265 w 2890396"/>
              <a:gd name="connsiteY19" fmla="*/ 1646552 h 1656021"/>
              <a:gd name="connsiteX20" fmla="*/ 2679503 w 2890396"/>
              <a:gd name="connsiteY20" fmla="*/ 1637027 h 1656021"/>
              <a:gd name="connsiteX21" fmla="*/ 2881909 w 2890396"/>
              <a:gd name="connsiteY21" fmla="*/ 1632264 h 1656021"/>
              <a:gd name="connsiteX22" fmla="*/ 2879528 w 2890396"/>
              <a:gd name="connsiteY22" fmla="*/ 122552 h 1656021"/>
              <a:gd name="connsiteX0" fmla="*/ 2879528 w 2890396"/>
              <a:gd name="connsiteY0" fmla="*/ 121366 h 1654835"/>
              <a:gd name="connsiteX1" fmla="*/ 2741417 w 2890396"/>
              <a:gd name="connsiteY1" fmla="*/ 92791 h 1654835"/>
              <a:gd name="connsiteX2" fmla="*/ 2398515 w 2890396"/>
              <a:gd name="connsiteY2" fmla="*/ 138035 h 1654835"/>
              <a:gd name="connsiteX3" fmla="*/ 1946078 w 2890396"/>
              <a:gd name="connsiteY3" fmla="*/ 259478 h 1654835"/>
              <a:gd name="connsiteX4" fmla="*/ 1574603 w 2890396"/>
              <a:gd name="connsiteY4" fmla="*/ 252335 h 1654835"/>
              <a:gd name="connsiteX5" fmla="*/ 1243609 w 2890396"/>
              <a:gd name="connsiteY5" fmla="*/ 328535 h 1654835"/>
              <a:gd name="connsiteX6" fmla="*/ 931665 w 2890396"/>
              <a:gd name="connsiteY6" fmla="*/ 430928 h 1654835"/>
              <a:gd name="connsiteX7" fmla="*/ 769740 w 2890396"/>
              <a:gd name="connsiteY7" fmla="*/ 535703 h 1654835"/>
              <a:gd name="connsiteX8" fmla="*/ 338734 w 2890396"/>
              <a:gd name="connsiteY8" fmla="*/ 602378 h 1654835"/>
              <a:gd name="connsiteX9" fmla="*/ 148234 w 2890396"/>
              <a:gd name="connsiteY9" fmla="*/ 707153 h 1654835"/>
              <a:gd name="connsiteX10" fmla="*/ 36315 w 2890396"/>
              <a:gd name="connsiteY10" fmla="*/ 847647 h 1654835"/>
              <a:gd name="connsiteX11" fmla="*/ 12503 w 2890396"/>
              <a:gd name="connsiteY11" fmla="*/ 928610 h 1654835"/>
              <a:gd name="connsiteX12" fmla="*/ 2978 w 2890396"/>
              <a:gd name="connsiteY12" fmla="*/ 1133397 h 1654835"/>
              <a:gd name="connsiteX13" fmla="*/ 64890 w 2890396"/>
              <a:gd name="connsiteY13" fmla="*/ 1207216 h 1654835"/>
              <a:gd name="connsiteX14" fmla="*/ 367309 w 2890396"/>
              <a:gd name="connsiteY14" fmla="*/ 1259603 h 1654835"/>
              <a:gd name="connsiteX15" fmla="*/ 764978 w 2890396"/>
              <a:gd name="connsiteY15" fmla="*/ 1419147 h 1654835"/>
              <a:gd name="connsiteX16" fmla="*/ 1169790 w 2890396"/>
              <a:gd name="connsiteY16" fmla="*/ 1428672 h 1654835"/>
              <a:gd name="connsiteX17" fmla="*/ 1665090 w 2890396"/>
              <a:gd name="connsiteY17" fmla="*/ 1521541 h 1654835"/>
              <a:gd name="connsiteX18" fmla="*/ 1924647 w 2890396"/>
              <a:gd name="connsiteY18" fmla="*/ 1485822 h 1654835"/>
              <a:gd name="connsiteX19" fmla="*/ 2303265 w 2890396"/>
              <a:gd name="connsiteY19" fmla="*/ 1645366 h 1654835"/>
              <a:gd name="connsiteX20" fmla="*/ 2679503 w 2890396"/>
              <a:gd name="connsiteY20" fmla="*/ 1635841 h 1654835"/>
              <a:gd name="connsiteX21" fmla="*/ 2881909 w 2890396"/>
              <a:gd name="connsiteY21" fmla="*/ 1631078 h 1654835"/>
              <a:gd name="connsiteX22" fmla="*/ 2879528 w 2890396"/>
              <a:gd name="connsiteY22" fmla="*/ 121366 h 1654835"/>
              <a:gd name="connsiteX0" fmla="*/ 2879528 w 2892509"/>
              <a:gd name="connsiteY0" fmla="*/ 28715 h 1562184"/>
              <a:gd name="connsiteX1" fmla="*/ 2741417 w 2892509"/>
              <a:gd name="connsiteY1" fmla="*/ 140 h 1562184"/>
              <a:gd name="connsiteX2" fmla="*/ 2398515 w 2892509"/>
              <a:gd name="connsiteY2" fmla="*/ 45384 h 1562184"/>
              <a:gd name="connsiteX3" fmla="*/ 1946078 w 2892509"/>
              <a:gd name="connsiteY3" fmla="*/ 166827 h 1562184"/>
              <a:gd name="connsiteX4" fmla="*/ 1574603 w 2892509"/>
              <a:gd name="connsiteY4" fmla="*/ 159684 h 1562184"/>
              <a:gd name="connsiteX5" fmla="*/ 1243609 w 2892509"/>
              <a:gd name="connsiteY5" fmla="*/ 235884 h 1562184"/>
              <a:gd name="connsiteX6" fmla="*/ 931665 w 2892509"/>
              <a:gd name="connsiteY6" fmla="*/ 338277 h 1562184"/>
              <a:gd name="connsiteX7" fmla="*/ 769740 w 2892509"/>
              <a:gd name="connsiteY7" fmla="*/ 443052 h 1562184"/>
              <a:gd name="connsiteX8" fmla="*/ 338734 w 2892509"/>
              <a:gd name="connsiteY8" fmla="*/ 509727 h 1562184"/>
              <a:gd name="connsiteX9" fmla="*/ 148234 w 2892509"/>
              <a:gd name="connsiteY9" fmla="*/ 614502 h 1562184"/>
              <a:gd name="connsiteX10" fmla="*/ 36315 w 2892509"/>
              <a:gd name="connsiteY10" fmla="*/ 754996 h 1562184"/>
              <a:gd name="connsiteX11" fmla="*/ 12503 w 2892509"/>
              <a:gd name="connsiteY11" fmla="*/ 835959 h 1562184"/>
              <a:gd name="connsiteX12" fmla="*/ 2978 w 2892509"/>
              <a:gd name="connsiteY12" fmla="*/ 1040746 h 1562184"/>
              <a:gd name="connsiteX13" fmla="*/ 64890 w 2892509"/>
              <a:gd name="connsiteY13" fmla="*/ 1114565 h 1562184"/>
              <a:gd name="connsiteX14" fmla="*/ 367309 w 2892509"/>
              <a:gd name="connsiteY14" fmla="*/ 1166952 h 1562184"/>
              <a:gd name="connsiteX15" fmla="*/ 764978 w 2892509"/>
              <a:gd name="connsiteY15" fmla="*/ 1326496 h 1562184"/>
              <a:gd name="connsiteX16" fmla="*/ 1169790 w 2892509"/>
              <a:gd name="connsiteY16" fmla="*/ 1336021 h 1562184"/>
              <a:gd name="connsiteX17" fmla="*/ 1665090 w 2892509"/>
              <a:gd name="connsiteY17" fmla="*/ 1428890 h 1562184"/>
              <a:gd name="connsiteX18" fmla="*/ 1924647 w 2892509"/>
              <a:gd name="connsiteY18" fmla="*/ 1393171 h 1562184"/>
              <a:gd name="connsiteX19" fmla="*/ 2303265 w 2892509"/>
              <a:gd name="connsiteY19" fmla="*/ 1552715 h 1562184"/>
              <a:gd name="connsiteX20" fmla="*/ 2679503 w 2892509"/>
              <a:gd name="connsiteY20" fmla="*/ 1543190 h 1562184"/>
              <a:gd name="connsiteX21" fmla="*/ 2881909 w 2892509"/>
              <a:gd name="connsiteY21" fmla="*/ 1538427 h 1562184"/>
              <a:gd name="connsiteX22" fmla="*/ 2879528 w 2892509"/>
              <a:gd name="connsiteY22" fmla="*/ 28715 h 1562184"/>
              <a:gd name="connsiteX0" fmla="*/ 2879528 w 2881909"/>
              <a:gd name="connsiteY0" fmla="*/ 28715 h 1562184"/>
              <a:gd name="connsiteX1" fmla="*/ 2741417 w 2881909"/>
              <a:gd name="connsiteY1" fmla="*/ 140 h 1562184"/>
              <a:gd name="connsiteX2" fmla="*/ 2398515 w 2881909"/>
              <a:gd name="connsiteY2" fmla="*/ 45384 h 1562184"/>
              <a:gd name="connsiteX3" fmla="*/ 1946078 w 2881909"/>
              <a:gd name="connsiteY3" fmla="*/ 166827 h 1562184"/>
              <a:gd name="connsiteX4" fmla="*/ 1574603 w 2881909"/>
              <a:gd name="connsiteY4" fmla="*/ 159684 h 1562184"/>
              <a:gd name="connsiteX5" fmla="*/ 1243609 w 2881909"/>
              <a:gd name="connsiteY5" fmla="*/ 235884 h 1562184"/>
              <a:gd name="connsiteX6" fmla="*/ 931665 w 2881909"/>
              <a:gd name="connsiteY6" fmla="*/ 338277 h 1562184"/>
              <a:gd name="connsiteX7" fmla="*/ 769740 w 2881909"/>
              <a:gd name="connsiteY7" fmla="*/ 443052 h 1562184"/>
              <a:gd name="connsiteX8" fmla="*/ 338734 w 2881909"/>
              <a:gd name="connsiteY8" fmla="*/ 509727 h 1562184"/>
              <a:gd name="connsiteX9" fmla="*/ 148234 w 2881909"/>
              <a:gd name="connsiteY9" fmla="*/ 614502 h 1562184"/>
              <a:gd name="connsiteX10" fmla="*/ 36315 w 2881909"/>
              <a:gd name="connsiteY10" fmla="*/ 754996 h 1562184"/>
              <a:gd name="connsiteX11" fmla="*/ 12503 w 2881909"/>
              <a:gd name="connsiteY11" fmla="*/ 835959 h 1562184"/>
              <a:gd name="connsiteX12" fmla="*/ 2978 w 2881909"/>
              <a:gd name="connsiteY12" fmla="*/ 1040746 h 1562184"/>
              <a:gd name="connsiteX13" fmla="*/ 64890 w 2881909"/>
              <a:gd name="connsiteY13" fmla="*/ 1114565 h 1562184"/>
              <a:gd name="connsiteX14" fmla="*/ 367309 w 2881909"/>
              <a:gd name="connsiteY14" fmla="*/ 1166952 h 1562184"/>
              <a:gd name="connsiteX15" fmla="*/ 764978 w 2881909"/>
              <a:gd name="connsiteY15" fmla="*/ 1326496 h 1562184"/>
              <a:gd name="connsiteX16" fmla="*/ 1169790 w 2881909"/>
              <a:gd name="connsiteY16" fmla="*/ 1336021 h 1562184"/>
              <a:gd name="connsiteX17" fmla="*/ 1665090 w 2881909"/>
              <a:gd name="connsiteY17" fmla="*/ 1428890 h 1562184"/>
              <a:gd name="connsiteX18" fmla="*/ 1924647 w 2881909"/>
              <a:gd name="connsiteY18" fmla="*/ 1393171 h 1562184"/>
              <a:gd name="connsiteX19" fmla="*/ 2303265 w 2881909"/>
              <a:gd name="connsiteY19" fmla="*/ 1552715 h 1562184"/>
              <a:gd name="connsiteX20" fmla="*/ 2679503 w 2881909"/>
              <a:gd name="connsiteY20" fmla="*/ 1543190 h 1562184"/>
              <a:gd name="connsiteX21" fmla="*/ 2881909 w 2881909"/>
              <a:gd name="connsiteY21" fmla="*/ 1538427 h 1562184"/>
              <a:gd name="connsiteX22" fmla="*/ 2879528 w 2881909"/>
              <a:gd name="connsiteY22" fmla="*/ 28715 h 1562184"/>
              <a:gd name="connsiteX0" fmla="*/ 2879528 w 2973349"/>
              <a:gd name="connsiteY0" fmla="*/ 28715 h 1629867"/>
              <a:gd name="connsiteX1" fmla="*/ 2741417 w 2973349"/>
              <a:gd name="connsiteY1" fmla="*/ 140 h 1629867"/>
              <a:gd name="connsiteX2" fmla="*/ 2398515 w 2973349"/>
              <a:gd name="connsiteY2" fmla="*/ 45384 h 1629867"/>
              <a:gd name="connsiteX3" fmla="*/ 1946078 w 2973349"/>
              <a:gd name="connsiteY3" fmla="*/ 166827 h 1629867"/>
              <a:gd name="connsiteX4" fmla="*/ 1574603 w 2973349"/>
              <a:gd name="connsiteY4" fmla="*/ 159684 h 1629867"/>
              <a:gd name="connsiteX5" fmla="*/ 1243609 w 2973349"/>
              <a:gd name="connsiteY5" fmla="*/ 235884 h 1629867"/>
              <a:gd name="connsiteX6" fmla="*/ 931665 w 2973349"/>
              <a:gd name="connsiteY6" fmla="*/ 338277 h 1629867"/>
              <a:gd name="connsiteX7" fmla="*/ 769740 w 2973349"/>
              <a:gd name="connsiteY7" fmla="*/ 443052 h 1629867"/>
              <a:gd name="connsiteX8" fmla="*/ 338734 w 2973349"/>
              <a:gd name="connsiteY8" fmla="*/ 509727 h 1629867"/>
              <a:gd name="connsiteX9" fmla="*/ 148234 w 2973349"/>
              <a:gd name="connsiteY9" fmla="*/ 614502 h 1629867"/>
              <a:gd name="connsiteX10" fmla="*/ 36315 w 2973349"/>
              <a:gd name="connsiteY10" fmla="*/ 754996 h 1629867"/>
              <a:gd name="connsiteX11" fmla="*/ 12503 w 2973349"/>
              <a:gd name="connsiteY11" fmla="*/ 835959 h 1629867"/>
              <a:gd name="connsiteX12" fmla="*/ 2978 w 2973349"/>
              <a:gd name="connsiteY12" fmla="*/ 1040746 h 1629867"/>
              <a:gd name="connsiteX13" fmla="*/ 64890 w 2973349"/>
              <a:gd name="connsiteY13" fmla="*/ 1114565 h 1629867"/>
              <a:gd name="connsiteX14" fmla="*/ 367309 w 2973349"/>
              <a:gd name="connsiteY14" fmla="*/ 1166952 h 1629867"/>
              <a:gd name="connsiteX15" fmla="*/ 764978 w 2973349"/>
              <a:gd name="connsiteY15" fmla="*/ 1326496 h 1629867"/>
              <a:gd name="connsiteX16" fmla="*/ 1169790 w 2973349"/>
              <a:gd name="connsiteY16" fmla="*/ 1336021 h 1629867"/>
              <a:gd name="connsiteX17" fmla="*/ 1665090 w 2973349"/>
              <a:gd name="connsiteY17" fmla="*/ 1428890 h 1629867"/>
              <a:gd name="connsiteX18" fmla="*/ 1924647 w 2973349"/>
              <a:gd name="connsiteY18" fmla="*/ 1393171 h 1629867"/>
              <a:gd name="connsiteX19" fmla="*/ 2303265 w 2973349"/>
              <a:gd name="connsiteY19" fmla="*/ 1552715 h 1629867"/>
              <a:gd name="connsiteX20" fmla="*/ 2679503 w 2973349"/>
              <a:gd name="connsiteY20" fmla="*/ 1543190 h 1629867"/>
              <a:gd name="connsiteX21" fmla="*/ 2973349 w 2973349"/>
              <a:gd name="connsiteY21" fmla="*/ 1629867 h 1629867"/>
              <a:gd name="connsiteX0" fmla="*/ 2879528 w 2879528"/>
              <a:gd name="connsiteY0" fmla="*/ 28715 h 1598117"/>
              <a:gd name="connsiteX1" fmla="*/ 2741417 w 2879528"/>
              <a:gd name="connsiteY1" fmla="*/ 140 h 1598117"/>
              <a:gd name="connsiteX2" fmla="*/ 2398515 w 2879528"/>
              <a:gd name="connsiteY2" fmla="*/ 45384 h 1598117"/>
              <a:gd name="connsiteX3" fmla="*/ 1946078 w 2879528"/>
              <a:gd name="connsiteY3" fmla="*/ 166827 h 1598117"/>
              <a:gd name="connsiteX4" fmla="*/ 1574603 w 2879528"/>
              <a:gd name="connsiteY4" fmla="*/ 159684 h 1598117"/>
              <a:gd name="connsiteX5" fmla="*/ 1243609 w 2879528"/>
              <a:gd name="connsiteY5" fmla="*/ 235884 h 1598117"/>
              <a:gd name="connsiteX6" fmla="*/ 931665 w 2879528"/>
              <a:gd name="connsiteY6" fmla="*/ 338277 h 1598117"/>
              <a:gd name="connsiteX7" fmla="*/ 769740 w 2879528"/>
              <a:gd name="connsiteY7" fmla="*/ 443052 h 1598117"/>
              <a:gd name="connsiteX8" fmla="*/ 338734 w 2879528"/>
              <a:gd name="connsiteY8" fmla="*/ 509727 h 1598117"/>
              <a:gd name="connsiteX9" fmla="*/ 148234 w 2879528"/>
              <a:gd name="connsiteY9" fmla="*/ 614502 h 1598117"/>
              <a:gd name="connsiteX10" fmla="*/ 36315 w 2879528"/>
              <a:gd name="connsiteY10" fmla="*/ 754996 h 1598117"/>
              <a:gd name="connsiteX11" fmla="*/ 12503 w 2879528"/>
              <a:gd name="connsiteY11" fmla="*/ 835959 h 1598117"/>
              <a:gd name="connsiteX12" fmla="*/ 2978 w 2879528"/>
              <a:gd name="connsiteY12" fmla="*/ 1040746 h 1598117"/>
              <a:gd name="connsiteX13" fmla="*/ 64890 w 2879528"/>
              <a:gd name="connsiteY13" fmla="*/ 1114565 h 1598117"/>
              <a:gd name="connsiteX14" fmla="*/ 367309 w 2879528"/>
              <a:gd name="connsiteY14" fmla="*/ 1166952 h 1598117"/>
              <a:gd name="connsiteX15" fmla="*/ 764978 w 2879528"/>
              <a:gd name="connsiteY15" fmla="*/ 1326496 h 1598117"/>
              <a:gd name="connsiteX16" fmla="*/ 1169790 w 2879528"/>
              <a:gd name="connsiteY16" fmla="*/ 1336021 h 1598117"/>
              <a:gd name="connsiteX17" fmla="*/ 1665090 w 2879528"/>
              <a:gd name="connsiteY17" fmla="*/ 1428890 h 1598117"/>
              <a:gd name="connsiteX18" fmla="*/ 1924647 w 2879528"/>
              <a:gd name="connsiteY18" fmla="*/ 1393171 h 1598117"/>
              <a:gd name="connsiteX19" fmla="*/ 2303265 w 2879528"/>
              <a:gd name="connsiteY19" fmla="*/ 1552715 h 1598117"/>
              <a:gd name="connsiteX20" fmla="*/ 2679503 w 2879528"/>
              <a:gd name="connsiteY20" fmla="*/ 1543190 h 1598117"/>
              <a:gd name="connsiteX21" fmla="*/ 2878099 w 2879528"/>
              <a:gd name="connsiteY21" fmla="*/ 1598117 h 1598117"/>
              <a:gd name="connsiteX0" fmla="*/ 2879528 w 2882863"/>
              <a:gd name="connsiteY0" fmla="*/ 28715 h 1598117"/>
              <a:gd name="connsiteX1" fmla="*/ 2741417 w 2882863"/>
              <a:gd name="connsiteY1" fmla="*/ 140 h 1598117"/>
              <a:gd name="connsiteX2" fmla="*/ 2398515 w 2882863"/>
              <a:gd name="connsiteY2" fmla="*/ 45384 h 1598117"/>
              <a:gd name="connsiteX3" fmla="*/ 1946078 w 2882863"/>
              <a:gd name="connsiteY3" fmla="*/ 166827 h 1598117"/>
              <a:gd name="connsiteX4" fmla="*/ 1574603 w 2882863"/>
              <a:gd name="connsiteY4" fmla="*/ 159684 h 1598117"/>
              <a:gd name="connsiteX5" fmla="*/ 1243609 w 2882863"/>
              <a:gd name="connsiteY5" fmla="*/ 235884 h 1598117"/>
              <a:gd name="connsiteX6" fmla="*/ 931665 w 2882863"/>
              <a:gd name="connsiteY6" fmla="*/ 338277 h 1598117"/>
              <a:gd name="connsiteX7" fmla="*/ 769740 w 2882863"/>
              <a:gd name="connsiteY7" fmla="*/ 443052 h 1598117"/>
              <a:gd name="connsiteX8" fmla="*/ 338734 w 2882863"/>
              <a:gd name="connsiteY8" fmla="*/ 509727 h 1598117"/>
              <a:gd name="connsiteX9" fmla="*/ 148234 w 2882863"/>
              <a:gd name="connsiteY9" fmla="*/ 614502 h 1598117"/>
              <a:gd name="connsiteX10" fmla="*/ 36315 w 2882863"/>
              <a:gd name="connsiteY10" fmla="*/ 754996 h 1598117"/>
              <a:gd name="connsiteX11" fmla="*/ 12503 w 2882863"/>
              <a:gd name="connsiteY11" fmla="*/ 835959 h 1598117"/>
              <a:gd name="connsiteX12" fmla="*/ 2978 w 2882863"/>
              <a:gd name="connsiteY12" fmla="*/ 1040746 h 1598117"/>
              <a:gd name="connsiteX13" fmla="*/ 64890 w 2882863"/>
              <a:gd name="connsiteY13" fmla="*/ 1114565 h 1598117"/>
              <a:gd name="connsiteX14" fmla="*/ 367309 w 2882863"/>
              <a:gd name="connsiteY14" fmla="*/ 1166952 h 1598117"/>
              <a:gd name="connsiteX15" fmla="*/ 764978 w 2882863"/>
              <a:gd name="connsiteY15" fmla="*/ 1326496 h 1598117"/>
              <a:gd name="connsiteX16" fmla="*/ 1169790 w 2882863"/>
              <a:gd name="connsiteY16" fmla="*/ 1336021 h 1598117"/>
              <a:gd name="connsiteX17" fmla="*/ 1665090 w 2882863"/>
              <a:gd name="connsiteY17" fmla="*/ 1428890 h 1598117"/>
              <a:gd name="connsiteX18" fmla="*/ 1924647 w 2882863"/>
              <a:gd name="connsiteY18" fmla="*/ 1393171 h 1598117"/>
              <a:gd name="connsiteX19" fmla="*/ 2303265 w 2882863"/>
              <a:gd name="connsiteY19" fmla="*/ 1552715 h 1598117"/>
              <a:gd name="connsiteX20" fmla="*/ 2679503 w 2882863"/>
              <a:gd name="connsiteY20" fmla="*/ 1543190 h 1598117"/>
              <a:gd name="connsiteX21" fmla="*/ 2882863 w 2882863"/>
              <a:gd name="connsiteY21" fmla="*/ 1598117 h 1598117"/>
              <a:gd name="connsiteX0" fmla="*/ 2879528 w 2882863"/>
              <a:gd name="connsiteY0" fmla="*/ 28863 h 1598265"/>
              <a:gd name="connsiteX1" fmla="*/ 2741417 w 2882863"/>
              <a:gd name="connsiteY1" fmla="*/ 288 h 1598265"/>
              <a:gd name="connsiteX2" fmla="*/ 2398515 w 2882863"/>
              <a:gd name="connsiteY2" fmla="*/ 45532 h 1598265"/>
              <a:gd name="connsiteX3" fmla="*/ 1946078 w 2882863"/>
              <a:gd name="connsiteY3" fmla="*/ 166975 h 1598265"/>
              <a:gd name="connsiteX4" fmla="*/ 1574603 w 2882863"/>
              <a:gd name="connsiteY4" fmla="*/ 159832 h 1598265"/>
              <a:gd name="connsiteX5" fmla="*/ 1243609 w 2882863"/>
              <a:gd name="connsiteY5" fmla="*/ 236032 h 1598265"/>
              <a:gd name="connsiteX6" fmla="*/ 931665 w 2882863"/>
              <a:gd name="connsiteY6" fmla="*/ 338425 h 1598265"/>
              <a:gd name="connsiteX7" fmla="*/ 769740 w 2882863"/>
              <a:gd name="connsiteY7" fmla="*/ 443200 h 1598265"/>
              <a:gd name="connsiteX8" fmla="*/ 338734 w 2882863"/>
              <a:gd name="connsiteY8" fmla="*/ 509875 h 1598265"/>
              <a:gd name="connsiteX9" fmla="*/ 148234 w 2882863"/>
              <a:gd name="connsiteY9" fmla="*/ 614650 h 1598265"/>
              <a:gd name="connsiteX10" fmla="*/ 36315 w 2882863"/>
              <a:gd name="connsiteY10" fmla="*/ 755144 h 1598265"/>
              <a:gd name="connsiteX11" fmla="*/ 12503 w 2882863"/>
              <a:gd name="connsiteY11" fmla="*/ 836107 h 1598265"/>
              <a:gd name="connsiteX12" fmla="*/ 2978 w 2882863"/>
              <a:gd name="connsiteY12" fmla="*/ 1040894 h 1598265"/>
              <a:gd name="connsiteX13" fmla="*/ 64890 w 2882863"/>
              <a:gd name="connsiteY13" fmla="*/ 1114713 h 1598265"/>
              <a:gd name="connsiteX14" fmla="*/ 367309 w 2882863"/>
              <a:gd name="connsiteY14" fmla="*/ 1167100 h 1598265"/>
              <a:gd name="connsiteX15" fmla="*/ 764978 w 2882863"/>
              <a:gd name="connsiteY15" fmla="*/ 1326644 h 1598265"/>
              <a:gd name="connsiteX16" fmla="*/ 1169790 w 2882863"/>
              <a:gd name="connsiteY16" fmla="*/ 1336169 h 1598265"/>
              <a:gd name="connsiteX17" fmla="*/ 1665090 w 2882863"/>
              <a:gd name="connsiteY17" fmla="*/ 1429038 h 1598265"/>
              <a:gd name="connsiteX18" fmla="*/ 1924647 w 2882863"/>
              <a:gd name="connsiteY18" fmla="*/ 1393319 h 1598265"/>
              <a:gd name="connsiteX19" fmla="*/ 2303265 w 2882863"/>
              <a:gd name="connsiteY19" fmla="*/ 1552863 h 1598265"/>
              <a:gd name="connsiteX20" fmla="*/ 2679503 w 2882863"/>
              <a:gd name="connsiteY20" fmla="*/ 1543338 h 1598265"/>
              <a:gd name="connsiteX21" fmla="*/ 2882863 w 2882863"/>
              <a:gd name="connsiteY21" fmla="*/ 1598265 h 1598265"/>
              <a:gd name="connsiteX0" fmla="*/ 2886675 w 2886675"/>
              <a:gd name="connsiteY0" fmla="*/ 28863 h 1598265"/>
              <a:gd name="connsiteX1" fmla="*/ 2741417 w 2886675"/>
              <a:gd name="connsiteY1" fmla="*/ 288 h 1598265"/>
              <a:gd name="connsiteX2" fmla="*/ 2398515 w 2886675"/>
              <a:gd name="connsiteY2" fmla="*/ 45532 h 1598265"/>
              <a:gd name="connsiteX3" fmla="*/ 1946078 w 2886675"/>
              <a:gd name="connsiteY3" fmla="*/ 166975 h 1598265"/>
              <a:gd name="connsiteX4" fmla="*/ 1574603 w 2886675"/>
              <a:gd name="connsiteY4" fmla="*/ 159832 h 1598265"/>
              <a:gd name="connsiteX5" fmla="*/ 1243609 w 2886675"/>
              <a:gd name="connsiteY5" fmla="*/ 236032 h 1598265"/>
              <a:gd name="connsiteX6" fmla="*/ 931665 w 2886675"/>
              <a:gd name="connsiteY6" fmla="*/ 338425 h 1598265"/>
              <a:gd name="connsiteX7" fmla="*/ 769740 w 2886675"/>
              <a:gd name="connsiteY7" fmla="*/ 443200 h 1598265"/>
              <a:gd name="connsiteX8" fmla="*/ 338734 w 2886675"/>
              <a:gd name="connsiteY8" fmla="*/ 509875 h 1598265"/>
              <a:gd name="connsiteX9" fmla="*/ 148234 w 2886675"/>
              <a:gd name="connsiteY9" fmla="*/ 614650 h 1598265"/>
              <a:gd name="connsiteX10" fmla="*/ 36315 w 2886675"/>
              <a:gd name="connsiteY10" fmla="*/ 755144 h 1598265"/>
              <a:gd name="connsiteX11" fmla="*/ 12503 w 2886675"/>
              <a:gd name="connsiteY11" fmla="*/ 836107 h 1598265"/>
              <a:gd name="connsiteX12" fmla="*/ 2978 w 2886675"/>
              <a:gd name="connsiteY12" fmla="*/ 1040894 h 1598265"/>
              <a:gd name="connsiteX13" fmla="*/ 64890 w 2886675"/>
              <a:gd name="connsiteY13" fmla="*/ 1114713 h 1598265"/>
              <a:gd name="connsiteX14" fmla="*/ 367309 w 2886675"/>
              <a:gd name="connsiteY14" fmla="*/ 1167100 h 1598265"/>
              <a:gd name="connsiteX15" fmla="*/ 764978 w 2886675"/>
              <a:gd name="connsiteY15" fmla="*/ 1326644 h 1598265"/>
              <a:gd name="connsiteX16" fmla="*/ 1169790 w 2886675"/>
              <a:gd name="connsiteY16" fmla="*/ 1336169 h 1598265"/>
              <a:gd name="connsiteX17" fmla="*/ 1665090 w 2886675"/>
              <a:gd name="connsiteY17" fmla="*/ 1429038 h 1598265"/>
              <a:gd name="connsiteX18" fmla="*/ 1924647 w 2886675"/>
              <a:gd name="connsiteY18" fmla="*/ 1393319 h 1598265"/>
              <a:gd name="connsiteX19" fmla="*/ 2303265 w 2886675"/>
              <a:gd name="connsiteY19" fmla="*/ 1552863 h 1598265"/>
              <a:gd name="connsiteX20" fmla="*/ 2679503 w 2886675"/>
              <a:gd name="connsiteY20" fmla="*/ 1543338 h 1598265"/>
              <a:gd name="connsiteX21" fmla="*/ 2882863 w 2886675"/>
              <a:gd name="connsiteY21" fmla="*/ 1598265 h 159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86675" h="1598265">
                <a:moveTo>
                  <a:pt x="2886675" y="28863"/>
                </a:moveTo>
                <a:cubicBezTo>
                  <a:pt x="2858498" y="15369"/>
                  <a:pt x="2822777" y="-2490"/>
                  <a:pt x="2741417" y="288"/>
                </a:cubicBezTo>
                <a:cubicBezTo>
                  <a:pt x="2660057" y="3066"/>
                  <a:pt x="2531072" y="17751"/>
                  <a:pt x="2398515" y="45532"/>
                </a:cubicBezTo>
                <a:cubicBezTo>
                  <a:pt x="2265959" y="73313"/>
                  <a:pt x="2083397" y="147925"/>
                  <a:pt x="1946078" y="166975"/>
                </a:cubicBezTo>
                <a:cubicBezTo>
                  <a:pt x="1808759" y="186025"/>
                  <a:pt x="1691681" y="148323"/>
                  <a:pt x="1574603" y="159832"/>
                </a:cubicBezTo>
                <a:cubicBezTo>
                  <a:pt x="1457525" y="171342"/>
                  <a:pt x="1350765" y="206267"/>
                  <a:pt x="1243609" y="236032"/>
                </a:cubicBezTo>
                <a:cubicBezTo>
                  <a:pt x="1136453" y="265797"/>
                  <a:pt x="1010643" y="303897"/>
                  <a:pt x="931665" y="338425"/>
                </a:cubicBezTo>
                <a:cubicBezTo>
                  <a:pt x="852687" y="372953"/>
                  <a:pt x="868562" y="414625"/>
                  <a:pt x="769740" y="443200"/>
                </a:cubicBezTo>
                <a:cubicBezTo>
                  <a:pt x="670918" y="471775"/>
                  <a:pt x="442318" y="481300"/>
                  <a:pt x="338734" y="509875"/>
                </a:cubicBezTo>
                <a:cubicBezTo>
                  <a:pt x="235150" y="538450"/>
                  <a:pt x="198637" y="573772"/>
                  <a:pt x="148234" y="614650"/>
                </a:cubicBezTo>
                <a:cubicBezTo>
                  <a:pt x="97831" y="655528"/>
                  <a:pt x="58937" y="718235"/>
                  <a:pt x="36315" y="755144"/>
                </a:cubicBezTo>
                <a:cubicBezTo>
                  <a:pt x="13693" y="792053"/>
                  <a:pt x="18059" y="788482"/>
                  <a:pt x="12503" y="836107"/>
                </a:cubicBezTo>
                <a:cubicBezTo>
                  <a:pt x="6947" y="883732"/>
                  <a:pt x="-5753" y="994460"/>
                  <a:pt x="2978" y="1040894"/>
                </a:cubicBezTo>
                <a:cubicBezTo>
                  <a:pt x="11709" y="1087328"/>
                  <a:pt x="4168" y="1093679"/>
                  <a:pt x="64890" y="1114713"/>
                </a:cubicBezTo>
                <a:cubicBezTo>
                  <a:pt x="125612" y="1135747"/>
                  <a:pt x="250628" y="1131778"/>
                  <a:pt x="367309" y="1167100"/>
                </a:cubicBezTo>
                <a:cubicBezTo>
                  <a:pt x="483990" y="1202422"/>
                  <a:pt x="631231" y="1298466"/>
                  <a:pt x="764978" y="1326644"/>
                </a:cubicBezTo>
                <a:cubicBezTo>
                  <a:pt x="898725" y="1354822"/>
                  <a:pt x="1019771" y="1319103"/>
                  <a:pt x="1169790" y="1336169"/>
                </a:cubicBezTo>
                <a:cubicBezTo>
                  <a:pt x="1319809" y="1353235"/>
                  <a:pt x="1539281" y="1419513"/>
                  <a:pt x="1665090" y="1429038"/>
                </a:cubicBezTo>
                <a:cubicBezTo>
                  <a:pt x="1790899" y="1438563"/>
                  <a:pt x="1818285" y="1372682"/>
                  <a:pt x="1924647" y="1393319"/>
                </a:cubicBezTo>
                <a:cubicBezTo>
                  <a:pt x="2031009" y="1413956"/>
                  <a:pt x="2177456" y="1527860"/>
                  <a:pt x="2303265" y="1552863"/>
                </a:cubicBezTo>
                <a:cubicBezTo>
                  <a:pt x="2429074" y="1577866"/>
                  <a:pt x="2583062" y="1545719"/>
                  <a:pt x="2679503" y="1543338"/>
                </a:cubicBezTo>
                <a:cubicBezTo>
                  <a:pt x="2746972" y="1541750"/>
                  <a:pt x="2882863" y="1598265"/>
                  <a:pt x="2882863" y="1598265"/>
                </a:cubicBezTo>
              </a:path>
            </a:pathLst>
          </a:custGeom>
          <a:solidFill>
            <a:srgbClr val="66FFFF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C34F21-43C7-98FF-A60A-6C016966B209}"/>
              </a:ext>
            </a:extLst>
          </p:cNvPr>
          <p:cNvSpPr/>
          <p:nvPr/>
        </p:nvSpPr>
        <p:spPr>
          <a:xfrm rot="20035535">
            <a:off x="4912649" y="3770461"/>
            <a:ext cx="2881909" cy="1562184"/>
          </a:xfrm>
          <a:custGeom>
            <a:avLst/>
            <a:gdLst>
              <a:gd name="connsiteX0" fmla="*/ 2879528 w 2922600"/>
              <a:gd name="connsiteY0" fmla="*/ 111389 h 1728140"/>
              <a:gd name="connsiteX1" fmla="*/ 2398515 w 2922600"/>
              <a:gd name="connsiteY1" fmla="*/ 128058 h 1728140"/>
              <a:gd name="connsiteX2" fmla="*/ 1946078 w 2922600"/>
              <a:gd name="connsiteY2" fmla="*/ 249501 h 1728140"/>
              <a:gd name="connsiteX3" fmla="*/ 1574603 w 2922600"/>
              <a:gd name="connsiteY3" fmla="*/ 242358 h 1728140"/>
              <a:gd name="connsiteX4" fmla="*/ 1243609 w 2922600"/>
              <a:gd name="connsiteY4" fmla="*/ 318558 h 1728140"/>
              <a:gd name="connsiteX5" fmla="*/ 931665 w 2922600"/>
              <a:gd name="connsiteY5" fmla="*/ 420951 h 1728140"/>
              <a:gd name="connsiteX6" fmla="*/ 769740 w 2922600"/>
              <a:gd name="connsiteY6" fmla="*/ 525726 h 1728140"/>
              <a:gd name="connsiteX7" fmla="*/ 338734 w 2922600"/>
              <a:gd name="connsiteY7" fmla="*/ 592401 h 1728140"/>
              <a:gd name="connsiteX8" fmla="*/ 148234 w 2922600"/>
              <a:gd name="connsiteY8" fmla="*/ 697176 h 1728140"/>
              <a:gd name="connsiteX9" fmla="*/ 36315 w 2922600"/>
              <a:gd name="connsiteY9" fmla="*/ 837670 h 1728140"/>
              <a:gd name="connsiteX10" fmla="*/ 12503 w 2922600"/>
              <a:gd name="connsiteY10" fmla="*/ 918633 h 1728140"/>
              <a:gd name="connsiteX11" fmla="*/ 2978 w 2922600"/>
              <a:gd name="connsiteY11" fmla="*/ 1123420 h 1728140"/>
              <a:gd name="connsiteX12" fmla="*/ 64890 w 2922600"/>
              <a:gd name="connsiteY12" fmla="*/ 1197239 h 1728140"/>
              <a:gd name="connsiteX13" fmla="*/ 367309 w 2922600"/>
              <a:gd name="connsiteY13" fmla="*/ 1249626 h 1728140"/>
              <a:gd name="connsiteX14" fmla="*/ 764978 w 2922600"/>
              <a:gd name="connsiteY14" fmla="*/ 1409170 h 1728140"/>
              <a:gd name="connsiteX15" fmla="*/ 1169790 w 2922600"/>
              <a:gd name="connsiteY15" fmla="*/ 1418695 h 1728140"/>
              <a:gd name="connsiteX16" fmla="*/ 1665090 w 2922600"/>
              <a:gd name="connsiteY16" fmla="*/ 1511564 h 1728140"/>
              <a:gd name="connsiteX17" fmla="*/ 1924647 w 2922600"/>
              <a:gd name="connsiteY17" fmla="*/ 1475845 h 1728140"/>
              <a:gd name="connsiteX18" fmla="*/ 2303265 w 2922600"/>
              <a:gd name="connsiteY18" fmla="*/ 1635389 h 1728140"/>
              <a:gd name="connsiteX19" fmla="*/ 2727128 w 2922600"/>
              <a:gd name="connsiteY19" fmla="*/ 1606814 h 1728140"/>
              <a:gd name="connsiteX20" fmla="*/ 2881909 w 2922600"/>
              <a:gd name="connsiteY20" fmla="*/ 1621101 h 1728140"/>
              <a:gd name="connsiteX21" fmla="*/ 2879528 w 2922600"/>
              <a:gd name="connsiteY21" fmla="*/ 111389 h 1728140"/>
              <a:gd name="connsiteX0" fmla="*/ 2879528 w 2881909"/>
              <a:gd name="connsiteY0" fmla="*/ 111389 h 1728140"/>
              <a:gd name="connsiteX1" fmla="*/ 2398515 w 2881909"/>
              <a:gd name="connsiteY1" fmla="*/ 128058 h 1728140"/>
              <a:gd name="connsiteX2" fmla="*/ 1946078 w 2881909"/>
              <a:gd name="connsiteY2" fmla="*/ 249501 h 1728140"/>
              <a:gd name="connsiteX3" fmla="*/ 1574603 w 2881909"/>
              <a:gd name="connsiteY3" fmla="*/ 242358 h 1728140"/>
              <a:gd name="connsiteX4" fmla="*/ 1243609 w 2881909"/>
              <a:gd name="connsiteY4" fmla="*/ 318558 h 1728140"/>
              <a:gd name="connsiteX5" fmla="*/ 931665 w 2881909"/>
              <a:gd name="connsiteY5" fmla="*/ 420951 h 1728140"/>
              <a:gd name="connsiteX6" fmla="*/ 769740 w 2881909"/>
              <a:gd name="connsiteY6" fmla="*/ 525726 h 1728140"/>
              <a:gd name="connsiteX7" fmla="*/ 338734 w 2881909"/>
              <a:gd name="connsiteY7" fmla="*/ 592401 h 1728140"/>
              <a:gd name="connsiteX8" fmla="*/ 148234 w 2881909"/>
              <a:gd name="connsiteY8" fmla="*/ 697176 h 1728140"/>
              <a:gd name="connsiteX9" fmla="*/ 36315 w 2881909"/>
              <a:gd name="connsiteY9" fmla="*/ 837670 h 1728140"/>
              <a:gd name="connsiteX10" fmla="*/ 12503 w 2881909"/>
              <a:gd name="connsiteY10" fmla="*/ 918633 h 1728140"/>
              <a:gd name="connsiteX11" fmla="*/ 2978 w 2881909"/>
              <a:gd name="connsiteY11" fmla="*/ 1123420 h 1728140"/>
              <a:gd name="connsiteX12" fmla="*/ 64890 w 2881909"/>
              <a:gd name="connsiteY12" fmla="*/ 1197239 h 1728140"/>
              <a:gd name="connsiteX13" fmla="*/ 367309 w 2881909"/>
              <a:gd name="connsiteY13" fmla="*/ 1249626 h 1728140"/>
              <a:gd name="connsiteX14" fmla="*/ 764978 w 2881909"/>
              <a:gd name="connsiteY14" fmla="*/ 1409170 h 1728140"/>
              <a:gd name="connsiteX15" fmla="*/ 1169790 w 2881909"/>
              <a:gd name="connsiteY15" fmla="*/ 1418695 h 1728140"/>
              <a:gd name="connsiteX16" fmla="*/ 1665090 w 2881909"/>
              <a:gd name="connsiteY16" fmla="*/ 1511564 h 1728140"/>
              <a:gd name="connsiteX17" fmla="*/ 1924647 w 2881909"/>
              <a:gd name="connsiteY17" fmla="*/ 1475845 h 1728140"/>
              <a:gd name="connsiteX18" fmla="*/ 2303265 w 2881909"/>
              <a:gd name="connsiteY18" fmla="*/ 1635389 h 1728140"/>
              <a:gd name="connsiteX19" fmla="*/ 2727128 w 2881909"/>
              <a:gd name="connsiteY19" fmla="*/ 1606814 h 1728140"/>
              <a:gd name="connsiteX20" fmla="*/ 2881909 w 2881909"/>
              <a:gd name="connsiteY20" fmla="*/ 1621101 h 1728140"/>
              <a:gd name="connsiteX21" fmla="*/ 2879528 w 2881909"/>
              <a:gd name="connsiteY21" fmla="*/ 111389 h 1728140"/>
              <a:gd name="connsiteX0" fmla="*/ 2879528 w 2939503"/>
              <a:gd name="connsiteY0" fmla="*/ 111389 h 1641062"/>
              <a:gd name="connsiteX1" fmla="*/ 2398515 w 2939503"/>
              <a:gd name="connsiteY1" fmla="*/ 128058 h 1641062"/>
              <a:gd name="connsiteX2" fmla="*/ 1946078 w 2939503"/>
              <a:gd name="connsiteY2" fmla="*/ 249501 h 1641062"/>
              <a:gd name="connsiteX3" fmla="*/ 1574603 w 2939503"/>
              <a:gd name="connsiteY3" fmla="*/ 242358 h 1641062"/>
              <a:gd name="connsiteX4" fmla="*/ 1243609 w 2939503"/>
              <a:gd name="connsiteY4" fmla="*/ 318558 h 1641062"/>
              <a:gd name="connsiteX5" fmla="*/ 931665 w 2939503"/>
              <a:gd name="connsiteY5" fmla="*/ 420951 h 1641062"/>
              <a:gd name="connsiteX6" fmla="*/ 769740 w 2939503"/>
              <a:gd name="connsiteY6" fmla="*/ 525726 h 1641062"/>
              <a:gd name="connsiteX7" fmla="*/ 338734 w 2939503"/>
              <a:gd name="connsiteY7" fmla="*/ 592401 h 1641062"/>
              <a:gd name="connsiteX8" fmla="*/ 148234 w 2939503"/>
              <a:gd name="connsiteY8" fmla="*/ 697176 h 1641062"/>
              <a:gd name="connsiteX9" fmla="*/ 36315 w 2939503"/>
              <a:gd name="connsiteY9" fmla="*/ 837670 h 1641062"/>
              <a:gd name="connsiteX10" fmla="*/ 12503 w 2939503"/>
              <a:gd name="connsiteY10" fmla="*/ 918633 h 1641062"/>
              <a:gd name="connsiteX11" fmla="*/ 2978 w 2939503"/>
              <a:gd name="connsiteY11" fmla="*/ 1123420 h 1641062"/>
              <a:gd name="connsiteX12" fmla="*/ 64890 w 2939503"/>
              <a:gd name="connsiteY12" fmla="*/ 1197239 h 1641062"/>
              <a:gd name="connsiteX13" fmla="*/ 367309 w 2939503"/>
              <a:gd name="connsiteY13" fmla="*/ 1249626 h 1641062"/>
              <a:gd name="connsiteX14" fmla="*/ 764978 w 2939503"/>
              <a:gd name="connsiteY14" fmla="*/ 1409170 h 1641062"/>
              <a:gd name="connsiteX15" fmla="*/ 1169790 w 2939503"/>
              <a:gd name="connsiteY15" fmla="*/ 1418695 h 1641062"/>
              <a:gd name="connsiteX16" fmla="*/ 1665090 w 2939503"/>
              <a:gd name="connsiteY16" fmla="*/ 1511564 h 1641062"/>
              <a:gd name="connsiteX17" fmla="*/ 1924647 w 2939503"/>
              <a:gd name="connsiteY17" fmla="*/ 1475845 h 1641062"/>
              <a:gd name="connsiteX18" fmla="*/ 2303265 w 2939503"/>
              <a:gd name="connsiteY18" fmla="*/ 1635389 h 1641062"/>
              <a:gd name="connsiteX19" fmla="*/ 2727128 w 2939503"/>
              <a:gd name="connsiteY19" fmla="*/ 1606814 h 1641062"/>
              <a:gd name="connsiteX20" fmla="*/ 2881909 w 2939503"/>
              <a:gd name="connsiteY20" fmla="*/ 1621101 h 1641062"/>
              <a:gd name="connsiteX21" fmla="*/ 2879528 w 2939503"/>
              <a:gd name="connsiteY21" fmla="*/ 111389 h 1641062"/>
              <a:gd name="connsiteX0" fmla="*/ 2879528 w 2896298"/>
              <a:gd name="connsiteY0" fmla="*/ 111389 h 1733995"/>
              <a:gd name="connsiteX1" fmla="*/ 2398515 w 2896298"/>
              <a:gd name="connsiteY1" fmla="*/ 128058 h 1733995"/>
              <a:gd name="connsiteX2" fmla="*/ 1946078 w 2896298"/>
              <a:gd name="connsiteY2" fmla="*/ 249501 h 1733995"/>
              <a:gd name="connsiteX3" fmla="*/ 1574603 w 2896298"/>
              <a:gd name="connsiteY3" fmla="*/ 242358 h 1733995"/>
              <a:gd name="connsiteX4" fmla="*/ 1243609 w 2896298"/>
              <a:gd name="connsiteY4" fmla="*/ 318558 h 1733995"/>
              <a:gd name="connsiteX5" fmla="*/ 931665 w 2896298"/>
              <a:gd name="connsiteY5" fmla="*/ 420951 h 1733995"/>
              <a:gd name="connsiteX6" fmla="*/ 769740 w 2896298"/>
              <a:gd name="connsiteY6" fmla="*/ 525726 h 1733995"/>
              <a:gd name="connsiteX7" fmla="*/ 338734 w 2896298"/>
              <a:gd name="connsiteY7" fmla="*/ 592401 h 1733995"/>
              <a:gd name="connsiteX8" fmla="*/ 148234 w 2896298"/>
              <a:gd name="connsiteY8" fmla="*/ 697176 h 1733995"/>
              <a:gd name="connsiteX9" fmla="*/ 36315 w 2896298"/>
              <a:gd name="connsiteY9" fmla="*/ 837670 h 1733995"/>
              <a:gd name="connsiteX10" fmla="*/ 12503 w 2896298"/>
              <a:gd name="connsiteY10" fmla="*/ 918633 h 1733995"/>
              <a:gd name="connsiteX11" fmla="*/ 2978 w 2896298"/>
              <a:gd name="connsiteY11" fmla="*/ 1123420 h 1733995"/>
              <a:gd name="connsiteX12" fmla="*/ 64890 w 2896298"/>
              <a:gd name="connsiteY12" fmla="*/ 1197239 h 1733995"/>
              <a:gd name="connsiteX13" fmla="*/ 367309 w 2896298"/>
              <a:gd name="connsiteY13" fmla="*/ 1249626 h 1733995"/>
              <a:gd name="connsiteX14" fmla="*/ 764978 w 2896298"/>
              <a:gd name="connsiteY14" fmla="*/ 1409170 h 1733995"/>
              <a:gd name="connsiteX15" fmla="*/ 1169790 w 2896298"/>
              <a:gd name="connsiteY15" fmla="*/ 1418695 h 1733995"/>
              <a:gd name="connsiteX16" fmla="*/ 1665090 w 2896298"/>
              <a:gd name="connsiteY16" fmla="*/ 1511564 h 1733995"/>
              <a:gd name="connsiteX17" fmla="*/ 1924647 w 2896298"/>
              <a:gd name="connsiteY17" fmla="*/ 1475845 h 1733995"/>
              <a:gd name="connsiteX18" fmla="*/ 2303265 w 2896298"/>
              <a:gd name="connsiteY18" fmla="*/ 1635389 h 1733995"/>
              <a:gd name="connsiteX19" fmla="*/ 2679503 w 2896298"/>
              <a:gd name="connsiteY19" fmla="*/ 1625864 h 1733995"/>
              <a:gd name="connsiteX20" fmla="*/ 2881909 w 2896298"/>
              <a:gd name="connsiteY20" fmla="*/ 1621101 h 1733995"/>
              <a:gd name="connsiteX21" fmla="*/ 2879528 w 2896298"/>
              <a:gd name="connsiteY21" fmla="*/ 111389 h 1733995"/>
              <a:gd name="connsiteX0" fmla="*/ 2879528 w 2896298"/>
              <a:gd name="connsiteY0" fmla="*/ 111389 h 1644858"/>
              <a:gd name="connsiteX1" fmla="*/ 2398515 w 2896298"/>
              <a:gd name="connsiteY1" fmla="*/ 128058 h 1644858"/>
              <a:gd name="connsiteX2" fmla="*/ 1946078 w 2896298"/>
              <a:gd name="connsiteY2" fmla="*/ 249501 h 1644858"/>
              <a:gd name="connsiteX3" fmla="*/ 1574603 w 2896298"/>
              <a:gd name="connsiteY3" fmla="*/ 242358 h 1644858"/>
              <a:gd name="connsiteX4" fmla="*/ 1243609 w 2896298"/>
              <a:gd name="connsiteY4" fmla="*/ 318558 h 1644858"/>
              <a:gd name="connsiteX5" fmla="*/ 931665 w 2896298"/>
              <a:gd name="connsiteY5" fmla="*/ 420951 h 1644858"/>
              <a:gd name="connsiteX6" fmla="*/ 769740 w 2896298"/>
              <a:gd name="connsiteY6" fmla="*/ 525726 h 1644858"/>
              <a:gd name="connsiteX7" fmla="*/ 338734 w 2896298"/>
              <a:gd name="connsiteY7" fmla="*/ 592401 h 1644858"/>
              <a:gd name="connsiteX8" fmla="*/ 148234 w 2896298"/>
              <a:gd name="connsiteY8" fmla="*/ 697176 h 1644858"/>
              <a:gd name="connsiteX9" fmla="*/ 36315 w 2896298"/>
              <a:gd name="connsiteY9" fmla="*/ 837670 h 1644858"/>
              <a:gd name="connsiteX10" fmla="*/ 12503 w 2896298"/>
              <a:gd name="connsiteY10" fmla="*/ 918633 h 1644858"/>
              <a:gd name="connsiteX11" fmla="*/ 2978 w 2896298"/>
              <a:gd name="connsiteY11" fmla="*/ 1123420 h 1644858"/>
              <a:gd name="connsiteX12" fmla="*/ 64890 w 2896298"/>
              <a:gd name="connsiteY12" fmla="*/ 1197239 h 1644858"/>
              <a:gd name="connsiteX13" fmla="*/ 367309 w 2896298"/>
              <a:gd name="connsiteY13" fmla="*/ 1249626 h 1644858"/>
              <a:gd name="connsiteX14" fmla="*/ 764978 w 2896298"/>
              <a:gd name="connsiteY14" fmla="*/ 1409170 h 1644858"/>
              <a:gd name="connsiteX15" fmla="*/ 1169790 w 2896298"/>
              <a:gd name="connsiteY15" fmla="*/ 1418695 h 1644858"/>
              <a:gd name="connsiteX16" fmla="*/ 1665090 w 2896298"/>
              <a:gd name="connsiteY16" fmla="*/ 1511564 h 1644858"/>
              <a:gd name="connsiteX17" fmla="*/ 1924647 w 2896298"/>
              <a:gd name="connsiteY17" fmla="*/ 1475845 h 1644858"/>
              <a:gd name="connsiteX18" fmla="*/ 2303265 w 2896298"/>
              <a:gd name="connsiteY18" fmla="*/ 1635389 h 1644858"/>
              <a:gd name="connsiteX19" fmla="*/ 2679503 w 2896298"/>
              <a:gd name="connsiteY19" fmla="*/ 1625864 h 1644858"/>
              <a:gd name="connsiteX20" fmla="*/ 2881909 w 2896298"/>
              <a:gd name="connsiteY20" fmla="*/ 1621101 h 1644858"/>
              <a:gd name="connsiteX21" fmla="*/ 2879528 w 2896298"/>
              <a:gd name="connsiteY21" fmla="*/ 111389 h 1644858"/>
              <a:gd name="connsiteX0" fmla="*/ 2879528 w 2881909"/>
              <a:gd name="connsiteY0" fmla="*/ 111389 h 1644858"/>
              <a:gd name="connsiteX1" fmla="*/ 2398515 w 2881909"/>
              <a:gd name="connsiteY1" fmla="*/ 128058 h 1644858"/>
              <a:gd name="connsiteX2" fmla="*/ 1946078 w 2881909"/>
              <a:gd name="connsiteY2" fmla="*/ 249501 h 1644858"/>
              <a:gd name="connsiteX3" fmla="*/ 1574603 w 2881909"/>
              <a:gd name="connsiteY3" fmla="*/ 242358 h 1644858"/>
              <a:gd name="connsiteX4" fmla="*/ 1243609 w 2881909"/>
              <a:gd name="connsiteY4" fmla="*/ 318558 h 1644858"/>
              <a:gd name="connsiteX5" fmla="*/ 931665 w 2881909"/>
              <a:gd name="connsiteY5" fmla="*/ 420951 h 1644858"/>
              <a:gd name="connsiteX6" fmla="*/ 769740 w 2881909"/>
              <a:gd name="connsiteY6" fmla="*/ 525726 h 1644858"/>
              <a:gd name="connsiteX7" fmla="*/ 338734 w 2881909"/>
              <a:gd name="connsiteY7" fmla="*/ 592401 h 1644858"/>
              <a:gd name="connsiteX8" fmla="*/ 148234 w 2881909"/>
              <a:gd name="connsiteY8" fmla="*/ 697176 h 1644858"/>
              <a:gd name="connsiteX9" fmla="*/ 36315 w 2881909"/>
              <a:gd name="connsiteY9" fmla="*/ 837670 h 1644858"/>
              <a:gd name="connsiteX10" fmla="*/ 12503 w 2881909"/>
              <a:gd name="connsiteY10" fmla="*/ 918633 h 1644858"/>
              <a:gd name="connsiteX11" fmla="*/ 2978 w 2881909"/>
              <a:gd name="connsiteY11" fmla="*/ 1123420 h 1644858"/>
              <a:gd name="connsiteX12" fmla="*/ 64890 w 2881909"/>
              <a:gd name="connsiteY12" fmla="*/ 1197239 h 1644858"/>
              <a:gd name="connsiteX13" fmla="*/ 367309 w 2881909"/>
              <a:gd name="connsiteY13" fmla="*/ 1249626 h 1644858"/>
              <a:gd name="connsiteX14" fmla="*/ 764978 w 2881909"/>
              <a:gd name="connsiteY14" fmla="*/ 1409170 h 1644858"/>
              <a:gd name="connsiteX15" fmla="*/ 1169790 w 2881909"/>
              <a:gd name="connsiteY15" fmla="*/ 1418695 h 1644858"/>
              <a:gd name="connsiteX16" fmla="*/ 1665090 w 2881909"/>
              <a:gd name="connsiteY16" fmla="*/ 1511564 h 1644858"/>
              <a:gd name="connsiteX17" fmla="*/ 1924647 w 2881909"/>
              <a:gd name="connsiteY17" fmla="*/ 1475845 h 1644858"/>
              <a:gd name="connsiteX18" fmla="*/ 2303265 w 2881909"/>
              <a:gd name="connsiteY18" fmla="*/ 1635389 h 1644858"/>
              <a:gd name="connsiteX19" fmla="*/ 2679503 w 2881909"/>
              <a:gd name="connsiteY19" fmla="*/ 1625864 h 1644858"/>
              <a:gd name="connsiteX20" fmla="*/ 2881909 w 2881909"/>
              <a:gd name="connsiteY20" fmla="*/ 1621101 h 1644858"/>
              <a:gd name="connsiteX21" fmla="*/ 2879528 w 2881909"/>
              <a:gd name="connsiteY21" fmla="*/ 111389 h 1644858"/>
              <a:gd name="connsiteX0" fmla="*/ 2879528 w 2881909"/>
              <a:gd name="connsiteY0" fmla="*/ 158974 h 1692443"/>
              <a:gd name="connsiteX1" fmla="*/ 2769992 w 2881909"/>
              <a:gd name="connsiteY1" fmla="*/ 47055 h 1692443"/>
              <a:gd name="connsiteX2" fmla="*/ 2398515 w 2881909"/>
              <a:gd name="connsiteY2" fmla="*/ 175643 h 1692443"/>
              <a:gd name="connsiteX3" fmla="*/ 1946078 w 2881909"/>
              <a:gd name="connsiteY3" fmla="*/ 297086 h 1692443"/>
              <a:gd name="connsiteX4" fmla="*/ 1574603 w 2881909"/>
              <a:gd name="connsiteY4" fmla="*/ 289943 h 1692443"/>
              <a:gd name="connsiteX5" fmla="*/ 1243609 w 2881909"/>
              <a:gd name="connsiteY5" fmla="*/ 366143 h 1692443"/>
              <a:gd name="connsiteX6" fmla="*/ 931665 w 2881909"/>
              <a:gd name="connsiteY6" fmla="*/ 468536 h 1692443"/>
              <a:gd name="connsiteX7" fmla="*/ 769740 w 2881909"/>
              <a:gd name="connsiteY7" fmla="*/ 573311 h 1692443"/>
              <a:gd name="connsiteX8" fmla="*/ 338734 w 2881909"/>
              <a:gd name="connsiteY8" fmla="*/ 639986 h 1692443"/>
              <a:gd name="connsiteX9" fmla="*/ 148234 w 2881909"/>
              <a:gd name="connsiteY9" fmla="*/ 744761 h 1692443"/>
              <a:gd name="connsiteX10" fmla="*/ 36315 w 2881909"/>
              <a:gd name="connsiteY10" fmla="*/ 885255 h 1692443"/>
              <a:gd name="connsiteX11" fmla="*/ 12503 w 2881909"/>
              <a:gd name="connsiteY11" fmla="*/ 966218 h 1692443"/>
              <a:gd name="connsiteX12" fmla="*/ 2978 w 2881909"/>
              <a:gd name="connsiteY12" fmla="*/ 1171005 h 1692443"/>
              <a:gd name="connsiteX13" fmla="*/ 64890 w 2881909"/>
              <a:gd name="connsiteY13" fmla="*/ 1244824 h 1692443"/>
              <a:gd name="connsiteX14" fmla="*/ 367309 w 2881909"/>
              <a:gd name="connsiteY14" fmla="*/ 1297211 h 1692443"/>
              <a:gd name="connsiteX15" fmla="*/ 764978 w 2881909"/>
              <a:gd name="connsiteY15" fmla="*/ 1456755 h 1692443"/>
              <a:gd name="connsiteX16" fmla="*/ 1169790 w 2881909"/>
              <a:gd name="connsiteY16" fmla="*/ 1466280 h 1692443"/>
              <a:gd name="connsiteX17" fmla="*/ 1665090 w 2881909"/>
              <a:gd name="connsiteY17" fmla="*/ 1559149 h 1692443"/>
              <a:gd name="connsiteX18" fmla="*/ 1924647 w 2881909"/>
              <a:gd name="connsiteY18" fmla="*/ 1523430 h 1692443"/>
              <a:gd name="connsiteX19" fmla="*/ 2303265 w 2881909"/>
              <a:gd name="connsiteY19" fmla="*/ 1682974 h 1692443"/>
              <a:gd name="connsiteX20" fmla="*/ 2679503 w 2881909"/>
              <a:gd name="connsiteY20" fmla="*/ 1673449 h 1692443"/>
              <a:gd name="connsiteX21" fmla="*/ 2881909 w 2881909"/>
              <a:gd name="connsiteY21" fmla="*/ 1668686 h 1692443"/>
              <a:gd name="connsiteX22" fmla="*/ 2879528 w 2881909"/>
              <a:gd name="connsiteY22" fmla="*/ 158974 h 1692443"/>
              <a:gd name="connsiteX0" fmla="*/ 2879528 w 2890396"/>
              <a:gd name="connsiteY0" fmla="*/ 122553 h 1656022"/>
              <a:gd name="connsiteX1" fmla="*/ 2741417 w 2890396"/>
              <a:gd name="connsiteY1" fmla="*/ 93978 h 1656022"/>
              <a:gd name="connsiteX2" fmla="*/ 2398515 w 2890396"/>
              <a:gd name="connsiteY2" fmla="*/ 139222 h 1656022"/>
              <a:gd name="connsiteX3" fmla="*/ 1946078 w 2890396"/>
              <a:gd name="connsiteY3" fmla="*/ 260665 h 1656022"/>
              <a:gd name="connsiteX4" fmla="*/ 1574603 w 2890396"/>
              <a:gd name="connsiteY4" fmla="*/ 253522 h 1656022"/>
              <a:gd name="connsiteX5" fmla="*/ 1243609 w 2890396"/>
              <a:gd name="connsiteY5" fmla="*/ 329722 h 1656022"/>
              <a:gd name="connsiteX6" fmla="*/ 931665 w 2890396"/>
              <a:gd name="connsiteY6" fmla="*/ 432115 h 1656022"/>
              <a:gd name="connsiteX7" fmla="*/ 769740 w 2890396"/>
              <a:gd name="connsiteY7" fmla="*/ 536890 h 1656022"/>
              <a:gd name="connsiteX8" fmla="*/ 338734 w 2890396"/>
              <a:gd name="connsiteY8" fmla="*/ 603565 h 1656022"/>
              <a:gd name="connsiteX9" fmla="*/ 148234 w 2890396"/>
              <a:gd name="connsiteY9" fmla="*/ 708340 h 1656022"/>
              <a:gd name="connsiteX10" fmla="*/ 36315 w 2890396"/>
              <a:gd name="connsiteY10" fmla="*/ 848834 h 1656022"/>
              <a:gd name="connsiteX11" fmla="*/ 12503 w 2890396"/>
              <a:gd name="connsiteY11" fmla="*/ 929797 h 1656022"/>
              <a:gd name="connsiteX12" fmla="*/ 2978 w 2890396"/>
              <a:gd name="connsiteY12" fmla="*/ 1134584 h 1656022"/>
              <a:gd name="connsiteX13" fmla="*/ 64890 w 2890396"/>
              <a:gd name="connsiteY13" fmla="*/ 1208403 h 1656022"/>
              <a:gd name="connsiteX14" fmla="*/ 367309 w 2890396"/>
              <a:gd name="connsiteY14" fmla="*/ 1260790 h 1656022"/>
              <a:gd name="connsiteX15" fmla="*/ 764978 w 2890396"/>
              <a:gd name="connsiteY15" fmla="*/ 1420334 h 1656022"/>
              <a:gd name="connsiteX16" fmla="*/ 1169790 w 2890396"/>
              <a:gd name="connsiteY16" fmla="*/ 1429859 h 1656022"/>
              <a:gd name="connsiteX17" fmla="*/ 1665090 w 2890396"/>
              <a:gd name="connsiteY17" fmla="*/ 1522728 h 1656022"/>
              <a:gd name="connsiteX18" fmla="*/ 1924647 w 2890396"/>
              <a:gd name="connsiteY18" fmla="*/ 1487009 h 1656022"/>
              <a:gd name="connsiteX19" fmla="*/ 2303265 w 2890396"/>
              <a:gd name="connsiteY19" fmla="*/ 1646553 h 1656022"/>
              <a:gd name="connsiteX20" fmla="*/ 2679503 w 2890396"/>
              <a:gd name="connsiteY20" fmla="*/ 1637028 h 1656022"/>
              <a:gd name="connsiteX21" fmla="*/ 2881909 w 2890396"/>
              <a:gd name="connsiteY21" fmla="*/ 1632265 h 1656022"/>
              <a:gd name="connsiteX22" fmla="*/ 2879528 w 2890396"/>
              <a:gd name="connsiteY22" fmla="*/ 122553 h 1656022"/>
              <a:gd name="connsiteX0" fmla="*/ 2879528 w 2890396"/>
              <a:gd name="connsiteY0" fmla="*/ 28575 h 1562044"/>
              <a:gd name="connsiteX1" fmla="*/ 2741417 w 2890396"/>
              <a:gd name="connsiteY1" fmla="*/ 0 h 1562044"/>
              <a:gd name="connsiteX2" fmla="*/ 2398515 w 2890396"/>
              <a:gd name="connsiteY2" fmla="*/ 45244 h 1562044"/>
              <a:gd name="connsiteX3" fmla="*/ 1946078 w 2890396"/>
              <a:gd name="connsiteY3" fmla="*/ 166687 h 1562044"/>
              <a:gd name="connsiteX4" fmla="*/ 1574603 w 2890396"/>
              <a:gd name="connsiteY4" fmla="*/ 159544 h 1562044"/>
              <a:gd name="connsiteX5" fmla="*/ 1243609 w 2890396"/>
              <a:gd name="connsiteY5" fmla="*/ 235744 h 1562044"/>
              <a:gd name="connsiteX6" fmla="*/ 931665 w 2890396"/>
              <a:gd name="connsiteY6" fmla="*/ 338137 h 1562044"/>
              <a:gd name="connsiteX7" fmla="*/ 769740 w 2890396"/>
              <a:gd name="connsiteY7" fmla="*/ 442912 h 1562044"/>
              <a:gd name="connsiteX8" fmla="*/ 338734 w 2890396"/>
              <a:gd name="connsiteY8" fmla="*/ 509587 h 1562044"/>
              <a:gd name="connsiteX9" fmla="*/ 148234 w 2890396"/>
              <a:gd name="connsiteY9" fmla="*/ 614362 h 1562044"/>
              <a:gd name="connsiteX10" fmla="*/ 36315 w 2890396"/>
              <a:gd name="connsiteY10" fmla="*/ 754856 h 1562044"/>
              <a:gd name="connsiteX11" fmla="*/ 12503 w 2890396"/>
              <a:gd name="connsiteY11" fmla="*/ 835819 h 1562044"/>
              <a:gd name="connsiteX12" fmla="*/ 2978 w 2890396"/>
              <a:gd name="connsiteY12" fmla="*/ 1040606 h 1562044"/>
              <a:gd name="connsiteX13" fmla="*/ 64890 w 2890396"/>
              <a:gd name="connsiteY13" fmla="*/ 1114425 h 1562044"/>
              <a:gd name="connsiteX14" fmla="*/ 367309 w 2890396"/>
              <a:gd name="connsiteY14" fmla="*/ 1166812 h 1562044"/>
              <a:gd name="connsiteX15" fmla="*/ 764978 w 2890396"/>
              <a:gd name="connsiteY15" fmla="*/ 1326356 h 1562044"/>
              <a:gd name="connsiteX16" fmla="*/ 1169790 w 2890396"/>
              <a:gd name="connsiteY16" fmla="*/ 1335881 h 1562044"/>
              <a:gd name="connsiteX17" fmla="*/ 1665090 w 2890396"/>
              <a:gd name="connsiteY17" fmla="*/ 1428750 h 1562044"/>
              <a:gd name="connsiteX18" fmla="*/ 1924647 w 2890396"/>
              <a:gd name="connsiteY18" fmla="*/ 1393031 h 1562044"/>
              <a:gd name="connsiteX19" fmla="*/ 2303265 w 2890396"/>
              <a:gd name="connsiteY19" fmla="*/ 1552575 h 1562044"/>
              <a:gd name="connsiteX20" fmla="*/ 2679503 w 2890396"/>
              <a:gd name="connsiteY20" fmla="*/ 1543050 h 1562044"/>
              <a:gd name="connsiteX21" fmla="*/ 2881909 w 2890396"/>
              <a:gd name="connsiteY21" fmla="*/ 1538287 h 1562044"/>
              <a:gd name="connsiteX22" fmla="*/ 2879528 w 2890396"/>
              <a:gd name="connsiteY22" fmla="*/ 28575 h 1562044"/>
              <a:gd name="connsiteX0" fmla="*/ 2879528 w 2890396"/>
              <a:gd name="connsiteY0" fmla="*/ 122552 h 1656021"/>
              <a:gd name="connsiteX1" fmla="*/ 2741417 w 2890396"/>
              <a:gd name="connsiteY1" fmla="*/ 93977 h 1656021"/>
              <a:gd name="connsiteX2" fmla="*/ 2398515 w 2890396"/>
              <a:gd name="connsiteY2" fmla="*/ 139221 h 1656021"/>
              <a:gd name="connsiteX3" fmla="*/ 1946078 w 2890396"/>
              <a:gd name="connsiteY3" fmla="*/ 260664 h 1656021"/>
              <a:gd name="connsiteX4" fmla="*/ 1574603 w 2890396"/>
              <a:gd name="connsiteY4" fmla="*/ 253521 h 1656021"/>
              <a:gd name="connsiteX5" fmla="*/ 1243609 w 2890396"/>
              <a:gd name="connsiteY5" fmla="*/ 329721 h 1656021"/>
              <a:gd name="connsiteX6" fmla="*/ 931665 w 2890396"/>
              <a:gd name="connsiteY6" fmla="*/ 432114 h 1656021"/>
              <a:gd name="connsiteX7" fmla="*/ 769740 w 2890396"/>
              <a:gd name="connsiteY7" fmla="*/ 536889 h 1656021"/>
              <a:gd name="connsiteX8" fmla="*/ 338734 w 2890396"/>
              <a:gd name="connsiteY8" fmla="*/ 603564 h 1656021"/>
              <a:gd name="connsiteX9" fmla="*/ 148234 w 2890396"/>
              <a:gd name="connsiteY9" fmla="*/ 708339 h 1656021"/>
              <a:gd name="connsiteX10" fmla="*/ 36315 w 2890396"/>
              <a:gd name="connsiteY10" fmla="*/ 848833 h 1656021"/>
              <a:gd name="connsiteX11" fmla="*/ 12503 w 2890396"/>
              <a:gd name="connsiteY11" fmla="*/ 929796 h 1656021"/>
              <a:gd name="connsiteX12" fmla="*/ 2978 w 2890396"/>
              <a:gd name="connsiteY12" fmla="*/ 1134583 h 1656021"/>
              <a:gd name="connsiteX13" fmla="*/ 64890 w 2890396"/>
              <a:gd name="connsiteY13" fmla="*/ 1208402 h 1656021"/>
              <a:gd name="connsiteX14" fmla="*/ 367309 w 2890396"/>
              <a:gd name="connsiteY14" fmla="*/ 1260789 h 1656021"/>
              <a:gd name="connsiteX15" fmla="*/ 764978 w 2890396"/>
              <a:gd name="connsiteY15" fmla="*/ 1420333 h 1656021"/>
              <a:gd name="connsiteX16" fmla="*/ 1169790 w 2890396"/>
              <a:gd name="connsiteY16" fmla="*/ 1429858 h 1656021"/>
              <a:gd name="connsiteX17" fmla="*/ 1665090 w 2890396"/>
              <a:gd name="connsiteY17" fmla="*/ 1522727 h 1656021"/>
              <a:gd name="connsiteX18" fmla="*/ 1924647 w 2890396"/>
              <a:gd name="connsiteY18" fmla="*/ 1487008 h 1656021"/>
              <a:gd name="connsiteX19" fmla="*/ 2303265 w 2890396"/>
              <a:gd name="connsiteY19" fmla="*/ 1646552 h 1656021"/>
              <a:gd name="connsiteX20" fmla="*/ 2679503 w 2890396"/>
              <a:gd name="connsiteY20" fmla="*/ 1637027 h 1656021"/>
              <a:gd name="connsiteX21" fmla="*/ 2881909 w 2890396"/>
              <a:gd name="connsiteY21" fmla="*/ 1632264 h 1656021"/>
              <a:gd name="connsiteX22" fmla="*/ 2879528 w 2890396"/>
              <a:gd name="connsiteY22" fmla="*/ 122552 h 1656021"/>
              <a:gd name="connsiteX0" fmla="*/ 2879528 w 2890396"/>
              <a:gd name="connsiteY0" fmla="*/ 121366 h 1654835"/>
              <a:gd name="connsiteX1" fmla="*/ 2741417 w 2890396"/>
              <a:gd name="connsiteY1" fmla="*/ 92791 h 1654835"/>
              <a:gd name="connsiteX2" fmla="*/ 2398515 w 2890396"/>
              <a:gd name="connsiteY2" fmla="*/ 138035 h 1654835"/>
              <a:gd name="connsiteX3" fmla="*/ 1946078 w 2890396"/>
              <a:gd name="connsiteY3" fmla="*/ 259478 h 1654835"/>
              <a:gd name="connsiteX4" fmla="*/ 1574603 w 2890396"/>
              <a:gd name="connsiteY4" fmla="*/ 252335 h 1654835"/>
              <a:gd name="connsiteX5" fmla="*/ 1243609 w 2890396"/>
              <a:gd name="connsiteY5" fmla="*/ 328535 h 1654835"/>
              <a:gd name="connsiteX6" fmla="*/ 931665 w 2890396"/>
              <a:gd name="connsiteY6" fmla="*/ 430928 h 1654835"/>
              <a:gd name="connsiteX7" fmla="*/ 769740 w 2890396"/>
              <a:gd name="connsiteY7" fmla="*/ 535703 h 1654835"/>
              <a:gd name="connsiteX8" fmla="*/ 338734 w 2890396"/>
              <a:gd name="connsiteY8" fmla="*/ 602378 h 1654835"/>
              <a:gd name="connsiteX9" fmla="*/ 148234 w 2890396"/>
              <a:gd name="connsiteY9" fmla="*/ 707153 h 1654835"/>
              <a:gd name="connsiteX10" fmla="*/ 36315 w 2890396"/>
              <a:gd name="connsiteY10" fmla="*/ 847647 h 1654835"/>
              <a:gd name="connsiteX11" fmla="*/ 12503 w 2890396"/>
              <a:gd name="connsiteY11" fmla="*/ 928610 h 1654835"/>
              <a:gd name="connsiteX12" fmla="*/ 2978 w 2890396"/>
              <a:gd name="connsiteY12" fmla="*/ 1133397 h 1654835"/>
              <a:gd name="connsiteX13" fmla="*/ 64890 w 2890396"/>
              <a:gd name="connsiteY13" fmla="*/ 1207216 h 1654835"/>
              <a:gd name="connsiteX14" fmla="*/ 367309 w 2890396"/>
              <a:gd name="connsiteY14" fmla="*/ 1259603 h 1654835"/>
              <a:gd name="connsiteX15" fmla="*/ 764978 w 2890396"/>
              <a:gd name="connsiteY15" fmla="*/ 1419147 h 1654835"/>
              <a:gd name="connsiteX16" fmla="*/ 1169790 w 2890396"/>
              <a:gd name="connsiteY16" fmla="*/ 1428672 h 1654835"/>
              <a:gd name="connsiteX17" fmla="*/ 1665090 w 2890396"/>
              <a:gd name="connsiteY17" fmla="*/ 1521541 h 1654835"/>
              <a:gd name="connsiteX18" fmla="*/ 1924647 w 2890396"/>
              <a:gd name="connsiteY18" fmla="*/ 1485822 h 1654835"/>
              <a:gd name="connsiteX19" fmla="*/ 2303265 w 2890396"/>
              <a:gd name="connsiteY19" fmla="*/ 1645366 h 1654835"/>
              <a:gd name="connsiteX20" fmla="*/ 2679503 w 2890396"/>
              <a:gd name="connsiteY20" fmla="*/ 1635841 h 1654835"/>
              <a:gd name="connsiteX21" fmla="*/ 2881909 w 2890396"/>
              <a:gd name="connsiteY21" fmla="*/ 1631078 h 1654835"/>
              <a:gd name="connsiteX22" fmla="*/ 2879528 w 2890396"/>
              <a:gd name="connsiteY22" fmla="*/ 121366 h 1654835"/>
              <a:gd name="connsiteX0" fmla="*/ 2879528 w 2892509"/>
              <a:gd name="connsiteY0" fmla="*/ 28715 h 1562184"/>
              <a:gd name="connsiteX1" fmla="*/ 2741417 w 2892509"/>
              <a:gd name="connsiteY1" fmla="*/ 140 h 1562184"/>
              <a:gd name="connsiteX2" fmla="*/ 2398515 w 2892509"/>
              <a:gd name="connsiteY2" fmla="*/ 45384 h 1562184"/>
              <a:gd name="connsiteX3" fmla="*/ 1946078 w 2892509"/>
              <a:gd name="connsiteY3" fmla="*/ 166827 h 1562184"/>
              <a:gd name="connsiteX4" fmla="*/ 1574603 w 2892509"/>
              <a:gd name="connsiteY4" fmla="*/ 159684 h 1562184"/>
              <a:gd name="connsiteX5" fmla="*/ 1243609 w 2892509"/>
              <a:gd name="connsiteY5" fmla="*/ 235884 h 1562184"/>
              <a:gd name="connsiteX6" fmla="*/ 931665 w 2892509"/>
              <a:gd name="connsiteY6" fmla="*/ 338277 h 1562184"/>
              <a:gd name="connsiteX7" fmla="*/ 769740 w 2892509"/>
              <a:gd name="connsiteY7" fmla="*/ 443052 h 1562184"/>
              <a:gd name="connsiteX8" fmla="*/ 338734 w 2892509"/>
              <a:gd name="connsiteY8" fmla="*/ 509727 h 1562184"/>
              <a:gd name="connsiteX9" fmla="*/ 148234 w 2892509"/>
              <a:gd name="connsiteY9" fmla="*/ 614502 h 1562184"/>
              <a:gd name="connsiteX10" fmla="*/ 36315 w 2892509"/>
              <a:gd name="connsiteY10" fmla="*/ 754996 h 1562184"/>
              <a:gd name="connsiteX11" fmla="*/ 12503 w 2892509"/>
              <a:gd name="connsiteY11" fmla="*/ 835959 h 1562184"/>
              <a:gd name="connsiteX12" fmla="*/ 2978 w 2892509"/>
              <a:gd name="connsiteY12" fmla="*/ 1040746 h 1562184"/>
              <a:gd name="connsiteX13" fmla="*/ 64890 w 2892509"/>
              <a:gd name="connsiteY13" fmla="*/ 1114565 h 1562184"/>
              <a:gd name="connsiteX14" fmla="*/ 367309 w 2892509"/>
              <a:gd name="connsiteY14" fmla="*/ 1166952 h 1562184"/>
              <a:gd name="connsiteX15" fmla="*/ 764978 w 2892509"/>
              <a:gd name="connsiteY15" fmla="*/ 1326496 h 1562184"/>
              <a:gd name="connsiteX16" fmla="*/ 1169790 w 2892509"/>
              <a:gd name="connsiteY16" fmla="*/ 1336021 h 1562184"/>
              <a:gd name="connsiteX17" fmla="*/ 1665090 w 2892509"/>
              <a:gd name="connsiteY17" fmla="*/ 1428890 h 1562184"/>
              <a:gd name="connsiteX18" fmla="*/ 1924647 w 2892509"/>
              <a:gd name="connsiteY18" fmla="*/ 1393171 h 1562184"/>
              <a:gd name="connsiteX19" fmla="*/ 2303265 w 2892509"/>
              <a:gd name="connsiteY19" fmla="*/ 1552715 h 1562184"/>
              <a:gd name="connsiteX20" fmla="*/ 2679503 w 2892509"/>
              <a:gd name="connsiteY20" fmla="*/ 1543190 h 1562184"/>
              <a:gd name="connsiteX21" fmla="*/ 2881909 w 2892509"/>
              <a:gd name="connsiteY21" fmla="*/ 1538427 h 1562184"/>
              <a:gd name="connsiteX22" fmla="*/ 2879528 w 2892509"/>
              <a:gd name="connsiteY22" fmla="*/ 28715 h 1562184"/>
              <a:gd name="connsiteX0" fmla="*/ 2879528 w 2881909"/>
              <a:gd name="connsiteY0" fmla="*/ 28715 h 1562184"/>
              <a:gd name="connsiteX1" fmla="*/ 2741417 w 2881909"/>
              <a:gd name="connsiteY1" fmla="*/ 140 h 1562184"/>
              <a:gd name="connsiteX2" fmla="*/ 2398515 w 2881909"/>
              <a:gd name="connsiteY2" fmla="*/ 45384 h 1562184"/>
              <a:gd name="connsiteX3" fmla="*/ 1946078 w 2881909"/>
              <a:gd name="connsiteY3" fmla="*/ 166827 h 1562184"/>
              <a:gd name="connsiteX4" fmla="*/ 1574603 w 2881909"/>
              <a:gd name="connsiteY4" fmla="*/ 159684 h 1562184"/>
              <a:gd name="connsiteX5" fmla="*/ 1243609 w 2881909"/>
              <a:gd name="connsiteY5" fmla="*/ 235884 h 1562184"/>
              <a:gd name="connsiteX6" fmla="*/ 931665 w 2881909"/>
              <a:gd name="connsiteY6" fmla="*/ 338277 h 1562184"/>
              <a:gd name="connsiteX7" fmla="*/ 769740 w 2881909"/>
              <a:gd name="connsiteY7" fmla="*/ 443052 h 1562184"/>
              <a:gd name="connsiteX8" fmla="*/ 338734 w 2881909"/>
              <a:gd name="connsiteY8" fmla="*/ 509727 h 1562184"/>
              <a:gd name="connsiteX9" fmla="*/ 148234 w 2881909"/>
              <a:gd name="connsiteY9" fmla="*/ 614502 h 1562184"/>
              <a:gd name="connsiteX10" fmla="*/ 36315 w 2881909"/>
              <a:gd name="connsiteY10" fmla="*/ 754996 h 1562184"/>
              <a:gd name="connsiteX11" fmla="*/ 12503 w 2881909"/>
              <a:gd name="connsiteY11" fmla="*/ 835959 h 1562184"/>
              <a:gd name="connsiteX12" fmla="*/ 2978 w 2881909"/>
              <a:gd name="connsiteY12" fmla="*/ 1040746 h 1562184"/>
              <a:gd name="connsiteX13" fmla="*/ 64890 w 2881909"/>
              <a:gd name="connsiteY13" fmla="*/ 1114565 h 1562184"/>
              <a:gd name="connsiteX14" fmla="*/ 367309 w 2881909"/>
              <a:gd name="connsiteY14" fmla="*/ 1166952 h 1562184"/>
              <a:gd name="connsiteX15" fmla="*/ 764978 w 2881909"/>
              <a:gd name="connsiteY15" fmla="*/ 1326496 h 1562184"/>
              <a:gd name="connsiteX16" fmla="*/ 1169790 w 2881909"/>
              <a:gd name="connsiteY16" fmla="*/ 1336021 h 1562184"/>
              <a:gd name="connsiteX17" fmla="*/ 1665090 w 2881909"/>
              <a:gd name="connsiteY17" fmla="*/ 1428890 h 1562184"/>
              <a:gd name="connsiteX18" fmla="*/ 1924647 w 2881909"/>
              <a:gd name="connsiteY18" fmla="*/ 1393171 h 1562184"/>
              <a:gd name="connsiteX19" fmla="*/ 2303265 w 2881909"/>
              <a:gd name="connsiteY19" fmla="*/ 1552715 h 1562184"/>
              <a:gd name="connsiteX20" fmla="*/ 2679503 w 2881909"/>
              <a:gd name="connsiteY20" fmla="*/ 1543190 h 1562184"/>
              <a:gd name="connsiteX21" fmla="*/ 2881909 w 2881909"/>
              <a:gd name="connsiteY21" fmla="*/ 1538427 h 1562184"/>
              <a:gd name="connsiteX22" fmla="*/ 2879528 w 2881909"/>
              <a:gd name="connsiteY22" fmla="*/ 28715 h 156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81909" h="1562184">
                <a:moveTo>
                  <a:pt x="2879528" y="28715"/>
                </a:moveTo>
                <a:cubicBezTo>
                  <a:pt x="2851351" y="15221"/>
                  <a:pt x="2828730" y="2125"/>
                  <a:pt x="2741417" y="140"/>
                </a:cubicBezTo>
                <a:cubicBezTo>
                  <a:pt x="2654104" y="-1845"/>
                  <a:pt x="2531072" y="17603"/>
                  <a:pt x="2398515" y="45384"/>
                </a:cubicBezTo>
                <a:cubicBezTo>
                  <a:pt x="2265959" y="73165"/>
                  <a:pt x="2083397" y="147777"/>
                  <a:pt x="1946078" y="166827"/>
                </a:cubicBezTo>
                <a:cubicBezTo>
                  <a:pt x="1808759" y="185877"/>
                  <a:pt x="1691681" y="148175"/>
                  <a:pt x="1574603" y="159684"/>
                </a:cubicBezTo>
                <a:cubicBezTo>
                  <a:pt x="1457525" y="171194"/>
                  <a:pt x="1350765" y="206119"/>
                  <a:pt x="1243609" y="235884"/>
                </a:cubicBezTo>
                <a:cubicBezTo>
                  <a:pt x="1136453" y="265649"/>
                  <a:pt x="1010643" y="303749"/>
                  <a:pt x="931665" y="338277"/>
                </a:cubicBezTo>
                <a:cubicBezTo>
                  <a:pt x="852687" y="372805"/>
                  <a:pt x="868562" y="414477"/>
                  <a:pt x="769740" y="443052"/>
                </a:cubicBezTo>
                <a:cubicBezTo>
                  <a:pt x="670918" y="471627"/>
                  <a:pt x="442318" y="481152"/>
                  <a:pt x="338734" y="509727"/>
                </a:cubicBezTo>
                <a:cubicBezTo>
                  <a:pt x="235150" y="538302"/>
                  <a:pt x="198637" y="573624"/>
                  <a:pt x="148234" y="614502"/>
                </a:cubicBezTo>
                <a:cubicBezTo>
                  <a:pt x="97831" y="655380"/>
                  <a:pt x="58937" y="718087"/>
                  <a:pt x="36315" y="754996"/>
                </a:cubicBezTo>
                <a:cubicBezTo>
                  <a:pt x="13693" y="791905"/>
                  <a:pt x="18059" y="788334"/>
                  <a:pt x="12503" y="835959"/>
                </a:cubicBezTo>
                <a:cubicBezTo>
                  <a:pt x="6947" y="883584"/>
                  <a:pt x="-5753" y="994312"/>
                  <a:pt x="2978" y="1040746"/>
                </a:cubicBezTo>
                <a:cubicBezTo>
                  <a:pt x="11709" y="1087180"/>
                  <a:pt x="4168" y="1093531"/>
                  <a:pt x="64890" y="1114565"/>
                </a:cubicBezTo>
                <a:cubicBezTo>
                  <a:pt x="125612" y="1135599"/>
                  <a:pt x="250628" y="1131630"/>
                  <a:pt x="367309" y="1166952"/>
                </a:cubicBezTo>
                <a:cubicBezTo>
                  <a:pt x="483990" y="1202274"/>
                  <a:pt x="631231" y="1298318"/>
                  <a:pt x="764978" y="1326496"/>
                </a:cubicBezTo>
                <a:cubicBezTo>
                  <a:pt x="898725" y="1354674"/>
                  <a:pt x="1019771" y="1318955"/>
                  <a:pt x="1169790" y="1336021"/>
                </a:cubicBezTo>
                <a:cubicBezTo>
                  <a:pt x="1319809" y="1353087"/>
                  <a:pt x="1539281" y="1419365"/>
                  <a:pt x="1665090" y="1428890"/>
                </a:cubicBezTo>
                <a:cubicBezTo>
                  <a:pt x="1790899" y="1438415"/>
                  <a:pt x="1818285" y="1372534"/>
                  <a:pt x="1924647" y="1393171"/>
                </a:cubicBezTo>
                <a:cubicBezTo>
                  <a:pt x="2031009" y="1413808"/>
                  <a:pt x="2177456" y="1527712"/>
                  <a:pt x="2303265" y="1552715"/>
                </a:cubicBezTo>
                <a:cubicBezTo>
                  <a:pt x="2429074" y="1577718"/>
                  <a:pt x="2583062" y="1545571"/>
                  <a:pt x="2679503" y="1543190"/>
                </a:cubicBezTo>
                <a:lnTo>
                  <a:pt x="2881909" y="1538427"/>
                </a:lnTo>
                <a:cubicBezTo>
                  <a:pt x="2881115" y="1035190"/>
                  <a:pt x="2880322" y="531952"/>
                  <a:pt x="2879528" y="2871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8AE5534-D280-1608-B581-3898B3309D73}"/>
              </a:ext>
            </a:extLst>
          </p:cNvPr>
          <p:cNvSpPr/>
          <p:nvPr/>
        </p:nvSpPr>
        <p:spPr>
          <a:xfrm>
            <a:off x="4486989" y="3914644"/>
            <a:ext cx="1176884" cy="290555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C3B6B6D-6E26-3A12-30F2-BA29425DDA01}"/>
              </a:ext>
            </a:extLst>
          </p:cNvPr>
          <p:cNvSpPr txBox="1"/>
          <p:nvPr/>
        </p:nvSpPr>
        <p:spPr>
          <a:xfrm>
            <a:off x="5307852" y="2355895"/>
            <a:ext cx="2032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Erosion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5A80295-A5A4-E8C5-CA02-2CD468999AD6}"/>
              </a:ext>
            </a:extLst>
          </p:cNvPr>
          <p:cNvSpPr txBox="1"/>
          <p:nvPr/>
        </p:nvSpPr>
        <p:spPr>
          <a:xfrm>
            <a:off x="6816000" y="5057671"/>
            <a:ext cx="2032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Sloughing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355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25" grpId="0" animBg="1"/>
      <p:bldP spid="6" grpId="0" animBg="1"/>
      <p:bldP spid="7" grpId="0" animBg="1"/>
      <p:bldP spid="26" grpId="0" animBg="1"/>
      <p:bldP spid="28" grpId="0"/>
      <p:bldP spid="30" grpId="0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8" y="115889"/>
            <a:ext cx="8455394" cy="774700"/>
          </a:xfrm>
        </p:spPr>
        <p:txBody>
          <a:bodyPr/>
          <a:lstStyle/>
          <a:p>
            <a:r>
              <a:rPr lang="en-US" dirty="0"/>
              <a:t>Surface attachment of biomass and particulate organic substrate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6" y="2352089"/>
            <a:ext cx="309606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6264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0712472-829C-6078-054E-25589A2353C4}"/>
              </a:ext>
            </a:extLst>
          </p:cNvPr>
          <p:cNvSpPr txBox="1"/>
          <p:nvPr/>
        </p:nvSpPr>
        <p:spPr>
          <a:xfrm>
            <a:off x="1775972" y="188732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C11E944-2F45-3508-DF91-F4FA8CA7B000}"/>
              </a:ext>
            </a:extLst>
          </p:cNvPr>
          <p:cNvSpPr/>
          <p:nvPr/>
        </p:nvSpPr>
        <p:spPr>
          <a:xfrm>
            <a:off x="5176359" y="5253445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8AE5534-D280-1608-B581-3898B3309D73}"/>
              </a:ext>
            </a:extLst>
          </p:cNvPr>
          <p:cNvSpPr/>
          <p:nvPr/>
        </p:nvSpPr>
        <p:spPr>
          <a:xfrm>
            <a:off x="4656000" y="3645000"/>
            <a:ext cx="647999" cy="144000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970B70-F640-19B2-EF65-3BA6B0628061}"/>
              </a:ext>
            </a:extLst>
          </p:cNvPr>
          <p:cNvSpPr txBox="1"/>
          <p:nvPr/>
        </p:nvSpPr>
        <p:spPr>
          <a:xfrm>
            <a:off x="8017098" y="2277000"/>
            <a:ext cx="38982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Mass balance: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Change of mass in biofilm =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Growth – Decay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Attachment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–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Detachment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F6E4D8C-A112-8F07-534D-A7AF21D3B707}"/>
              </a:ext>
            </a:extLst>
          </p:cNvPr>
          <p:cNvSpPr/>
          <p:nvPr/>
        </p:nvSpPr>
        <p:spPr>
          <a:xfrm>
            <a:off x="4584000" y="4473254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AADAC22-6123-626E-1FDD-36B3D3166A2E}"/>
              </a:ext>
            </a:extLst>
          </p:cNvPr>
          <p:cNvSpPr/>
          <p:nvPr/>
        </p:nvSpPr>
        <p:spPr>
          <a:xfrm rot="5400000">
            <a:off x="4919708" y="4118849"/>
            <a:ext cx="255205" cy="620600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D083CBC-59F9-6056-3045-377EFE520FDC}"/>
              </a:ext>
            </a:extLst>
          </p:cNvPr>
          <p:cNvSpPr/>
          <p:nvPr/>
        </p:nvSpPr>
        <p:spPr>
          <a:xfrm>
            <a:off x="4514851" y="4781876"/>
            <a:ext cx="147637" cy="19329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16681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45256 w 161925"/>
              <a:gd name="connsiteY25" fmla="*/ 61912 h 200025"/>
              <a:gd name="connsiteX26" fmla="*/ 138112 w 161925"/>
              <a:gd name="connsiteY26" fmla="*/ 47625 h 200025"/>
              <a:gd name="connsiteX27" fmla="*/ 147637 w 161925"/>
              <a:gd name="connsiteY27" fmla="*/ 11906 h 200025"/>
              <a:gd name="connsiteX28" fmla="*/ 133350 w 161925"/>
              <a:gd name="connsiteY28" fmla="*/ 0 h 200025"/>
              <a:gd name="connsiteX29" fmla="*/ 73819 w 161925"/>
              <a:gd name="connsiteY29" fmla="*/ 7144 h 200025"/>
              <a:gd name="connsiteX30" fmla="*/ 76200 w 161925"/>
              <a:gd name="connsiteY30" fmla="*/ 23813 h 200025"/>
              <a:gd name="connsiteX31" fmla="*/ 61912 w 161925"/>
              <a:gd name="connsiteY31" fmla="*/ 26194 h 200025"/>
              <a:gd name="connsiteX32" fmla="*/ 33337 w 161925"/>
              <a:gd name="connsiteY32" fmla="*/ 33338 h 200025"/>
              <a:gd name="connsiteX33" fmla="*/ 38100 w 161925"/>
              <a:gd name="connsiteY33" fmla="*/ 61913 h 200025"/>
              <a:gd name="connsiteX34" fmla="*/ 45244 w 161925"/>
              <a:gd name="connsiteY34" fmla="*/ 66675 h 200025"/>
              <a:gd name="connsiteX35" fmla="*/ 47625 w 161925"/>
              <a:gd name="connsiteY35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45255 w 161925"/>
              <a:gd name="connsiteY24" fmla="*/ 78581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38112 w 161925"/>
              <a:gd name="connsiteY24" fmla="*/ 47625 h 200025"/>
              <a:gd name="connsiteX25" fmla="*/ 147637 w 161925"/>
              <a:gd name="connsiteY25" fmla="*/ 11906 h 200025"/>
              <a:gd name="connsiteX26" fmla="*/ 133350 w 161925"/>
              <a:gd name="connsiteY26" fmla="*/ 0 h 200025"/>
              <a:gd name="connsiteX27" fmla="*/ 73819 w 161925"/>
              <a:gd name="connsiteY27" fmla="*/ 7144 h 200025"/>
              <a:gd name="connsiteX28" fmla="*/ 76200 w 161925"/>
              <a:gd name="connsiteY28" fmla="*/ 23813 h 200025"/>
              <a:gd name="connsiteX29" fmla="*/ 61912 w 161925"/>
              <a:gd name="connsiteY29" fmla="*/ 26194 h 200025"/>
              <a:gd name="connsiteX30" fmla="*/ 33337 w 161925"/>
              <a:gd name="connsiteY30" fmla="*/ 33338 h 200025"/>
              <a:gd name="connsiteX31" fmla="*/ 38100 w 161925"/>
              <a:gd name="connsiteY31" fmla="*/ 61913 h 200025"/>
              <a:gd name="connsiteX32" fmla="*/ 45244 w 161925"/>
              <a:gd name="connsiteY32" fmla="*/ 66675 h 200025"/>
              <a:gd name="connsiteX33" fmla="*/ 47625 w 161925"/>
              <a:gd name="connsiteY33" fmla="*/ 71438 h 200025"/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40493 w 161925"/>
              <a:gd name="connsiteY14" fmla="*/ 159544 h 200025"/>
              <a:gd name="connsiteX15" fmla="*/ 138112 w 161925"/>
              <a:gd name="connsiteY15" fmla="*/ 135731 h 200025"/>
              <a:gd name="connsiteX16" fmla="*/ 145256 w 161925"/>
              <a:gd name="connsiteY16" fmla="*/ 145257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43025 w 161925"/>
              <a:gd name="connsiteY20" fmla="*/ 118120 h 200025"/>
              <a:gd name="connsiteX21" fmla="*/ 157162 w 161925"/>
              <a:gd name="connsiteY21" fmla="*/ 100013 h 200025"/>
              <a:gd name="connsiteX22" fmla="*/ 161925 w 161925"/>
              <a:gd name="connsiteY22" fmla="*/ 92869 h 200025"/>
              <a:gd name="connsiteX23" fmla="*/ 147637 w 161925"/>
              <a:gd name="connsiteY23" fmla="*/ 83344 h 200025"/>
              <a:gd name="connsiteX24" fmla="*/ 135731 w 161925"/>
              <a:gd name="connsiteY24" fmla="*/ 80963 h 200025"/>
              <a:gd name="connsiteX25" fmla="*/ 138112 w 161925"/>
              <a:gd name="connsiteY25" fmla="*/ 47625 h 200025"/>
              <a:gd name="connsiteX26" fmla="*/ 147637 w 161925"/>
              <a:gd name="connsiteY26" fmla="*/ 11906 h 200025"/>
              <a:gd name="connsiteX27" fmla="*/ 133350 w 161925"/>
              <a:gd name="connsiteY27" fmla="*/ 0 h 200025"/>
              <a:gd name="connsiteX28" fmla="*/ 73819 w 161925"/>
              <a:gd name="connsiteY28" fmla="*/ 7144 h 200025"/>
              <a:gd name="connsiteX29" fmla="*/ 76200 w 161925"/>
              <a:gd name="connsiteY29" fmla="*/ 23813 h 200025"/>
              <a:gd name="connsiteX30" fmla="*/ 61912 w 161925"/>
              <a:gd name="connsiteY30" fmla="*/ 26194 h 200025"/>
              <a:gd name="connsiteX31" fmla="*/ 33337 w 161925"/>
              <a:gd name="connsiteY31" fmla="*/ 33338 h 200025"/>
              <a:gd name="connsiteX32" fmla="*/ 38100 w 161925"/>
              <a:gd name="connsiteY32" fmla="*/ 61913 h 200025"/>
              <a:gd name="connsiteX33" fmla="*/ 45244 w 161925"/>
              <a:gd name="connsiteY33" fmla="*/ 66675 h 200025"/>
              <a:gd name="connsiteX34" fmla="*/ 47625 w 161925"/>
              <a:gd name="connsiteY34" fmla="*/ 71438 h 200025"/>
              <a:gd name="connsiteX0" fmla="*/ 47625 w 157222"/>
              <a:gd name="connsiteY0" fmla="*/ 71438 h 200025"/>
              <a:gd name="connsiteX1" fmla="*/ 38100 w 157222"/>
              <a:gd name="connsiteY1" fmla="*/ 83344 h 200025"/>
              <a:gd name="connsiteX2" fmla="*/ 33337 w 157222"/>
              <a:gd name="connsiteY2" fmla="*/ 92869 h 200025"/>
              <a:gd name="connsiteX3" fmla="*/ 14287 w 157222"/>
              <a:gd name="connsiteY3" fmla="*/ 104775 h 200025"/>
              <a:gd name="connsiteX4" fmla="*/ 7144 w 157222"/>
              <a:gd name="connsiteY4" fmla="*/ 111919 h 200025"/>
              <a:gd name="connsiteX5" fmla="*/ 0 w 157222"/>
              <a:gd name="connsiteY5" fmla="*/ 130969 h 200025"/>
              <a:gd name="connsiteX6" fmla="*/ 11906 w 157222"/>
              <a:gd name="connsiteY6" fmla="*/ 159544 h 200025"/>
              <a:gd name="connsiteX7" fmla="*/ 47625 w 157222"/>
              <a:gd name="connsiteY7" fmla="*/ 150019 h 200025"/>
              <a:gd name="connsiteX8" fmla="*/ 59531 w 157222"/>
              <a:gd name="connsiteY8" fmla="*/ 152400 h 200025"/>
              <a:gd name="connsiteX9" fmla="*/ 61912 w 157222"/>
              <a:gd name="connsiteY9" fmla="*/ 176213 h 200025"/>
              <a:gd name="connsiteX10" fmla="*/ 66675 w 157222"/>
              <a:gd name="connsiteY10" fmla="*/ 190500 h 200025"/>
              <a:gd name="connsiteX11" fmla="*/ 69056 w 157222"/>
              <a:gd name="connsiteY11" fmla="*/ 200025 h 200025"/>
              <a:gd name="connsiteX12" fmla="*/ 97631 w 157222"/>
              <a:gd name="connsiteY12" fmla="*/ 192881 h 200025"/>
              <a:gd name="connsiteX13" fmla="*/ 107156 w 157222"/>
              <a:gd name="connsiteY13" fmla="*/ 180975 h 200025"/>
              <a:gd name="connsiteX14" fmla="*/ 140493 w 157222"/>
              <a:gd name="connsiteY14" fmla="*/ 159544 h 200025"/>
              <a:gd name="connsiteX15" fmla="*/ 138112 w 157222"/>
              <a:gd name="connsiteY15" fmla="*/ 135731 h 200025"/>
              <a:gd name="connsiteX16" fmla="*/ 145256 w 157222"/>
              <a:gd name="connsiteY16" fmla="*/ 145257 h 200025"/>
              <a:gd name="connsiteX17" fmla="*/ 135731 w 157222"/>
              <a:gd name="connsiteY17" fmla="*/ 123825 h 200025"/>
              <a:gd name="connsiteX18" fmla="*/ 145256 w 157222"/>
              <a:gd name="connsiteY18" fmla="*/ 119063 h 200025"/>
              <a:gd name="connsiteX19" fmla="*/ 150019 w 157222"/>
              <a:gd name="connsiteY19" fmla="*/ 107156 h 200025"/>
              <a:gd name="connsiteX20" fmla="*/ 143025 w 157222"/>
              <a:gd name="connsiteY20" fmla="*/ 118120 h 200025"/>
              <a:gd name="connsiteX21" fmla="*/ 157162 w 157222"/>
              <a:gd name="connsiteY21" fmla="*/ 100013 h 200025"/>
              <a:gd name="connsiteX22" fmla="*/ 147637 w 157222"/>
              <a:gd name="connsiteY22" fmla="*/ 83344 h 200025"/>
              <a:gd name="connsiteX23" fmla="*/ 135731 w 157222"/>
              <a:gd name="connsiteY23" fmla="*/ 80963 h 200025"/>
              <a:gd name="connsiteX24" fmla="*/ 138112 w 157222"/>
              <a:gd name="connsiteY24" fmla="*/ 47625 h 200025"/>
              <a:gd name="connsiteX25" fmla="*/ 147637 w 157222"/>
              <a:gd name="connsiteY25" fmla="*/ 11906 h 200025"/>
              <a:gd name="connsiteX26" fmla="*/ 133350 w 157222"/>
              <a:gd name="connsiteY26" fmla="*/ 0 h 200025"/>
              <a:gd name="connsiteX27" fmla="*/ 73819 w 157222"/>
              <a:gd name="connsiteY27" fmla="*/ 7144 h 200025"/>
              <a:gd name="connsiteX28" fmla="*/ 76200 w 157222"/>
              <a:gd name="connsiteY28" fmla="*/ 23813 h 200025"/>
              <a:gd name="connsiteX29" fmla="*/ 61912 w 157222"/>
              <a:gd name="connsiteY29" fmla="*/ 26194 h 200025"/>
              <a:gd name="connsiteX30" fmla="*/ 33337 w 157222"/>
              <a:gd name="connsiteY30" fmla="*/ 33338 h 200025"/>
              <a:gd name="connsiteX31" fmla="*/ 38100 w 157222"/>
              <a:gd name="connsiteY31" fmla="*/ 61913 h 200025"/>
              <a:gd name="connsiteX32" fmla="*/ 45244 w 157222"/>
              <a:gd name="connsiteY32" fmla="*/ 66675 h 200025"/>
              <a:gd name="connsiteX33" fmla="*/ 47625 w 157222"/>
              <a:gd name="connsiteY33" fmla="*/ 71438 h 200025"/>
              <a:gd name="connsiteX0" fmla="*/ 47625 w 157182"/>
              <a:gd name="connsiteY0" fmla="*/ 71438 h 200025"/>
              <a:gd name="connsiteX1" fmla="*/ 38100 w 157182"/>
              <a:gd name="connsiteY1" fmla="*/ 83344 h 200025"/>
              <a:gd name="connsiteX2" fmla="*/ 33337 w 157182"/>
              <a:gd name="connsiteY2" fmla="*/ 92869 h 200025"/>
              <a:gd name="connsiteX3" fmla="*/ 14287 w 157182"/>
              <a:gd name="connsiteY3" fmla="*/ 104775 h 200025"/>
              <a:gd name="connsiteX4" fmla="*/ 7144 w 157182"/>
              <a:gd name="connsiteY4" fmla="*/ 111919 h 200025"/>
              <a:gd name="connsiteX5" fmla="*/ 0 w 157182"/>
              <a:gd name="connsiteY5" fmla="*/ 130969 h 200025"/>
              <a:gd name="connsiteX6" fmla="*/ 11906 w 157182"/>
              <a:gd name="connsiteY6" fmla="*/ 159544 h 200025"/>
              <a:gd name="connsiteX7" fmla="*/ 47625 w 157182"/>
              <a:gd name="connsiteY7" fmla="*/ 150019 h 200025"/>
              <a:gd name="connsiteX8" fmla="*/ 59531 w 157182"/>
              <a:gd name="connsiteY8" fmla="*/ 152400 h 200025"/>
              <a:gd name="connsiteX9" fmla="*/ 61912 w 157182"/>
              <a:gd name="connsiteY9" fmla="*/ 176213 h 200025"/>
              <a:gd name="connsiteX10" fmla="*/ 66675 w 157182"/>
              <a:gd name="connsiteY10" fmla="*/ 190500 h 200025"/>
              <a:gd name="connsiteX11" fmla="*/ 69056 w 157182"/>
              <a:gd name="connsiteY11" fmla="*/ 200025 h 200025"/>
              <a:gd name="connsiteX12" fmla="*/ 97631 w 157182"/>
              <a:gd name="connsiteY12" fmla="*/ 192881 h 200025"/>
              <a:gd name="connsiteX13" fmla="*/ 107156 w 157182"/>
              <a:gd name="connsiteY13" fmla="*/ 180975 h 200025"/>
              <a:gd name="connsiteX14" fmla="*/ 140493 w 157182"/>
              <a:gd name="connsiteY14" fmla="*/ 159544 h 200025"/>
              <a:gd name="connsiteX15" fmla="*/ 138112 w 157182"/>
              <a:gd name="connsiteY15" fmla="*/ 135731 h 200025"/>
              <a:gd name="connsiteX16" fmla="*/ 145256 w 157182"/>
              <a:gd name="connsiteY16" fmla="*/ 145257 h 200025"/>
              <a:gd name="connsiteX17" fmla="*/ 135731 w 157182"/>
              <a:gd name="connsiteY17" fmla="*/ 123825 h 200025"/>
              <a:gd name="connsiteX18" fmla="*/ 145256 w 157182"/>
              <a:gd name="connsiteY18" fmla="*/ 119063 h 200025"/>
              <a:gd name="connsiteX19" fmla="*/ 150019 w 157182"/>
              <a:gd name="connsiteY19" fmla="*/ 107156 h 200025"/>
              <a:gd name="connsiteX20" fmla="*/ 157162 w 157182"/>
              <a:gd name="connsiteY20" fmla="*/ 100013 h 200025"/>
              <a:gd name="connsiteX21" fmla="*/ 147637 w 157182"/>
              <a:gd name="connsiteY21" fmla="*/ 83344 h 200025"/>
              <a:gd name="connsiteX22" fmla="*/ 135731 w 157182"/>
              <a:gd name="connsiteY22" fmla="*/ 80963 h 200025"/>
              <a:gd name="connsiteX23" fmla="*/ 138112 w 157182"/>
              <a:gd name="connsiteY23" fmla="*/ 47625 h 200025"/>
              <a:gd name="connsiteX24" fmla="*/ 147637 w 157182"/>
              <a:gd name="connsiteY24" fmla="*/ 11906 h 200025"/>
              <a:gd name="connsiteX25" fmla="*/ 133350 w 157182"/>
              <a:gd name="connsiteY25" fmla="*/ 0 h 200025"/>
              <a:gd name="connsiteX26" fmla="*/ 73819 w 157182"/>
              <a:gd name="connsiteY26" fmla="*/ 7144 h 200025"/>
              <a:gd name="connsiteX27" fmla="*/ 76200 w 157182"/>
              <a:gd name="connsiteY27" fmla="*/ 23813 h 200025"/>
              <a:gd name="connsiteX28" fmla="*/ 61912 w 157182"/>
              <a:gd name="connsiteY28" fmla="*/ 26194 h 200025"/>
              <a:gd name="connsiteX29" fmla="*/ 33337 w 157182"/>
              <a:gd name="connsiteY29" fmla="*/ 33338 h 200025"/>
              <a:gd name="connsiteX30" fmla="*/ 38100 w 157182"/>
              <a:gd name="connsiteY30" fmla="*/ 61913 h 200025"/>
              <a:gd name="connsiteX31" fmla="*/ 45244 w 157182"/>
              <a:gd name="connsiteY31" fmla="*/ 66675 h 200025"/>
              <a:gd name="connsiteX32" fmla="*/ 47625 w 157182"/>
              <a:gd name="connsiteY32" fmla="*/ 71438 h 200025"/>
              <a:gd name="connsiteX0" fmla="*/ 47625 w 157179"/>
              <a:gd name="connsiteY0" fmla="*/ 71438 h 200025"/>
              <a:gd name="connsiteX1" fmla="*/ 38100 w 157179"/>
              <a:gd name="connsiteY1" fmla="*/ 83344 h 200025"/>
              <a:gd name="connsiteX2" fmla="*/ 33337 w 157179"/>
              <a:gd name="connsiteY2" fmla="*/ 92869 h 200025"/>
              <a:gd name="connsiteX3" fmla="*/ 14287 w 157179"/>
              <a:gd name="connsiteY3" fmla="*/ 104775 h 200025"/>
              <a:gd name="connsiteX4" fmla="*/ 7144 w 157179"/>
              <a:gd name="connsiteY4" fmla="*/ 111919 h 200025"/>
              <a:gd name="connsiteX5" fmla="*/ 0 w 157179"/>
              <a:gd name="connsiteY5" fmla="*/ 130969 h 200025"/>
              <a:gd name="connsiteX6" fmla="*/ 11906 w 157179"/>
              <a:gd name="connsiteY6" fmla="*/ 159544 h 200025"/>
              <a:gd name="connsiteX7" fmla="*/ 47625 w 157179"/>
              <a:gd name="connsiteY7" fmla="*/ 150019 h 200025"/>
              <a:gd name="connsiteX8" fmla="*/ 59531 w 157179"/>
              <a:gd name="connsiteY8" fmla="*/ 152400 h 200025"/>
              <a:gd name="connsiteX9" fmla="*/ 61912 w 157179"/>
              <a:gd name="connsiteY9" fmla="*/ 176213 h 200025"/>
              <a:gd name="connsiteX10" fmla="*/ 66675 w 157179"/>
              <a:gd name="connsiteY10" fmla="*/ 190500 h 200025"/>
              <a:gd name="connsiteX11" fmla="*/ 69056 w 157179"/>
              <a:gd name="connsiteY11" fmla="*/ 200025 h 200025"/>
              <a:gd name="connsiteX12" fmla="*/ 97631 w 157179"/>
              <a:gd name="connsiteY12" fmla="*/ 192881 h 200025"/>
              <a:gd name="connsiteX13" fmla="*/ 107156 w 157179"/>
              <a:gd name="connsiteY13" fmla="*/ 180975 h 200025"/>
              <a:gd name="connsiteX14" fmla="*/ 140493 w 157179"/>
              <a:gd name="connsiteY14" fmla="*/ 159544 h 200025"/>
              <a:gd name="connsiteX15" fmla="*/ 138112 w 157179"/>
              <a:gd name="connsiteY15" fmla="*/ 135731 h 200025"/>
              <a:gd name="connsiteX16" fmla="*/ 145256 w 157179"/>
              <a:gd name="connsiteY16" fmla="*/ 145257 h 200025"/>
              <a:gd name="connsiteX17" fmla="*/ 135731 w 157179"/>
              <a:gd name="connsiteY17" fmla="*/ 123825 h 200025"/>
              <a:gd name="connsiteX18" fmla="*/ 145256 w 157179"/>
              <a:gd name="connsiteY18" fmla="*/ 119063 h 200025"/>
              <a:gd name="connsiteX19" fmla="*/ 157162 w 157179"/>
              <a:gd name="connsiteY19" fmla="*/ 100013 h 200025"/>
              <a:gd name="connsiteX20" fmla="*/ 147637 w 157179"/>
              <a:gd name="connsiteY20" fmla="*/ 83344 h 200025"/>
              <a:gd name="connsiteX21" fmla="*/ 135731 w 157179"/>
              <a:gd name="connsiteY21" fmla="*/ 80963 h 200025"/>
              <a:gd name="connsiteX22" fmla="*/ 138112 w 157179"/>
              <a:gd name="connsiteY22" fmla="*/ 47625 h 200025"/>
              <a:gd name="connsiteX23" fmla="*/ 147637 w 157179"/>
              <a:gd name="connsiteY23" fmla="*/ 11906 h 200025"/>
              <a:gd name="connsiteX24" fmla="*/ 133350 w 157179"/>
              <a:gd name="connsiteY24" fmla="*/ 0 h 200025"/>
              <a:gd name="connsiteX25" fmla="*/ 73819 w 157179"/>
              <a:gd name="connsiteY25" fmla="*/ 7144 h 200025"/>
              <a:gd name="connsiteX26" fmla="*/ 76200 w 157179"/>
              <a:gd name="connsiteY26" fmla="*/ 23813 h 200025"/>
              <a:gd name="connsiteX27" fmla="*/ 61912 w 157179"/>
              <a:gd name="connsiteY27" fmla="*/ 26194 h 200025"/>
              <a:gd name="connsiteX28" fmla="*/ 33337 w 157179"/>
              <a:gd name="connsiteY28" fmla="*/ 33338 h 200025"/>
              <a:gd name="connsiteX29" fmla="*/ 38100 w 157179"/>
              <a:gd name="connsiteY29" fmla="*/ 61913 h 200025"/>
              <a:gd name="connsiteX30" fmla="*/ 45244 w 157179"/>
              <a:gd name="connsiteY30" fmla="*/ 66675 h 200025"/>
              <a:gd name="connsiteX31" fmla="*/ 47625 w 157179"/>
              <a:gd name="connsiteY31" fmla="*/ 71438 h 200025"/>
              <a:gd name="connsiteX0" fmla="*/ 47625 w 148214"/>
              <a:gd name="connsiteY0" fmla="*/ 71438 h 200025"/>
              <a:gd name="connsiteX1" fmla="*/ 38100 w 148214"/>
              <a:gd name="connsiteY1" fmla="*/ 83344 h 200025"/>
              <a:gd name="connsiteX2" fmla="*/ 33337 w 148214"/>
              <a:gd name="connsiteY2" fmla="*/ 92869 h 200025"/>
              <a:gd name="connsiteX3" fmla="*/ 14287 w 148214"/>
              <a:gd name="connsiteY3" fmla="*/ 104775 h 200025"/>
              <a:gd name="connsiteX4" fmla="*/ 7144 w 148214"/>
              <a:gd name="connsiteY4" fmla="*/ 111919 h 200025"/>
              <a:gd name="connsiteX5" fmla="*/ 0 w 148214"/>
              <a:gd name="connsiteY5" fmla="*/ 130969 h 200025"/>
              <a:gd name="connsiteX6" fmla="*/ 11906 w 148214"/>
              <a:gd name="connsiteY6" fmla="*/ 159544 h 200025"/>
              <a:gd name="connsiteX7" fmla="*/ 47625 w 148214"/>
              <a:gd name="connsiteY7" fmla="*/ 150019 h 200025"/>
              <a:gd name="connsiteX8" fmla="*/ 59531 w 148214"/>
              <a:gd name="connsiteY8" fmla="*/ 152400 h 200025"/>
              <a:gd name="connsiteX9" fmla="*/ 61912 w 148214"/>
              <a:gd name="connsiteY9" fmla="*/ 176213 h 200025"/>
              <a:gd name="connsiteX10" fmla="*/ 66675 w 148214"/>
              <a:gd name="connsiteY10" fmla="*/ 190500 h 200025"/>
              <a:gd name="connsiteX11" fmla="*/ 69056 w 148214"/>
              <a:gd name="connsiteY11" fmla="*/ 200025 h 200025"/>
              <a:gd name="connsiteX12" fmla="*/ 97631 w 148214"/>
              <a:gd name="connsiteY12" fmla="*/ 192881 h 200025"/>
              <a:gd name="connsiteX13" fmla="*/ 107156 w 148214"/>
              <a:gd name="connsiteY13" fmla="*/ 180975 h 200025"/>
              <a:gd name="connsiteX14" fmla="*/ 140493 w 148214"/>
              <a:gd name="connsiteY14" fmla="*/ 159544 h 200025"/>
              <a:gd name="connsiteX15" fmla="*/ 138112 w 148214"/>
              <a:gd name="connsiteY15" fmla="*/ 135731 h 200025"/>
              <a:gd name="connsiteX16" fmla="*/ 145256 w 148214"/>
              <a:gd name="connsiteY16" fmla="*/ 145257 h 200025"/>
              <a:gd name="connsiteX17" fmla="*/ 135731 w 148214"/>
              <a:gd name="connsiteY17" fmla="*/ 123825 h 200025"/>
              <a:gd name="connsiteX18" fmla="*/ 145256 w 148214"/>
              <a:gd name="connsiteY18" fmla="*/ 119063 h 200025"/>
              <a:gd name="connsiteX19" fmla="*/ 147637 w 148214"/>
              <a:gd name="connsiteY19" fmla="*/ 83344 h 200025"/>
              <a:gd name="connsiteX20" fmla="*/ 135731 w 148214"/>
              <a:gd name="connsiteY20" fmla="*/ 80963 h 200025"/>
              <a:gd name="connsiteX21" fmla="*/ 138112 w 148214"/>
              <a:gd name="connsiteY21" fmla="*/ 47625 h 200025"/>
              <a:gd name="connsiteX22" fmla="*/ 147637 w 148214"/>
              <a:gd name="connsiteY22" fmla="*/ 11906 h 200025"/>
              <a:gd name="connsiteX23" fmla="*/ 133350 w 148214"/>
              <a:gd name="connsiteY23" fmla="*/ 0 h 200025"/>
              <a:gd name="connsiteX24" fmla="*/ 73819 w 148214"/>
              <a:gd name="connsiteY24" fmla="*/ 7144 h 200025"/>
              <a:gd name="connsiteX25" fmla="*/ 76200 w 148214"/>
              <a:gd name="connsiteY25" fmla="*/ 23813 h 200025"/>
              <a:gd name="connsiteX26" fmla="*/ 61912 w 148214"/>
              <a:gd name="connsiteY26" fmla="*/ 26194 h 200025"/>
              <a:gd name="connsiteX27" fmla="*/ 33337 w 148214"/>
              <a:gd name="connsiteY27" fmla="*/ 33338 h 200025"/>
              <a:gd name="connsiteX28" fmla="*/ 38100 w 148214"/>
              <a:gd name="connsiteY28" fmla="*/ 61913 h 200025"/>
              <a:gd name="connsiteX29" fmla="*/ 45244 w 148214"/>
              <a:gd name="connsiteY29" fmla="*/ 66675 h 200025"/>
              <a:gd name="connsiteX30" fmla="*/ 47625 w 148214"/>
              <a:gd name="connsiteY30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5731 w 147637"/>
              <a:gd name="connsiteY19" fmla="*/ 80963 h 200025"/>
              <a:gd name="connsiteX20" fmla="*/ 138112 w 147637"/>
              <a:gd name="connsiteY20" fmla="*/ 47625 h 200025"/>
              <a:gd name="connsiteX21" fmla="*/ 147637 w 147637"/>
              <a:gd name="connsiteY21" fmla="*/ 11906 h 200025"/>
              <a:gd name="connsiteX22" fmla="*/ 133350 w 147637"/>
              <a:gd name="connsiteY22" fmla="*/ 0 h 200025"/>
              <a:gd name="connsiteX23" fmla="*/ 73819 w 147637"/>
              <a:gd name="connsiteY23" fmla="*/ 7144 h 200025"/>
              <a:gd name="connsiteX24" fmla="*/ 76200 w 147637"/>
              <a:gd name="connsiteY24" fmla="*/ 23813 h 200025"/>
              <a:gd name="connsiteX25" fmla="*/ 61912 w 147637"/>
              <a:gd name="connsiteY25" fmla="*/ 26194 h 200025"/>
              <a:gd name="connsiteX26" fmla="*/ 33337 w 147637"/>
              <a:gd name="connsiteY26" fmla="*/ 33338 h 200025"/>
              <a:gd name="connsiteX27" fmla="*/ 38100 w 147637"/>
              <a:gd name="connsiteY27" fmla="*/ 61913 h 200025"/>
              <a:gd name="connsiteX28" fmla="*/ 45244 w 147637"/>
              <a:gd name="connsiteY28" fmla="*/ 66675 h 200025"/>
              <a:gd name="connsiteX29" fmla="*/ 47625 w 147637"/>
              <a:gd name="connsiteY29" fmla="*/ 71438 h 200025"/>
              <a:gd name="connsiteX0" fmla="*/ 47625 w 147637"/>
              <a:gd name="connsiteY0" fmla="*/ 71438 h 200025"/>
              <a:gd name="connsiteX1" fmla="*/ 38100 w 147637"/>
              <a:gd name="connsiteY1" fmla="*/ 83344 h 200025"/>
              <a:gd name="connsiteX2" fmla="*/ 33337 w 147637"/>
              <a:gd name="connsiteY2" fmla="*/ 92869 h 200025"/>
              <a:gd name="connsiteX3" fmla="*/ 14287 w 147637"/>
              <a:gd name="connsiteY3" fmla="*/ 104775 h 200025"/>
              <a:gd name="connsiteX4" fmla="*/ 7144 w 147637"/>
              <a:gd name="connsiteY4" fmla="*/ 111919 h 200025"/>
              <a:gd name="connsiteX5" fmla="*/ 0 w 147637"/>
              <a:gd name="connsiteY5" fmla="*/ 130969 h 200025"/>
              <a:gd name="connsiteX6" fmla="*/ 11906 w 147637"/>
              <a:gd name="connsiteY6" fmla="*/ 159544 h 200025"/>
              <a:gd name="connsiteX7" fmla="*/ 47625 w 147637"/>
              <a:gd name="connsiteY7" fmla="*/ 150019 h 200025"/>
              <a:gd name="connsiteX8" fmla="*/ 59531 w 147637"/>
              <a:gd name="connsiteY8" fmla="*/ 152400 h 200025"/>
              <a:gd name="connsiteX9" fmla="*/ 61912 w 147637"/>
              <a:gd name="connsiteY9" fmla="*/ 176213 h 200025"/>
              <a:gd name="connsiteX10" fmla="*/ 66675 w 147637"/>
              <a:gd name="connsiteY10" fmla="*/ 190500 h 200025"/>
              <a:gd name="connsiteX11" fmla="*/ 69056 w 147637"/>
              <a:gd name="connsiteY11" fmla="*/ 200025 h 200025"/>
              <a:gd name="connsiteX12" fmla="*/ 97631 w 147637"/>
              <a:gd name="connsiteY12" fmla="*/ 192881 h 200025"/>
              <a:gd name="connsiteX13" fmla="*/ 107156 w 147637"/>
              <a:gd name="connsiteY13" fmla="*/ 180975 h 200025"/>
              <a:gd name="connsiteX14" fmla="*/ 140493 w 147637"/>
              <a:gd name="connsiteY14" fmla="*/ 159544 h 200025"/>
              <a:gd name="connsiteX15" fmla="*/ 138112 w 147637"/>
              <a:gd name="connsiteY15" fmla="*/ 135731 h 200025"/>
              <a:gd name="connsiteX16" fmla="*/ 145256 w 147637"/>
              <a:gd name="connsiteY16" fmla="*/ 145257 h 200025"/>
              <a:gd name="connsiteX17" fmla="*/ 135731 w 147637"/>
              <a:gd name="connsiteY17" fmla="*/ 123825 h 200025"/>
              <a:gd name="connsiteX18" fmla="*/ 145256 w 147637"/>
              <a:gd name="connsiteY18" fmla="*/ 119063 h 200025"/>
              <a:gd name="connsiteX19" fmla="*/ 138112 w 147637"/>
              <a:gd name="connsiteY19" fmla="*/ 47625 h 200025"/>
              <a:gd name="connsiteX20" fmla="*/ 147637 w 147637"/>
              <a:gd name="connsiteY20" fmla="*/ 11906 h 200025"/>
              <a:gd name="connsiteX21" fmla="*/ 133350 w 147637"/>
              <a:gd name="connsiteY21" fmla="*/ 0 h 200025"/>
              <a:gd name="connsiteX22" fmla="*/ 73819 w 147637"/>
              <a:gd name="connsiteY22" fmla="*/ 7144 h 200025"/>
              <a:gd name="connsiteX23" fmla="*/ 76200 w 147637"/>
              <a:gd name="connsiteY23" fmla="*/ 23813 h 200025"/>
              <a:gd name="connsiteX24" fmla="*/ 61912 w 147637"/>
              <a:gd name="connsiteY24" fmla="*/ 26194 h 200025"/>
              <a:gd name="connsiteX25" fmla="*/ 33337 w 147637"/>
              <a:gd name="connsiteY25" fmla="*/ 33338 h 200025"/>
              <a:gd name="connsiteX26" fmla="*/ 38100 w 147637"/>
              <a:gd name="connsiteY26" fmla="*/ 61913 h 200025"/>
              <a:gd name="connsiteX27" fmla="*/ 45244 w 147637"/>
              <a:gd name="connsiteY27" fmla="*/ 66675 h 200025"/>
              <a:gd name="connsiteX28" fmla="*/ 47625 w 147637"/>
              <a:gd name="connsiteY28" fmla="*/ 71438 h 200025"/>
              <a:gd name="connsiteX0" fmla="*/ 47625 w 148383"/>
              <a:gd name="connsiteY0" fmla="*/ 71438 h 200025"/>
              <a:gd name="connsiteX1" fmla="*/ 38100 w 148383"/>
              <a:gd name="connsiteY1" fmla="*/ 83344 h 200025"/>
              <a:gd name="connsiteX2" fmla="*/ 33337 w 148383"/>
              <a:gd name="connsiteY2" fmla="*/ 92869 h 200025"/>
              <a:gd name="connsiteX3" fmla="*/ 14287 w 148383"/>
              <a:gd name="connsiteY3" fmla="*/ 104775 h 200025"/>
              <a:gd name="connsiteX4" fmla="*/ 7144 w 148383"/>
              <a:gd name="connsiteY4" fmla="*/ 111919 h 200025"/>
              <a:gd name="connsiteX5" fmla="*/ 0 w 148383"/>
              <a:gd name="connsiteY5" fmla="*/ 130969 h 200025"/>
              <a:gd name="connsiteX6" fmla="*/ 11906 w 148383"/>
              <a:gd name="connsiteY6" fmla="*/ 159544 h 200025"/>
              <a:gd name="connsiteX7" fmla="*/ 47625 w 148383"/>
              <a:gd name="connsiteY7" fmla="*/ 150019 h 200025"/>
              <a:gd name="connsiteX8" fmla="*/ 59531 w 148383"/>
              <a:gd name="connsiteY8" fmla="*/ 152400 h 200025"/>
              <a:gd name="connsiteX9" fmla="*/ 61912 w 148383"/>
              <a:gd name="connsiteY9" fmla="*/ 176213 h 200025"/>
              <a:gd name="connsiteX10" fmla="*/ 66675 w 148383"/>
              <a:gd name="connsiteY10" fmla="*/ 190500 h 200025"/>
              <a:gd name="connsiteX11" fmla="*/ 69056 w 148383"/>
              <a:gd name="connsiteY11" fmla="*/ 200025 h 200025"/>
              <a:gd name="connsiteX12" fmla="*/ 97631 w 148383"/>
              <a:gd name="connsiteY12" fmla="*/ 192881 h 200025"/>
              <a:gd name="connsiteX13" fmla="*/ 107156 w 148383"/>
              <a:gd name="connsiteY13" fmla="*/ 180975 h 200025"/>
              <a:gd name="connsiteX14" fmla="*/ 140493 w 148383"/>
              <a:gd name="connsiteY14" fmla="*/ 159544 h 200025"/>
              <a:gd name="connsiteX15" fmla="*/ 138112 w 148383"/>
              <a:gd name="connsiteY15" fmla="*/ 135731 h 200025"/>
              <a:gd name="connsiteX16" fmla="*/ 145256 w 148383"/>
              <a:gd name="connsiteY16" fmla="*/ 145257 h 200025"/>
              <a:gd name="connsiteX17" fmla="*/ 135731 w 148383"/>
              <a:gd name="connsiteY17" fmla="*/ 123825 h 200025"/>
              <a:gd name="connsiteX18" fmla="*/ 145256 w 148383"/>
              <a:gd name="connsiteY18" fmla="*/ 119063 h 200025"/>
              <a:gd name="connsiteX19" fmla="*/ 147637 w 148383"/>
              <a:gd name="connsiteY19" fmla="*/ 11906 h 200025"/>
              <a:gd name="connsiteX20" fmla="*/ 133350 w 148383"/>
              <a:gd name="connsiteY20" fmla="*/ 0 h 200025"/>
              <a:gd name="connsiteX21" fmla="*/ 73819 w 148383"/>
              <a:gd name="connsiteY21" fmla="*/ 7144 h 200025"/>
              <a:gd name="connsiteX22" fmla="*/ 76200 w 148383"/>
              <a:gd name="connsiteY22" fmla="*/ 23813 h 200025"/>
              <a:gd name="connsiteX23" fmla="*/ 61912 w 148383"/>
              <a:gd name="connsiteY23" fmla="*/ 26194 h 200025"/>
              <a:gd name="connsiteX24" fmla="*/ 33337 w 148383"/>
              <a:gd name="connsiteY24" fmla="*/ 33338 h 200025"/>
              <a:gd name="connsiteX25" fmla="*/ 38100 w 148383"/>
              <a:gd name="connsiteY25" fmla="*/ 61913 h 200025"/>
              <a:gd name="connsiteX26" fmla="*/ 45244 w 148383"/>
              <a:gd name="connsiteY26" fmla="*/ 66675 h 200025"/>
              <a:gd name="connsiteX27" fmla="*/ 47625 w 148383"/>
              <a:gd name="connsiteY27" fmla="*/ 71438 h 200025"/>
              <a:gd name="connsiteX0" fmla="*/ 47625 w 147646"/>
              <a:gd name="connsiteY0" fmla="*/ 71738 h 200325"/>
              <a:gd name="connsiteX1" fmla="*/ 38100 w 147646"/>
              <a:gd name="connsiteY1" fmla="*/ 83644 h 200325"/>
              <a:gd name="connsiteX2" fmla="*/ 33337 w 147646"/>
              <a:gd name="connsiteY2" fmla="*/ 93169 h 200325"/>
              <a:gd name="connsiteX3" fmla="*/ 14287 w 147646"/>
              <a:gd name="connsiteY3" fmla="*/ 105075 h 200325"/>
              <a:gd name="connsiteX4" fmla="*/ 7144 w 147646"/>
              <a:gd name="connsiteY4" fmla="*/ 112219 h 200325"/>
              <a:gd name="connsiteX5" fmla="*/ 0 w 147646"/>
              <a:gd name="connsiteY5" fmla="*/ 131269 h 200325"/>
              <a:gd name="connsiteX6" fmla="*/ 11906 w 147646"/>
              <a:gd name="connsiteY6" fmla="*/ 159844 h 200325"/>
              <a:gd name="connsiteX7" fmla="*/ 47625 w 147646"/>
              <a:gd name="connsiteY7" fmla="*/ 150319 h 200325"/>
              <a:gd name="connsiteX8" fmla="*/ 59531 w 147646"/>
              <a:gd name="connsiteY8" fmla="*/ 152700 h 200325"/>
              <a:gd name="connsiteX9" fmla="*/ 61912 w 147646"/>
              <a:gd name="connsiteY9" fmla="*/ 176513 h 200325"/>
              <a:gd name="connsiteX10" fmla="*/ 66675 w 147646"/>
              <a:gd name="connsiteY10" fmla="*/ 190800 h 200325"/>
              <a:gd name="connsiteX11" fmla="*/ 69056 w 147646"/>
              <a:gd name="connsiteY11" fmla="*/ 200325 h 200325"/>
              <a:gd name="connsiteX12" fmla="*/ 97631 w 147646"/>
              <a:gd name="connsiteY12" fmla="*/ 193181 h 200325"/>
              <a:gd name="connsiteX13" fmla="*/ 107156 w 147646"/>
              <a:gd name="connsiteY13" fmla="*/ 181275 h 200325"/>
              <a:gd name="connsiteX14" fmla="*/ 140493 w 147646"/>
              <a:gd name="connsiteY14" fmla="*/ 159844 h 200325"/>
              <a:gd name="connsiteX15" fmla="*/ 138112 w 147646"/>
              <a:gd name="connsiteY15" fmla="*/ 136031 h 200325"/>
              <a:gd name="connsiteX16" fmla="*/ 145256 w 147646"/>
              <a:gd name="connsiteY16" fmla="*/ 145557 h 200325"/>
              <a:gd name="connsiteX17" fmla="*/ 135731 w 147646"/>
              <a:gd name="connsiteY17" fmla="*/ 124125 h 200325"/>
              <a:gd name="connsiteX18" fmla="*/ 147637 w 147646"/>
              <a:gd name="connsiteY18" fmla="*/ 12206 h 200325"/>
              <a:gd name="connsiteX19" fmla="*/ 133350 w 147646"/>
              <a:gd name="connsiteY19" fmla="*/ 300 h 200325"/>
              <a:gd name="connsiteX20" fmla="*/ 73819 w 147646"/>
              <a:gd name="connsiteY20" fmla="*/ 7444 h 200325"/>
              <a:gd name="connsiteX21" fmla="*/ 76200 w 147646"/>
              <a:gd name="connsiteY21" fmla="*/ 24113 h 200325"/>
              <a:gd name="connsiteX22" fmla="*/ 61912 w 147646"/>
              <a:gd name="connsiteY22" fmla="*/ 26494 h 200325"/>
              <a:gd name="connsiteX23" fmla="*/ 33337 w 147646"/>
              <a:gd name="connsiteY23" fmla="*/ 33638 h 200325"/>
              <a:gd name="connsiteX24" fmla="*/ 38100 w 147646"/>
              <a:gd name="connsiteY24" fmla="*/ 62213 h 200325"/>
              <a:gd name="connsiteX25" fmla="*/ 45244 w 147646"/>
              <a:gd name="connsiteY25" fmla="*/ 66975 h 200325"/>
              <a:gd name="connsiteX26" fmla="*/ 47625 w 147646"/>
              <a:gd name="connsiteY26" fmla="*/ 71738 h 200325"/>
              <a:gd name="connsiteX0" fmla="*/ 47625 w 148325"/>
              <a:gd name="connsiteY0" fmla="*/ 73155 h 201742"/>
              <a:gd name="connsiteX1" fmla="*/ 38100 w 148325"/>
              <a:gd name="connsiteY1" fmla="*/ 85061 h 201742"/>
              <a:gd name="connsiteX2" fmla="*/ 33337 w 148325"/>
              <a:gd name="connsiteY2" fmla="*/ 94586 h 201742"/>
              <a:gd name="connsiteX3" fmla="*/ 14287 w 148325"/>
              <a:gd name="connsiteY3" fmla="*/ 106492 h 201742"/>
              <a:gd name="connsiteX4" fmla="*/ 7144 w 148325"/>
              <a:gd name="connsiteY4" fmla="*/ 113636 h 201742"/>
              <a:gd name="connsiteX5" fmla="*/ 0 w 148325"/>
              <a:gd name="connsiteY5" fmla="*/ 132686 h 201742"/>
              <a:gd name="connsiteX6" fmla="*/ 11906 w 148325"/>
              <a:gd name="connsiteY6" fmla="*/ 161261 h 201742"/>
              <a:gd name="connsiteX7" fmla="*/ 47625 w 148325"/>
              <a:gd name="connsiteY7" fmla="*/ 151736 h 201742"/>
              <a:gd name="connsiteX8" fmla="*/ 59531 w 148325"/>
              <a:gd name="connsiteY8" fmla="*/ 154117 h 201742"/>
              <a:gd name="connsiteX9" fmla="*/ 61912 w 148325"/>
              <a:gd name="connsiteY9" fmla="*/ 177930 h 201742"/>
              <a:gd name="connsiteX10" fmla="*/ 66675 w 148325"/>
              <a:gd name="connsiteY10" fmla="*/ 192217 h 201742"/>
              <a:gd name="connsiteX11" fmla="*/ 69056 w 148325"/>
              <a:gd name="connsiteY11" fmla="*/ 201742 h 201742"/>
              <a:gd name="connsiteX12" fmla="*/ 97631 w 148325"/>
              <a:gd name="connsiteY12" fmla="*/ 194598 h 201742"/>
              <a:gd name="connsiteX13" fmla="*/ 107156 w 148325"/>
              <a:gd name="connsiteY13" fmla="*/ 182692 h 201742"/>
              <a:gd name="connsiteX14" fmla="*/ 140493 w 148325"/>
              <a:gd name="connsiteY14" fmla="*/ 161261 h 201742"/>
              <a:gd name="connsiteX15" fmla="*/ 138112 w 148325"/>
              <a:gd name="connsiteY15" fmla="*/ 137448 h 201742"/>
              <a:gd name="connsiteX16" fmla="*/ 145256 w 148325"/>
              <a:gd name="connsiteY16" fmla="*/ 146974 h 201742"/>
              <a:gd name="connsiteX17" fmla="*/ 147637 w 148325"/>
              <a:gd name="connsiteY17" fmla="*/ 13623 h 201742"/>
              <a:gd name="connsiteX18" fmla="*/ 133350 w 148325"/>
              <a:gd name="connsiteY18" fmla="*/ 1717 h 201742"/>
              <a:gd name="connsiteX19" fmla="*/ 73819 w 148325"/>
              <a:gd name="connsiteY19" fmla="*/ 8861 h 201742"/>
              <a:gd name="connsiteX20" fmla="*/ 76200 w 148325"/>
              <a:gd name="connsiteY20" fmla="*/ 25530 h 201742"/>
              <a:gd name="connsiteX21" fmla="*/ 61912 w 148325"/>
              <a:gd name="connsiteY21" fmla="*/ 27911 h 201742"/>
              <a:gd name="connsiteX22" fmla="*/ 33337 w 148325"/>
              <a:gd name="connsiteY22" fmla="*/ 35055 h 201742"/>
              <a:gd name="connsiteX23" fmla="*/ 38100 w 148325"/>
              <a:gd name="connsiteY23" fmla="*/ 63630 h 201742"/>
              <a:gd name="connsiteX24" fmla="*/ 45244 w 148325"/>
              <a:gd name="connsiteY24" fmla="*/ 68392 h 201742"/>
              <a:gd name="connsiteX25" fmla="*/ 47625 w 148325"/>
              <a:gd name="connsiteY25" fmla="*/ 73155 h 201742"/>
              <a:gd name="connsiteX0" fmla="*/ 47625 w 148274"/>
              <a:gd name="connsiteY0" fmla="*/ 73155 h 201742"/>
              <a:gd name="connsiteX1" fmla="*/ 38100 w 148274"/>
              <a:gd name="connsiteY1" fmla="*/ 85061 h 201742"/>
              <a:gd name="connsiteX2" fmla="*/ 33337 w 148274"/>
              <a:gd name="connsiteY2" fmla="*/ 94586 h 201742"/>
              <a:gd name="connsiteX3" fmla="*/ 14287 w 148274"/>
              <a:gd name="connsiteY3" fmla="*/ 106492 h 201742"/>
              <a:gd name="connsiteX4" fmla="*/ 7144 w 148274"/>
              <a:gd name="connsiteY4" fmla="*/ 113636 h 201742"/>
              <a:gd name="connsiteX5" fmla="*/ 0 w 148274"/>
              <a:gd name="connsiteY5" fmla="*/ 132686 h 201742"/>
              <a:gd name="connsiteX6" fmla="*/ 11906 w 148274"/>
              <a:gd name="connsiteY6" fmla="*/ 161261 h 201742"/>
              <a:gd name="connsiteX7" fmla="*/ 47625 w 148274"/>
              <a:gd name="connsiteY7" fmla="*/ 151736 h 201742"/>
              <a:gd name="connsiteX8" fmla="*/ 59531 w 148274"/>
              <a:gd name="connsiteY8" fmla="*/ 154117 h 201742"/>
              <a:gd name="connsiteX9" fmla="*/ 61912 w 148274"/>
              <a:gd name="connsiteY9" fmla="*/ 177930 h 201742"/>
              <a:gd name="connsiteX10" fmla="*/ 66675 w 148274"/>
              <a:gd name="connsiteY10" fmla="*/ 192217 h 201742"/>
              <a:gd name="connsiteX11" fmla="*/ 69056 w 148274"/>
              <a:gd name="connsiteY11" fmla="*/ 201742 h 201742"/>
              <a:gd name="connsiteX12" fmla="*/ 97631 w 148274"/>
              <a:gd name="connsiteY12" fmla="*/ 194598 h 201742"/>
              <a:gd name="connsiteX13" fmla="*/ 107156 w 148274"/>
              <a:gd name="connsiteY13" fmla="*/ 182692 h 201742"/>
              <a:gd name="connsiteX14" fmla="*/ 140493 w 148274"/>
              <a:gd name="connsiteY14" fmla="*/ 161261 h 201742"/>
              <a:gd name="connsiteX15" fmla="*/ 145256 w 148274"/>
              <a:gd name="connsiteY15" fmla="*/ 146974 h 201742"/>
              <a:gd name="connsiteX16" fmla="*/ 147637 w 148274"/>
              <a:gd name="connsiteY16" fmla="*/ 13623 h 201742"/>
              <a:gd name="connsiteX17" fmla="*/ 133350 w 148274"/>
              <a:gd name="connsiteY17" fmla="*/ 1717 h 201742"/>
              <a:gd name="connsiteX18" fmla="*/ 73819 w 148274"/>
              <a:gd name="connsiteY18" fmla="*/ 8861 h 201742"/>
              <a:gd name="connsiteX19" fmla="*/ 76200 w 148274"/>
              <a:gd name="connsiteY19" fmla="*/ 25530 h 201742"/>
              <a:gd name="connsiteX20" fmla="*/ 61912 w 148274"/>
              <a:gd name="connsiteY20" fmla="*/ 27911 h 201742"/>
              <a:gd name="connsiteX21" fmla="*/ 33337 w 148274"/>
              <a:gd name="connsiteY21" fmla="*/ 35055 h 201742"/>
              <a:gd name="connsiteX22" fmla="*/ 38100 w 148274"/>
              <a:gd name="connsiteY22" fmla="*/ 63630 h 201742"/>
              <a:gd name="connsiteX23" fmla="*/ 45244 w 148274"/>
              <a:gd name="connsiteY23" fmla="*/ 68392 h 201742"/>
              <a:gd name="connsiteX24" fmla="*/ 47625 w 148274"/>
              <a:gd name="connsiteY24" fmla="*/ 73155 h 201742"/>
              <a:gd name="connsiteX0" fmla="*/ 47625 w 147998"/>
              <a:gd name="connsiteY0" fmla="*/ 74135 h 202722"/>
              <a:gd name="connsiteX1" fmla="*/ 38100 w 147998"/>
              <a:gd name="connsiteY1" fmla="*/ 86041 h 202722"/>
              <a:gd name="connsiteX2" fmla="*/ 33337 w 147998"/>
              <a:gd name="connsiteY2" fmla="*/ 95566 h 202722"/>
              <a:gd name="connsiteX3" fmla="*/ 14287 w 147998"/>
              <a:gd name="connsiteY3" fmla="*/ 107472 h 202722"/>
              <a:gd name="connsiteX4" fmla="*/ 7144 w 147998"/>
              <a:gd name="connsiteY4" fmla="*/ 114616 h 202722"/>
              <a:gd name="connsiteX5" fmla="*/ 0 w 147998"/>
              <a:gd name="connsiteY5" fmla="*/ 133666 h 202722"/>
              <a:gd name="connsiteX6" fmla="*/ 11906 w 147998"/>
              <a:gd name="connsiteY6" fmla="*/ 162241 h 202722"/>
              <a:gd name="connsiteX7" fmla="*/ 47625 w 147998"/>
              <a:gd name="connsiteY7" fmla="*/ 152716 h 202722"/>
              <a:gd name="connsiteX8" fmla="*/ 59531 w 147998"/>
              <a:gd name="connsiteY8" fmla="*/ 155097 h 202722"/>
              <a:gd name="connsiteX9" fmla="*/ 61912 w 147998"/>
              <a:gd name="connsiteY9" fmla="*/ 178910 h 202722"/>
              <a:gd name="connsiteX10" fmla="*/ 66675 w 147998"/>
              <a:gd name="connsiteY10" fmla="*/ 193197 h 202722"/>
              <a:gd name="connsiteX11" fmla="*/ 69056 w 147998"/>
              <a:gd name="connsiteY11" fmla="*/ 202722 h 202722"/>
              <a:gd name="connsiteX12" fmla="*/ 97631 w 147998"/>
              <a:gd name="connsiteY12" fmla="*/ 195578 h 202722"/>
              <a:gd name="connsiteX13" fmla="*/ 107156 w 147998"/>
              <a:gd name="connsiteY13" fmla="*/ 183672 h 202722"/>
              <a:gd name="connsiteX14" fmla="*/ 140493 w 147998"/>
              <a:gd name="connsiteY14" fmla="*/ 162241 h 202722"/>
              <a:gd name="connsiteX15" fmla="*/ 147637 w 147998"/>
              <a:gd name="connsiteY15" fmla="*/ 14603 h 202722"/>
              <a:gd name="connsiteX16" fmla="*/ 133350 w 147998"/>
              <a:gd name="connsiteY16" fmla="*/ 2697 h 202722"/>
              <a:gd name="connsiteX17" fmla="*/ 73819 w 147998"/>
              <a:gd name="connsiteY17" fmla="*/ 9841 h 202722"/>
              <a:gd name="connsiteX18" fmla="*/ 76200 w 147998"/>
              <a:gd name="connsiteY18" fmla="*/ 26510 h 202722"/>
              <a:gd name="connsiteX19" fmla="*/ 61912 w 147998"/>
              <a:gd name="connsiteY19" fmla="*/ 28891 h 202722"/>
              <a:gd name="connsiteX20" fmla="*/ 33337 w 147998"/>
              <a:gd name="connsiteY20" fmla="*/ 36035 h 202722"/>
              <a:gd name="connsiteX21" fmla="*/ 38100 w 147998"/>
              <a:gd name="connsiteY21" fmla="*/ 64610 h 202722"/>
              <a:gd name="connsiteX22" fmla="*/ 45244 w 147998"/>
              <a:gd name="connsiteY22" fmla="*/ 69372 h 202722"/>
              <a:gd name="connsiteX23" fmla="*/ 47625 w 147998"/>
              <a:gd name="connsiteY23" fmla="*/ 74135 h 202722"/>
              <a:gd name="connsiteX0" fmla="*/ 47625 w 149720"/>
              <a:gd name="connsiteY0" fmla="*/ 74465 h 203052"/>
              <a:gd name="connsiteX1" fmla="*/ 38100 w 149720"/>
              <a:gd name="connsiteY1" fmla="*/ 86371 h 203052"/>
              <a:gd name="connsiteX2" fmla="*/ 33337 w 149720"/>
              <a:gd name="connsiteY2" fmla="*/ 95896 h 203052"/>
              <a:gd name="connsiteX3" fmla="*/ 14287 w 149720"/>
              <a:gd name="connsiteY3" fmla="*/ 107802 h 203052"/>
              <a:gd name="connsiteX4" fmla="*/ 7144 w 149720"/>
              <a:gd name="connsiteY4" fmla="*/ 114946 h 203052"/>
              <a:gd name="connsiteX5" fmla="*/ 0 w 149720"/>
              <a:gd name="connsiteY5" fmla="*/ 133996 h 203052"/>
              <a:gd name="connsiteX6" fmla="*/ 11906 w 149720"/>
              <a:gd name="connsiteY6" fmla="*/ 162571 h 203052"/>
              <a:gd name="connsiteX7" fmla="*/ 47625 w 149720"/>
              <a:gd name="connsiteY7" fmla="*/ 153046 h 203052"/>
              <a:gd name="connsiteX8" fmla="*/ 59531 w 149720"/>
              <a:gd name="connsiteY8" fmla="*/ 155427 h 203052"/>
              <a:gd name="connsiteX9" fmla="*/ 61912 w 149720"/>
              <a:gd name="connsiteY9" fmla="*/ 179240 h 203052"/>
              <a:gd name="connsiteX10" fmla="*/ 66675 w 149720"/>
              <a:gd name="connsiteY10" fmla="*/ 193527 h 203052"/>
              <a:gd name="connsiteX11" fmla="*/ 69056 w 149720"/>
              <a:gd name="connsiteY11" fmla="*/ 203052 h 203052"/>
              <a:gd name="connsiteX12" fmla="*/ 97631 w 149720"/>
              <a:gd name="connsiteY12" fmla="*/ 195908 h 203052"/>
              <a:gd name="connsiteX13" fmla="*/ 107156 w 149720"/>
              <a:gd name="connsiteY13" fmla="*/ 184002 h 203052"/>
              <a:gd name="connsiteX14" fmla="*/ 145256 w 149720"/>
              <a:gd name="connsiteY14" fmla="*/ 167333 h 203052"/>
              <a:gd name="connsiteX15" fmla="*/ 147637 w 149720"/>
              <a:gd name="connsiteY15" fmla="*/ 14933 h 203052"/>
              <a:gd name="connsiteX16" fmla="*/ 133350 w 149720"/>
              <a:gd name="connsiteY16" fmla="*/ 3027 h 203052"/>
              <a:gd name="connsiteX17" fmla="*/ 73819 w 149720"/>
              <a:gd name="connsiteY17" fmla="*/ 10171 h 203052"/>
              <a:gd name="connsiteX18" fmla="*/ 76200 w 149720"/>
              <a:gd name="connsiteY18" fmla="*/ 26840 h 203052"/>
              <a:gd name="connsiteX19" fmla="*/ 61912 w 149720"/>
              <a:gd name="connsiteY19" fmla="*/ 29221 h 203052"/>
              <a:gd name="connsiteX20" fmla="*/ 33337 w 149720"/>
              <a:gd name="connsiteY20" fmla="*/ 36365 h 203052"/>
              <a:gd name="connsiteX21" fmla="*/ 38100 w 149720"/>
              <a:gd name="connsiteY21" fmla="*/ 64940 h 203052"/>
              <a:gd name="connsiteX22" fmla="*/ 45244 w 149720"/>
              <a:gd name="connsiteY22" fmla="*/ 69702 h 203052"/>
              <a:gd name="connsiteX23" fmla="*/ 47625 w 149720"/>
              <a:gd name="connsiteY23" fmla="*/ 74465 h 203052"/>
              <a:gd name="connsiteX0" fmla="*/ 47625 w 147637"/>
              <a:gd name="connsiteY0" fmla="*/ 74465 h 203052"/>
              <a:gd name="connsiteX1" fmla="*/ 38100 w 147637"/>
              <a:gd name="connsiteY1" fmla="*/ 86371 h 203052"/>
              <a:gd name="connsiteX2" fmla="*/ 33337 w 147637"/>
              <a:gd name="connsiteY2" fmla="*/ 95896 h 203052"/>
              <a:gd name="connsiteX3" fmla="*/ 14287 w 147637"/>
              <a:gd name="connsiteY3" fmla="*/ 107802 h 203052"/>
              <a:gd name="connsiteX4" fmla="*/ 7144 w 147637"/>
              <a:gd name="connsiteY4" fmla="*/ 114946 h 203052"/>
              <a:gd name="connsiteX5" fmla="*/ 0 w 147637"/>
              <a:gd name="connsiteY5" fmla="*/ 133996 h 203052"/>
              <a:gd name="connsiteX6" fmla="*/ 11906 w 147637"/>
              <a:gd name="connsiteY6" fmla="*/ 162571 h 203052"/>
              <a:gd name="connsiteX7" fmla="*/ 47625 w 147637"/>
              <a:gd name="connsiteY7" fmla="*/ 153046 h 203052"/>
              <a:gd name="connsiteX8" fmla="*/ 59531 w 147637"/>
              <a:gd name="connsiteY8" fmla="*/ 155427 h 203052"/>
              <a:gd name="connsiteX9" fmla="*/ 61912 w 147637"/>
              <a:gd name="connsiteY9" fmla="*/ 179240 h 203052"/>
              <a:gd name="connsiteX10" fmla="*/ 66675 w 147637"/>
              <a:gd name="connsiteY10" fmla="*/ 193527 h 203052"/>
              <a:gd name="connsiteX11" fmla="*/ 69056 w 147637"/>
              <a:gd name="connsiteY11" fmla="*/ 203052 h 203052"/>
              <a:gd name="connsiteX12" fmla="*/ 97631 w 147637"/>
              <a:gd name="connsiteY12" fmla="*/ 195908 h 203052"/>
              <a:gd name="connsiteX13" fmla="*/ 107156 w 147637"/>
              <a:gd name="connsiteY13" fmla="*/ 184002 h 203052"/>
              <a:gd name="connsiteX14" fmla="*/ 145256 w 147637"/>
              <a:gd name="connsiteY14" fmla="*/ 167333 h 203052"/>
              <a:gd name="connsiteX15" fmla="*/ 147637 w 147637"/>
              <a:gd name="connsiteY15" fmla="*/ 14933 h 203052"/>
              <a:gd name="connsiteX16" fmla="*/ 133350 w 147637"/>
              <a:gd name="connsiteY16" fmla="*/ 3027 h 203052"/>
              <a:gd name="connsiteX17" fmla="*/ 73819 w 147637"/>
              <a:gd name="connsiteY17" fmla="*/ 10171 h 203052"/>
              <a:gd name="connsiteX18" fmla="*/ 76200 w 147637"/>
              <a:gd name="connsiteY18" fmla="*/ 26840 h 203052"/>
              <a:gd name="connsiteX19" fmla="*/ 61912 w 147637"/>
              <a:gd name="connsiteY19" fmla="*/ 29221 h 203052"/>
              <a:gd name="connsiteX20" fmla="*/ 33337 w 147637"/>
              <a:gd name="connsiteY20" fmla="*/ 36365 h 203052"/>
              <a:gd name="connsiteX21" fmla="*/ 38100 w 147637"/>
              <a:gd name="connsiteY21" fmla="*/ 64940 h 203052"/>
              <a:gd name="connsiteX22" fmla="*/ 45244 w 147637"/>
              <a:gd name="connsiteY22" fmla="*/ 69702 h 203052"/>
              <a:gd name="connsiteX23" fmla="*/ 47625 w 147637"/>
              <a:gd name="connsiteY23" fmla="*/ 74465 h 203052"/>
              <a:gd name="connsiteX0" fmla="*/ 47625 w 152553"/>
              <a:gd name="connsiteY0" fmla="*/ 74136 h 202723"/>
              <a:gd name="connsiteX1" fmla="*/ 38100 w 152553"/>
              <a:gd name="connsiteY1" fmla="*/ 86042 h 202723"/>
              <a:gd name="connsiteX2" fmla="*/ 33337 w 152553"/>
              <a:gd name="connsiteY2" fmla="*/ 95567 h 202723"/>
              <a:gd name="connsiteX3" fmla="*/ 14287 w 152553"/>
              <a:gd name="connsiteY3" fmla="*/ 107473 h 202723"/>
              <a:gd name="connsiteX4" fmla="*/ 7144 w 152553"/>
              <a:gd name="connsiteY4" fmla="*/ 114617 h 202723"/>
              <a:gd name="connsiteX5" fmla="*/ 0 w 152553"/>
              <a:gd name="connsiteY5" fmla="*/ 133667 h 202723"/>
              <a:gd name="connsiteX6" fmla="*/ 11906 w 152553"/>
              <a:gd name="connsiteY6" fmla="*/ 162242 h 202723"/>
              <a:gd name="connsiteX7" fmla="*/ 47625 w 152553"/>
              <a:gd name="connsiteY7" fmla="*/ 152717 h 202723"/>
              <a:gd name="connsiteX8" fmla="*/ 59531 w 152553"/>
              <a:gd name="connsiteY8" fmla="*/ 155098 h 202723"/>
              <a:gd name="connsiteX9" fmla="*/ 61912 w 152553"/>
              <a:gd name="connsiteY9" fmla="*/ 178911 h 202723"/>
              <a:gd name="connsiteX10" fmla="*/ 66675 w 152553"/>
              <a:gd name="connsiteY10" fmla="*/ 193198 h 202723"/>
              <a:gd name="connsiteX11" fmla="*/ 69056 w 152553"/>
              <a:gd name="connsiteY11" fmla="*/ 202723 h 202723"/>
              <a:gd name="connsiteX12" fmla="*/ 97631 w 152553"/>
              <a:gd name="connsiteY12" fmla="*/ 195579 h 202723"/>
              <a:gd name="connsiteX13" fmla="*/ 107156 w 152553"/>
              <a:gd name="connsiteY13" fmla="*/ 183673 h 202723"/>
              <a:gd name="connsiteX14" fmla="*/ 152400 w 152553"/>
              <a:gd name="connsiteY14" fmla="*/ 162242 h 202723"/>
              <a:gd name="connsiteX15" fmla="*/ 147637 w 152553"/>
              <a:gd name="connsiteY15" fmla="*/ 14604 h 202723"/>
              <a:gd name="connsiteX16" fmla="*/ 133350 w 152553"/>
              <a:gd name="connsiteY16" fmla="*/ 2698 h 202723"/>
              <a:gd name="connsiteX17" fmla="*/ 73819 w 152553"/>
              <a:gd name="connsiteY17" fmla="*/ 9842 h 202723"/>
              <a:gd name="connsiteX18" fmla="*/ 76200 w 152553"/>
              <a:gd name="connsiteY18" fmla="*/ 26511 h 202723"/>
              <a:gd name="connsiteX19" fmla="*/ 61912 w 152553"/>
              <a:gd name="connsiteY19" fmla="*/ 28892 h 202723"/>
              <a:gd name="connsiteX20" fmla="*/ 33337 w 152553"/>
              <a:gd name="connsiteY20" fmla="*/ 36036 h 202723"/>
              <a:gd name="connsiteX21" fmla="*/ 38100 w 152553"/>
              <a:gd name="connsiteY21" fmla="*/ 64611 h 202723"/>
              <a:gd name="connsiteX22" fmla="*/ 45244 w 152553"/>
              <a:gd name="connsiteY22" fmla="*/ 69373 h 202723"/>
              <a:gd name="connsiteX23" fmla="*/ 47625 w 152553"/>
              <a:gd name="connsiteY23" fmla="*/ 74136 h 202723"/>
              <a:gd name="connsiteX0" fmla="*/ 47625 w 152573"/>
              <a:gd name="connsiteY0" fmla="*/ 72083 h 200670"/>
              <a:gd name="connsiteX1" fmla="*/ 38100 w 152573"/>
              <a:gd name="connsiteY1" fmla="*/ 83989 h 200670"/>
              <a:gd name="connsiteX2" fmla="*/ 33337 w 152573"/>
              <a:gd name="connsiteY2" fmla="*/ 93514 h 200670"/>
              <a:gd name="connsiteX3" fmla="*/ 14287 w 152573"/>
              <a:gd name="connsiteY3" fmla="*/ 105420 h 200670"/>
              <a:gd name="connsiteX4" fmla="*/ 7144 w 152573"/>
              <a:gd name="connsiteY4" fmla="*/ 112564 h 200670"/>
              <a:gd name="connsiteX5" fmla="*/ 0 w 152573"/>
              <a:gd name="connsiteY5" fmla="*/ 131614 h 200670"/>
              <a:gd name="connsiteX6" fmla="*/ 11906 w 152573"/>
              <a:gd name="connsiteY6" fmla="*/ 160189 h 200670"/>
              <a:gd name="connsiteX7" fmla="*/ 47625 w 152573"/>
              <a:gd name="connsiteY7" fmla="*/ 150664 h 200670"/>
              <a:gd name="connsiteX8" fmla="*/ 59531 w 152573"/>
              <a:gd name="connsiteY8" fmla="*/ 153045 h 200670"/>
              <a:gd name="connsiteX9" fmla="*/ 61912 w 152573"/>
              <a:gd name="connsiteY9" fmla="*/ 176858 h 200670"/>
              <a:gd name="connsiteX10" fmla="*/ 66675 w 152573"/>
              <a:gd name="connsiteY10" fmla="*/ 191145 h 200670"/>
              <a:gd name="connsiteX11" fmla="*/ 69056 w 152573"/>
              <a:gd name="connsiteY11" fmla="*/ 200670 h 200670"/>
              <a:gd name="connsiteX12" fmla="*/ 97631 w 152573"/>
              <a:gd name="connsiteY12" fmla="*/ 193526 h 200670"/>
              <a:gd name="connsiteX13" fmla="*/ 107156 w 152573"/>
              <a:gd name="connsiteY13" fmla="*/ 181620 h 200670"/>
              <a:gd name="connsiteX14" fmla="*/ 152400 w 152573"/>
              <a:gd name="connsiteY14" fmla="*/ 160189 h 200670"/>
              <a:gd name="connsiteX15" fmla="*/ 147637 w 152573"/>
              <a:gd name="connsiteY15" fmla="*/ 12551 h 200670"/>
              <a:gd name="connsiteX16" fmla="*/ 130969 w 152573"/>
              <a:gd name="connsiteY16" fmla="*/ 5408 h 200670"/>
              <a:gd name="connsiteX17" fmla="*/ 73819 w 152573"/>
              <a:gd name="connsiteY17" fmla="*/ 7789 h 200670"/>
              <a:gd name="connsiteX18" fmla="*/ 76200 w 152573"/>
              <a:gd name="connsiteY18" fmla="*/ 24458 h 200670"/>
              <a:gd name="connsiteX19" fmla="*/ 61912 w 152573"/>
              <a:gd name="connsiteY19" fmla="*/ 26839 h 200670"/>
              <a:gd name="connsiteX20" fmla="*/ 33337 w 152573"/>
              <a:gd name="connsiteY20" fmla="*/ 33983 h 200670"/>
              <a:gd name="connsiteX21" fmla="*/ 38100 w 152573"/>
              <a:gd name="connsiteY21" fmla="*/ 62558 h 200670"/>
              <a:gd name="connsiteX22" fmla="*/ 45244 w 152573"/>
              <a:gd name="connsiteY22" fmla="*/ 67320 h 200670"/>
              <a:gd name="connsiteX23" fmla="*/ 47625 w 152573"/>
              <a:gd name="connsiteY23" fmla="*/ 72083 h 200670"/>
              <a:gd name="connsiteX0" fmla="*/ 47625 w 148388"/>
              <a:gd name="connsiteY0" fmla="*/ 72083 h 200670"/>
              <a:gd name="connsiteX1" fmla="*/ 38100 w 148388"/>
              <a:gd name="connsiteY1" fmla="*/ 83989 h 200670"/>
              <a:gd name="connsiteX2" fmla="*/ 33337 w 148388"/>
              <a:gd name="connsiteY2" fmla="*/ 93514 h 200670"/>
              <a:gd name="connsiteX3" fmla="*/ 14287 w 148388"/>
              <a:gd name="connsiteY3" fmla="*/ 105420 h 200670"/>
              <a:gd name="connsiteX4" fmla="*/ 7144 w 148388"/>
              <a:gd name="connsiteY4" fmla="*/ 112564 h 200670"/>
              <a:gd name="connsiteX5" fmla="*/ 0 w 148388"/>
              <a:gd name="connsiteY5" fmla="*/ 131614 h 200670"/>
              <a:gd name="connsiteX6" fmla="*/ 11906 w 148388"/>
              <a:gd name="connsiteY6" fmla="*/ 160189 h 200670"/>
              <a:gd name="connsiteX7" fmla="*/ 47625 w 148388"/>
              <a:gd name="connsiteY7" fmla="*/ 150664 h 200670"/>
              <a:gd name="connsiteX8" fmla="*/ 59531 w 148388"/>
              <a:gd name="connsiteY8" fmla="*/ 153045 h 200670"/>
              <a:gd name="connsiteX9" fmla="*/ 61912 w 148388"/>
              <a:gd name="connsiteY9" fmla="*/ 176858 h 200670"/>
              <a:gd name="connsiteX10" fmla="*/ 66675 w 148388"/>
              <a:gd name="connsiteY10" fmla="*/ 191145 h 200670"/>
              <a:gd name="connsiteX11" fmla="*/ 69056 w 148388"/>
              <a:gd name="connsiteY11" fmla="*/ 200670 h 200670"/>
              <a:gd name="connsiteX12" fmla="*/ 97631 w 148388"/>
              <a:gd name="connsiteY12" fmla="*/ 193526 h 200670"/>
              <a:gd name="connsiteX13" fmla="*/ 107156 w 148388"/>
              <a:gd name="connsiteY13" fmla="*/ 181620 h 200670"/>
              <a:gd name="connsiteX14" fmla="*/ 145256 w 148388"/>
              <a:gd name="connsiteY14" fmla="*/ 160189 h 200670"/>
              <a:gd name="connsiteX15" fmla="*/ 147637 w 148388"/>
              <a:gd name="connsiteY15" fmla="*/ 12551 h 200670"/>
              <a:gd name="connsiteX16" fmla="*/ 130969 w 148388"/>
              <a:gd name="connsiteY16" fmla="*/ 5408 h 200670"/>
              <a:gd name="connsiteX17" fmla="*/ 73819 w 148388"/>
              <a:gd name="connsiteY17" fmla="*/ 7789 h 200670"/>
              <a:gd name="connsiteX18" fmla="*/ 76200 w 148388"/>
              <a:gd name="connsiteY18" fmla="*/ 24458 h 200670"/>
              <a:gd name="connsiteX19" fmla="*/ 61912 w 148388"/>
              <a:gd name="connsiteY19" fmla="*/ 26839 h 200670"/>
              <a:gd name="connsiteX20" fmla="*/ 33337 w 148388"/>
              <a:gd name="connsiteY20" fmla="*/ 33983 h 200670"/>
              <a:gd name="connsiteX21" fmla="*/ 38100 w 148388"/>
              <a:gd name="connsiteY21" fmla="*/ 62558 h 200670"/>
              <a:gd name="connsiteX22" fmla="*/ 45244 w 148388"/>
              <a:gd name="connsiteY22" fmla="*/ 67320 h 200670"/>
              <a:gd name="connsiteX23" fmla="*/ 47625 w 148388"/>
              <a:gd name="connsiteY23" fmla="*/ 72083 h 200670"/>
              <a:gd name="connsiteX0" fmla="*/ 47625 w 147637"/>
              <a:gd name="connsiteY0" fmla="*/ 72083 h 200670"/>
              <a:gd name="connsiteX1" fmla="*/ 38100 w 147637"/>
              <a:gd name="connsiteY1" fmla="*/ 83989 h 200670"/>
              <a:gd name="connsiteX2" fmla="*/ 33337 w 147637"/>
              <a:gd name="connsiteY2" fmla="*/ 93514 h 200670"/>
              <a:gd name="connsiteX3" fmla="*/ 14287 w 147637"/>
              <a:gd name="connsiteY3" fmla="*/ 105420 h 200670"/>
              <a:gd name="connsiteX4" fmla="*/ 7144 w 147637"/>
              <a:gd name="connsiteY4" fmla="*/ 112564 h 200670"/>
              <a:gd name="connsiteX5" fmla="*/ 0 w 147637"/>
              <a:gd name="connsiteY5" fmla="*/ 131614 h 200670"/>
              <a:gd name="connsiteX6" fmla="*/ 11906 w 147637"/>
              <a:gd name="connsiteY6" fmla="*/ 160189 h 200670"/>
              <a:gd name="connsiteX7" fmla="*/ 47625 w 147637"/>
              <a:gd name="connsiteY7" fmla="*/ 150664 h 200670"/>
              <a:gd name="connsiteX8" fmla="*/ 59531 w 147637"/>
              <a:gd name="connsiteY8" fmla="*/ 153045 h 200670"/>
              <a:gd name="connsiteX9" fmla="*/ 61912 w 147637"/>
              <a:gd name="connsiteY9" fmla="*/ 176858 h 200670"/>
              <a:gd name="connsiteX10" fmla="*/ 66675 w 147637"/>
              <a:gd name="connsiteY10" fmla="*/ 191145 h 200670"/>
              <a:gd name="connsiteX11" fmla="*/ 69056 w 147637"/>
              <a:gd name="connsiteY11" fmla="*/ 200670 h 200670"/>
              <a:gd name="connsiteX12" fmla="*/ 97631 w 147637"/>
              <a:gd name="connsiteY12" fmla="*/ 193526 h 200670"/>
              <a:gd name="connsiteX13" fmla="*/ 107156 w 147637"/>
              <a:gd name="connsiteY13" fmla="*/ 181620 h 200670"/>
              <a:gd name="connsiteX14" fmla="*/ 145256 w 147637"/>
              <a:gd name="connsiteY14" fmla="*/ 160189 h 200670"/>
              <a:gd name="connsiteX15" fmla="*/ 147637 w 147637"/>
              <a:gd name="connsiteY15" fmla="*/ 12551 h 200670"/>
              <a:gd name="connsiteX16" fmla="*/ 130969 w 147637"/>
              <a:gd name="connsiteY16" fmla="*/ 5408 h 200670"/>
              <a:gd name="connsiteX17" fmla="*/ 73819 w 147637"/>
              <a:gd name="connsiteY17" fmla="*/ 7789 h 200670"/>
              <a:gd name="connsiteX18" fmla="*/ 76200 w 147637"/>
              <a:gd name="connsiteY18" fmla="*/ 24458 h 200670"/>
              <a:gd name="connsiteX19" fmla="*/ 61912 w 147637"/>
              <a:gd name="connsiteY19" fmla="*/ 26839 h 200670"/>
              <a:gd name="connsiteX20" fmla="*/ 33337 w 147637"/>
              <a:gd name="connsiteY20" fmla="*/ 33983 h 200670"/>
              <a:gd name="connsiteX21" fmla="*/ 38100 w 147637"/>
              <a:gd name="connsiteY21" fmla="*/ 62558 h 200670"/>
              <a:gd name="connsiteX22" fmla="*/ 45244 w 147637"/>
              <a:gd name="connsiteY22" fmla="*/ 67320 h 200670"/>
              <a:gd name="connsiteX23" fmla="*/ 47625 w 147637"/>
              <a:gd name="connsiteY23" fmla="*/ 72083 h 200670"/>
              <a:gd name="connsiteX0" fmla="*/ 147637 w 239077"/>
              <a:gd name="connsiteY0" fmla="*/ 12551 h 200670"/>
              <a:gd name="connsiteX1" fmla="*/ 130969 w 239077"/>
              <a:gd name="connsiteY1" fmla="*/ 5408 h 200670"/>
              <a:gd name="connsiteX2" fmla="*/ 73819 w 239077"/>
              <a:gd name="connsiteY2" fmla="*/ 7789 h 200670"/>
              <a:gd name="connsiteX3" fmla="*/ 76200 w 239077"/>
              <a:gd name="connsiteY3" fmla="*/ 24458 h 200670"/>
              <a:gd name="connsiteX4" fmla="*/ 61912 w 239077"/>
              <a:gd name="connsiteY4" fmla="*/ 26839 h 200670"/>
              <a:gd name="connsiteX5" fmla="*/ 33337 w 239077"/>
              <a:gd name="connsiteY5" fmla="*/ 33983 h 200670"/>
              <a:gd name="connsiteX6" fmla="*/ 38100 w 239077"/>
              <a:gd name="connsiteY6" fmla="*/ 62558 h 200670"/>
              <a:gd name="connsiteX7" fmla="*/ 45244 w 239077"/>
              <a:gd name="connsiteY7" fmla="*/ 67320 h 200670"/>
              <a:gd name="connsiteX8" fmla="*/ 47625 w 239077"/>
              <a:gd name="connsiteY8" fmla="*/ 72083 h 200670"/>
              <a:gd name="connsiteX9" fmla="*/ 38100 w 239077"/>
              <a:gd name="connsiteY9" fmla="*/ 83989 h 200670"/>
              <a:gd name="connsiteX10" fmla="*/ 33337 w 239077"/>
              <a:gd name="connsiteY10" fmla="*/ 93514 h 200670"/>
              <a:gd name="connsiteX11" fmla="*/ 14287 w 239077"/>
              <a:gd name="connsiteY11" fmla="*/ 105420 h 200670"/>
              <a:gd name="connsiteX12" fmla="*/ 7144 w 239077"/>
              <a:gd name="connsiteY12" fmla="*/ 112564 h 200670"/>
              <a:gd name="connsiteX13" fmla="*/ 0 w 239077"/>
              <a:gd name="connsiteY13" fmla="*/ 131614 h 200670"/>
              <a:gd name="connsiteX14" fmla="*/ 11906 w 239077"/>
              <a:gd name="connsiteY14" fmla="*/ 160189 h 200670"/>
              <a:gd name="connsiteX15" fmla="*/ 47625 w 239077"/>
              <a:gd name="connsiteY15" fmla="*/ 150664 h 200670"/>
              <a:gd name="connsiteX16" fmla="*/ 59531 w 239077"/>
              <a:gd name="connsiteY16" fmla="*/ 153045 h 200670"/>
              <a:gd name="connsiteX17" fmla="*/ 61912 w 239077"/>
              <a:gd name="connsiteY17" fmla="*/ 176858 h 200670"/>
              <a:gd name="connsiteX18" fmla="*/ 66675 w 239077"/>
              <a:gd name="connsiteY18" fmla="*/ 191145 h 200670"/>
              <a:gd name="connsiteX19" fmla="*/ 69056 w 239077"/>
              <a:gd name="connsiteY19" fmla="*/ 200670 h 200670"/>
              <a:gd name="connsiteX20" fmla="*/ 97631 w 239077"/>
              <a:gd name="connsiteY20" fmla="*/ 193526 h 200670"/>
              <a:gd name="connsiteX21" fmla="*/ 107156 w 239077"/>
              <a:gd name="connsiteY21" fmla="*/ 181620 h 200670"/>
              <a:gd name="connsiteX22" fmla="*/ 145256 w 239077"/>
              <a:gd name="connsiteY22" fmla="*/ 160189 h 200670"/>
              <a:gd name="connsiteX23" fmla="*/ 239077 w 239077"/>
              <a:gd name="connsiteY23" fmla="*/ 103991 h 200670"/>
              <a:gd name="connsiteX0" fmla="*/ 147637 w 147637"/>
              <a:gd name="connsiteY0" fmla="*/ 12551 h 200670"/>
              <a:gd name="connsiteX1" fmla="*/ 130969 w 147637"/>
              <a:gd name="connsiteY1" fmla="*/ 5408 h 200670"/>
              <a:gd name="connsiteX2" fmla="*/ 73819 w 147637"/>
              <a:gd name="connsiteY2" fmla="*/ 7789 h 200670"/>
              <a:gd name="connsiteX3" fmla="*/ 76200 w 147637"/>
              <a:gd name="connsiteY3" fmla="*/ 24458 h 200670"/>
              <a:gd name="connsiteX4" fmla="*/ 61912 w 147637"/>
              <a:gd name="connsiteY4" fmla="*/ 26839 h 200670"/>
              <a:gd name="connsiteX5" fmla="*/ 33337 w 147637"/>
              <a:gd name="connsiteY5" fmla="*/ 33983 h 200670"/>
              <a:gd name="connsiteX6" fmla="*/ 38100 w 147637"/>
              <a:gd name="connsiteY6" fmla="*/ 62558 h 200670"/>
              <a:gd name="connsiteX7" fmla="*/ 45244 w 147637"/>
              <a:gd name="connsiteY7" fmla="*/ 67320 h 200670"/>
              <a:gd name="connsiteX8" fmla="*/ 47625 w 147637"/>
              <a:gd name="connsiteY8" fmla="*/ 72083 h 200670"/>
              <a:gd name="connsiteX9" fmla="*/ 38100 w 147637"/>
              <a:gd name="connsiteY9" fmla="*/ 83989 h 200670"/>
              <a:gd name="connsiteX10" fmla="*/ 33337 w 147637"/>
              <a:gd name="connsiteY10" fmla="*/ 93514 h 200670"/>
              <a:gd name="connsiteX11" fmla="*/ 14287 w 147637"/>
              <a:gd name="connsiteY11" fmla="*/ 105420 h 200670"/>
              <a:gd name="connsiteX12" fmla="*/ 7144 w 147637"/>
              <a:gd name="connsiteY12" fmla="*/ 112564 h 200670"/>
              <a:gd name="connsiteX13" fmla="*/ 0 w 147637"/>
              <a:gd name="connsiteY13" fmla="*/ 131614 h 200670"/>
              <a:gd name="connsiteX14" fmla="*/ 11906 w 147637"/>
              <a:gd name="connsiteY14" fmla="*/ 160189 h 200670"/>
              <a:gd name="connsiteX15" fmla="*/ 47625 w 147637"/>
              <a:gd name="connsiteY15" fmla="*/ 150664 h 200670"/>
              <a:gd name="connsiteX16" fmla="*/ 59531 w 147637"/>
              <a:gd name="connsiteY16" fmla="*/ 153045 h 200670"/>
              <a:gd name="connsiteX17" fmla="*/ 61912 w 147637"/>
              <a:gd name="connsiteY17" fmla="*/ 176858 h 200670"/>
              <a:gd name="connsiteX18" fmla="*/ 66675 w 147637"/>
              <a:gd name="connsiteY18" fmla="*/ 191145 h 200670"/>
              <a:gd name="connsiteX19" fmla="*/ 69056 w 147637"/>
              <a:gd name="connsiteY19" fmla="*/ 200670 h 200670"/>
              <a:gd name="connsiteX20" fmla="*/ 97631 w 147637"/>
              <a:gd name="connsiteY20" fmla="*/ 193526 h 200670"/>
              <a:gd name="connsiteX21" fmla="*/ 107156 w 147637"/>
              <a:gd name="connsiteY21" fmla="*/ 181620 h 200670"/>
              <a:gd name="connsiteX22" fmla="*/ 145256 w 147637"/>
              <a:gd name="connsiteY22" fmla="*/ 160189 h 200670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152400"/>
              <a:gd name="connsiteY0" fmla="*/ 5176 h 193295"/>
              <a:gd name="connsiteX1" fmla="*/ 73819 w 152400"/>
              <a:gd name="connsiteY1" fmla="*/ 414 h 193295"/>
              <a:gd name="connsiteX2" fmla="*/ 76200 w 152400"/>
              <a:gd name="connsiteY2" fmla="*/ 17083 h 193295"/>
              <a:gd name="connsiteX3" fmla="*/ 61912 w 152400"/>
              <a:gd name="connsiteY3" fmla="*/ 19464 h 193295"/>
              <a:gd name="connsiteX4" fmla="*/ 33337 w 152400"/>
              <a:gd name="connsiteY4" fmla="*/ 26608 h 193295"/>
              <a:gd name="connsiteX5" fmla="*/ 38100 w 152400"/>
              <a:gd name="connsiteY5" fmla="*/ 55183 h 193295"/>
              <a:gd name="connsiteX6" fmla="*/ 45244 w 152400"/>
              <a:gd name="connsiteY6" fmla="*/ 59945 h 193295"/>
              <a:gd name="connsiteX7" fmla="*/ 47625 w 152400"/>
              <a:gd name="connsiteY7" fmla="*/ 64708 h 193295"/>
              <a:gd name="connsiteX8" fmla="*/ 38100 w 152400"/>
              <a:gd name="connsiteY8" fmla="*/ 76614 h 193295"/>
              <a:gd name="connsiteX9" fmla="*/ 33337 w 152400"/>
              <a:gd name="connsiteY9" fmla="*/ 86139 h 193295"/>
              <a:gd name="connsiteX10" fmla="*/ 14287 w 152400"/>
              <a:gd name="connsiteY10" fmla="*/ 98045 h 193295"/>
              <a:gd name="connsiteX11" fmla="*/ 7144 w 152400"/>
              <a:gd name="connsiteY11" fmla="*/ 105189 h 193295"/>
              <a:gd name="connsiteX12" fmla="*/ 0 w 152400"/>
              <a:gd name="connsiteY12" fmla="*/ 124239 h 193295"/>
              <a:gd name="connsiteX13" fmla="*/ 11906 w 152400"/>
              <a:gd name="connsiteY13" fmla="*/ 152814 h 193295"/>
              <a:gd name="connsiteX14" fmla="*/ 47625 w 152400"/>
              <a:gd name="connsiteY14" fmla="*/ 143289 h 193295"/>
              <a:gd name="connsiteX15" fmla="*/ 59531 w 152400"/>
              <a:gd name="connsiteY15" fmla="*/ 145670 h 193295"/>
              <a:gd name="connsiteX16" fmla="*/ 61912 w 152400"/>
              <a:gd name="connsiteY16" fmla="*/ 169483 h 193295"/>
              <a:gd name="connsiteX17" fmla="*/ 66675 w 152400"/>
              <a:gd name="connsiteY17" fmla="*/ 183770 h 193295"/>
              <a:gd name="connsiteX18" fmla="*/ 69056 w 152400"/>
              <a:gd name="connsiteY18" fmla="*/ 193295 h 193295"/>
              <a:gd name="connsiteX19" fmla="*/ 97631 w 152400"/>
              <a:gd name="connsiteY19" fmla="*/ 186151 h 193295"/>
              <a:gd name="connsiteX20" fmla="*/ 107156 w 152400"/>
              <a:gd name="connsiteY20" fmla="*/ 174245 h 193295"/>
              <a:gd name="connsiteX21" fmla="*/ 152400 w 152400"/>
              <a:gd name="connsiteY21" fmla="*/ 159958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2814 h 193295"/>
              <a:gd name="connsiteX0" fmla="*/ 147637 w 202406"/>
              <a:gd name="connsiteY0" fmla="*/ 5176 h 193295"/>
              <a:gd name="connsiteX1" fmla="*/ 73819 w 202406"/>
              <a:gd name="connsiteY1" fmla="*/ 414 h 193295"/>
              <a:gd name="connsiteX2" fmla="*/ 76200 w 202406"/>
              <a:gd name="connsiteY2" fmla="*/ 17083 h 193295"/>
              <a:gd name="connsiteX3" fmla="*/ 61912 w 202406"/>
              <a:gd name="connsiteY3" fmla="*/ 19464 h 193295"/>
              <a:gd name="connsiteX4" fmla="*/ 33337 w 202406"/>
              <a:gd name="connsiteY4" fmla="*/ 26608 h 193295"/>
              <a:gd name="connsiteX5" fmla="*/ 38100 w 202406"/>
              <a:gd name="connsiteY5" fmla="*/ 55183 h 193295"/>
              <a:gd name="connsiteX6" fmla="*/ 45244 w 202406"/>
              <a:gd name="connsiteY6" fmla="*/ 59945 h 193295"/>
              <a:gd name="connsiteX7" fmla="*/ 47625 w 202406"/>
              <a:gd name="connsiteY7" fmla="*/ 64708 h 193295"/>
              <a:gd name="connsiteX8" fmla="*/ 38100 w 202406"/>
              <a:gd name="connsiteY8" fmla="*/ 76614 h 193295"/>
              <a:gd name="connsiteX9" fmla="*/ 33337 w 202406"/>
              <a:gd name="connsiteY9" fmla="*/ 86139 h 193295"/>
              <a:gd name="connsiteX10" fmla="*/ 14287 w 202406"/>
              <a:gd name="connsiteY10" fmla="*/ 98045 h 193295"/>
              <a:gd name="connsiteX11" fmla="*/ 7144 w 202406"/>
              <a:gd name="connsiteY11" fmla="*/ 105189 h 193295"/>
              <a:gd name="connsiteX12" fmla="*/ 0 w 202406"/>
              <a:gd name="connsiteY12" fmla="*/ 124239 h 193295"/>
              <a:gd name="connsiteX13" fmla="*/ 11906 w 202406"/>
              <a:gd name="connsiteY13" fmla="*/ 152814 h 193295"/>
              <a:gd name="connsiteX14" fmla="*/ 47625 w 202406"/>
              <a:gd name="connsiteY14" fmla="*/ 143289 h 193295"/>
              <a:gd name="connsiteX15" fmla="*/ 59531 w 202406"/>
              <a:gd name="connsiteY15" fmla="*/ 145670 h 193295"/>
              <a:gd name="connsiteX16" fmla="*/ 61912 w 202406"/>
              <a:gd name="connsiteY16" fmla="*/ 169483 h 193295"/>
              <a:gd name="connsiteX17" fmla="*/ 66675 w 202406"/>
              <a:gd name="connsiteY17" fmla="*/ 183770 h 193295"/>
              <a:gd name="connsiteX18" fmla="*/ 69056 w 202406"/>
              <a:gd name="connsiteY18" fmla="*/ 193295 h 193295"/>
              <a:gd name="connsiteX19" fmla="*/ 97631 w 202406"/>
              <a:gd name="connsiteY19" fmla="*/ 186151 h 193295"/>
              <a:gd name="connsiteX20" fmla="*/ 107156 w 202406"/>
              <a:gd name="connsiteY20" fmla="*/ 174245 h 193295"/>
              <a:gd name="connsiteX21" fmla="*/ 202406 w 202406"/>
              <a:gd name="connsiteY21" fmla="*/ 13138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5256 w 147637"/>
              <a:gd name="connsiteY21" fmla="*/ 150432 h 193295"/>
              <a:gd name="connsiteX0" fmla="*/ 147637 w 147637"/>
              <a:gd name="connsiteY0" fmla="*/ 5176 h 193295"/>
              <a:gd name="connsiteX1" fmla="*/ 73819 w 147637"/>
              <a:gd name="connsiteY1" fmla="*/ 414 h 193295"/>
              <a:gd name="connsiteX2" fmla="*/ 76200 w 147637"/>
              <a:gd name="connsiteY2" fmla="*/ 17083 h 193295"/>
              <a:gd name="connsiteX3" fmla="*/ 61912 w 147637"/>
              <a:gd name="connsiteY3" fmla="*/ 19464 h 193295"/>
              <a:gd name="connsiteX4" fmla="*/ 33337 w 147637"/>
              <a:gd name="connsiteY4" fmla="*/ 26608 h 193295"/>
              <a:gd name="connsiteX5" fmla="*/ 38100 w 147637"/>
              <a:gd name="connsiteY5" fmla="*/ 55183 h 193295"/>
              <a:gd name="connsiteX6" fmla="*/ 45244 w 147637"/>
              <a:gd name="connsiteY6" fmla="*/ 59945 h 193295"/>
              <a:gd name="connsiteX7" fmla="*/ 47625 w 147637"/>
              <a:gd name="connsiteY7" fmla="*/ 64708 h 193295"/>
              <a:gd name="connsiteX8" fmla="*/ 38100 w 147637"/>
              <a:gd name="connsiteY8" fmla="*/ 76614 h 193295"/>
              <a:gd name="connsiteX9" fmla="*/ 33337 w 147637"/>
              <a:gd name="connsiteY9" fmla="*/ 86139 h 193295"/>
              <a:gd name="connsiteX10" fmla="*/ 14287 w 147637"/>
              <a:gd name="connsiteY10" fmla="*/ 98045 h 193295"/>
              <a:gd name="connsiteX11" fmla="*/ 7144 w 147637"/>
              <a:gd name="connsiteY11" fmla="*/ 105189 h 193295"/>
              <a:gd name="connsiteX12" fmla="*/ 0 w 147637"/>
              <a:gd name="connsiteY12" fmla="*/ 124239 h 193295"/>
              <a:gd name="connsiteX13" fmla="*/ 11906 w 147637"/>
              <a:gd name="connsiteY13" fmla="*/ 152814 h 193295"/>
              <a:gd name="connsiteX14" fmla="*/ 47625 w 147637"/>
              <a:gd name="connsiteY14" fmla="*/ 143289 h 193295"/>
              <a:gd name="connsiteX15" fmla="*/ 59531 w 147637"/>
              <a:gd name="connsiteY15" fmla="*/ 145670 h 193295"/>
              <a:gd name="connsiteX16" fmla="*/ 61912 w 147637"/>
              <a:gd name="connsiteY16" fmla="*/ 169483 h 193295"/>
              <a:gd name="connsiteX17" fmla="*/ 66675 w 147637"/>
              <a:gd name="connsiteY17" fmla="*/ 183770 h 193295"/>
              <a:gd name="connsiteX18" fmla="*/ 69056 w 147637"/>
              <a:gd name="connsiteY18" fmla="*/ 193295 h 193295"/>
              <a:gd name="connsiteX19" fmla="*/ 97631 w 147637"/>
              <a:gd name="connsiteY19" fmla="*/ 186151 h 193295"/>
              <a:gd name="connsiteX20" fmla="*/ 107156 w 147637"/>
              <a:gd name="connsiteY20" fmla="*/ 174245 h 193295"/>
              <a:gd name="connsiteX21" fmla="*/ 147637 w 147637"/>
              <a:gd name="connsiteY21" fmla="*/ 150432 h 19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7637" h="193295">
                <a:moveTo>
                  <a:pt x="147637" y="5176"/>
                </a:moveTo>
                <a:cubicBezTo>
                  <a:pt x="132258" y="4184"/>
                  <a:pt x="85725" y="-1570"/>
                  <a:pt x="73819" y="414"/>
                </a:cubicBezTo>
                <a:cubicBezTo>
                  <a:pt x="61913" y="2399"/>
                  <a:pt x="79175" y="12323"/>
                  <a:pt x="76200" y="17083"/>
                </a:cubicBezTo>
                <a:cubicBezTo>
                  <a:pt x="73641" y="21177"/>
                  <a:pt x="66625" y="18417"/>
                  <a:pt x="61912" y="19464"/>
                </a:cubicBezTo>
                <a:cubicBezTo>
                  <a:pt x="52328" y="21594"/>
                  <a:pt x="42862" y="24227"/>
                  <a:pt x="33337" y="26608"/>
                </a:cubicBezTo>
                <a:cubicBezTo>
                  <a:pt x="34925" y="36133"/>
                  <a:pt x="34852" y="46089"/>
                  <a:pt x="38100" y="55183"/>
                </a:cubicBezTo>
                <a:cubicBezTo>
                  <a:pt x="39063" y="57878"/>
                  <a:pt x="43456" y="57710"/>
                  <a:pt x="45244" y="59945"/>
                </a:cubicBezTo>
                <a:cubicBezTo>
                  <a:pt x="46812" y="61905"/>
                  <a:pt x="48816" y="61930"/>
                  <a:pt x="47625" y="64708"/>
                </a:cubicBezTo>
                <a:cubicBezTo>
                  <a:pt x="46434" y="67486"/>
                  <a:pt x="40919" y="72385"/>
                  <a:pt x="38100" y="76614"/>
                </a:cubicBezTo>
                <a:cubicBezTo>
                  <a:pt x="36131" y="79568"/>
                  <a:pt x="35647" y="83444"/>
                  <a:pt x="33337" y="86139"/>
                </a:cubicBezTo>
                <a:cubicBezTo>
                  <a:pt x="28699" y="91550"/>
                  <a:pt x="20451" y="94963"/>
                  <a:pt x="14287" y="98045"/>
                </a:cubicBezTo>
                <a:cubicBezTo>
                  <a:pt x="11906" y="100426"/>
                  <a:pt x="9101" y="102449"/>
                  <a:pt x="7144" y="105189"/>
                </a:cubicBezTo>
                <a:cubicBezTo>
                  <a:pt x="2353" y="111896"/>
                  <a:pt x="1918" y="116567"/>
                  <a:pt x="0" y="124239"/>
                </a:cubicBezTo>
                <a:cubicBezTo>
                  <a:pt x="3969" y="133764"/>
                  <a:pt x="3403" y="146968"/>
                  <a:pt x="11906" y="152814"/>
                </a:cubicBezTo>
                <a:cubicBezTo>
                  <a:pt x="25729" y="162317"/>
                  <a:pt x="38476" y="150151"/>
                  <a:pt x="47625" y="143289"/>
                </a:cubicBezTo>
                <a:cubicBezTo>
                  <a:pt x="51594" y="144083"/>
                  <a:pt x="57593" y="142117"/>
                  <a:pt x="59531" y="145670"/>
                </a:cubicBezTo>
                <a:cubicBezTo>
                  <a:pt x="63351" y="152673"/>
                  <a:pt x="60442" y="161642"/>
                  <a:pt x="61912" y="169483"/>
                </a:cubicBezTo>
                <a:cubicBezTo>
                  <a:pt x="62837" y="174417"/>
                  <a:pt x="65232" y="178962"/>
                  <a:pt x="66675" y="183770"/>
                </a:cubicBezTo>
                <a:cubicBezTo>
                  <a:pt x="67615" y="186905"/>
                  <a:pt x="68262" y="190120"/>
                  <a:pt x="69056" y="193295"/>
                </a:cubicBezTo>
                <a:cubicBezTo>
                  <a:pt x="78581" y="190914"/>
                  <a:pt x="88849" y="190542"/>
                  <a:pt x="97631" y="186151"/>
                </a:cubicBezTo>
                <a:cubicBezTo>
                  <a:pt x="102177" y="183878"/>
                  <a:pt x="98822" y="180198"/>
                  <a:pt x="107156" y="174245"/>
                </a:cubicBezTo>
                <a:cubicBezTo>
                  <a:pt x="115490" y="168292"/>
                  <a:pt x="144335" y="161988"/>
                  <a:pt x="147637" y="150432"/>
                </a:cubicBezTo>
              </a:path>
            </a:pathLst>
          </a:custGeom>
          <a:solidFill>
            <a:srgbClr val="66FFFF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44D3533-70EC-C209-FC37-8823DD59F239}"/>
              </a:ext>
            </a:extLst>
          </p:cNvPr>
          <p:cNvSpPr/>
          <p:nvPr/>
        </p:nvSpPr>
        <p:spPr>
          <a:xfrm>
            <a:off x="4559121" y="3393027"/>
            <a:ext cx="148107" cy="148107"/>
          </a:xfrm>
          <a:prstGeom prst="rect">
            <a:avLst/>
          </a:prstGeom>
          <a:solidFill>
            <a:srgbClr val="C00000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F07AAF7-200E-8AE1-B870-84ED5713EAD1}"/>
              </a:ext>
            </a:extLst>
          </p:cNvPr>
          <p:cNvSpPr/>
          <p:nvPr/>
        </p:nvSpPr>
        <p:spPr>
          <a:xfrm>
            <a:off x="4584880" y="2710445"/>
            <a:ext cx="386366" cy="386366"/>
          </a:xfrm>
          <a:prstGeom prst="rect">
            <a:avLst/>
          </a:prstGeom>
          <a:solidFill>
            <a:srgbClr val="C00000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47E101A-0626-016E-3F7A-FF84DA7DAF2A}"/>
              </a:ext>
            </a:extLst>
          </p:cNvPr>
          <p:cNvSpPr/>
          <p:nvPr/>
        </p:nvSpPr>
        <p:spPr>
          <a:xfrm rot="5400000">
            <a:off x="4874632" y="3036467"/>
            <a:ext cx="255205" cy="620600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BB198C4-CC74-4091-7E7A-F1BFDA0904BA}"/>
              </a:ext>
            </a:extLst>
          </p:cNvPr>
          <p:cNvSpPr/>
          <p:nvPr/>
        </p:nvSpPr>
        <p:spPr>
          <a:xfrm rot="5400000">
            <a:off x="5138649" y="2424722"/>
            <a:ext cx="255205" cy="620600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670A357-E823-8D41-C45F-88F9640AD561}"/>
              </a:ext>
            </a:extLst>
          </p:cNvPr>
          <p:cNvSpPr/>
          <p:nvPr/>
        </p:nvSpPr>
        <p:spPr>
          <a:xfrm>
            <a:off x="4350912" y="3184818"/>
            <a:ext cx="148107" cy="148107"/>
          </a:xfrm>
          <a:prstGeom prst="rect">
            <a:avLst/>
          </a:prstGeom>
          <a:solidFill>
            <a:srgbClr val="C00000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CBD8A91-E128-E8EC-56FD-0DE573E3913A}"/>
              </a:ext>
            </a:extLst>
          </p:cNvPr>
          <p:cNvSpPr txBox="1"/>
          <p:nvPr/>
        </p:nvSpPr>
        <p:spPr>
          <a:xfrm>
            <a:off x="5592000" y="2349000"/>
            <a:ext cx="201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Organic particles: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attachment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transport in biofilm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hydrolysis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detachment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9F957C4-40B9-23ED-D72A-49F5A50B7665}"/>
              </a:ext>
            </a:extLst>
          </p:cNvPr>
          <p:cNvSpPr/>
          <p:nvPr/>
        </p:nvSpPr>
        <p:spPr>
          <a:xfrm>
            <a:off x="5304000" y="3789000"/>
            <a:ext cx="148107" cy="148107"/>
          </a:xfrm>
          <a:prstGeom prst="rect">
            <a:avLst/>
          </a:prstGeom>
          <a:solidFill>
            <a:srgbClr val="C00000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0ED74B-7364-DA2A-33C1-227DE54E5406}"/>
              </a:ext>
            </a:extLst>
          </p:cNvPr>
          <p:cNvSpPr txBox="1"/>
          <p:nvPr/>
        </p:nvSpPr>
        <p:spPr>
          <a:xfrm>
            <a:off x="5592000" y="4221000"/>
            <a:ext cx="201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Biomass (bacteria):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attachment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transport in biofilm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detachment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EF5BB3-9577-CF94-089A-F27FDDA34C5B}"/>
              </a:ext>
            </a:extLst>
          </p:cNvPr>
          <p:cNvSpPr/>
          <p:nvPr/>
        </p:nvSpPr>
        <p:spPr>
          <a:xfrm>
            <a:off x="4644425" y="4860341"/>
            <a:ext cx="610481" cy="359841"/>
          </a:xfrm>
          <a:custGeom>
            <a:avLst/>
            <a:gdLst>
              <a:gd name="connsiteX0" fmla="*/ 0 w 1235868"/>
              <a:gd name="connsiteY0" fmla="*/ 0 h 950119"/>
              <a:gd name="connsiteX1" fmla="*/ 738187 w 1235868"/>
              <a:gd name="connsiteY1" fmla="*/ 111919 h 950119"/>
              <a:gd name="connsiteX2" fmla="*/ 1073943 w 1235868"/>
              <a:gd name="connsiteY2" fmla="*/ 361950 h 950119"/>
              <a:gd name="connsiteX3" fmla="*/ 1235868 w 1235868"/>
              <a:gd name="connsiteY3" fmla="*/ 950119 h 95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5868" h="950119">
                <a:moveTo>
                  <a:pt x="0" y="0"/>
                </a:moveTo>
                <a:cubicBezTo>
                  <a:pt x="279598" y="25797"/>
                  <a:pt x="559196" y="51594"/>
                  <a:pt x="738187" y="111919"/>
                </a:cubicBezTo>
                <a:cubicBezTo>
                  <a:pt x="917178" y="172244"/>
                  <a:pt x="990996" y="222250"/>
                  <a:pt x="1073943" y="361950"/>
                </a:cubicBezTo>
                <a:cubicBezTo>
                  <a:pt x="1156890" y="501650"/>
                  <a:pt x="1196379" y="725884"/>
                  <a:pt x="1235868" y="950119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med" len="lg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72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0" animBg="1"/>
      <p:bldP spid="30" grpId="0" animBg="1"/>
      <p:bldP spid="31" grpId="0" animBg="1"/>
      <p:bldP spid="32" grpId="0" animBg="1"/>
      <p:bldP spid="33" grpId="0" animBg="1"/>
      <p:bldP spid="39" grpId="0" animBg="1"/>
      <p:bldP spid="45" grpId="0"/>
      <p:bldP spid="46" grpId="0" animBg="1"/>
      <p:bldP spid="5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Detachment influences both the biofilm </a:t>
            </a:r>
            <a:br>
              <a:rPr lang="en-US" dirty="0"/>
            </a:br>
            <a:r>
              <a:rPr lang="en-US" dirty="0"/>
              <a:t>and bulk phase biomass</a:t>
            </a:r>
            <a:endParaRPr lang="en-CH" dirty="0"/>
          </a:p>
        </p:txBody>
      </p:sp>
      <p:sp>
        <p:nvSpPr>
          <p:cNvPr id="45" name="Content Placeholder 44">
            <a:extLst>
              <a:ext uri="{FF2B5EF4-FFF2-40B4-BE49-F238E27FC236}">
                <a16:creationId xmlns:a16="http://schemas.microsoft.com/office/drawing/2014/main" id="{E3D76B99-1963-DF0E-6720-93651A02CE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734425" y="908050"/>
            <a:ext cx="3457575" cy="5689600"/>
          </a:xfrm>
        </p:spPr>
        <p:txBody>
          <a:bodyPr/>
          <a:lstStyle/>
          <a:p>
            <a:endParaRPr lang="en-US" sz="2400" dirty="0">
              <a:sym typeface="Wingdings" panose="05000000000000000000" pitchFamily="2" charset="2"/>
            </a:endParaRPr>
          </a:p>
          <a:p>
            <a:endParaRPr lang="en-CH" sz="2400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937" y="2354263"/>
            <a:ext cx="1746004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67000">
                <a:srgbClr val="FFC000"/>
              </a:gs>
              <a:gs pos="59000">
                <a:schemeClr val="accent2">
                  <a:lumMod val="60000"/>
                  <a:lumOff val="40000"/>
                </a:schemeClr>
              </a:gs>
              <a:gs pos="34000">
                <a:schemeClr val="accent2">
                  <a:lumMod val="60000"/>
                  <a:lumOff val="40000"/>
                </a:schemeClr>
              </a:gs>
              <a:gs pos="22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4655959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4655992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3D62FD5-EA76-F707-D0BE-7E160AFF0778}"/>
              </a:ext>
            </a:extLst>
          </p:cNvPr>
          <p:cNvSpPr/>
          <p:nvPr/>
        </p:nvSpPr>
        <p:spPr>
          <a:xfrm>
            <a:off x="3504004" y="4824642"/>
            <a:ext cx="1158483" cy="764358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58C58F8-8B45-03F9-1A66-9BD6D3232A9F}"/>
              </a:ext>
            </a:extLst>
          </p:cNvPr>
          <p:cNvCxnSpPr>
            <a:cxnSpLocks/>
          </p:cNvCxnSpPr>
          <p:nvPr/>
        </p:nvCxnSpPr>
        <p:spPr bwMode="auto">
          <a:xfrm>
            <a:off x="4655194" y="4824642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873CC9E-0516-DE3D-1517-1820C797EE6D}"/>
              </a:ext>
            </a:extLst>
          </p:cNvPr>
          <p:cNvSpPr txBox="1"/>
          <p:nvPr/>
        </p:nvSpPr>
        <p:spPr>
          <a:xfrm>
            <a:off x="3000514" y="1449518"/>
            <a:ext cx="2303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Heterotrophic B.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1DB96B-6ECB-EA31-7D2A-563A19FB229A}"/>
              </a:ext>
            </a:extLst>
          </p:cNvPr>
          <p:cNvSpPr txBox="1"/>
          <p:nvPr/>
        </p:nvSpPr>
        <p:spPr>
          <a:xfrm>
            <a:off x="1593730" y="1455879"/>
            <a:ext cx="110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Inactive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B0CB9D2-716D-00AB-A1F4-C1E7E884C19D}"/>
              </a:ext>
            </a:extLst>
          </p:cNvPr>
          <p:cNvSpPr/>
          <p:nvPr/>
        </p:nvSpPr>
        <p:spPr>
          <a:xfrm>
            <a:off x="2629980" y="3617020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71EC55-1781-C6BC-BF59-0B4E3DBD75A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3630906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42D85D-B3A5-5EAC-F701-0DA7BCCA74C7}"/>
              </a:ext>
            </a:extLst>
          </p:cNvPr>
          <p:cNvCxnSpPr>
            <a:cxnSpLocks/>
            <a:endCxn id="9" idx="0"/>
          </p:cNvCxnSpPr>
          <p:nvPr/>
        </p:nvCxnSpPr>
        <p:spPr bwMode="auto">
          <a:xfrm>
            <a:off x="1775969" y="5585991"/>
            <a:ext cx="854011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4DC98E1-E2FC-B3FE-CDD1-404642101929}"/>
              </a:ext>
            </a:extLst>
          </p:cNvPr>
          <p:cNvSpPr/>
          <p:nvPr/>
        </p:nvSpPr>
        <p:spPr>
          <a:xfrm>
            <a:off x="2629980" y="2700127"/>
            <a:ext cx="2032508" cy="1968971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27D264-7CAD-B739-603C-4B67FF4A5230}"/>
              </a:ext>
            </a:extLst>
          </p:cNvPr>
          <p:cNvCxnSpPr>
            <a:cxnSpLocks/>
          </p:cNvCxnSpPr>
          <p:nvPr/>
        </p:nvCxnSpPr>
        <p:spPr bwMode="auto">
          <a:xfrm>
            <a:off x="4655194" y="2714013"/>
            <a:ext cx="1746747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4B1A01-B69A-55F9-450C-CA51168B5161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>
            <a:off x="1775969" y="4669098"/>
            <a:ext cx="854011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C1148D5-6993-EF8C-BEA3-4C277759CC6A}"/>
              </a:ext>
            </a:extLst>
          </p:cNvPr>
          <p:cNvSpPr txBox="1"/>
          <p:nvPr/>
        </p:nvSpPr>
        <p:spPr>
          <a:xfrm>
            <a:off x="1965549" y="1889590"/>
            <a:ext cx="227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Autotrophic B.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18FA0A-594D-E3C2-2477-109DD6A0D0B5}"/>
              </a:ext>
            </a:extLst>
          </p:cNvPr>
          <p:cNvSpPr txBox="1"/>
          <p:nvPr/>
        </p:nvSpPr>
        <p:spPr>
          <a:xfrm>
            <a:off x="6401937" y="2483180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endParaRPr kumimoji="0" lang="en-CH" sz="2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5AF33D9-3CA3-820B-E3AC-60C3C7129467}"/>
              </a:ext>
            </a:extLst>
          </p:cNvPr>
          <p:cNvSpPr txBox="1"/>
          <p:nvPr/>
        </p:nvSpPr>
        <p:spPr>
          <a:xfrm>
            <a:off x="6401937" y="340007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endParaRPr kumimoji="0" lang="en-CH" sz="24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87A7A5-3980-CE89-F890-13B1E282064C}"/>
              </a:ext>
            </a:extLst>
          </p:cNvPr>
          <p:cNvSpPr txBox="1"/>
          <p:nvPr/>
        </p:nvSpPr>
        <p:spPr>
          <a:xfrm>
            <a:off x="6401937" y="4593809"/>
            <a:ext cx="2032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Organic carbon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5CAB4F1-CED6-FB8B-E450-BEA152D3D3AD}"/>
              </a:ext>
            </a:extLst>
          </p:cNvPr>
          <p:cNvSpPr/>
          <p:nvPr/>
        </p:nvSpPr>
        <p:spPr>
          <a:xfrm>
            <a:off x="5124036" y="4453465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D1D8417-C71C-5299-BA6B-4FE0F8EF9B14}"/>
              </a:ext>
            </a:extLst>
          </p:cNvPr>
          <p:cNvSpPr/>
          <p:nvPr/>
        </p:nvSpPr>
        <p:spPr>
          <a:xfrm>
            <a:off x="5825280" y="3767880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6AF8B8C-4601-9724-70F0-85A32407C846}"/>
              </a:ext>
            </a:extLst>
          </p:cNvPr>
          <p:cNvSpPr/>
          <p:nvPr/>
        </p:nvSpPr>
        <p:spPr>
          <a:xfrm>
            <a:off x="5516814" y="2812131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8960F67-4C71-B9F1-4848-A0F7270342DE}"/>
              </a:ext>
            </a:extLst>
          </p:cNvPr>
          <p:cNvSpPr/>
          <p:nvPr/>
        </p:nvSpPr>
        <p:spPr>
          <a:xfrm>
            <a:off x="5489062" y="5158144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894DED4-6CF8-B074-56EA-F3AD0D4F847B}"/>
              </a:ext>
            </a:extLst>
          </p:cNvPr>
          <p:cNvSpPr/>
          <p:nvPr/>
        </p:nvSpPr>
        <p:spPr>
          <a:xfrm>
            <a:off x="5081958" y="3776407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143E91F-1463-0959-7FDE-A5BD0E31F5A1}"/>
              </a:ext>
            </a:extLst>
          </p:cNvPr>
          <p:cNvSpPr/>
          <p:nvPr/>
        </p:nvSpPr>
        <p:spPr>
          <a:xfrm>
            <a:off x="5780383" y="3212945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8A97CD2-AFDF-A477-9DCD-FF3B493CE3F1}"/>
              </a:ext>
            </a:extLst>
          </p:cNvPr>
          <p:cNvSpPr/>
          <p:nvPr/>
        </p:nvSpPr>
        <p:spPr>
          <a:xfrm>
            <a:off x="5678739" y="4279092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127C9F9-6BBC-C16C-011C-14D514D847CC}"/>
              </a:ext>
            </a:extLst>
          </p:cNvPr>
          <p:cNvSpPr/>
          <p:nvPr/>
        </p:nvSpPr>
        <p:spPr>
          <a:xfrm>
            <a:off x="5022084" y="2826990"/>
            <a:ext cx="161925" cy="200025"/>
          </a:xfrm>
          <a:custGeom>
            <a:avLst/>
            <a:gdLst>
              <a:gd name="connsiteX0" fmla="*/ 47625 w 161925"/>
              <a:gd name="connsiteY0" fmla="*/ 71438 h 200025"/>
              <a:gd name="connsiteX1" fmla="*/ 38100 w 161925"/>
              <a:gd name="connsiteY1" fmla="*/ 83344 h 200025"/>
              <a:gd name="connsiteX2" fmla="*/ 33337 w 161925"/>
              <a:gd name="connsiteY2" fmla="*/ 92869 h 200025"/>
              <a:gd name="connsiteX3" fmla="*/ 14287 w 161925"/>
              <a:gd name="connsiteY3" fmla="*/ 104775 h 200025"/>
              <a:gd name="connsiteX4" fmla="*/ 7144 w 161925"/>
              <a:gd name="connsiteY4" fmla="*/ 111919 h 200025"/>
              <a:gd name="connsiteX5" fmla="*/ 0 w 161925"/>
              <a:gd name="connsiteY5" fmla="*/ 130969 h 200025"/>
              <a:gd name="connsiteX6" fmla="*/ 11906 w 161925"/>
              <a:gd name="connsiteY6" fmla="*/ 159544 h 200025"/>
              <a:gd name="connsiteX7" fmla="*/ 47625 w 161925"/>
              <a:gd name="connsiteY7" fmla="*/ 150019 h 200025"/>
              <a:gd name="connsiteX8" fmla="*/ 59531 w 161925"/>
              <a:gd name="connsiteY8" fmla="*/ 152400 h 200025"/>
              <a:gd name="connsiteX9" fmla="*/ 61912 w 161925"/>
              <a:gd name="connsiteY9" fmla="*/ 176213 h 200025"/>
              <a:gd name="connsiteX10" fmla="*/ 66675 w 161925"/>
              <a:gd name="connsiteY10" fmla="*/ 190500 h 200025"/>
              <a:gd name="connsiteX11" fmla="*/ 69056 w 161925"/>
              <a:gd name="connsiteY11" fmla="*/ 200025 h 200025"/>
              <a:gd name="connsiteX12" fmla="*/ 97631 w 161925"/>
              <a:gd name="connsiteY12" fmla="*/ 192881 h 200025"/>
              <a:gd name="connsiteX13" fmla="*/ 107156 w 161925"/>
              <a:gd name="connsiteY13" fmla="*/ 180975 h 200025"/>
              <a:gd name="connsiteX14" fmla="*/ 119062 w 161925"/>
              <a:gd name="connsiteY14" fmla="*/ 147638 h 200025"/>
              <a:gd name="connsiteX15" fmla="*/ 116681 w 161925"/>
              <a:gd name="connsiteY15" fmla="*/ 135731 h 200025"/>
              <a:gd name="connsiteX16" fmla="*/ 109537 w 161925"/>
              <a:gd name="connsiteY16" fmla="*/ 130969 h 200025"/>
              <a:gd name="connsiteX17" fmla="*/ 135731 w 161925"/>
              <a:gd name="connsiteY17" fmla="*/ 123825 h 200025"/>
              <a:gd name="connsiteX18" fmla="*/ 145256 w 161925"/>
              <a:gd name="connsiteY18" fmla="*/ 119063 h 200025"/>
              <a:gd name="connsiteX19" fmla="*/ 150019 w 161925"/>
              <a:gd name="connsiteY19" fmla="*/ 107156 h 200025"/>
              <a:gd name="connsiteX20" fmla="*/ 157162 w 161925"/>
              <a:gd name="connsiteY20" fmla="*/ 100013 h 200025"/>
              <a:gd name="connsiteX21" fmla="*/ 161925 w 161925"/>
              <a:gd name="connsiteY21" fmla="*/ 92869 h 200025"/>
              <a:gd name="connsiteX22" fmla="*/ 147637 w 161925"/>
              <a:gd name="connsiteY22" fmla="*/ 83344 h 200025"/>
              <a:gd name="connsiteX23" fmla="*/ 135731 w 161925"/>
              <a:gd name="connsiteY23" fmla="*/ 80963 h 200025"/>
              <a:gd name="connsiteX24" fmla="*/ 119062 w 161925"/>
              <a:gd name="connsiteY24" fmla="*/ 76200 h 200025"/>
              <a:gd name="connsiteX25" fmla="*/ 121444 w 161925"/>
              <a:gd name="connsiteY25" fmla="*/ 59531 h 200025"/>
              <a:gd name="connsiteX26" fmla="*/ 138112 w 161925"/>
              <a:gd name="connsiteY26" fmla="*/ 47625 h 200025"/>
              <a:gd name="connsiteX27" fmla="*/ 145256 w 161925"/>
              <a:gd name="connsiteY27" fmla="*/ 40481 h 200025"/>
              <a:gd name="connsiteX28" fmla="*/ 147637 w 161925"/>
              <a:gd name="connsiteY28" fmla="*/ 11906 h 200025"/>
              <a:gd name="connsiteX29" fmla="*/ 133350 w 161925"/>
              <a:gd name="connsiteY29" fmla="*/ 0 h 200025"/>
              <a:gd name="connsiteX30" fmla="*/ 73819 w 161925"/>
              <a:gd name="connsiteY30" fmla="*/ 7144 h 200025"/>
              <a:gd name="connsiteX31" fmla="*/ 76200 w 161925"/>
              <a:gd name="connsiteY31" fmla="*/ 23813 h 200025"/>
              <a:gd name="connsiteX32" fmla="*/ 61912 w 161925"/>
              <a:gd name="connsiteY32" fmla="*/ 26194 h 200025"/>
              <a:gd name="connsiteX33" fmla="*/ 33337 w 161925"/>
              <a:gd name="connsiteY33" fmla="*/ 33338 h 200025"/>
              <a:gd name="connsiteX34" fmla="*/ 38100 w 161925"/>
              <a:gd name="connsiteY34" fmla="*/ 61913 h 200025"/>
              <a:gd name="connsiteX35" fmla="*/ 45244 w 161925"/>
              <a:gd name="connsiteY35" fmla="*/ 66675 h 200025"/>
              <a:gd name="connsiteX36" fmla="*/ 47625 w 161925"/>
              <a:gd name="connsiteY36" fmla="*/ 71438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925" h="200025">
                <a:moveTo>
                  <a:pt x="47625" y="71438"/>
                </a:moveTo>
                <a:cubicBezTo>
                  <a:pt x="46434" y="74216"/>
                  <a:pt x="40919" y="79115"/>
                  <a:pt x="38100" y="83344"/>
                </a:cubicBezTo>
                <a:cubicBezTo>
                  <a:pt x="36131" y="86298"/>
                  <a:pt x="35647" y="90174"/>
                  <a:pt x="33337" y="92869"/>
                </a:cubicBezTo>
                <a:cubicBezTo>
                  <a:pt x="28699" y="98280"/>
                  <a:pt x="20451" y="101693"/>
                  <a:pt x="14287" y="104775"/>
                </a:cubicBezTo>
                <a:cubicBezTo>
                  <a:pt x="11906" y="107156"/>
                  <a:pt x="9101" y="109179"/>
                  <a:pt x="7144" y="111919"/>
                </a:cubicBezTo>
                <a:cubicBezTo>
                  <a:pt x="2353" y="118626"/>
                  <a:pt x="1918" y="123297"/>
                  <a:pt x="0" y="130969"/>
                </a:cubicBezTo>
                <a:cubicBezTo>
                  <a:pt x="3969" y="140494"/>
                  <a:pt x="3403" y="153698"/>
                  <a:pt x="11906" y="159544"/>
                </a:cubicBezTo>
                <a:cubicBezTo>
                  <a:pt x="25729" y="169047"/>
                  <a:pt x="38476" y="156881"/>
                  <a:pt x="47625" y="150019"/>
                </a:cubicBezTo>
                <a:cubicBezTo>
                  <a:pt x="51594" y="150813"/>
                  <a:pt x="57593" y="148847"/>
                  <a:pt x="59531" y="152400"/>
                </a:cubicBezTo>
                <a:cubicBezTo>
                  <a:pt x="63351" y="159403"/>
                  <a:pt x="60442" y="168372"/>
                  <a:pt x="61912" y="176213"/>
                </a:cubicBezTo>
                <a:cubicBezTo>
                  <a:pt x="62837" y="181147"/>
                  <a:pt x="65232" y="185692"/>
                  <a:pt x="66675" y="190500"/>
                </a:cubicBezTo>
                <a:cubicBezTo>
                  <a:pt x="67615" y="193635"/>
                  <a:pt x="68262" y="196850"/>
                  <a:pt x="69056" y="200025"/>
                </a:cubicBezTo>
                <a:cubicBezTo>
                  <a:pt x="78581" y="197644"/>
                  <a:pt x="88849" y="197272"/>
                  <a:pt x="97631" y="192881"/>
                </a:cubicBezTo>
                <a:cubicBezTo>
                  <a:pt x="102177" y="190608"/>
                  <a:pt x="104595" y="185365"/>
                  <a:pt x="107156" y="180975"/>
                </a:cubicBezTo>
                <a:cubicBezTo>
                  <a:pt x="113311" y="170424"/>
                  <a:pt x="115760" y="159194"/>
                  <a:pt x="119062" y="147638"/>
                </a:cubicBezTo>
                <a:cubicBezTo>
                  <a:pt x="118268" y="143669"/>
                  <a:pt x="118689" y="139245"/>
                  <a:pt x="116681" y="135731"/>
                </a:cubicBezTo>
                <a:cubicBezTo>
                  <a:pt x="115261" y="133246"/>
                  <a:pt x="107110" y="132486"/>
                  <a:pt x="109537" y="130969"/>
                </a:cubicBezTo>
                <a:cubicBezTo>
                  <a:pt x="117212" y="126172"/>
                  <a:pt x="127145" y="126687"/>
                  <a:pt x="135731" y="123825"/>
                </a:cubicBezTo>
                <a:cubicBezTo>
                  <a:pt x="139099" y="122703"/>
                  <a:pt x="142081" y="120650"/>
                  <a:pt x="145256" y="119063"/>
                </a:cubicBezTo>
                <a:cubicBezTo>
                  <a:pt x="146844" y="115094"/>
                  <a:pt x="147753" y="110781"/>
                  <a:pt x="150019" y="107156"/>
                </a:cubicBezTo>
                <a:cubicBezTo>
                  <a:pt x="151804" y="104301"/>
                  <a:pt x="155006" y="102600"/>
                  <a:pt x="157162" y="100013"/>
                </a:cubicBezTo>
                <a:cubicBezTo>
                  <a:pt x="158994" y="97814"/>
                  <a:pt x="160337" y="95250"/>
                  <a:pt x="161925" y="92869"/>
                </a:cubicBezTo>
                <a:cubicBezTo>
                  <a:pt x="157162" y="89694"/>
                  <a:pt x="152848" y="85713"/>
                  <a:pt x="147637" y="83344"/>
                </a:cubicBezTo>
                <a:cubicBezTo>
                  <a:pt x="143953" y="81669"/>
                  <a:pt x="139657" y="81945"/>
                  <a:pt x="135731" y="80963"/>
                </a:cubicBezTo>
                <a:cubicBezTo>
                  <a:pt x="130125" y="79561"/>
                  <a:pt x="124618" y="77788"/>
                  <a:pt x="119062" y="76200"/>
                </a:cubicBezTo>
                <a:cubicBezTo>
                  <a:pt x="119856" y="70644"/>
                  <a:pt x="118331" y="64201"/>
                  <a:pt x="121444" y="59531"/>
                </a:cubicBezTo>
                <a:cubicBezTo>
                  <a:pt x="125231" y="53850"/>
                  <a:pt x="132780" y="51890"/>
                  <a:pt x="138112" y="47625"/>
                </a:cubicBezTo>
                <a:cubicBezTo>
                  <a:pt x="140742" y="45521"/>
                  <a:pt x="142875" y="42862"/>
                  <a:pt x="145256" y="40481"/>
                </a:cubicBezTo>
                <a:cubicBezTo>
                  <a:pt x="149252" y="30493"/>
                  <a:pt x="154369" y="23446"/>
                  <a:pt x="147637" y="11906"/>
                </a:cubicBezTo>
                <a:cubicBezTo>
                  <a:pt x="144513" y="6551"/>
                  <a:pt x="138112" y="3969"/>
                  <a:pt x="133350" y="0"/>
                </a:cubicBezTo>
                <a:cubicBezTo>
                  <a:pt x="113506" y="2381"/>
                  <a:pt x="92268" y="-543"/>
                  <a:pt x="73819" y="7144"/>
                </a:cubicBezTo>
                <a:cubicBezTo>
                  <a:pt x="68638" y="9303"/>
                  <a:pt x="79175" y="19053"/>
                  <a:pt x="76200" y="23813"/>
                </a:cubicBezTo>
                <a:cubicBezTo>
                  <a:pt x="73641" y="27907"/>
                  <a:pt x="66625" y="25147"/>
                  <a:pt x="61912" y="26194"/>
                </a:cubicBezTo>
                <a:cubicBezTo>
                  <a:pt x="52328" y="28324"/>
                  <a:pt x="42862" y="30957"/>
                  <a:pt x="33337" y="33338"/>
                </a:cubicBezTo>
                <a:cubicBezTo>
                  <a:pt x="34925" y="42863"/>
                  <a:pt x="34852" y="52819"/>
                  <a:pt x="38100" y="61913"/>
                </a:cubicBezTo>
                <a:cubicBezTo>
                  <a:pt x="39063" y="64608"/>
                  <a:pt x="43456" y="64440"/>
                  <a:pt x="45244" y="66675"/>
                </a:cubicBezTo>
                <a:cubicBezTo>
                  <a:pt x="46812" y="68635"/>
                  <a:pt x="48816" y="68660"/>
                  <a:pt x="47625" y="714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78AA41F-3307-A431-D774-8076C2A31D38}"/>
              </a:ext>
            </a:extLst>
          </p:cNvPr>
          <p:cNvSpPr txBox="1"/>
          <p:nvPr/>
        </p:nvSpPr>
        <p:spPr>
          <a:xfrm>
            <a:off x="7248000" y="981000"/>
            <a:ext cx="46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Detachment is constantly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“seeding”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the bulk phase biomass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  <a:sym typeface="Wingdings" panose="05000000000000000000" pitchFamily="2" charset="2"/>
              </a:rPr>
              <a:t>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Relevant for integrated fixed film activated sludge (IFAS) systems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6DA7D0C-F275-A357-B8F0-A99627015F1D}"/>
              </a:ext>
            </a:extLst>
          </p:cNvPr>
          <p:cNvCxnSpPr>
            <a:stCxn id="40" idx="1"/>
            <a:endCxn id="20" idx="27"/>
          </p:cNvCxnSpPr>
          <p:nvPr/>
        </p:nvCxnSpPr>
        <p:spPr bwMode="auto">
          <a:xfrm flipH="1">
            <a:off x="5662070" y="1765830"/>
            <a:ext cx="1585930" cy="108678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A5FED41-E5EA-7BAD-AD38-FBB8D8C4BB62}"/>
              </a:ext>
            </a:extLst>
          </p:cNvPr>
          <p:cNvCxnSpPr/>
          <p:nvPr/>
        </p:nvCxnSpPr>
        <p:spPr bwMode="auto">
          <a:xfrm flipH="1">
            <a:off x="5914663" y="1951025"/>
            <a:ext cx="1333337" cy="125516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85895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0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10801563" cy="568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sz="2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Steady state biofilm modeling always considers biofilm detachment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3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Diversity of detachment rate models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3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Diversity of detachment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3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Competition in biofilms is influenced by detachment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3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Many commercial biofilm simulators assume a constant biofilm thickness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754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9937563" cy="568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Modeling steady state biofilm always must consider biofilm detachment to balance growth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Detachment can be modeled explicit allowing to predict biofilm thickness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Assuming a constant biofilm thickness implicitly determines detachment, many commercial simulators use this approach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Explicit detachment rate expressions are often linked to biofilm thickness (L</a:t>
            </a:r>
            <a:r>
              <a:rPr lang="en-US" sz="2800" baseline="-25000" dirty="0"/>
              <a:t>F</a:t>
            </a:r>
            <a:r>
              <a:rPr lang="en-US" sz="2800" dirty="0"/>
              <a:t> or L</a:t>
            </a:r>
            <a:r>
              <a:rPr lang="en-US" sz="2800" baseline="-25000" dirty="0"/>
              <a:t>F</a:t>
            </a:r>
            <a:r>
              <a:rPr lang="en-US" sz="2800" baseline="30000" dirty="0"/>
              <a:t>2</a:t>
            </a:r>
            <a:r>
              <a:rPr lang="en-US" sz="2800" dirty="0"/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Detachment and attachment are three-dimensional processes that are challenging to represent in one-dimensional biofilm models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217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38"/>
    </mc:Choice>
    <mc:Fallback xmlns="">
      <p:transition spd="slow" advTm="299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929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71">
        <p:fade/>
      </p:transition>
    </mc:Choice>
    <mc:Fallback xmlns="">
      <p:transition spd="med" advTm="3771">
        <p:fade/>
      </p:transition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770193-9E46-8C8D-C47B-C321F7A57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9562888-A5B9-56B6-36E9-83C904F59B5C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Influence of external mass transfer resistance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C10C9B5-C3DF-F312-045E-E2462627A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23CEF326-E223-7FF9-835F-4CB80154A0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0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6"/>
    </mc:Choice>
    <mc:Fallback xmlns="">
      <p:transition spd="slow" advTm="6086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a function&#10;&#10;Description automatically generated">
            <a:extLst>
              <a:ext uri="{FF2B5EF4-FFF2-40B4-BE49-F238E27FC236}">
                <a16:creationId xmlns:a16="http://schemas.microsoft.com/office/drawing/2014/main" id="{A7412534-8EBC-1B48-87D7-A1AFA9F5F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1341000"/>
            <a:ext cx="10080001" cy="4320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AE4E9E5-0553-2DC2-58E4-064DF72B6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Boundary layers</a:t>
            </a:r>
            <a:endParaRPr lang="en-C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90B346-003B-2FEA-4F0C-64CEDE4F8A6E}"/>
              </a:ext>
            </a:extLst>
          </p:cNvPr>
          <p:cNvSpPr txBox="1"/>
          <p:nvPr/>
        </p:nvSpPr>
        <p:spPr>
          <a:xfrm>
            <a:off x="0" y="6519446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https://en.wikipedia.org/wiki/Boundary_layer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C39B36-DCAE-556C-334D-7936F82C9687}"/>
              </a:ext>
            </a:extLst>
          </p:cNvPr>
          <p:cNvSpPr txBox="1"/>
          <p:nvPr/>
        </p:nvSpPr>
        <p:spPr>
          <a:xfrm>
            <a:off x="5160000" y="5301000"/>
            <a:ext cx="2981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Hydrodynamic boundary layer</a:t>
            </a:r>
            <a:endParaRPr kumimoji="0" lang="en-CH" sz="20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585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3"/>
    </mc:Choice>
    <mc:Fallback xmlns="">
      <p:transition spd="slow" advTm="6003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10225563" cy="5689600"/>
          </a:xfrm>
        </p:spPr>
        <p:txBody>
          <a:bodyPr/>
          <a:lstStyle/>
          <a:p>
            <a:endParaRPr lang="en-US" sz="2800" dirty="0"/>
          </a:p>
          <a:p>
            <a:r>
              <a:rPr lang="en-US" sz="3000" dirty="0"/>
              <a:t>Explain why substrate concentrations at the biofilm surface are smaller than in the bulk liquid</a:t>
            </a:r>
          </a:p>
          <a:p>
            <a:endParaRPr lang="en-US" sz="2800" dirty="0"/>
          </a:p>
          <a:p>
            <a:r>
              <a:rPr lang="en-US" sz="3000" dirty="0"/>
              <a:t>Model substrate diffusion in the external mass transfer boundary layer</a:t>
            </a:r>
          </a:p>
          <a:p>
            <a:endParaRPr lang="en-US" sz="2800" dirty="0"/>
          </a:p>
          <a:p>
            <a:r>
              <a:rPr lang="en-US" sz="3000" dirty="0"/>
              <a:t>Link external mass transfer with substrate flux into the biofilm</a:t>
            </a:r>
          </a:p>
          <a:p>
            <a:endParaRPr lang="en-US" sz="2800" dirty="0"/>
          </a:p>
          <a:p>
            <a:r>
              <a:rPr lang="en-US" sz="3000" dirty="0"/>
              <a:t>Determine the relevance of external mass transfer resistance</a:t>
            </a:r>
            <a:endParaRPr lang="en-CH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731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83"/>
    </mc:Choice>
    <mc:Fallback xmlns="">
      <p:transition spd="slow" advTm="15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B3BFE22-8C50-047B-332E-F57FA2524576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7ECB310-56FE-0C9F-EBC0-668B76866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641563" cy="774700"/>
          </a:xfrm>
        </p:spPr>
        <p:txBody>
          <a:bodyPr/>
          <a:lstStyle/>
          <a:p>
            <a:r>
              <a:rPr lang="en-US" dirty="0"/>
              <a:t>What is the influence of an external mass transfer boundary layer?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DD6A3BC-D82B-75DD-A37A-06CBDA78C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4425" y="2352089"/>
            <a:ext cx="2532928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56619D-2833-D8FA-DB19-6C35D7B55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346D83E-779E-8F54-865D-0BE6BC6AABB0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634E10-40F6-95F3-D0A3-1799DC69623B}"/>
              </a:ext>
            </a:extLst>
          </p:cNvPr>
          <p:cNvCxnSpPr/>
          <p:nvPr/>
        </p:nvCxnSpPr>
        <p:spPr bwMode="auto">
          <a:xfrm>
            <a:off x="1776000" y="5589000"/>
            <a:ext cx="5976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0745A25-8188-2E60-ADEC-C1B0A31DE7EB}"/>
              </a:ext>
            </a:extLst>
          </p:cNvPr>
          <p:cNvCxnSpPr/>
          <p:nvPr/>
        </p:nvCxnSpPr>
        <p:spPr bwMode="auto">
          <a:xfrm flipH="1" flipV="1">
            <a:off x="5441371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0712472-829C-6078-054E-25589A2353C4}"/>
              </a:ext>
            </a:extLst>
          </p:cNvPr>
          <p:cNvSpPr txBox="1"/>
          <p:nvPr/>
        </p:nvSpPr>
        <p:spPr>
          <a:xfrm>
            <a:off x="1775972" y="188732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28BE06A-C371-3436-CE28-0F642F6E78E1}"/>
              </a:ext>
            </a:extLst>
          </p:cNvPr>
          <p:cNvSpPr txBox="1"/>
          <p:nvPr/>
        </p:nvSpPr>
        <p:spPr>
          <a:xfrm>
            <a:off x="5441404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1A913E-3A74-C406-02BC-36DC04857C7F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E5CDD21-323E-5875-617F-6EDF6F08255D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3D62FD5-EA76-F707-D0BE-7E160AFF0778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7D5E24F-0636-0FB8-7D18-1E4FF8D8FAD3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9E40FA-1CCF-0082-10F9-946FB8D4E89B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51BDED-32B4-17B8-D95E-287B76969D98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918A35D-AE1A-6DE6-E9D8-94277F8625AE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B06BB204-CD83-3BE1-EE40-0738991F3B2F}"/>
              </a:ext>
            </a:extLst>
          </p:cNvPr>
          <p:cNvSpPr txBox="1"/>
          <p:nvPr/>
        </p:nvSpPr>
        <p:spPr>
          <a:xfrm>
            <a:off x="3305984" y="3800844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15D4C18-8B90-7588-AF6F-102C6F8CE1C1}"/>
              </a:ext>
            </a:extLst>
          </p:cNvPr>
          <p:cNvSpPr txBox="1"/>
          <p:nvPr/>
        </p:nvSpPr>
        <p:spPr>
          <a:xfrm>
            <a:off x="3473939" y="2523896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2622342-518A-2B50-BA47-34716C1BDAA2}"/>
              </a:ext>
            </a:extLst>
          </p:cNvPr>
          <p:cNvSpPr txBox="1"/>
          <p:nvPr/>
        </p:nvSpPr>
        <p:spPr>
          <a:xfrm>
            <a:off x="6089412" y="2279926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3A9E380-6DA1-8195-C244-623BBE447BA2}"/>
              </a:ext>
            </a:extLst>
          </p:cNvPr>
          <p:cNvCxnSpPr>
            <a:endCxn id="65" idx="5"/>
          </p:cNvCxnSpPr>
          <p:nvPr/>
        </p:nvCxnSpPr>
        <p:spPr bwMode="auto">
          <a:xfrm>
            <a:off x="4080000" y="2881584"/>
            <a:ext cx="582488" cy="38549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6F42859-E767-FFDE-79D2-4B6F998978F0}"/>
              </a:ext>
            </a:extLst>
          </p:cNvPr>
          <p:cNvCxnSpPr/>
          <p:nvPr/>
        </p:nvCxnSpPr>
        <p:spPr bwMode="auto">
          <a:xfrm flipH="1" flipV="1">
            <a:off x="4655174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86CC77A-1353-E2FD-63DC-7F53C0675A1F}"/>
              </a:ext>
            </a:extLst>
          </p:cNvPr>
          <p:cNvSpPr/>
          <p:nvPr/>
        </p:nvSpPr>
        <p:spPr>
          <a:xfrm>
            <a:off x="4652962" y="2747963"/>
            <a:ext cx="1476375" cy="523874"/>
          </a:xfrm>
          <a:custGeom>
            <a:avLst/>
            <a:gdLst>
              <a:gd name="connsiteX0" fmla="*/ 0 w 1323975"/>
              <a:gd name="connsiteY0" fmla="*/ 519112 h 519112"/>
              <a:gd name="connsiteX1" fmla="*/ 547688 w 1323975"/>
              <a:gd name="connsiteY1" fmla="*/ 228600 h 519112"/>
              <a:gd name="connsiteX2" fmla="*/ 857250 w 1323975"/>
              <a:gd name="connsiteY2" fmla="*/ 90487 h 519112"/>
              <a:gd name="connsiteX3" fmla="*/ 1323975 w 1323975"/>
              <a:gd name="connsiteY3" fmla="*/ 0 h 519112"/>
              <a:gd name="connsiteX0" fmla="*/ 0 w 1323975"/>
              <a:gd name="connsiteY0" fmla="*/ 519112 h 519112"/>
              <a:gd name="connsiteX1" fmla="*/ 438150 w 1323975"/>
              <a:gd name="connsiteY1" fmla="*/ 280988 h 519112"/>
              <a:gd name="connsiteX2" fmla="*/ 857250 w 1323975"/>
              <a:gd name="connsiteY2" fmla="*/ 90487 h 519112"/>
              <a:gd name="connsiteX3" fmla="*/ 1323975 w 1323975"/>
              <a:gd name="connsiteY3" fmla="*/ 0 h 519112"/>
              <a:gd name="connsiteX0" fmla="*/ 0 w 1323975"/>
              <a:gd name="connsiteY0" fmla="*/ 519112 h 519112"/>
              <a:gd name="connsiteX1" fmla="*/ 438150 w 1323975"/>
              <a:gd name="connsiteY1" fmla="*/ 280988 h 519112"/>
              <a:gd name="connsiteX2" fmla="*/ 857250 w 1323975"/>
              <a:gd name="connsiteY2" fmla="*/ 90487 h 519112"/>
              <a:gd name="connsiteX3" fmla="*/ 1323975 w 1323975"/>
              <a:gd name="connsiteY3" fmla="*/ 0 h 519112"/>
              <a:gd name="connsiteX0" fmla="*/ 0 w 1323975"/>
              <a:gd name="connsiteY0" fmla="*/ 519112 h 519112"/>
              <a:gd name="connsiteX1" fmla="*/ 438150 w 1323975"/>
              <a:gd name="connsiteY1" fmla="*/ 280988 h 519112"/>
              <a:gd name="connsiteX2" fmla="*/ 1323975 w 1323975"/>
              <a:gd name="connsiteY2" fmla="*/ 0 h 519112"/>
              <a:gd name="connsiteX0" fmla="*/ 0 w 1323975"/>
              <a:gd name="connsiteY0" fmla="*/ 519112 h 519112"/>
              <a:gd name="connsiteX1" fmla="*/ 742950 w 1323975"/>
              <a:gd name="connsiteY1" fmla="*/ 133351 h 519112"/>
              <a:gd name="connsiteX2" fmla="*/ 1323975 w 1323975"/>
              <a:gd name="connsiteY2" fmla="*/ 0 h 519112"/>
              <a:gd name="connsiteX0" fmla="*/ 0 w 1323975"/>
              <a:gd name="connsiteY0" fmla="*/ 519112 h 519112"/>
              <a:gd name="connsiteX1" fmla="*/ 742950 w 1323975"/>
              <a:gd name="connsiteY1" fmla="*/ 133351 h 519112"/>
              <a:gd name="connsiteX2" fmla="*/ 1323975 w 1323975"/>
              <a:gd name="connsiteY2" fmla="*/ 0 h 519112"/>
              <a:gd name="connsiteX0" fmla="*/ 0 w 1471612"/>
              <a:gd name="connsiteY0" fmla="*/ 519112 h 519112"/>
              <a:gd name="connsiteX1" fmla="*/ 742950 w 1471612"/>
              <a:gd name="connsiteY1" fmla="*/ 133351 h 519112"/>
              <a:gd name="connsiteX2" fmla="*/ 1471612 w 1471612"/>
              <a:gd name="connsiteY2" fmla="*/ 0 h 519112"/>
              <a:gd name="connsiteX0" fmla="*/ 0 w 1471612"/>
              <a:gd name="connsiteY0" fmla="*/ 519112 h 519112"/>
              <a:gd name="connsiteX1" fmla="*/ 742950 w 1471612"/>
              <a:gd name="connsiteY1" fmla="*/ 133351 h 519112"/>
              <a:gd name="connsiteX2" fmla="*/ 1471612 w 1471612"/>
              <a:gd name="connsiteY2" fmla="*/ 0 h 519112"/>
              <a:gd name="connsiteX0" fmla="*/ 0 w 1471612"/>
              <a:gd name="connsiteY0" fmla="*/ 519112 h 519112"/>
              <a:gd name="connsiteX1" fmla="*/ 776287 w 1471612"/>
              <a:gd name="connsiteY1" fmla="*/ 114301 h 519112"/>
              <a:gd name="connsiteX2" fmla="*/ 1471612 w 1471612"/>
              <a:gd name="connsiteY2" fmla="*/ 0 h 519112"/>
              <a:gd name="connsiteX0" fmla="*/ 0 w 1471612"/>
              <a:gd name="connsiteY0" fmla="*/ 519112 h 519112"/>
              <a:gd name="connsiteX1" fmla="*/ 776287 w 1471612"/>
              <a:gd name="connsiteY1" fmla="*/ 114301 h 519112"/>
              <a:gd name="connsiteX2" fmla="*/ 1471612 w 1471612"/>
              <a:gd name="connsiteY2" fmla="*/ 0 h 519112"/>
              <a:gd name="connsiteX0" fmla="*/ 0 w 1476375"/>
              <a:gd name="connsiteY0" fmla="*/ 523874 h 523874"/>
              <a:gd name="connsiteX1" fmla="*/ 781050 w 1476375"/>
              <a:gd name="connsiteY1" fmla="*/ 114301 h 523874"/>
              <a:gd name="connsiteX2" fmla="*/ 1476375 w 1476375"/>
              <a:gd name="connsiteY2" fmla="*/ 0 h 523874"/>
              <a:gd name="connsiteX0" fmla="*/ 0 w 1476375"/>
              <a:gd name="connsiteY0" fmla="*/ 523874 h 523874"/>
              <a:gd name="connsiteX1" fmla="*/ 781050 w 1476375"/>
              <a:gd name="connsiteY1" fmla="*/ 114301 h 523874"/>
              <a:gd name="connsiteX2" fmla="*/ 1476375 w 1476375"/>
              <a:gd name="connsiteY2" fmla="*/ 0 h 523874"/>
              <a:gd name="connsiteX0" fmla="*/ 0 w 1476375"/>
              <a:gd name="connsiteY0" fmla="*/ 523874 h 523874"/>
              <a:gd name="connsiteX1" fmla="*/ 781050 w 1476375"/>
              <a:gd name="connsiteY1" fmla="*/ 114301 h 523874"/>
              <a:gd name="connsiteX2" fmla="*/ 1476375 w 1476375"/>
              <a:gd name="connsiteY2" fmla="*/ 0 h 52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6375" h="523874">
                <a:moveTo>
                  <a:pt x="0" y="523874"/>
                </a:moveTo>
                <a:cubicBezTo>
                  <a:pt x="278605" y="338136"/>
                  <a:pt x="534988" y="201613"/>
                  <a:pt x="781050" y="114301"/>
                </a:cubicBezTo>
                <a:cubicBezTo>
                  <a:pt x="1027112" y="26989"/>
                  <a:pt x="1234678" y="6152"/>
                  <a:pt x="1476375" y="0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sys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58C58F8-8B45-03F9-1A66-9BD6D3232A9F}"/>
              </a:ext>
            </a:extLst>
          </p:cNvPr>
          <p:cNvCxnSpPr>
            <a:cxnSpLocks/>
          </p:cNvCxnSpPr>
          <p:nvPr/>
        </p:nvCxnSpPr>
        <p:spPr bwMode="auto">
          <a:xfrm>
            <a:off x="5440606" y="2741591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09C47A-E7A0-9622-8B86-E7C07EEF503A}"/>
              </a:ext>
            </a:extLst>
          </p:cNvPr>
          <p:cNvCxnSpPr>
            <a:cxnSpLocks/>
            <a:endCxn id="65" idx="5"/>
          </p:cNvCxnSpPr>
          <p:nvPr/>
        </p:nvCxnSpPr>
        <p:spPr bwMode="auto">
          <a:xfrm flipH="1">
            <a:off x="4662488" y="2741590"/>
            <a:ext cx="779652" cy="525485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D7089A3-5EBE-40A4-A63E-CCA230C5FFD0}"/>
              </a:ext>
            </a:extLst>
          </p:cNvPr>
          <p:cNvSpPr txBox="1"/>
          <p:nvPr/>
        </p:nvSpPr>
        <p:spPr>
          <a:xfrm>
            <a:off x="6024000" y="2925000"/>
            <a:ext cx="3449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42021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Concentration profile assuming the concept of an external boundary layer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42196B-CDF4-D273-6BC3-405A407C98AA}"/>
              </a:ext>
            </a:extLst>
          </p:cNvPr>
          <p:cNvSpPr txBox="1"/>
          <p:nvPr/>
        </p:nvSpPr>
        <p:spPr>
          <a:xfrm>
            <a:off x="5664000" y="3573000"/>
            <a:ext cx="2150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>
              <a:defRPr sz="1800" b="0" i="0">
                <a:solidFill>
                  <a:srgbClr val="242021"/>
                </a:solidFill>
                <a:effectLst/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42021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Actual concentration profile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242021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537A4C-B098-2FB0-F24F-7BBB5229D2A2}"/>
              </a:ext>
            </a:extLst>
          </p:cNvPr>
          <p:cNvSpPr txBox="1"/>
          <p:nvPr/>
        </p:nvSpPr>
        <p:spPr>
          <a:xfrm>
            <a:off x="3729743" y="1133401"/>
            <a:ext cx="2654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Mass-transfer boundary layer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D99F667-4CB8-69A8-25EA-D6A53FB70847}"/>
              </a:ext>
            </a:extLst>
          </p:cNvPr>
          <p:cNvCxnSpPr/>
          <p:nvPr/>
        </p:nvCxnSpPr>
        <p:spPr bwMode="auto">
          <a:xfrm>
            <a:off x="6312000" y="4293000"/>
            <a:ext cx="0" cy="576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2478CA15-CC72-3244-547E-6611E0611DB9}"/>
              </a:ext>
            </a:extLst>
          </p:cNvPr>
          <p:cNvSpPr/>
          <p:nvPr/>
        </p:nvSpPr>
        <p:spPr>
          <a:xfrm>
            <a:off x="6312000" y="4725000"/>
            <a:ext cx="288000" cy="144000"/>
          </a:xfrm>
          <a:prstGeom prst="ellipse">
            <a:avLst/>
          </a:prstGeom>
          <a:solidFill>
            <a:schemeClr val="tx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245C0C6-9674-4E7D-9B58-E6D819901FFC}"/>
              </a:ext>
            </a:extLst>
          </p:cNvPr>
          <p:cNvSpPr/>
          <p:nvPr/>
        </p:nvSpPr>
        <p:spPr>
          <a:xfrm>
            <a:off x="6024000" y="4725000"/>
            <a:ext cx="288000" cy="144000"/>
          </a:xfrm>
          <a:prstGeom prst="ellipse">
            <a:avLst/>
          </a:prstGeom>
          <a:solidFill>
            <a:schemeClr val="tx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034FBF-0E7B-F261-4FB6-23A1257C63AC}"/>
              </a:ext>
            </a:extLst>
          </p:cNvPr>
          <p:cNvCxnSpPr/>
          <p:nvPr/>
        </p:nvCxnSpPr>
        <p:spPr bwMode="auto">
          <a:xfrm flipH="1" flipV="1">
            <a:off x="5304000" y="2925000"/>
            <a:ext cx="360000" cy="8640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B1EDB43-5ABA-5DF8-115A-BA0A530A1DED}"/>
              </a:ext>
            </a:extLst>
          </p:cNvPr>
          <p:cNvCxnSpPr/>
          <p:nvPr/>
        </p:nvCxnSpPr>
        <p:spPr bwMode="auto">
          <a:xfrm flipH="1" flipV="1">
            <a:off x="5376000" y="2781000"/>
            <a:ext cx="648000" cy="28800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35BE102-2A7F-C6B3-0F14-8228DEB287AA}"/>
              </a:ext>
            </a:extLst>
          </p:cNvPr>
          <p:cNvSpPr txBox="1"/>
          <p:nvPr/>
        </p:nvSpPr>
        <p:spPr>
          <a:xfrm>
            <a:off x="7968000" y="4077000"/>
            <a:ext cx="381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&lt; 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can be explained with external mass-transfer boundary layer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251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5"/>
    </mc:Choice>
    <mc:Fallback xmlns="">
      <p:transition spd="slow" advTm="9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7FDA5-671F-C86F-EBD2-0DDDAFEC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8E4284-BFC8-82DA-A221-3CC5E3A44FAA}"/>
              </a:ext>
            </a:extLst>
          </p:cNvPr>
          <p:cNvSpPr/>
          <p:nvPr/>
        </p:nvSpPr>
        <p:spPr>
          <a:xfrm>
            <a:off x="3487382" y="3177396"/>
            <a:ext cx="487106" cy="209863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4DDAD942-AFA5-26EE-A444-FC4943F79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187" y="3179999"/>
            <a:ext cx="1746004" cy="2086389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A69511-F007-8131-09B3-76B08CDA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539" y="3175990"/>
            <a:ext cx="2313905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3EF4C3-3247-A290-7B57-2E4987111E36}"/>
              </a:ext>
            </a:extLst>
          </p:cNvPr>
          <p:cNvCxnSpPr/>
          <p:nvPr/>
        </p:nvCxnSpPr>
        <p:spPr bwMode="auto">
          <a:xfrm flipH="1" flipV="1">
            <a:off x="6287209" y="3172575"/>
            <a:ext cx="42" cy="2088994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B2AA3ED-6185-10DE-4AD8-6630BC73C32F}"/>
              </a:ext>
            </a:extLst>
          </p:cNvPr>
          <p:cNvSpPr txBox="1"/>
          <p:nvPr/>
        </p:nvSpPr>
        <p:spPr>
          <a:xfrm>
            <a:off x="6312001" y="2565000"/>
            <a:ext cx="172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3D8B5D-702A-2A9A-19C2-B68AF2FBFD71}"/>
              </a:ext>
            </a:extLst>
          </p:cNvPr>
          <p:cNvSpPr txBox="1"/>
          <p:nvPr/>
        </p:nvSpPr>
        <p:spPr>
          <a:xfrm rot="16200000">
            <a:off x="2198820" y="3993467"/>
            <a:ext cx="210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Carrier</a:t>
            </a:r>
            <a:endParaRPr lang="en-CH" sz="2400" b="0" dirty="0">
              <a:latin typeface="+mn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D00BB7-E81F-739E-E94A-AB4755C72878}"/>
              </a:ext>
            </a:extLst>
          </p:cNvPr>
          <p:cNvSpPr txBox="1"/>
          <p:nvPr/>
        </p:nvSpPr>
        <p:spPr>
          <a:xfrm>
            <a:off x="3936000" y="2565000"/>
            <a:ext cx="23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C9D9446-C758-F175-BD93-C9FD26EB5C50}"/>
              </a:ext>
            </a:extLst>
          </p:cNvPr>
          <p:cNvGrpSpPr/>
          <p:nvPr/>
        </p:nvGrpSpPr>
        <p:grpSpPr>
          <a:xfrm>
            <a:off x="6816000" y="3573000"/>
            <a:ext cx="987907" cy="1008000"/>
            <a:chOff x="6960000" y="3429000"/>
            <a:chExt cx="987907" cy="10080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A1F8B21-CDD4-AF77-C735-BECBE2B9542E}"/>
                </a:ext>
              </a:extLst>
            </p:cNvPr>
            <p:cNvCxnSpPr/>
            <p:nvPr/>
          </p:nvCxnSpPr>
          <p:spPr bwMode="auto">
            <a:xfrm>
              <a:off x="7452094" y="3429000"/>
              <a:ext cx="0" cy="1008000"/>
            </a:xfrm>
            <a:prstGeom prst="line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9CE94E9-1E43-A800-A744-6BABFFDCBE49}"/>
                </a:ext>
              </a:extLst>
            </p:cNvPr>
            <p:cNvSpPr/>
            <p:nvPr/>
          </p:nvSpPr>
          <p:spPr>
            <a:xfrm>
              <a:off x="7464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CA10AFB-74C6-72B0-DF21-B4BC5F6F3A2E}"/>
                </a:ext>
              </a:extLst>
            </p:cNvPr>
            <p:cNvSpPr/>
            <p:nvPr/>
          </p:nvSpPr>
          <p:spPr>
            <a:xfrm>
              <a:off x="6960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493B1CD-52D0-A485-8DC2-7C59D0D9B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Microscale mass balance</a:t>
            </a:r>
            <a:endParaRPr lang="en-CH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41C93D-0EEB-0278-1209-B2526EA855E3}"/>
              </a:ext>
            </a:extLst>
          </p:cNvPr>
          <p:cNvSpPr txBox="1"/>
          <p:nvPr/>
        </p:nvSpPr>
        <p:spPr>
          <a:xfrm>
            <a:off x="8400000" y="5589000"/>
            <a:ext cx="3282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Biofilm surface</a:t>
            </a:r>
            <a:endParaRPr lang="en-CH" sz="2400" b="0" dirty="0"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C984AC-A097-2F04-38C5-08893DF1E5C2}"/>
              </a:ext>
            </a:extLst>
          </p:cNvPr>
          <p:cNvSpPr txBox="1"/>
          <p:nvPr/>
        </p:nvSpPr>
        <p:spPr>
          <a:xfrm>
            <a:off x="3530873" y="1312727"/>
            <a:ext cx="2487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+mn-lt"/>
              </a:rPr>
              <a:t>Flux of substrate into the biofilm (</a:t>
            </a:r>
            <a:r>
              <a:rPr lang="en-US" sz="2400" b="0" dirty="0">
                <a:latin typeface="+mn-lt"/>
              </a:rPr>
              <a:t>J</a:t>
            </a:r>
            <a:r>
              <a:rPr lang="en-US" sz="2400" b="0" baseline="-25000" dirty="0">
                <a:latin typeface="+mn-lt"/>
              </a:rPr>
              <a:t>LF</a:t>
            </a:r>
            <a:r>
              <a:rPr lang="en-US" sz="2400" b="0" dirty="0">
                <a:latin typeface="+mn-lt"/>
              </a:rPr>
              <a:t>)</a:t>
            </a:r>
            <a:endParaRPr lang="en-CH" sz="2400" b="0" dirty="0">
              <a:latin typeface="+mn-lt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EF9D698-CD28-525C-98ED-6D5E79691C59}"/>
              </a:ext>
            </a:extLst>
          </p:cNvPr>
          <p:cNvCxnSpPr>
            <a:stCxn id="34" idx="1"/>
          </p:cNvCxnSpPr>
          <p:nvPr/>
        </p:nvCxnSpPr>
        <p:spPr bwMode="auto">
          <a:xfrm flipH="1" flipV="1">
            <a:off x="6284640" y="4977720"/>
            <a:ext cx="2115360" cy="842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" name="Arrow: Right 81">
            <a:extLst>
              <a:ext uri="{FF2B5EF4-FFF2-40B4-BE49-F238E27FC236}">
                <a16:creationId xmlns:a16="http://schemas.microsoft.com/office/drawing/2014/main" id="{158DE6C2-7CAD-56EC-4640-10E3C8CCD204}"/>
              </a:ext>
            </a:extLst>
          </p:cNvPr>
          <p:cNvSpPr/>
          <p:nvPr/>
        </p:nvSpPr>
        <p:spPr>
          <a:xfrm flipH="1">
            <a:off x="5592000" y="3645000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chemeClr val="tx2"/>
          </a:solidFill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6E5714-7AA5-0F7A-8F25-E65149826C4A}"/>
              </a:ext>
            </a:extLst>
          </p:cNvPr>
          <p:cNvSpPr/>
          <p:nvPr/>
        </p:nvSpPr>
        <p:spPr>
          <a:xfrm>
            <a:off x="518100" y="1438800"/>
            <a:ext cx="774700" cy="787400"/>
          </a:xfrm>
          <a:prstGeom prst="rect">
            <a:avLst/>
          </a:prstGeom>
          <a:solidFill>
            <a:srgbClr val="66FFFF"/>
          </a:solidFill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90A029-11CA-88A1-5EF1-C0BB6766E7A0}"/>
              </a:ext>
            </a:extLst>
          </p:cNvPr>
          <p:cNvGrpSpPr/>
          <p:nvPr/>
        </p:nvGrpSpPr>
        <p:grpSpPr>
          <a:xfrm rot="3271699">
            <a:off x="776853" y="1707871"/>
            <a:ext cx="288000" cy="290793"/>
            <a:chOff x="7392000" y="2346207"/>
            <a:chExt cx="288000" cy="290793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F17AF4B-7D3F-9C3B-A188-0CA6B16A08E9}"/>
                </a:ext>
              </a:extLst>
            </p:cNvPr>
            <p:cNvCxnSpPr>
              <a:stCxn id="1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A080A97-BE47-C4F3-34EC-26CB741A9692}"/>
                </a:ext>
              </a:extLst>
            </p:cNvPr>
            <p:cNvCxnSpPr>
              <a:stCxn id="1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4CE0E8B-890F-EBBC-7B9E-663F87F22476}"/>
                </a:ext>
              </a:extLst>
            </p:cNvPr>
            <p:cNvCxnSpPr>
              <a:stCxn id="19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CFA083C-F956-64C6-85A3-90612417BBC8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49C91BD-9877-BEC4-48CF-FA53C3409B62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F51C012-4A83-683C-292C-2F6555EC59E6}"/>
                </a:ext>
              </a:extLst>
            </p:cNvPr>
            <p:cNvCxnSpPr>
              <a:stCxn id="19" idx="2"/>
              <a:endCxn id="19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FBE4940-C079-7CA2-30D4-1C360AFB04BF}"/>
                </a:ext>
              </a:extLst>
            </p:cNvPr>
            <p:cNvCxnSpPr>
              <a:stCxn id="19" idx="0"/>
              <a:endCxn id="19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7DCBBCF-ECAC-FF75-E118-CB4DEB6D417B}"/>
              </a:ext>
            </a:extLst>
          </p:cNvPr>
          <p:cNvSpPr txBox="1"/>
          <p:nvPr/>
        </p:nvSpPr>
        <p:spPr>
          <a:xfrm>
            <a:off x="480000" y="2277000"/>
            <a:ext cx="2447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microscale mass balance</a:t>
            </a:r>
            <a:endParaRPr lang="en-CH" sz="2400" b="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9A696D-5165-83E3-4AC2-6C448C49BDBC}"/>
              </a:ext>
            </a:extLst>
          </p:cNvPr>
          <p:cNvSpPr txBox="1"/>
          <p:nvPr/>
        </p:nvSpPr>
        <p:spPr>
          <a:xfrm>
            <a:off x="3648000" y="5525843"/>
            <a:ext cx="316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microscale mass balance</a:t>
            </a:r>
            <a:endParaRPr lang="en-CH" sz="2400" b="0" dirty="0"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0DFD058-8424-58D8-B60A-0FFE193E6C64}"/>
              </a:ext>
            </a:extLst>
          </p:cNvPr>
          <p:cNvCxnSpPr/>
          <p:nvPr/>
        </p:nvCxnSpPr>
        <p:spPr bwMode="auto">
          <a:xfrm>
            <a:off x="5736000" y="2141843"/>
            <a:ext cx="432000" cy="1656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350C6A6-F711-CD0B-89A8-25AD1BCAED87}"/>
              </a:ext>
            </a:extLst>
          </p:cNvPr>
          <p:cNvCxnSpPr/>
          <p:nvPr/>
        </p:nvCxnSpPr>
        <p:spPr bwMode="auto">
          <a:xfrm flipH="1">
            <a:off x="7752000" y="3149843"/>
            <a:ext cx="502414" cy="39077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114983D7-4950-17D1-9DCE-547F1F3B1B20}"/>
              </a:ext>
            </a:extLst>
          </p:cNvPr>
          <p:cNvSpPr txBox="1"/>
          <p:nvPr/>
        </p:nvSpPr>
        <p:spPr>
          <a:xfrm>
            <a:off x="8328000" y="2861843"/>
            <a:ext cx="2419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Reactor bulk phase</a:t>
            </a:r>
            <a:endParaRPr lang="en-CH" sz="2400" b="0" dirty="0">
              <a:latin typeface="+mn-lt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6A82DFE4-6AAF-938C-19EB-5F12B00D49BD}"/>
              </a:ext>
            </a:extLst>
          </p:cNvPr>
          <p:cNvSpPr/>
          <p:nvPr/>
        </p:nvSpPr>
        <p:spPr>
          <a:xfrm rot="5400000">
            <a:off x="3936000" y="2925000"/>
            <a:ext cx="2376000" cy="2664000"/>
          </a:xfrm>
          <a:prstGeom prst="rect">
            <a:avLst/>
          </a:prstGeom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496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82" grpId="0" animBg="1"/>
      <p:bldP spid="115" grpId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8771A-2210-1870-E8DA-DE846FEA3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2B7C818E-0FA3-8F00-BE50-89D698D8B0F8}"/>
              </a:ext>
            </a:extLst>
          </p:cNvPr>
          <p:cNvSpPr/>
          <p:nvPr/>
        </p:nvSpPr>
        <p:spPr>
          <a:xfrm>
            <a:off x="1288866" y="2356435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96D86E6-5702-AFAD-1E4E-8415314D1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Diffusion only in boundary layer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49FB5AD8-E53E-8FE2-E346-2FE9E4BDC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4425" y="2352089"/>
            <a:ext cx="2532928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D1D29F-9D02-36FA-1BEB-560FA581C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69" y="2354263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3CA1DE5-F8C6-EBA9-A866-26DC472BA8D2}"/>
              </a:ext>
            </a:extLst>
          </p:cNvPr>
          <p:cNvCxnSpPr/>
          <p:nvPr/>
        </p:nvCxnSpPr>
        <p:spPr bwMode="auto">
          <a:xfrm flipV="1">
            <a:off x="1776000" y="1989000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8B0BBE1-DD51-75FE-089F-038FE72303C8}"/>
              </a:ext>
            </a:extLst>
          </p:cNvPr>
          <p:cNvCxnSpPr/>
          <p:nvPr/>
        </p:nvCxnSpPr>
        <p:spPr bwMode="auto">
          <a:xfrm>
            <a:off x="1776000" y="5589000"/>
            <a:ext cx="5976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9B77DF0-5FB2-BA6D-B53A-8DC742EF1C7F}"/>
              </a:ext>
            </a:extLst>
          </p:cNvPr>
          <p:cNvCxnSpPr/>
          <p:nvPr/>
        </p:nvCxnSpPr>
        <p:spPr bwMode="auto">
          <a:xfrm flipH="1" flipV="1">
            <a:off x="5441371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408CE7F-FDDC-87AD-ECFC-EDE63ECB2CFD}"/>
              </a:ext>
            </a:extLst>
          </p:cNvPr>
          <p:cNvSpPr txBox="1"/>
          <p:nvPr/>
        </p:nvSpPr>
        <p:spPr>
          <a:xfrm>
            <a:off x="1775972" y="1887323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8FF8632-F0DE-CA3F-D8C7-C95D35DDCF9A}"/>
              </a:ext>
            </a:extLst>
          </p:cNvPr>
          <p:cNvSpPr txBox="1"/>
          <p:nvPr/>
        </p:nvSpPr>
        <p:spPr>
          <a:xfrm>
            <a:off x="5441404" y="1887323"/>
            <a:ext cx="181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0C94F63-1324-B9BC-8D75-AD7275C18137}"/>
              </a:ext>
            </a:extLst>
          </p:cNvPr>
          <p:cNvSpPr txBox="1"/>
          <p:nvPr/>
        </p:nvSpPr>
        <p:spPr>
          <a:xfrm rot="16200000">
            <a:off x="-571688" y="3741874"/>
            <a:ext cx="32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144CD5A1-23D1-75CA-7349-BE3004998886}"/>
              </a:ext>
            </a:extLst>
          </p:cNvPr>
          <p:cNvCxnSpPr/>
          <p:nvPr/>
        </p:nvCxnSpPr>
        <p:spPr bwMode="auto">
          <a:xfrm flipH="1">
            <a:off x="1062916" y="5877000"/>
            <a:ext cx="3599572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F221DFAC-181A-104D-0DDF-D90FAE4BED5A}"/>
              </a:ext>
            </a:extLst>
          </p:cNvPr>
          <p:cNvSpPr/>
          <p:nvPr/>
        </p:nvSpPr>
        <p:spPr>
          <a:xfrm>
            <a:off x="1809750" y="3267075"/>
            <a:ext cx="2852738" cy="2324100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260D4D4-CEFF-AC24-BC08-DDA3E3AF1F9D}"/>
              </a:ext>
            </a:extLst>
          </p:cNvPr>
          <p:cNvSpPr txBox="1"/>
          <p:nvPr/>
        </p:nvSpPr>
        <p:spPr>
          <a:xfrm>
            <a:off x="20403" y="6373563"/>
            <a:ext cx="30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Distance from surface 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361F315-7567-BF13-1A23-28439076BCBA}"/>
              </a:ext>
            </a:extLst>
          </p:cNvPr>
          <p:cNvSpPr txBox="1"/>
          <p:nvPr/>
        </p:nvSpPr>
        <p:spPr>
          <a:xfrm>
            <a:off x="1532418" y="5978365"/>
            <a:ext cx="348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ctr"/>
                <a:tab pos="3048000" algn="ct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0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15DDBF9-7C2B-C501-E7AA-C7AB2C9A7CD1}"/>
              </a:ext>
            </a:extLst>
          </p:cNvPr>
          <p:cNvCxnSpPr/>
          <p:nvPr/>
        </p:nvCxnSpPr>
        <p:spPr bwMode="auto">
          <a:xfrm>
            <a:off x="4655194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6F5C3BE-8BDA-6823-4547-EEE5544B0502}"/>
              </a:ext>
            </a:extLst>
          </p:cNvPr>
          <p:cNvCxnSpPr/>
          <p:nvPr/>
        </p:nvCxnSpPr>
        <p:spPr bwMode="auto">
          <a:xfrm>
            <a:off x="1775969" y="5877000"/>
            <a:ext cx="0" cy="14400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1B387BA-0457-4620-C605-5E280897048F}"/>
              </a:ext>
            </a:extLst>
          </p:cNvPr>
          <p:cNvSpPr txBox="1"/>
          <p:nvPr/>
        </p:nvSpPr>
        <p:spPr>
          <a:xfrm>
            <a:off x="3305984" y="3800844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402C557-BCF0-17AD-566D-396C65B0ED09}"/>
              </a:ext>
            </a:extLst>
          </p:cNvPr>
          <p:cNvSpPr txBox="1"/>
          <p:nvPr/>
        </p:nvSpPr>
        <p:spPr>
          <a:xfrm>
            <a:off x="3473939" y="2523896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0F4D775-5784-7F5F-AAE2-634A6AC3AB29}"/>
              </a:ext>
            </a:extLst>
          </p:cNvPr>
          <p:cNvSpPr txBox="1"/>
          <p:nvPr/>
        </p:nvSpPr>
        <p:spPr>
          <a:xfrm>
            <a:off x="6089412" y="2279926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D60BE6A8-3E0D-4FC6-3F1E-ABBC6B4BB3F1}"/>
              </a:ext>
            </a:extLst>
          </p:cNvPr>
          <p:cNvCxnSpPr>
            <a:endCxn id="65" idx="5"/>
          </p:cNvCxnSpPr>
          <p:nvPr/>
        </p:nvCxnSpPr>
        <p:spPr bwMode="auto">
          <a:xfrm>
            <a:off x="4080000" y="2881584"/>
            <a:ext cx="582488" cy="38549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2C9E3BD-0557-E71A-EBE6-CCACE9ACECBD}"/>
              </a:ext>
            </a:extLst>
          </p:cNvPr>
          <p:cNvCxnSpPr/>
          <p:nvPr/>
        </p:nvCxnSpPr>
        <p:spPr bwMode="auto">
          <a:xfrm flipH="1" flipV="1">
            <a:off x="4655174" y="2348991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D049F48-068A-7F36-C38E-371EBB5ED664}"/>
              </a:ext>
            </a:extLst>
          </p:cNvPr>
          <p:cNvCxnSpPr>
            <a:cxnSpLocks/>
          </p:cNvCxnSpPr>
          <p:nvPr/>
        </p:nvCxnSpPr>
        <p:spPr bwMode="auto">
          <a:xfrm>
            <a:off x="5440606" y="2741591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864255-644A-0EC3-E263-DE950BA624EF}"/>
              </a:ext>
            </a:extLst>
          </p:cNvPr>
          <p:cNvCxnSpPr>
            <a:cxnSpLocks/>
            <a:endCxn id="65" idx="5"/>
          </p:cNvCxnSpPr>
          <p:nvPr/>
        </p:nvCxnSpPr>
        <p:spPr bwMode="auto">
          <a:xfrm flipH="1">
            <a:off x="4662488" y="2741590"/>
            <a:ext cx="779652" cy="525485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B4E58B2-BADB-C57F-2134-EDEC6EC5C169}"/>
              </a:ext>
            </a:extLst>
          </p:cNvPr>
          <p:cNvSpPr txBox="1"/>
          <p:nvPr/>
        </p:nvSpPr>
        <p:spPr>
          <a:xfrm>
            <a:off x="3729743" y="1133401"/>
            <a:ext cx="2654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Mass-transfer boundary layer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424B1EA-919D-E63B-D060-2B3D14378C3B}"/>
              </a:ext>
            </a:extLst>
          </p:cNvPr>
          <p:cNvCxnSpPr/>
          <p:nvPr/>
        </p:nvCxnSpPr>
        <p:spPr bwMode="auto">
          <a:xfrm>
            <a:off x="4656000" y="3285000"/>
            <a:ext cx="792000" cy="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oval" w="lg" len="lg"/>
            <a:tailEnd type="oval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33DFBD-2072-0D19-3925-5DEF8E85A057}"/>
              </a:ext>
            </a:extLst>
          </p:cNvPr>
          <p:cNvSpPr txBox="1"/>
          <p:nvPr/>
        </p:nvSpPr>
        <p:spPr>
          <a:xfrm>
            <a:off x="4656000" y="3285000"/>
            <a:ext cx="7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98FFFEF-13C7-E520-F945-2716AC7D760B}"/>
              </a:ext>
            </a:extLst>
          </p:cNvPr>
          <p:cNvCxnSpPr/>
          <p:nvPr/>
        </p:nvCxnSpPr>
        <p:spPr bwMode="auto">
          <a:xfrm flipV="1">
            <a:off x="5448000" y="2747963"/>
            <a:ext cx="0" cy="537037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oval" w="lg" len="lg"/>
            <a:tailEnd type="oval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30F7405-F6EE-ADFA-B0DE-AEA793592B51}"/>
              </a:ext>
            </a:extLst>
          </p:cNvPr>
          <p:cNvSpPr txBox="1"/>
          <p:nvPr/>
        </p:nvSpPr>
        <p:spPr>
          <a:xfrm>
            <a:off x="5451336" y="2737312"/>
            <a:ext cx="10637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-S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F7F909F-8383-EAAE-E283-86F693EDC4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62032" y="2289086"/>
          <a:ext cx="4349700" cy="165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39880" imgH="660240" progId="Equation.DSMT4">
                  <p:embed/>
                </p:oleObj>
              </mc:Choice>
              <mc:Fallback>
                <p:oleObj name="Equation" r:id="rId4" imgW="1739880" imgH="660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F7F909F-8383-EAAE-E283-86F693EDC4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62032" y="2289086"/>
                        <a:ext cx="4349700" cy="165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F289CEF-247A-259E-4AD8-9DFB52D94C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70681" y="4090531"/>
          <a:ext cx="2158200" cy="257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80" imgH="1028520" progId="Equation.DSMT4">
                  <p:embed/>
                </p:oleObj>
              </mc:Choice>
              <mc:Fallback>
                <p:oleObj name="Equation" r:id="rId6" imgW="863280" imgH="10285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F289CEF-247A-259E-4AD8-9DFB52D94C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0681" y="4090531"/>
                        <a:ext cx="2158200" cy="257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9453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34"/>
    </mc:Choice>
    <mc:Fallback xmlns="">
      <p:transition spd="slow" advTm="6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D61D612-D86A-D85D-E9F7-4205A19BC5A3}"/>
              </a:ext>
            </a:extLst>
          </p:cNvPr>
          <p:cNvSpPr/>
          <p:nvPr/>
        </p:nvSpPr>
        <p:spPr>
          <a:xfrm>
            <a:off x="7486650" y="5362576"/>
            <a:ext cx="2895600" cy="495300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A4812-57CE-2277-4015-077BCD848D51}"/>
              </a:ext>
            </a:extLst>
          </p:cNvPr>
          <p:cNvSpPr/>
          <p:nvPr/>
        </p:nvSpPr>
        <p:spPr>
          <a:xfrm>
            <a:off x="7486650" y="4514850"/>
            <a:ext cx="2895600" cy="885825"/>
          </a:xfrm>
          <a:prstGeom prst="rect">
            <a:avLst/>
          </a:prstGeom>
          <a:solidFill>
            <a:srgbClr val="66FFFF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CAB72C01-B53B-C1D4-706A-EA8F8995D1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53225" y="4502150"/>
          <a:ext cx="3463925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74640" imgH="647640" progId="Equation.DSMT4">
                  <p:embed/>
                </p:oleObj>
              </mc:Choice>
              <mc:Fallback>
                <p:oleObj name="Equation" r:id="rId4" imgW="1574640" imgH="64764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CAB72C01-B53B-C1D4-706A-EA8F8995D1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3225" y="4502150"/>
                        <a:ext cx="3463925" cy="142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36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Flux in mass-transfer boundary layer equals </a:t>
            </a:r>
            <a:br>
              <a:rPr lang="en-US" dirty="0"/>
            </a:br>
            <a:r>
              <a:rPr lang="en-US" dirty="0"/>
              <a:t>flux at biofilm surface</a:t>
            </a:r>
          </a:p>
        </p:txBody>
      </p:sp>
      <p:graphicFrame>
        <p:nvGraphicFramePr>
          <p:cNvPr id="2336772" name="Object 4"/>
          <p:cNvGraphicFramePr>
            <a:graphicFrameLocks noChangeAspect="1"/>
          </p:cNvGraphicFramePr>
          <p:nvPr/>
        </p:nvGraphicFramePr>
        <p:xfrm>
          <a:off x="909637" y="2155826"/>
          <a:ext cx="2709863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31560" imgH="571320" progId="Equation.DSMT4">
                  <p:embed/>
                </p:oleObj>
              </mc:Choice>
              <mc:Fallback>
                <p:oleObj name="Equation" r:id="rId6" imgW="1231560" imgH="571320" progId="Equation.DSMT4">
                  <p:embed/>
                  <p:pic>
                    <p:nvPicPr>
                      <p:cNvPr id="23367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7" y="2155826"/>
                        <a:ext cx="2709863" cy="1255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BB408D2-C7F3-F46C-9C6D-F95458A1C3DD}"/>
              </a:ext>
            </a:extLst>
          </p:cNvPr>
          <p:cNvSpPr txBox="1"/>
          <p:nvPr/>
        </p:nvSpPr>
        <p:spPr>
          <a:xfrm>
            <a:off x="381000" y="1200150"/>
            <a:ext cx="6734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Linking flux in boundary layer (J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with flux at biofilm surface (J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456454-9008-C62E-6B90-014F70088DAF}"/>
              </a:ext>
            </a:extLst>
          </p:cNvPr>
          <p:cNvSpPr txBox="1"/>
          <p:nvPr/>
        </p:nvSpPr>
        <p:spPr>
          <a:xfrm>
            <a:off x="0" y="6488668"/>
            <a:ext cx="5884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Assumptions: Steady state and first order biofilm kinetics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C8ED18-7637-1611-B476-B939256D1550}"/>
              </a:ext>
            </a:extLst>
          </p:cNvPr>
          <p:cNvSpPr txBox="1"/>
          <p:nvPr/>
        </p:nvSpPr>
        <p:spPr>
          <a:xfrm>
            <a:off x="6505575" y="1200150"/>
            <a:ext cx="4543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Extreme cases for boundary layer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Arial Narrow"/>
                <a:ea typeface="+mn-ea"/>
                <a:cs typeface="Arial"/>
              </a:rPr>
              <a:t>dominating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or being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CA7D"/>
                </a:highlight>
                <a:uLnTx/>
                <a:uFillTx/>
                <a:latin typeface="Arial Narrow"/>
                <a:ea typeface="+mn-ea"/>
                <a:cs typeface="Arial"/>
              </a:rPr>
              <a:t>negligible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CA7D"/>
              </a:highlight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4F3C597B-8EBB-85E3-01F7-D5CDCAFD56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1588" y="3646488"/>
          <a:ext cx="1844675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8080" imgH="419040" progId="Equation.DSMT4">
                  <p:embed/>
                </p:oleObj>
              </mc:Choice>
              <mc:Fallback>
                <p:oleObj name="Equation" r:id="rId8" imgW="838080" imgH="419040" progId="Equation.DSMT4">
                  <p:embed/>
                  <p:pic>
                    <p:nvPicPr>
                      <p:cNvPr id="3" name="Object 4">
                        <a:extLst>
                          <a:ext uri="{FF2B5EF4-FFF2-40B4-BE49-F238E27FC236}">
                            <a16:creationId xmlns:a16="http://schemas.microsoft.com/office/drawing/2014/main" id="{4F3C597B-8EBB-85E3-01F7-D5CDCAFD56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588" y="3646488"/>
                        <a:ext cx="1844675" cy="92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4385281D-1E5E-57E5-B63A-FCF65D5A8E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6675" y="4797426"/>
          <a:ext cx="3771900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14320" imgH="749160" progId="Equation.DSMT4">
                  <p:embed/>
                </p:oleObj>
              </mc:Choice>
              <mc:Fallback>
                <p:oleObj name="Equation" r:id="rId10" imgW="1714320" imgH="74916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4385281D-1E5E-57E5-B63A-FCF65D5A8E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6675" y="4797426"/>
                        <a:ext cx="3771900" cy="164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  <p:transition advTm="186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0D5F7-E90C-8D79-1C2F-1AD29F31F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5513DFFE-1427-8C1E-9A91-AB2F9A6B0C1E}"/>
              </a:ext>
            </a:extLst>
          </p:cNvPr>
          <p:cNvSpPr/>
          <p:nvPr/>
        </p:nvSpPr>
        <p:spPr>
          <a:xfrm>
            <a:off x="138441" y="1777346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51C5722-0675-08B5-30C4-2C1070DE1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extreme cases</a:t>
            </a:r>
            <a:endParaRPr lang="en-CH" dirty="0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A840269B-7359-0F28-CF6A-768557EEA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4000" y="1773000"/>
            <a:ext cx="1944000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0E8E33-CC49-0554-F5AF-FA791FEA2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544" y="1775174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24322BD-277F-8A8E-8947-3FE4A9AA04B5}"/>
              </a:ext>
            </a:extLst>
          </p:cNvPr>
          <p:cNvCxnSpPr/>
          <p:nvPr/>
        </p:nvCxnSpPr>
        <p:spPr bwMode="auto">
          <a:xfrm flipV="1">
            <a:off x="625575" y="1409911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66D0AA1-A122-79F1-9777-408768A34A88}"/>
              </a:ext>
            </a:extLst>
          </p:cNvPr>
          <p:cNvCxnSpPr/>
          <p:nvPr/>
        </p:nvCxnSpPr>
        <p:spPr bwMode="auto">
          <a:xfrm>
            <a:off x="625575" y="5009911"/>
            <a:ext cx="5110425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42A5C08-A8CF-099C-F365-B9914DF70E1D}"/>
              </a:ext>
            </a:extLst>
          </p:cNvPr>
          <p:cNvCxnSpPr/>
          <p:nvPr/>
        </p:nvCxnSpPr>
        <p:spPr bwMode="auto">
          <a:xfrm flipH="1" flipV="1">
            <a:off x="4290946" y="1769902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90429FE-5627-A100-7411-08042E5882B6}"/>
              </a:ext>
            </a:extLst>
          </p:cNvPr>
          <p:cNvSpPr txBox="1"/>
          <p:nvPr/>
        </p:nvSpPr>
        <p:spPr>
          <a:xfrm>
            <a:off x="625547" y="1308234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2EA5E838-4593-857E-086F-D9BD6B608756}"/>
              </a:ext>
            </a:extLst>
          </p:cNvPr>
          <p:cNvSpPr/>
          <p:nvPr/>
        </p:nvSpPr>
        <p:spPr>
          <a:xfrm>
            <a:off x="659325" y="4869000"/>
            <a:ext cx="2852738" cy="143086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600EAD5-6E74-9CD4-0064-175EE51E78F8}"/>
              </a:ext>
            </a:extLst>
          </p:cNvPr>
          <p:cNvSpPr txBox="1"/>
          <p:nvPr/>
        </p:nvSpPr>
        <p:spPr>
          <a:xfrm>
            <a:off x="2155559" y="443700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C89D333-5A6B-ECE3-4C9C-CEA98CC3702C}"/>
              </a:ext>
            </a:extLst>
          </p:cNvPr>
          <p:cNvSpPr txBox="1"/>
          <p:nvPr/>
        </p:nvSpPr>
        <p:spPr>
          <a:xfrm>
            <a:off x="2712000" y="407700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A2CCD9-4E41-7144-2DBD-EB4C0CEB5FA0}"/>
              </a:ext>
            </a:extLst>
          </p:cNvPr>
          <p:cNvSpPr txBox="1"/>
          <p:nvPr/>
        </p:nvSpPr>
        <p:spPr>
          <a:xfrm>
            <a:off x="4512000" y="1700837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BB59F53-4428-A594-EE42-C28C514B12AE}"/>
              </a:ext>
            </a:extLst>
          </p:cNvPr>
          <p:cNvCxnSpPr>
            <a:cxnSpLocks/>
            <a:endCxn id="65" idx="5"/>
          </p:cNvCxnSpPr>
          <p:nvPr/>
        </p:nvCxnSpPr>
        <p:spPr bwMode="auto">
          <a:xfrm>
            <a:off x="3288000" y="4437000"/>
            <a:ext cx="224063" cy="432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AED64D5-13F6-76E3-F4E8-8C0A595C269A}"/>
              </a:ext>
            </a:extLst>
          </p:cNvPr>
          <p:cNvCxnSpPr/>
          <p:nvPr/>
        </p:nvCxnSpPr>
        <p:spPr bwMode="auto">
          <a:xfrm flipH="1" flipV="1">
            <a:off x="3504749" y="1769902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336E7B78-8EDC-E83F-05FB-6F9EECB92D62}"/>
              </a:ext>
            </a:extLst>
          </p:cNvPr>
          <p:cNvCxnSpPr>
            <a:cxnSpLocks/>
          </p:cNvCxnSpPr>
          <p:nvPr/>
        </p:nvCxnSpPr>
        <p:spPr bwMode="auto">
          <a:xfrm>
            <a:off x="4290181" y="2162502"/>
            <a:ext cx="1157819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BA6E9C-3906-1846-1D0B-AD5DFF878F93}"/>
              </a:ext>
            </a:extLst>
          </p:cNvPr>
          <p:cNvCxnSpPr>
            <a:cxnSpLocks/>
            <a:endCxn id="65" idx="5"/>
          </p:cNvCxnSpPr>
          <p:nvPr/>
        </p:nvCxnSpPr>
        <p:spPr bwMode="auto">
          <a:xfrm flipH="1">
            <a:off x="3512063" y="2162501"/>
            <a:ext cx="779652" cy="2706499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E05A7D5-E834-6B34-126A-FD063B1DD105}"/>
              </a:ext>
            </a:extLst>
          </p:cNvPr>
          <p:cNvCxnSpPr/>
          <p:nvPr/>
        </p:nvCxnSpPr>
        <p:spPr bwMode="auto">
          <a:xfrm>
            <a:off x="3505575" y="1769911"/>
            <a:ext cx="792000" cy="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oval" w="lg" len="lg"/>
            <a:tailEnd type="oval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4F6E7B4-9236-BF25-88EE-75DDEDD6F758}"/>
              </a:ext>
            </a:extLst>
          </p:cNvPr>
          <p:cNvSpPr txBox="1"/>
          <p:nvPr/>
        </p:nvSpPr>
        <p:spPr>
          <a:xfrm>
            <a:off x="3505575" y="1265911"/>
            <a:ext cx="7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BEC30C2-B926-A6DC-1CCA-6D0CB5598A51}"/>
              </a:ext>
            </a:extLst>
          </p:cNvPr>
          <p:cNvSpPr/>
          <p:nvPr/>
        </p:nvSpPr>
        <p:spPr>
          <a:xfrm>
            <a:off x="6256897" y="1777346"/>
            <a:ext cx="487106" cy="32399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1" name="Rectangle 14">
            <a:extLst>
              <a:ext uri="{FF2B5EF4-FFF2-40B4-BE49-F238E27FC236}">
                <a16:creationId xmlns:a16="http://schemas.microsoft.com/office/drawing/2014/main" id="{4D8A5F33-1E0E-A2F7-2273-1851129EF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2456" y="1773000"/>
            <a:ext cx="1944000" cy="3229458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DE77096-CF65-C67A-A17C-F2BC89CEC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4000" y="1775174"/>
            <a:ext cx="2879225" cy="322728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B8539AC-CBDA-85DB-937E-5F19B7D9BBC6}"/>
              </a:ext>
            </a:extLst>
          </p:cNvPr>
          <p:cNvCxnSpPr/>
          <p:nvPr/>
        </p:nvCxnSpPr>
        <p:spPr bwMode="auto">
          <a:xfrm flipV="1">
            <a:off x="6744031" y="1409911"/>
            <a:ext cx="0" cy="360000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36D92CB-9349-CE87-ADAF-9E3F4F4857EA}"/>
              </a:ext>
            </a:extLst>
          </p:cNvPr>
          <p:cNvCxnSpPr/>
          <p:nvPr/>
        </p:nvCxnSpPr>
        <p:spPr bwMode="auto">
          <a:xfrm>
            <a:off x="6744031" y="5009911"/>
            <a:ext cx="5110425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6F1B5F3-09D4-8184-79CC-33BFBDCC73BB}"/>
              </a:ext>
            </a:extLst>
          </p:cNvPr>
          <p:cNvCxnSpPr/>
          <p:nvPr/>
        </p:nvCxnSpPr>
        <p:spPr bwMode="auto">
          <a:xfrm flipH="1" flipV="1">
            <a:off x="10409402" y="1769902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86C22F01-D83F-58AA-4151-556A56B74E74}"/>
              </a:ext>
            </a:extLst>
          </p:cNvPr>
          <p:cNvSpPr txBox="1"/>
          <p:nvPr/>
        </p:nvSpPr>
        <p:spPr>
          <a:xfrm>
            <a:off x="6744003" y="1308234"/>
            <a:ext cx="287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B335B462-3BE0-8034-A4B1-FCF9851C2976}"/>
              </a:ext>
            </a:extLst>
          </p:cNvPr>
          <p:cNvSpPr/>
          <p:nvPr/>
        </p:nvSpPr>
        <p:spPr>
          <a:xfrm>
            <a:off x="6777781" y="2205000"/>
            <a:ext cx="2852738" cy="2807086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F34F314-5F2D-BD86-2BA6-63B78BEB600A}"/>
              </a:ext>
            </a:extLst>
          </p:cNvPr>
          <p:cNvSpPr txBox="1"/>
          <p:nvPr/>
        </p:nvSpPr>
        <p:spPr>
          <a:xfrm>
            <a:off x="8040000" y="3213000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(x)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D9C654-2E18-C706-70EC-B40A04D3847A}"/>
              </a:ext>
            </a:extLst>
          </p:cNvPr>
          <p:cNvSpPr txBox="1"/>
          <p:nvPr/>
        </p:nvSpPr>
        <p:spPr>
          <a:xfrm>
            <a:off x="8441970" y="1944807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FDD2AB9-9FE2-537B-6E60-3895AAF0F2E4}"/>
              </a:ext>
            </a:extLst>
          </p:cNvPr>
          <p:cNvSpPr txBox="1"/>
          <p:nvPr/>
        </p:nvSpPr>
        <p:spPr>
          <a:xfrm>
            <a:off x="10630456" y="1700837"/>
            <a:ext cx="7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2D3A9D3-C48B-D36D-DFA9-F367F0ADD4CF}"/>
              </a:ext>
            </a:extLst>
          </p:cNvPr>
          <p:cNvCxnSpPr>
            <a:cxnSpLocks/>
            <a:endCxn id="58" idx="5"/>
          </p:cNvCxnSpPr>
          <p:nvPr/>
        </p:nvCxnSpPr>
        <p:spPr bwMode="auto">
          <a:xfrm flipV="1">
            <a:off x="9048031" y="2205000"/>
            <a:ext cx="582488" cy="97495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30969DA-08B6-8581-D4A6-0D5EEC58921F}"/>
              </a:ext>
            </a:extLst>
          </p:cNvPr>
          <p:cNvCxnSpPr/>
          <p:nvPr/>
        </p:nvCxnSpPr>
        <p:spPr bwMode="auto">
          <a:xfrm flipH="1" flipV="1">
            <a:off x="9623205" y="1769902"/>
            <a:ext cx="42" cy="322511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12994BA-FA18-8D3D-0FE9-4945D3C7B182}"/>
              </a:ext>
            </a:extLst>
          </p:cNvPr>
          <p:cNvCxnSpPr>
            <a:cxnSpLocks/>
          </p:cNvCxnSpPr>
          <p:nvPr/>
        </p:nvCxnSpPr>
        <p:spPr bwMode="auto">
          <a:xfrm>
            <a:off x="10408637" y="2162502"/>
            <a:ext cx="1157819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AEC4AE7-68AE-3A65-4AE3-367119485928}"/>
              </a:ext>
            </a:extLst>
          </p:cNvPr>
          <p:cNvCxnSpPr>
            <a:cxnSpLocks/>
            <a:endCxn id="58" idx="5"/>
          </p:cNvCxnSpPr>
          <p:nvPr/>
        </p:nvCxnSpPr>
        <p:spPr bwMode="auto">
          <a:xfrm flipH="1">
            <a:off x="9630519" y="2162501"/>
            <a:ext cx="779652" cy="42499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B712A35-7AFC-F485-878B-C9975026F1F8}"/>
              </a:ext>
            </a:extLst>
          </p:cNvPr>
          <p:cNvCxnSpPr/>
          <p:nvPr/>
        </p:nvCxnSpPr>
        <p:spPr bwMode="auto">
          <a:xfrm>
            <a:off x="9624031" y="1769911"/>
            <a:ext cx="792000" cy="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oval" w="lg" len="lg"/>
            <a:tailEnd type="oval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B01A62A-ACFB-CFC5-25AD-C2684B7AC94E}"/>
              </a:ext>
            </a:extLst>
          </p:cNvPr>
          <p:cNvSpPr txBox="1"/>
          <p:nvPr/>
        </p:nvSpPr>
        <p:spPr>
          <a:xfrm>
            <a:off x="9624031" y="1265911"/>
            <a:ext cx="7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C43D27C3-AC07-BCED-6528-8ED36FF1B7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56000" y="5517000"/>
          <a:ext cx="4135438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560" imgH="406080" progId="Equation.DSMT4">
                  <p:embed/>
                </p:oleObj>
              </mc:Choice>
              <mc:Fallback>
                <p:oleObj name="Equation" r:id="rId4" imgW="1879560" imgH="406080" progId="Equation.DSMT4">
                  <p:embed/>
                  <p:pic>
                    <p:nvPicPr>
                      <p:cNvPr id="3" name="Object 4">
                        <a:extLst>
                          <a:ext uri="{FF2B5EF4-FFF2-40B4-BE49-F238E27FC236}">
                            <a16:creationId xmlns:a16="http://schemas.microsoft.com/office/drawing/2014/main" id="{C43D27C3-AC07-BCED-6528-8ED36FF1B7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6000" y="5517000"/>
                        <a:ext cx="4135438" cy="893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D0F09E4-A52F-452B-70BA-39D64BCE99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80000" y="5733000"/>
          <a:ext cx="30734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0" imgH="215640" progId="Equation.DSMT4">
                  <p:embed/>
                </p:oleObj>
              </mc:Choice>
              <mc:Fallback>
                <p:oleObj name="Equation" r:id="rId6" imgW="139680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D0F09E4-A52F-452B-70BA-39D64BCE99E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0000" y="5733000"/>
                        <a:ext cx="307340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1928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6"/>
    </mc:Choice>
    <mc:Fallback xmlns="">
      <p:transition spd="slow" advTm="10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6" grpId="0" animBg="1"/>
      <p:bldP spid="17" grpId="0" animBg="1"/>
      <p:bldP spid="40" grpId="0"/>
      <p:bldP spid="65" grpId="0" animBg="1"/>
      <p:bldP spid="76" grpId="0"/>
      <p:bldP spid="77" grpId="0"/>
      <p:bldP spid="78" grpId="0"/>
      <p:bldP spid="23" grpId="0"/>
      <p:bldP spid="50" grpId="0" animBg="1"/>
      <p:bldP spid="51" grpId="0" animBg="1"/>
      <p:bldP spid="52" grpId="0" animBg="1"/>
      <p:bldP spid="56" grpId="0"/>
      <p:bldP spid="58" grpId="0" animBg="1"/>
      <p:bldP spid="59" grpId="0"/>
      <p:bldP spid="60" grpId="0"/>
      <p:bldP spid="62" grpId="0"/>
      <p:bldP spid="74" grpId="0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846D93-0D78-761D-9C35-4BAA30A4C3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444"/>
          <a:stretch/>
        </p:blipFill>
        <p:spPr>
          <a:xfrm>
            <a:off x="445922" y="1524000"/>
            <a:ext cx="5794705" cy="4838700"/>
          </a:xfrm>
          <a:prstGeom prst="rect">
            <a:avLst/>
          </a:prstGeom>
        </p:spPr>
      </p:pic>
      <p:sp>
        <p:nvSpPr>
          <p:cNvPr id="2339844" name="Rectangle 4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8641563" cy="774700"/>
          </a:xfrm>
        </p:spPr>
        <p:txBody>
          <a:bodyPr/>
          <a:lstStyle/>
          <a:p>
            <a:r>
              <a:rPr lang="en-US" dirty="0"/>
              <a:t>Example: Influence of external boundary layer on substrate flux</a:t>
            </a:r>
          </a:p>
        </p:txBody>
      </p:sp>
      <p:sp>
        <p:nvSpPr>
          <p:cNvPr id="2339846" name="Text Box 6"/>
          <p:cNvSpPr txBox="1">
            <a:spLocks noChangeArrowheads="1"/>
          </p:cNvSpPr>
          <p:nvPr/>
        </p:nvSpPr>
        <p:spPr bwMode="auto">
          <a:xfrm>
            <a:off x="4040455" y="4739217"/>
            <a:ext cx="2379395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Boundary layer thickness, L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(in </a:t>
            </a: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μ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m)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339847" name="Text Box 7"/>
          <p:cNvSpPr txBox="1">
            <a:spLocks noChangeArrowheads="1"/>
          </p:cNvSpPr>
          <p:nvPr/>
        </p:nvSpPr>
        <p:spPr bwMode="auto">
          <a:xfrm>
            <a:off x="6744000" y="1597556"/>
            <a:ext cx="51120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External mass transfer resistance can have significant influence on substrate flux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Typical values: L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 = 30 – 100 µm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Mixing conditions (e.g., aeration intensity) and biofilm morphology can have significant influence on boundary layer thickness</a:t>
            </a:r>
            <a:endParaRPr kumimoji="0" lang="el-GR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902A5C0-DA6A-8AE0-189A-7ED4B6419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1562" y="5948599"/>
            <a:ext cx="4884671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Bulk phase organic substrate (mg COD/L)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D59F41E5-A594-CF27-A096-871DA6A8FBA8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524988" y="3338749"/>
            <a:ext cx="45544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Flux of organic substrate (g COD/m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.d)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6AC9ABB-6BAC-AA20-5437-94D722473DD5}"/>
              </a:ext>
            </a:extLst>
          </p:cNvPr>
          <p:cNvCxnSpPr/>
          <p:nvPr/>
        </p:nvCxnSpPr>
        <p:spPr bwMode="auto">
          <a:xfrm flipV="1">
            <a:off x="4638675" y="4400550"/>
            <a:ext cx="504825" cy="32385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 Box 7">
            <a:extLst>
              <a:ext uri="{FF2B5EF4-FFF2-40B4-BE49-F238E27FC236}">
                <a16:creationId xmlns:a16="http://schemas.microsoft.com/office/drawing/2014/main" id="{02D488E7-0C67-2848-2AC4-DD8AD9438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5180" y="6131456"/>
            <a:ext cx="498681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Biofilm with only heterotrophic substrate removal and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= 200 </a:t>
            </a: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μ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 charset="0"/>
              </a:rPr>
              <a:t>m (for further details see Figure 17.13 in the book)</a:t>
            </a:r>
            <a:endParaRPr kumimoji="0" lang="el-G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F6EE72-BAA9-8987-7B6D-8EC9AA9FAA82}"/>
              </a:ext>
            </a:extLst>
          </p:cNvPr>
          <p:cNvSpPr/>
          <p:nvPr/>
        </p:nvSpPr>
        <p:spPr>
          <a:xfrm>
            <a:off x="5088000" y="1845000"/>
            <a:ext cx="504000" cy="8640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ransition advTm="10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9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9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6409563" cy="5689600"/>
          </a:xfrm>
        </p:spPr>
        <p:txBody>
          <a:bodyPr/>
          <a:lstStyle/>
          <a:p>
            <a:pPr>
              <a:spcAft>
                <a:spcPts val="1200"/>
              </a:spcAft>
            </a:pPr>
            <a:endParaRPr lang="en-US" sz="2800" dirty="0"/>
          </a:p>
          <a:p>
            <a:pPr>
              <a:spcAft>
                <a:spcPts val="1200"/>
              </a:spcAft>
            </a:pPr>
            <a:r>
              <a:rPr lang="en-US" sz="2800" dirty="0"/>
              <a:t>External mass transfer resistances significantly influence overall substrate removal rates</a:t>
            </a:r>
          </a:p>
          <a:p>
            <a:pPr>
              <a:spcAft>
                <a:spcPts val="1200"/>
              </a:spcAft>
            </a:pPr>
            <a:r>
              <a:rPr lang="en-US" sz="2800" dirty="0"/>
              <a:t>These resistances must be considered when applying biofilm models for reactor design or operation</a:t>
            </a:r>
          </a:p>
          <a:p>
            <a:pPr>
              <a:spcAft>
                <a:spcPts val="1200"/>
              </a:spcAft>
            </a:pPr>
            <a:r>
              <a:rPr lang="en-US" sz="2800" dirty="0"/>
              <a:t>The typical thickness of the external boundary layer L</a:t>
            </a:r>
            <a:r>
              <a:rPr lang="en-US" sz="2800" baseline="-25000" dirty="0"/>
              <a:t>L</a:t>
            </a:r>
            <a:r>
              <a:rPr lang="en-US" sz="2800" dirty="0"/>
              <a:t> = 30 – 100 µm (most reactors) – but depends on operation</a:t>
            </a:r>
          </a:p>
        </p:txBody>
      </p: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7B8AB93F-189A-25AA-972B-ECA7897434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36000" y="1245189"/>
          <a:ext cx="4296096" cy="1877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14320" imgH="749160" progId="Equation.DSMT4">
                  <p:embed/>
                </p:oleObj>
              </mc:Choice>
              <mc:Fallback>
                <p:oleObj name="Equation" r:id="rId4" imgW="1714320" imgH="749160" progId="Equation.DSMT4">
                  <p:embed/>
                  <p:pic>
                    <p:nvPicPr>
                      <p:cNvPr id="3" name="Object 4">
                        <a:extLst>
                          <a:ext uri="{FF2B5EF4-FFF2-40B4-BE49-F238E27FC236}">
                            <a16:creationId xmlns:a16="http://schemas.microsoft.com/office/drawing/2014/main" id="{7B8AB93F-189A-25AA-972B-ECA7897434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6000" y="1245189"/>
                        <a:ext cx="4296096" cy="18773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3D5A6E35-8AD9-3DDA-A46A-2F735DC751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36000" y="3122588"/>
          <a:ext cx="4296096" cy="1766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74640" imgH="647640" progId="Equation.DSMT4">
                  <p:embed/>
                </p:oleObj>
              </mc:Choice>
              <mc:Fallback>
                <p:oleObj name="Equation" r:id="rId6" imgW="1574640" imgH="64764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3D5A6E35-8AD9-3DDA-A46A-2F735DC751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6000" y="3122588"/>
                        <a:ext cx="4296096" cy="17669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4792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59"/>
    </mc:Choice>
    <mc:Fallback xmlns="">
      <p:transition spd="slow" advTm="247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42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248">
        <p:fade/>
      </p:transition>
    </mc:Choice>
    <mc:Fallback xmlns="">
      <p:transition spd="med" advTm="6248">
        <p:fade/>
      </p:transition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1EBD98-1F3F-FB9A-3E8A-ACBC46A83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A61F2FC-89E1-B583-CA74-6117031D28FC}"/>
              </a:ext>
            </a:extLst>
          </p:cNvPr>
          <p:cNvSpPr txBox="1"/>
          <p:nvPr/>
        </p:nvSpPr>
        <p:spPr>
          <a:xfrm>
            <a:off x="5659471" y="857250"/>
            <a:ext cx="65325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Modeling biofilm 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2D91553-F0F0-8113-994E-3EB8031F0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8B26B554-81DC-0283-A225-439D7A801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9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7"/>
    </mc:Choice>
    <mc:Fallback xmlns="">
      <p:transition spd="slow" advTm="5127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B82E5-8199-C403-5BEF-1EEF549A9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modeling tools readily available</a:t>
            </a:r>
            <a:endParaRPr lang="en-C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39B7A4-20CA-AD34-484F-E2228512CD31}"/>
              </a:ext>
            </a:extLst>
          </p:cNvPr>
          <p:cNvSpPr txBox="1"/>
          <p:nvPr/>
        </p:nvSpPr>
        <p:spPr>
          <a:xfrm>
            <a:off x="0" y="6396335"/>
            <a:ext cx="11808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https://doi.org/10.25678/00021W (AQUASIM files), https://doi.org/10.25678/00022X (SUMO files)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A06E81-9C25-92BF-B7B1-B31FF76A5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9" y="765000"/>
            <a:ext cx="9769813" cy="540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58E08A-3641-4C3A-6358-E42F4F7DFB29}"/>
              </a:ext>
            </a:extLst>
          </p:cNvPr>
          <p:cNvSpPr txBox="1"/>
          <p:nvPr/>
        </p:nvSpPr>
        <p:spPr>
          <a:xfrm>
            <a:off x="2352000" y="3861000"/>
            <a:ext cx="44916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O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2</a:t>
            </a:r>
            <a:endParaRPr kumimoji="0" lang="en-CH" sz="1800" b="0" i="0" u="none" strike="noStrike" kern="1200" cap="none" spc="0" normalizeH="0" baseline="-2500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19AA-202F-6926-7D06-3B0E674A719F}"/>
              </a:ext>
            </a:extLst>
          </p:cNvPr>
          <p:cNvSpPr txBox="1"/>
          <p:nvPr/>
        </p:nvSpPr>
        <p:spPr>
          <a:xfrm>
            <a:off x="2639999" y="6093000"/>
            <a:ext cx="73136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950" algn="ctr"/>
                <a:tab pos="1433513" algn="ctr"/>
                <a:tab pos="2509838" algn="ctr"/>
                <a:tab pos="3495675" algn="ctr"/>
                <a:tab pos="4572000" algn="ctr"/>
                <a:tab pos="5562600" algn="ctr"/>
                <a:tab pos="6457950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	Bulk	1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layer	2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	3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rd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	4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	5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	6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 layer</a:t>
            </a:r>
            <a:endParaRPr kumimoji="0" lang="en-CH" sz="1800" b="0" i="0" u="none" strike="noStrike" kern="1200" cap="none" spc="0" normalizeH="0" baseline="-2500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03723C-C9D9-521E-3229-1735F8F1E169}"/>
              </a:ext>
            </a:extLst>
          </p:cNvPr>
          <p:cNvSpPr txBox="1"/>
          <p:nvPr/>
        </p:nvSpPr>
        <p:spPr>
          <a:xfrm>
            <a:off x="4280037" y="1302097"/>
            <a:ext cx="215956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6 x MBBR in-series</a:t>
            </a:r>
            <a:endParaRPr kumimoji="0" lang="en-CH" sz="1800" b="0" i="0" u="none" strike="noStrike" kern="1200" cap="none" spc="0" normalizeH="0" baseline="-2500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115C47-73B6-5D04-63CB-934BF80FD08D}"/>
              </a:ext>
            </a:extLst>
          </p:cNvPr>
          <p:cNvSpPr txBox="1"/>
          <p:nvPr/>
        </p:nvSpPr>
        <p:spPr>
          <a:xfrm>
            <a:off x="6023776" y="2542562"/>
            <a:ext cx="169790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Sludge recycle</a:t>
            </a:r>
            <a:endParaRPr kumimoji="0" lang="en-CH" sz="1800" b="0" i="0" u="none" strike="noStrike" kern="1200" cap="none" spc="0" normalizeH="0" baseline="-2500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209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79"/>
    </mc:Choice>
    <mc:Fallback xmlns="">
      <p:transition spd="slow" advTm="6279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8353563" cy="5689600"/>
          </a:xfrm>
        </p:spPr>
        <p:txBody>
          <a:bodyPr/>
          <a:lstStyle/>
          <a:p>
            <a:endParaRPr lang="en-US" sz="2800" dirty="0"/>
          </a:p>
          <a:p>
            <a:r>
              <a:rPr lang="en-US" sz="3000" dirty="0"/>
              <a:t>Describe how to use a numerical simulator to predict biofilm reactor performance</a:t>
            </a:r>
          </a:p>
          <a:p>
            <a:endParaRPr lang="en-US" sz="3000" dirty="0"/>
          </a:p>
          <a:p>
            <a:r>
              <a:rPr lang="en-US" sz="3000" dirty="0"/>
              <a:t>Understand how reactor design and operation impact effluent ammonia concentrations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62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0"/>
    </mc:Choice>
    <mc:Fallback xmlns="">
      <p:transition spd="slow" advTm="14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17594-BB6C-F38B-D925-C10740494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analytical to numerical solutions</a:t>
            </a:r>
            <a:endParaRPr lang="en-CH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F8C2E8A-1B8B-5FE7-14DB-240E7FB4DF8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34963" y="908050"/>
          <a:ext cx="11522074" cy="5328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7037">
                  <a:extLst>
                    <a:ext uri="{9D8B030D-6E8A-4147-A177-3AD203B41FA5}">
                      <a16:colId xmlns:a16="http://schemas.microsoft.com/office/drawing/2014/main" val="3297121198"/>
                    </a:ext>
                  </a:extLst>
                </a:gridCol>
                <a:gridCol w="3744000">
                  <a:extLst>
                    <a:ext uri="{9D8B030D-6E8A-4147-A177-3AD203B41FA5}">
                      <a16:colId xmlns:a16="http://schemas.microsoft.com/office/drawing/2014/main" val="270491609"/>
                    </a:ext>
                  </a:extLst>
                </a:gridCol>
                <a:gridCol w="4681037">
                  <a:extLst>
                    <a:ext uri="{9D8B030D-6E8A-4147-A177-3AD203B41FA5}">
                      <a16:colId xmlns:a16="http://schemas.microsoft.com/office/drawing/2014/main" val="2927735469"/>
                    </a:ext>
                  </a:extLst>
                </a:gridCol>
              </a:tblGrid>
              <a:tr h="100616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/>
                        <a:t>Analytical solutions of biofilm model…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Numerical solutions of biofilm model…</a:t>
                      </a:r>
                      <a:endParaRPr lang="en-CH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011018"/>
                  </a:ext>
                </a:extLst>
              </a:tr>
              <a:tr h="55898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Kinetics</a:t>
                      </a:r>
                      <a:endParaRPr lang="en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First or zero order kinetics</a:t>
                      </a:r>
                      <a:endParaRPr lang="en-CH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00B050"/>
                          </a:solidFill>
                        </a:rPr>
                        <a:t>All kinetics</a:t>
                      </a:r>
                      <a:endParaRPr lang="en-CH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079716"/>
                  </a:ext>
                </a:extLst>
              </a:tr>
              <a:tr h="163967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Substrates</a:t>
                      </a:r>
                      <a:endParaRPr lang="en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Single limiting substrate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User must identify limiting substrate</a:t>
                      </a:r>
                      <a:endParaRPr lang="en-CH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00B050"/>
                          </a:solidFill>
                        </a:rPr>
                        <a:t>Multiple substrates</a:t>
                      </a:r>
                      <a:endParaRPr lang="en-CH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083004"/>
                  </a:ext>
                </a:extLst>
              </a:tr>
              <a:tr h="55898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Bacterial groups</a:t>
                      </a:r>
                      <a:endParaRPr lang="en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Single group of organisms</a:t>
                      </a:r>
                      <a:endParaRPr lang="en-CH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00B050"/>
                          </a:solidFill>
                        </a:rPr>
                        <a:t>Multiple organisms</a:t>
                      </a:r>
                      <a:endParaRPr lang="en-CH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938369"/>
                  </a:ext>
                </a:extLst>
              </a:tr>
              <a:tr h="55898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Dynamics</a:t>
                      </a:r>
                      <a:endParaRPr lang="en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Only steady state</a:t>
                      </a:r>
                      <a:endParaRPr lang="en-CH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00B050"/>
                          </a:solidFill>
                        </a:rPr>
                        <a:t>Include dynamic influent and operation</a:t>
                      </a:r>
                      <a:endParaRPr lang="en-CH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44922"/>
                  </a:ext>
                </a:extLst>
              </a:tr>
              <a:tr h="100616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Type of solution</a:t>
                      </a:r>
                      <a:endParaRPr lang="en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00B050"/>
                          </a:solidFill>
                        </a:rPr>
                        <a:t>Explicit analytical solution</a:t>
                      </a:r>
                      <a:endParaRPr lang="en-CH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Must evaluate numerical model for each condition – no explicit analytical solution</a:t>
                      </a:r>
                      <a:endParaRPr lang="en-CH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8483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47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5"/>
    </mc:Choice>
    <mc:Fallback xmlns="">
      <p:transition spd="slow" advTm="650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arge body of water with trees in the background&#10;&#10;Description automatically generated">
            <a:extLst>
              <a:ext uri="{FF2B5EF4-FFF2-40B4-BE49-F238E27FC236}">
                <a16:creationId xmlns:a16="http://schemas.microsoft.com/office/drawing/2014/main" id="{85FC892D-2E18-CDE4-1528-23ECB15582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t="1" b="2807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63DB8E-1401-AE33-EB80-8BA6C2CBC06F}"/>
              </a:ext>
            </a:extLst>
          </p:cNvPr>
          <p:cNvSpPr txBox="1"/>
          <p:nvPr/>
        </p:nvSpPr>
        <p:spPr>
          <a:xfrm>
            <a:off x="0" y="6581001"/>
            <a:ext cx="3720000" cy="276999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Arial Narrow" panose="020B0606020202030204" pitchFamily="34" charset="0"/>
              </a:rPr>
              <a:t>Photo: https://en.wikipedia.org/wiki/Grand_Prismatic_Spring</a:t>
            </a:r>
            <a:endParaRPr lang="en-US" sz="1200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00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2CDCC-C910-9C82-7793-490CEDB65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26C326C-98AB-B7A0-8848-2CAC91145A78}"/>
              </a:ext>
            </a:extLst>
          </p:cNvPr>
          <p:cNvSpPr/>
          <p:nvPr/>
        </p:nvSpPr>
        <p:spPr>
          <a:xfrm>
            <a:off x="3487382" y="3177396"/>
            <a:ext cx="487106" cy="209863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651C6C97-D346-A4C7-DC56-883315769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187" y="3179999"/>
            <a:ext cx="1746004" cy="2086389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1A04E57-B35D-B021-8BE3-7B6A1DD84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539" y="3175990"/>
            <a:ext cx="2313905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B96151-51FE-C852-DAF3-24BEEF6E3ABC}"/>
              </a:ext>
            </a:extLst>
          </p:cNvPr>
          <p:cNvCxnSpPr/>
          <p:nvPr/>
        </p:nvCxnSpPr>
        <p:spPr bwMode="auto">
          <a:xfrm flipH="1" flipV="1">
            <a:off x="6287209" y="3172575"/>
            <a:ext cx="42" cy="2088994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1F17784-59F5-9C0A-2E1A-77E7844C548A}"/>
              </a:ext>
            </a:extLst>
          </p:cNvPr>
          <p:cNvSpPr txBox="1"/>
          <p:nvPr/>
        </p:nvSpPr>
        <p:spPr>
          <a:xfrm>
            <a:off x="6312001" y="2565000"/>
            <a:ext cx="172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703CF6-1907-2B6A-17CF-DD2930E96DC4}"/>
              </a:ext>
            </a:extLst>
          </p:cNvPr>
          <p:cNvSpPr txBox="1"/>
          <p:nvPr/>
        </p:nvSpPr>
        <p:spPr>
          <a:xfrm rot="16200000">
            <a:off x="2198820" y="3993467"/>
            <a:ext cx="210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Carrier</a:t>
            </a:r>
            <a:endParaRPr lang="en-CH" sz="2400" b="0" dirty="0">
              <a:latin typeface="+mn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4F95EB7-F155-26FA-633E-110F7B5ACC9C}"/>
              </a:ext>
            </a:extLst>
          </p:cNvPr>
          <p:cNvSpPr txBox="1"/>
          <p:nvPr/>
        </p:nvSpPr>
        <p:spPr>
          <a:xfrm>
            <a:off x="3936000" y="2565000"/>
            <a:ext cx="23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3B130D0-15F9-EBAB-B5BB-5F9C030A02B5}"/>
              </a:ext>
            </a:extLst>
          </p:cNvPr>
          <p:cNvGrpSpPr/>
          <p:nvPr/>
        </p:nvGrpSpPr>
        <p:grpSpPr>
          <a:xfrm>
            <a:off x="6816000" y="3573000"/>
            <a:ext cx="987907" cy="1008000"/>
            <a:chOff x="6960000" y="3429000"/>
            <a:chExt cx="987907" cy="10080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946BFE9-0AB5-A964-7CED-BBAF7C640F86}"/>
                </a:ext>
              </a:extLst>
            </p:cNvPr>
            <p:cNvCxnSpPr/>
            <p:nvPr/>
          </p:nvCxnSpPr>
          <p:spPr bwMode="auto">
            <a:xfrm>
              <a:off x="7452094" y="3429000"/>
              <a:ext cx="0" cy="1008000"/>
            </a:xfrm>
            <a:prstGeom prst="line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AF0D556-A815-F6D3-A706-A08C909AE86F}"/>
                </a:ext>
              </a:extLst>
            </p:cNvPr>
            <p:cNvSpPr/>
            <p:nvPr/>
          </p:nvSpPr>
          <p:spPr>
            <a:xfrm>
              <a:off x="7464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063CF0B-86EC-8B00-E6D0-655D0C450A94}"/>
                </a:ext>
              </a:extLst>
            </p:cNvPr>
            <p:cNvSpPr/>
            <p:nvPr/>
          </p:nvSpPr>
          <p:spPr>
            <a:xfrm>
              <a:off x="6960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B7F8FC2-7641-DFDF-733A-08EFC65A9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Microscale: Flux = f(bulk phase concentration)</a:t>
            </a:r>
            <a:endParaRPr lang="en-CH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3503B8-9730-5B67-8D53-4C99CE63CF5B}"/>
              </a:ext>
            </a:extLst>
          </p:cNvPr>
          <p:cNvSpPr txBox="1"/>
          <p:nvPr/>
        </p:nvSpPr>
        <p:spPr>
          <a:xfrm>
            <a:off x="1920000" y="909000"/>
            <a:ext cx="4098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+mn-lt"/>
              </a:rPr>
              <a:t>We can estimate COD flux into the biofilm (later in this course):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J</a:t>
            </a:r>
            <a:r>
              <a:rPr lang="en-US" sz="2400" baseline="-25000" dirty="0">
                <a:latin typeface="+mn-lt"/>
              </a:rPr>
              <a:t>LF</a:t>
            </a:r>
            <a:r>
              <a:rPr lang="en-US" sz="2400" dirty="0">
                <a:latin typeface="+mn-lt"/>
              </a:rPr>
              <a:t> = 12 g COD/(m</a:t>
            </a:r>
            <a:r>
              <a:rPr lang="en-US" sz="2400" baseline="30000" dirty="0">
                <a:latin typeface="+mn-lt"/>
              </a:rPr>
              <a:t>2</a:t>
            </a:r>
            <a:r>
              <a:rPr lang="en-US" sz="2400" dirty="0">
                <a:latin typeface="+mn-lt"/>
              </a:rPr>
              <a:t>.d)</a:t>
            </a:r>
            <a:endParaRPr lang="en-CH" sz="2400" b="0" dirty="0">
              <a:latin typeface="+mn-lt"/>
            </a:endParaRPr>
          </a:p>
        </p:txBody>
      </p:sp>
      <p:sp>
        <p:nvSpPr>
          <p:cNvPr id="82" name="Arrow: Right 81">
            <a:extLst>
              <a:ext uri="{FF2B5EF4-FFF2-40B4-BE49-F238E27FC236}">
                <a16:creationId xmlns:a16="http://schemas.microsoft.com/office/drawing/2014/main" id="{2705EE8C-FF97-E298-3D59-288F76FAF5E4}"/>
              </a:ext>
            </a:extLst>
          </p:cNvPr>
          <p:cNvSpPr/>
          <p:nvPr/>
        </p:nvSpPr>
        <p:spPr>
          <a:xfrm flipH="1">
            <a:off x="5592000" y="3653843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chemeClr val="tx2"/>
          </a:solidFill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2E23A0-1715-FAB7-2DDA-C6FE0F3845C1}"/>
              </a:ext>
            </a:extLst>
          </p:cNvPr>
          <p:cNvSpPr/>
          <p:nvPr/>
        </p:nvSpPr>
        <p:spPr>
          <a:xfrm>
            <a:off x="518100" y="1438800"/>
            <a:ext cx="774700" cy="787400"/>
          </a:xfrm>
          <a:prstGeom prst="rect">
            <a:avLst/>
          </a:prstGeom>
          <a:solidFill>
            <a:srgbClr val="66FFFF"/>
          </a:solidFill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A697FC-3CF2-7F7B-62B9-DAD5AA16B194}"/>
              </a:ext>
            </a:extLst>
          </p:cNvPr>
          <p:cNvGrpSpPr/>
          <p:nvPr/>
        </p:nvGrpSpPr>
        <p:grpSpPr>
          <a:xfrm rot="3271699">
            <a:off x="776853" y="1707871"/>
            <a:ext cx="288000" cy="290793"/>
            <a:chOff x="7392000" y="2346207"/>
            <a:chExt cx="288000" cy="290793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25CA280-D419-904C-6E0B-DA1DD2F594B9}"/>
                </a:ext>
              </a:extLst>
            </p:cNvPr>
            <p:cNvCxnSpPr>
              <a:stCxn id="1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28421E6-A136-E4D0-D0B4-E14D2B8EE42B}"/>
                </a:ext>
              </a:extLst>
            </p:cNvPr>
            <p:cNvCxnSpPr>
              <a:stCxn id="19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BA233FD-1884-0049-BAEA-215E0159D579}"/>
                </a:ext>
              </a:extLst>
            </p:cNvPr>
            <p:cNvCxnSpPr>
              <a:stCxn id="19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E610A0E-296E-97D3-744F-311BD500E36D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A5D4E65-2B38-92C7-7B12-8CF0ABAC14D0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DC9599B-D7F6-F50D-E8C2-6C88E03D4F1F}"/>
                </a:ext>
              </a:extLst>
            </p:cNvPr>
            <p:cNvCxnSpPr>
              <a:stCxn id="19" idx="2"/>
              <a:endCxn id="19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781BA9B-B4FC-0D12-CB79-A4D837C04036}"/>
                </a:ext>
              </a:extLst>
            </p:cNvPr>
            <p:cNvCxnSpPr>
              <a:stCxn id="19" idx="0"/>
              <a:endCxn id="19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683E0A64-4F20-0880-6045-BEB9C62CD162}"/>
              </a:ext>
            </a:extLst>
          </p:cNvPr>
          <p:cNvSpPr txBox="1"/>
          <p:nvPr/>
        </p:nvSpPr>
        <p:spPr>
          <a:xfrm>
            <a:off x="480000" y="2277000"/>
            <a:ext cx="2447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microscale mass balance</a:t>
            </a:r>
            <a:endParaRPr lang="en-CH" sz="2400" b="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30124C-9441-0DB6-C884-72B3CC2E52BD}"/>
              </a:ext>
            </a:extLst>
          </p:cNvPr>
          <p:cNvSpPr txBox="1"/>
          <p:nvPr/>
        </p:nvSpPr>
        <p:spPr>
          <a:xfrm>
            <a:off x="3648000" y="5525843"/>
            <a:ext cx="316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Control volume for microscale mass balance</a:t>
            </a:r>
            <a:endParaRPr lang="en-CH" sz="2400" b="0" dirty="0"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1C9EC4-A6D4-AB02-5806-0DE13BEDBBF3}"/>
              </a:ext>
            </a:extLst>
          </p:cNvPr>
          <p:cNvCxnSpPr/>
          <p:nvPr/>
        </p:nvCxnSpPr>
        <p:spPr bwMode="auto">
          <a:xfrm>
            <a:off x="5736000" y="2141843"/>
            <a:ext cx="432000" cy="1656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298014B-01E6-250D-9737-D300E89D66F5}"/>
              </a:ext>
            </a:extLst>
          </p:cNvPr>
          <p:cNvCxnSpPr/>
          <p:nvPr/>
        </p:nvCxnSpPr>
        <p:spPr bwMode="auto">
          <a:xfrm flipH="1">
            <a:off x="7752000" y="3149843"/>
            <a:ext cx="502414" cy="39077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2B788FE-4626-5A44-8A93-429A5DC36667}"/>
              </a:ext>
            </a:extLst>
          </p:cNvPr>
          <p:cNvSpPr txBox="1"/>
          <p:nvPr/>
        </p:nvSpPr>
        <p:spPr>
          <a:xfrm>
            <a:off x="8328000" y="2861843"/>
            <a:ext cx="386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Bulk phase COD concentration: </a:t>
            </a:r>
          </a:p>
          <a:p>
            <a:pPr algn="l"/>
            <a:r>
              <a:rPr lang="en-US" sz="2400" b="0" dirty="0">
                <a:latin typeface="+mn-lt"/>
              </a:rPr>
              <a:t>S</a:t>
            </a:r>
            <a:r>
              <a:rPr lang="en-US" sz="2400" b="0" baseline="-25000" dirty="0">
                <a:latin typeface="+mn-lt"/>
              </a:rPr>
              <a:t>B</a:t>
            </a:r>
            <a:r>
              <a:rPr lang="en-US" sz="2400" b="0" dirty="0">
                <a:latin typeface="+mn-lt"/>
              </a:rPr>
              <a:t> = 10 mg COD/L</a:t>
            </a:r>
            <a:endParaRPr lang="en-CH" sz="2400" b="0" dirty="0">
              <a:latin typeface="+mn-lt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A1F8E7E5-5BA1-EF2A-3AD8-15DE70DC2E70}"/>
              </a:ext>
            </a:extLst>
          </p:cNvPr>
          <p:cNvSpPr/>
          <p:nvPr/>
        </p:nvSpPr>
        <p:spPr>
          <a:xfrm rot="5400000">
            <a:off x="3936000" y="2925000"/>
            <a:ext cx="2376000" cy="2664000"/>
          </a:xfrm>
          <a:prstGeom prst="rect">
            <a:avLst/>
          </a:prstGeom>
          <a:ln w="57150">
            <a:solidFill>
              <a:srgbClr val="FF0000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4DF0DF-C8EE-0FDD-16F5-0C589CB34AA9}"/>
              </a:ext>
            </a:extLst>
          </p:cNvPr>
          <p:cNvSpPr txBox="1"/>
          <p:nvPr/>
        </p:nvSpPr>
        <p:spPr>
          <a:xfrm>
            <a:off x="0" y="6488668"/>
            <a:ext cx="68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dirty="0">
                <a:latin typeface="+mn-lt"/>
              </a:rPr>
              <a:t>The given value for J</a:t>
            </a:r>
            <a:r>
              <a:rPr lang="en-US" sz="1800" baseline="-25000" dirty="0">
                <a:latin typeface="+mn-lt"/>
              </a:rPr>
              <a:t>LF</a:t>
            </a:r>
            <a:r>
              <a:rPr lang="en-US" sz="1800" dirty="0">
                <a:latin typeface="+mn-lt"/>
              </a:rPr>
              <a:t> of 12 g COD/(m</a:t>
            </a:r>
            <a:r>
              <a:rPr lang="en-US" sz="1800" baseline="30000" dirty="0">
                <a:latin typeface="+mn-lt"/>
              </a:rPr>
              <a:t>2</a:t>
            </a:r>
            <a:r>
              <a:rPr lang="en-US" sz="1800" dirty="0">
                <a:latin typeface="+mn-lt"/>
              </a:rPr>
              <a:t>.d) is in line with </a:t>
            </a:r>
            <a:r>
              <a:rPr lang="en-US" sz="1800" dirty="0" err="1">
                <a:latin typeface="+mn-lt"/>
              </a:rPr>
              <a:t>J</a:t>
            </a:r>
            <a:r>
              <a:rPr lang="en-US" sz="1800" baseline="-25000" dirty="0" err="1">
                <a:latin typeface="+mn-lt"/>
              </a:rPr>
              <a:t>LF,Hac</a:t>
            </a:r>
            <a:r>
              <a:rPr lang="en-US" sz="1800" dirty="0">
                <a:latin typeface="+mn-lt"/>
              </a:rPr>
              <a:t> in Table 17.5.</a:t>
            </a:r>
          </a:p>
        </p:txBody>
      </p:sp>
    </p:spTree>
    <p:extLst>
      <p:ext uri="{BB962C8B-B14F-4D97-AF65-F5344CB8AC3E}">
        <p14:creationId xmlns:p14="http://schemas.microsoft.com/office/powerpoint/2010/main" val="182558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3" grpId="0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103F60-87DB-2689-5CE7-6BA6F830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Example 17.9: What are the effects of heterotrophic/autotrophic competition?</a:t>
            </a:r>
            <a:endParaRPr lang="en-CH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2BB041-108C-75C5-1D64-C0091D6DF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0" y="1845000"/>
            <a:ext cx="10575529" cy="475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132925-BD26-3DF2-8FF1-0533DF9CD5E0}"/>
              </a:ext>
            </a:extLst>
          </p:cNvPr>
          <p:cNvSpPr txBox="1"/>
          <p:nvPr/>
        </p:nvSpPr>
        <p:spPr>
          <a:xfrm>
            <a:off x="0" y="6527609"/>
            <a:ext cx="856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The SUMO file used for these simulations is available at https://doi.org/10.25678/00022X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FDAF8A-08F4-6A7A-D0C7-AC36D64AC13E}"/>
              </a:ext>
            </a:extLst>
          </p:cNvPr>
          <p:cNvSpPr txBox="1"/>
          <p:nvPr/>
        </p:nvSpPr>
        <p:spPr>
          <a:xfrm>
            <a:off x="336000" y="1701000"/>
            <a:ext cx="5824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Sequence of moving bed biofilm reactor (MBBR)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8F7205-F2C9-7878-39B3-1ED9BC37BDD8}"/>
              </a:ext>
            </a:extLst>
          </p:cNvPr>
          <p:cNvSpPr txBox="1"/>
          <p:nvPr/>
        </p:nvSpPr>
        <p:spPr>
          <a:xfrm>
            <a:off x="336000" y="3933000"/>
            <a:ext cx="8177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Integrated fixed film activated sludge (IFAS) using sequence of MBBR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082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0"/>
    </mc:Choice>
    <mc:Fallback xmlns="">
      <p:transition spd="slow" advTm="608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103F60-87DB-2689-5CE7-6BA6F830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Questions #1: Can the system achieve effluent ammonia concentrations below 1 mg N/L?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132925-BD26-3DF2-8FF1-0533DF9CD5E0}"/>
              </a:ext>
            </a:extLst>
          </p:cNvPr>
          <p:cNvSpPr txBox="1"/>
          <p:nvPr/>
        </p:nvSpPr>
        <p:spPr>
          <a:xfrm>
            <a:off x="0" y="6527609"/>
            <a:ext cx="856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The SUMO file used for these simulations is available at https://doi.org/10.25678/00022X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46D0BBA-B8F4-5A9F-E470-25674DA35C62}"/>
              </a:ext>
            </a:extLst>
          </p:cNvPr>
          <p:cNvGrpSpPr/>
          <p:nvPr/>
        </p:nvGrpSpPr>
        <p:grpSpPr>
          <a:xfrm>
            <a:off x="624000" y="1629000"/>
            <a:ext cx="9013602" cy="4752000"/>
            <a:chOff x="624000" y="981000"/>
            <a:chExt cx="10242730" cy="540000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D592E36-015B-B807-A10D-AF23D85FB5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49902" b="58493"/>
            <a:stretch/>
          </p:blipFill>
          <p:spPr>
            <a:xfrm>
              <a:off x="624000" y="981000"/>
              <a:ext cx="10242730" cy="540000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0710F85-6CB2-A03C-85D2-8F65CB51F9F6}"/>
                </a:ext>
              </a:extLst>
            </p:cNvPr>
            <p:cNvSpPr txBox="1"/>
            <p:nvPr/>
          </p:nvSpPr>
          <p:spPr>
            <a:xfrm>
              <a:off x="6096000" y="1341000"/>
              <a:ext cx="2664000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Reference case</a:t>
              </a:r>
              <a:endParaRPr kumimoji="0" lang="en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DE1C16B-79A1-CCBB-EA9E-AAFB61625716}"/>
              </a:ext>
            </a:extLst>
          </p:cNvPr>
          <p:cNvSpPr/>
          <p:nvPr/>
        </p:nvSpPr>
        <p:spPr>
          <a:xfrm>
            <a:off x="7536000" y="5013000"/>
            <a:ext cx="1656000" cy="576000"/>
          </a:xfrm>
          <a:prstGeom prst="rect">
            <a:avLst/>
          </a:prstGeom>
          <a:ln w="63500">
            <a:solidFill>
              <a:srgbClr val="FF0000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779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61"/>
    </mc:Choice>
    <mc:Fallback xmlns="">
      <p:transition spd="slow" advTm="10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103F60-87DB-2689-5CE7-6BA6F830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115888"/>
            <a:ext cx="8929037" cy="774700"/>
          </a:xfrm>
        </p:spPr>
        <p:txBody>
          <a:bodyPr/>
          <a:lstStyle/>
          <a:p>
            <a:r>
              <a:rPr lang="en-US" dirty="0"/>
              <a:t>Question #2: How to improve MBBR operation?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132925-BD26-3DF2-8FF1-0533DF9CD5E0}"/>
              </a:ext>
            </a:extLst>
          </p:cNvPr>
          <p:cNvSpPr txBox="1"/>
          <p:nvPr/>
        </p:nvSpPr>
        <p:spPr>
          <a:xfrm>
            <a:off x="0" y="6527609"/>
            <a:ext cx="856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The SUMO file used for these simulations is available at https://doi.org/10.25678/00022X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592E36-015B-B807-A10D-AF23D85FB5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t="-1" r="50007" b="58115"/>
          <a:stretch/>
        </p:blipFill>
        <p:spPr>
          <a:xfrm>
            <a:off x="0" y="981000"/>
            <a:ext cx="5181600" cy="27625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81E9C7-15EE-2C1B-6416-CABE53A248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2385" t="46676" r="50006" b="10473"/>
          <a:stretch/>
        </p:blipFill>
        <p:spPr>
          <a:xfrm>
            <a:off x="5369876" y="3770750"/>
            <a:ext cx="4934723" cy="28262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9C9F8C-97CC-8DF4-FDDC-A97EC4CA71B3}"/>
              </a:ext>
            </a:extLst>
          </p:cNvPr>
          <p:cNvSpPr txBox="1"/>
          <p:nvPr/>
        </p:nvSpPr>
        <p:spPr>
          <a:xfrm>
            <a:off x="6836675" y="3861000"/>
            <a:ext cx="5088252" cy="461665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Increase bulk phase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from 4 to 6 mg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/L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A9D054-40F6-65BD-539E-5F13CB37EC8D}"/>
              </a:ext>
            </a:extLst>
          </p:cNvPr>
          <p:cNvSpPr txBox="1"/>
          <p:nvPr/>
        </p:nvSpPr>
        <p:spPr>
          <a:xfrm>
            <a:off x="2424000" y="1053000"/>
            <a:ext cx="1959191" cy="461665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Reference case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F769CB-EA5D-0286-F34E-F4256EF85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814" t="-1" r="-103" b="58115"/>
          <a:stretch/>
        </p:blipFill>
        <p:spPr>
          <a:xfrm>
            <a:off x="5376000" y="981000"/>
            <a:ext cx="5005156" cy="27625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F2F3190-5BD0-380D-F9D6-8BA51D7552ED}"/>
              </a:ext>
            </a:extLst>
          </p:cNvPr>
          <p:cNvSpPr txBox="1"/>
          <p:nvPr/>
        </p:nvSpPr>
        <p:spPr>
          <a:xfrm>
            <a:off x="7104000" y="1053000"/>
            <a:ext cx="3943708" cy="461665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Increase biofilm surface area (A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998047-DD00-0BB0-3405-7BC1B4F6C5C8}"/>
              </a:ext>
            </a:extLst>
          </p:cNvPr>
          <p:cNvSpPr/>
          <p:nvPr/>
        </p:nvSpPr>
        <p:spPr>
          <a:xfrm>
            <a:off x="3864000" y="2853000"/>
            <a:ext cx="1224000" cy="425740"/>
          </a:xfrm>
          <a:prstGeom prst="rect">
            <a:avLst/>
          </a:prstGeom>
          <a:ln w="635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AA9682A-2FE9-E222-85CE-50E6D642E4E3}"/>
              </a:ext>
            </a:extLst>
          </p:cNvPr>
          <p:cNvSpPr/>
          <p:nvPr/>
        </p:nvSpPr>
        <p:spPr>
          <a:xfrm>
            <a:off x="8832000" y="3141000"/>
            <a:ext cx="1224000" cy="425740"/>
          </a:xfrm>
          <a:prstGeom prst="rect">
            <a:avLst/>
          </a:prstGeom>
          <a:ln w="635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52A50-3507-78F6-2B4D-2E52F8924768}"/>
              </a:ext>
            </a:extLst>
          </p:cNvPr>
          <p:cNvSpPr/>
          <p:nvPr/>
        </p:nvSpPr>
        <p:spPr>
          <a:xfrm>
            <a:off x="8832000" y="5949000"/>
            <a:ext cx="1224000" cy="425740"/>
          </a:xfrm>
          <a:prstGeom prst="rect">
            <a:avLst/>
          </a:prstGeom>
          <a:ln w="635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BC3218-CF04-965A-DAE9-070452CE7827}"/>
              </a:ext>
            </a:extLst>
          </p:cNvPr>
          <p:cNvSpPr txBox="1"/>
          <p:nvPr/>
        </p:nvSpPr>
        <p:spPr>
          <a:xfrm>
            <a:off x="336000" y="5085000"/>
            <a:ext cx="4680000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COD removal and nitrification can be improved by adjusting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MBBR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design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(increase A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or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operation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355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3044">
        <p159:morph option="byObject"/>
      </p:transition>
    </mc:Choice>
    <mc:Fallback xmlns="">
      <p:transition spd="slow" advTm="230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3" grpId="0" animBg="1"/>
      <p:bldP spid="14" grpId="0" animBg="1"/>
      <p:bldP spid="6" grpId="0" animBg="1"/>
    </p:bld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103F60-87DB-2689-5CE7-6BA6F830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Question #3: Effect of sludge recycle (IFAS)?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132925-BD26-3DF2-8FF1-0533DF9CD5E0}"/>
              </a:ext>
            </a:extLst>
          </p:cNvPr>
          <p:cNvSpPr txBox="1"/>
          <p:nvPr/>
        </p:nvSpPr>
        <p:spPr>
          <a:xfrm>
            <a:off x="0" y="6527609"/>
            <a:ext cx="856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The SUMO file used for these simulations is available at https://doi.org/10.25678/00022X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592E36-015B-B807-A10D-AF23D85FB5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t="-1" r="-103" b="58115"/>
          <a:stretch/>
        </p:blipFill>
        <p:spPr>
          <a:xfrm>
            <a:off x="0" y="981000"/>
            <a:ext cx="10375556" cy="27625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81E9C7-15EE-2C1B-6416-CABE53A248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51937" t="46676" r="369" b="10473"/>
          <a:stretch/>
        </p:blipFill>
        <p:spPr>
          <a:xfrm>
            <a:off x="5376000" y="981000"/>
            <a:ext cx="4943476" cy="2826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F2F3190-5BD0-380D-F9D6-8BA51D7552ED}"/>
              </a:ext>
            </a:extLst>
          </p:cNvPr>
          <p:cNvSpPr txBox="1"/>
          <p:nvPr/>
        </p:nvSpPr>
        <p:spPr>
          <a:xfrm>
            <a:off x="7608000" y="1053000"/>
            <a:ext cx="1858779" cy="461665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IFAS operation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CB9D3D-B858-513A-2A35-4BE2EED0E569}"/>
              </a:ext>
            </a:extLst>
          </p:cNvPr>
          <p:cNvSpPr txBox="1"/>
          <p:nvPr/>
        </p:nvSpPr>
        <p:spPr>
          <a:xfrm>
            <a:off x="2424000" y="1053000"/>
            <a:ext cx="1959191" cy="461665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Reference case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15BA6E-DA75-B4C3-68E8-E1EEC3783442}"/>
              </a:ext>
            </a:extLst>
          </p:cNvPr>
          <p:cNvSpPr txBox="1"/>
          <p:nvPr/>
        </p:nvSpPr>
        <p:spPr>
          <a:xfrm>
            <a:off x="336000" y="5085000"/>
            <a:ext cx="5328000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COD removal and nitrification can be improved by increasing bulk phase biomass concentrations through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IFAS operation</a:t>
            </a:r>
            <a:endParaRPr kumimoji="0" lang="en-CH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AE14EB-A4C3-8D41-11B3-F1483C046678}"/>
              </a:ext>
            </a:extLst>
          </p:cNvPr>
          <p:cNvSpPr/>
          <p:nvPr/>
        </p:nvSpPr>
        <p:spPr>
          <a:xfrm>
            <a:off x="3864000" y="2853000"/>
            <a:ext cx="1224000" cy="425740"/>
          </a:xfrm>
          <a:prstGeom prst="rect">
            <a:avLst/>
          </a:prstGeom>
          <a:ln w="635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6FE5B1-7C84-2B41-4E03-FFB3D2308DC6}"/>
              </a:ext>
            </a:extLst>
          </p:cNvPr>
          <p:cNvSpPr/>
          <p:nvPr/>
        </p:nvSpPr>
        <p:spPr>
          <a:xfrm>
            <a:off x="8760000" y="3213000"/>
            <a:ext cx="1224000" cy="425740"/>
          </a:xfrm>
          <a:prstGeom prst="rect">
            <a:avLst/>
          </a:prstGeom>
          <a:ln w="635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76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39"/>
    </mc:Choice>
    <mc:Fallback xmlns="">
      <p:transition spd="slow" advTm="11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7561563" cy="5689600"/>
          </a:xfrm>
        </p:spPr>
        <p:txBody>
          <a:bodyPr/>
          <a:lstStyle/>
          <a:p>
            <a:endParaRPr lang="en-US" sz="2800" dirty="0"/>
          </a:p>
          <a:p>
            <a:r>
              <a:rPr lang="en-US" sz="3000" dirty="0"/>
              <a:t>Use simulators to answer practical design and operating questions</a:t>
            </a:r>
          </a:p>
          <a:p>
            <a:endParaRPr lang="en-US" sz="2800" dirty="0"/>
          </a:p>
          <a:p>
            <a:r>
              <a:rPr lang="en-US" sz="3000" dirty="0"/>
              <a:t>Nitrification can be improved by: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Increasing biofilm surface area 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Increase bulk phase oxygen concentrations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Recycling sludge from secondary clarifier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33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42"/>
    </mc:Choice>
    <mc:Fallback xmlns="">
      <p:transition spd="slow" advTm="21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001" y="189000"/>
            <a:ext cx="2806993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18755" y="4077000"/>
            <a:ext cx="3437245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Biofilm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modelling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and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biofilm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DOI:https://doi.org/10.2166/9781789062304_0539 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A25347-ED77-C88F-60D4-0B4DA65F41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144" y="3069000"/>
            <a:ext cx="2769714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CE03C2-2447-E7A0-CEEB-BEC6489271A5}"/>
              </a:ext>
            </a:extLst>
          </p:cNvPr>
          <p:cNvSpPr txBox="1"/>
          <p:nvPr/>
        </p:nvSpPr>
        <p:spPr>
          <a:xfrm>
            <a:off x="5744400" y="998661"/>
            <a:ext cx="5112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6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83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618">
        <p:fade/>
      </p:transition>
    </mc:Choice>
    <mc:Fallback xmlns="">
      <p:transition spd="med" advTm="9618">
        <p:fade/>
      </p:transition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8BE678-F2BF-1763-608D-E01AFB97E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A2435AD-C14A-F4A6-E823-86F5EEF9A9E0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Practical design of biofilm 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C77F882-3382-4C0F-8823-683000AF4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15C7CB60-9FB5-BDC7-433E-E65C183865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9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00"/>
    </mc:Choice>
    <mc:Fallback xmlns="">
      <p:transition spd="slow" advTm="37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Lecturer outline">
            <a:extLst>
              <a:ext uri="{FF2B5EF4-FFF2-40B4-BE49-F238E27FC236}">
                <a16:creationId xmlns:a16="http://schemas.microsoft.com/office/drawing/2014/main" id="{DA6580ED-724E-66E5-D50A-CA93B10C9F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27287" y="1917000"/>
            <a:ext cx="3240000" cy="3240000"/>
          </a:xfrm>
          <a:prstGeom prst="rect">
            <a:avLst/>
          </a:prstGeom>
        </p:spPr>
      </p:pic>
      <p:pic>
        <p:nvPicPr>
          <p:cNvPr id="6" name="Graphic 5" descr="Construction worker female outline">
            <a:extLst>
              <a:ext uri="{FF2B5EF4-FFF2-40B4-BE49-F238E27FC236}">
                <a16:creationId xmlns:a16="http://schemas.microsoft.com/office/drawing/2014/main" id="{E138FD96-1FFC-002E-A26A-3E5665B58E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13218" y="1917000"/>
            <a:ext cx="3240000" cy="3240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A64AFC6A-AF8C-C027-F9D3-C3B016481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design and implementation</a:t>
            </a:r>
            <a:endParaRPr lang="en-CH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CD926D-DE74-330B-2AB6-6B61B02D57CF}"/>
              </a:ext>
            </a:extLst>
          </p:cNvPr>
          <p:cNvSpPr txBox="1"/>
          <p:nvPr/>
        </p:nvSpPr>
        <p:spPr>
          <a:xfrm>
            <a:off x="624000" y="5353780"/>
            <a:ext cx="5046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Predictions and understanding</a:t>
            </a:r>
            <a:endParaRPr kumimoji="0" lang="en-CH" sz="2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16D450-8C7C-C716-4DB1-6589C2B6C7F3}"/>
              </a:ext>
            </a:extLst>
          </p:cNvPr>
          <p:cNvSpPr txBox="1"/>
          <p:nvPr/>
        </p:nvSpPr>
        <p:spPr>
          <a:xfrm>
            <a:off x="6960000" y="5353780"/>
            <a:ext cx="4546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Design and implementation</a:t>
            </a:r>
            <a:endParaRPr kumimoji="0" lang="en-CH" sz="2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20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5"/>
    </mc:Choice>
    <mc:Fallback xmlns="">
      <p:transition spd="slow" advTm="9855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8" y="908051"/>
            <a:ext cx="11523136" cy="5689600"/>
          </a:xfrm>
        </p:spPr>
        <p:txBody>
          <a:bodyPr/>
          <a:lstStyle/>
          <a:p>
            <a:endParaRPr lang="en-US" sz="2800" dirty="0"/>
          </a:p>
          <a:p>
            <a:r>
              <a:rPr lang="en-US" sz="3000" dirty="0"/>
              <a:t>Explain factors influencing design surface loading</a:t>
            </a:r>
          </a:p>
          <a:p>
            <a:endParaRPr lang="en-US" sz="2800" dirty="0"/>
          </a:p>
          <a:p>
            <a:r>
              <a:rPr lang="en-US" sz="3000" dirty="0"/>
              <a:t>List ranges for typical design values</a:t>
            </a:r>
          </a:p>
          <a:p>
            <a:endParaRPr lang="en-US" sz="2800" dirty="0"/>
          </a:p>
          <a:p>
            <a:r>
              <a:rPr lang="en-US" sz="3000" dirty="0"/>
              <a:t>Discuss different design approaches: 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Separate design for carbon oxidation and nitrification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Considering interactions of carbon oxidation and nitrification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E28B35-70C0-783A-05C9-A97D30D07D85}"/>
              </a:ext>
            </a:extLst>
          </p:cNvPr>
          <p:cNvSpPr txBox="1"/>
          <p:nvPr/>
        </p:nvSpPr>
        <p:spPr>
          <a:xfrm rot="16200000">
            <a:off x="11632658" y="2990997"/>
            <a:ext cx="198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NH4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g N/(m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467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77"/>
    </mc:Choice>
    <mc:Fallback xmlns="">
      <p:transition spd="slow" advTm="23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90"/>
            <a:ext cx="11523134" cy="774700"/>
          </a:xfrm>
        </p:spPr>
        <p:txBody>
          <a:bodyPr/>
          <a:lstStyle/>
          <a:p>
            <a:r>
              <a:rPr lang="en-US" dirty="0"/>
              <a:t>Design using loading recommendations</a:t>
            </a:r>
            <a:endParaRPr lang="en-CH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6" y="890590"/>
          <a:ext cx="11424314" cy="4754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68234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1583171551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102472587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3626570522"/>
                    </a:ext>
                  </a:extLst>
                </a:gridCol>
              </a:tblGrid>
              <a:tr h="37353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0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BOD loading (B</a:t>
                      </a:r>
                      <a:r>
                        <a:rPr lang="en-US" sz="2000" b="1" baseline="-25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A,COD</a:t>
                      </a: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Ammonia loading (B</a:t>
                      </a:r>
                      <a:r>
                        <a:rPr lang="en-US" sz="2000" b="1" baseline="-25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A,N</a:t>
                      </a: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BOD oxidation</a:t>
                      </a:r>
                    </a:p>
                  </a:txBody>
                  <a:tcPr marL="45720" marR="4572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262108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ATV (1997)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– 20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15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WEF and ASCE (1998)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BOD oxidation and nitrification</a:t>
                      </a:r>
                    </a:p>
                  </a:txBody>
                  <a:tcPr marL="45720" marR="45720" anchor="ctr"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rgbClr val="FF99FF"/>
                        </a:gs>
                      </a:gsLst>
                      <a:lin ang="0" scaled="0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642099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ATV (1997)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1834701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16 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0.75 – 1.5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(2003)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0081159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0.8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Odegaard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(2006)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54271264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Tertiary nitrification</a:t>
                      </a:r>
                    </a:p>
                  </a:txBody>
                  <a:tcPr marL="45720" marR="45720" anchor="ctr"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239867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 – 2.5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79293460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8719684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350E67E-3610-715D-5624-EBDDE9123F9B}"/>
              </a:ext>
            </a:extLst>
          </p:cNvPr>
          <p:cNvSpPr/>
          <p:nvPr/>
        </p:nvSpPr>
        <p:spPr>
          <a:xfrm>
            <a:off x="336000" y="2882900"/>
            <a:ext cx="11664000" cy="283972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00C65D-A98B-65B3-A550-40EEEBADFEE2}"/>
              </a:ext>
            </a:extLst>
          </p:cNvPr>
          <p:cNvSpPr/>
          <p:nvPr/>
        </p:nvSpPr>
        <p:spPr>
          <a:xfrm>
            <a:off x="6416760" y="681300"/>
            <a:ext cx="11664000" cy="388800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C21E2C-74D7-BC7B-C94C-F52AB3BD607C}"/>
              </a:ext>
            </a:extLst>
          </p:cNvPr>
          <p:cNvSpPr txBox="1"/>
          <p:nvPr/>
        </p:nvSpPr>
        <p:spPr>
          <a:xfrm>
            <a:off x="5016000" y="4437000"/>
            <a:ext cx="763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Appropriate design surface loading rates depend on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desired effluent concentrations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influent wastewater characteristics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wastewater temperature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 reactor operation (e.g., bulk phase oxygen concentrations)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386696-B11D-1A2C-C1F0-92E1A631FC34}"/>
              </a:ext>
            </a:extLst>
          </p:cNvPr>
          <p:cNvCxnSpPr/>
          <p:nvPr/>
        </p:nvCxnSpPr>
        <p:spPr bwMode="auto">
          <a:xfrm flipH="1" flipV="1">
            <a:off x="4440000" y="2853000"/>
            <a:ext cx="576000" cy="18000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9470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0"/>
    </mc:Choice>
    <mc:Fallback xmlns="">
      <p:transition spd="slow" advTm="10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63389-D828-3D75-9DA7-51EBFDE8A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D1184AD-A4BF-BDDB-CA76-3D3298104F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11925" y="2052638"/>
          <a:ext cx="45720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28800" imgH="799920" progId="Equation.DSMT4">
                  <p:embed/>
                </p:oleObj>
              </mc:Choice>
              <mc:Fallback>
                <p:oleObj name="Equation" r:id="rId4" imgW="1828800" imgH="7999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D1184AD-A4BF-BDDB-CA76-3D3298104F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11925" y="2052638"/>
                        <a:ext cx="4572000" cy="200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587A71E-2366-D321-72E6-A85829A3A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9505563" cy="7747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Linking</a:t>
            </a:r>
            <a:r>
              <a:rPr lang="en-US" dirty="0"/>
              <a:t> microscale and macroscale mass balances</a:t>
            </a:r>
            <a:endParaRPr lang="en-CH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52A2039-6D77-3048-C44D-D275A24E97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83250" y="871538"/>
          <a:ext cx="403225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12800" imgH="444240" progId="Equation.DSMT4">
                  <p:embed/>
                </p:oleObj>
              </mc:Choice>
              <mc:Fallback>
                <p:oleObj name="Equation" r:id="rId6" imgW="161280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52A2039-6D77-3048-C44D-D275A24E97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83250" y="871538"/>
                        <a:ext cx="4032250" cy="111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AFE6283-0462-0A3C-0584-39908A0DFE9A}"/>
              </a:ext>
            </a:extLst>
          </p:cNvPr>
          <p:cNvSpPr txBox="1"/>
          <p:nvPr/>
        </p:nvSpPr>
        <p:spPr>
          <a:xfrm>
            <a:off x="287079" y="4180344"/>
            <a:ext cx="58971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Where:</a:t>
            </a:r>
          </a:p>
          <a:p>
            <a:pPr marL="542925" marR="0" lvl="0" indent="-542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	= Substrate flux into biofilm</a:t>
            </a:r>
          </a:p>
          <a:p>
            <a:pPr marL="542925" marR="0" lvl="0" indent="-542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	= Total biofilm surface area</a:t>
            </a:r>
          </a:p>
          <a:p>
            <a:pPr marL="542925" marR="0" lvl="0" indent="-542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</a:t>
            </a:r>
            <a:r>
              <a:rPr kumimoji="0" lang="en-US" sz="2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	= Specific biofilm surface area = A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/V</a:t>
            </a:r>
          </a:p>
          <a:p>
            <a:pPr marL="542925" marR="0" lvl="0" indent="-542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 	= Volume of the reactor</a:t>
            </a:r>
          </a:p>
          <a:p>
            <a:pPr marL="542925" marR="0" lvl="0" indent="-542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	= Influent substrate concentration</a:t>
            </a:r>
          </a:p>
          <a:p>
            <a:pPr marL="542925" marR="0" lvl="0" indent="-542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	= Bulk phase substrate concentrations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0EC460-1CE2-D355-FF01-4D1CC1A359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000" y="837000"/>
            <a:ext cx="4156674" cy="1761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65B193-1CE5-08F0-A02E-31AABAA8B8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001" y="2781000"/>
            <a:ext cx="1800000" cy="13656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9BEC15-A6BC-FE9A-3420-10F439AB2C65}"/>
              </a:ext>
            </a:extLst>
          </p:cNvPr>
          <p:cNvSpPr txBox="1"/>
          <p:nvPr/>
        </p:nvSpPr>
        <p:spPr>
          <a:xfrm>
            <a:off x="2280000" y="3069000"/>
            <a:ext cx="2329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5600" marR="0" lvl="0" indent="-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  <a:sym typeface="Wingdings" panose="05000000000000000000" pitchFamily="2" charset="2"/>
              </a:rPr>
              <a:t>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12 g COD/(m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A8A9AF-A147-2B5C-AE59-BE6AD424EB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72000" y="4221000"/>
          <a:ext cx="327025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838080" progId="Equation.DSMT4">
                  <p:embed/>
                </p:oleObj>
              </mc:Choice>
              <mc:Fallback>
                <p:oleObj name="Equation" r:id="rId10" imgW="130788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2A8A9AF-A147-2B5C-AE59-BE6AD424EB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72000" y="4221000"/>
                        <a:ext cx="3270250" cy="209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02674CF-F0CE-DE1E-161C-7F8798F07C26}"/>
              </a:ext>
            </a:extLst>
          </p:cNvPr>
          <p:cNvSpPr/>
          <p:nvPr/>
        </p:nvSpPr>
        <p:spPr>
          <a:xfrm>
            <a:off x="5736000" y="4293000"/>
            <a:ext cx="4320000" cy="2016000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64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90"/>
            <a:ext cx="11523134" cy="774700"/>
          </a:xfrm>
        </p:spPr>
        <p:txBody>
          <a:bodyPr/>
          <a:lstStyle/>
          <a:p>
            <a:r>
              <a:rPr lang="en-US" dirty="0"/>
              <a:t>Design using loading recommendations</a:t>
            </a:r>
            <a:endParaRPr lang="en-CH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6" y="890590"/>
          <a:ext cx="11424314" cy="4754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68234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1583171551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102472587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3626570522"/>
                    </a:ext>
                  </a:extLst>
                </a:gridCol>
              </a:tblGrid>
              <a:tr h="37353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0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BOD loading (B</a:t>
                      </a:r>
                      <a:r>
                        <a:rPr lang="en-US" sz="2000" b="1" baseline="-25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A,COD</a:t>
                      </a: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Ammonia loading (B</a:t>
                      </a:r>
                      <a:r>
                        <a:rPr lang="en-US" sz="2000" b="1" baseline="-25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A,N</a:t>
                      </a: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BOD oxidation</a:t>
                      </a:r>
                    </a:p>
                  </a:txBody>
                  <a:tcPr marL="45720" marR="4572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262108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ATV (1997)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– 20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15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WEF and ASCE (1998)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BOD oxidation and nitrification</a:t>
                      </a:r>
                    </a:p>
                  </a:txBody>
                  <a:tcPr marL="45720" marR="45720" anchor="ctr"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rgbClr val="FF99FF"/>
                        </a:gs>
                      </a:gsLst>
                      <a:lin ang="0" scaled="0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642099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ATV (1997)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1834701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16 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0.75 – 1.5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(2003)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0081159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0.8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Odegaard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(2006)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54271264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Tertiary nitrification</a:t>
                      </a:r>
                    </a:p>
                  </a:txBody>
                  <a:tcPr marL="45720" marR="45720" anchor="ctr"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239867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 – 2.5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79293460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8719684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350E67E-3610-715D-5624-EBDDE9123F9B}"/>
              </a:ext>
            </a:extLst>
          </p:cNvPr>
          <p:cNvSpPr/>
          <p:nvPr/>
        </p:nvSpPr>
        <p:spPr>
          <a:xfrm>
            <a:off x="336000" y="4457700"/>
            <a:ext cx="11664000" cy="126492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696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7"/>
    </mc:Choice>
    <mc:Fallback xmlns="">
      <p:transition spd="slow" advTm="5407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90"/>
            <a:ext cx="11523134" cy="774700"/>
          </a:xfrm>
        </p:spPr>
        <p:txBody>
          <a:bodyPr/>
          <a:lstStyle/>
          <a:p>
            <a:r>
              <a:rPr lang="en-US" dirty="0"/>
              <a:t>Design using loading recommendations</a:t>
            </a:r>
            <a:endParaRPr lang="en-CH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6" y="890590"/>
          <a:ext cx="11424314" cy="4754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68234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1583171551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102472587"/>
                    </a:ext>
                  </a:extLst>
                </a:gridCol>
                <a:gridCol w="2685360">
                  <a:extLst>
                    <a:ext uri="{9D8B030D-6E8A-4147-A177-3AD203B41FA5}">
                      <a16:colId xmlns:a16="http://schemas.microsoft.com/office/drawing/2014/main" val="3626570522"/>
                    </a:ext>
                  </a:extLst>
                </a:gridCol>
              </a:tblGrid>
              <a:tr h="37353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0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BOD loading (B</a:t>
                      </a:r>
                      <a:r>
                        <a:rPr lang="en-US" sz="2000" b="1" baseline="-25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A,COD</a:t>
                      </a: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Ammonia loading (B</a:t>
                      </a:r>
                      <a:r>
                        <a:rPr lang="en-US" sz="2000" b="1" baseline="-25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A,N</a:t>
                      </a: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BOD oxidation</a:t>
                      </a:r>
                    </a:p>
                  </a:txBody>
                  <a:tcPr marL="45720" marR="4572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262108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ATV (1997)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– 20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15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WEF and ASCE (1998)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BOD oxidation and nitrification</a:t>
                      </a:r>
                    </a:p>
                  </a:txBody>
                  <a:tcPr marL="45720" marR="45720" anchor="ctr"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rgbClr val="FF99FF"/>
                        </a:gs>
                      </a:gsLst>
                      <a:lin ang="0" scaled="0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642099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ATV (1997)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1834701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– 16 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0.75 – 1.5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(2003)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00811591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g BOD/m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0.8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Odegaard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(2006)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54271264"/>
                  </a:ext>
                </a:extLst>
              </a:tr>
              <a:tr h="373534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Tertiary nitrification</a:t>
                      </a:r>
                    </a:p>
                  </a:txBody>
                  <a:tcPr marL="45720" marR="45720" anchor="ctr"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239867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 – 2.5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79293460"/>
                  </a:ext>
                </a:extLst>
              </a:tr>
              <a:tr h="37353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0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0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 g N/m</a:t>
                      </a:r>
                      <a:r>
                        <a:rPr lang="en-US" sz="20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Tchobanoglous</a:t>
                      </a:r>
                      <a:r>
                        <a:rPr lang="en-US" sz="2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et al. (2013)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87196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33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68"/>
    </mc:Choice>
    <mc:Fallback xmlns="">
      <p:transition spd="slow" advTm="4668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410870-5A7E-E3C1-61E2-75A118EEE36E}"/>
              </a:ext>
            </a:extLst>
          </p:cNvPr>
          <p:cNvSpPr/>
          <p:nvPr/>
        </p:nvSpPr>
        <p:spPr>
          <a:xfrm>
            <a:off x="6600000" y="1845000"/>
            <a:ext cx="1224000" cy="3384000"/>
          </a:xfrm>
          <a:prstGeom prst="rect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0F75E5-BD1A-58B9-3A40-6766BD824B25}"/>
              </a:ext>
            </a:extLst>
          </p:cNvPr>
          <p:cNvSpPr/>
          <p:nvPr/>
        </p:nvSpPr>
        <p:spPr>
          <a:xfrm>
            <a:off x="6600000" y="1989000"/>
            <a:ext cx="1224000" cy="3096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9000">
                <a:schemeClr val="accent1">
                  <a:lumMod val="20000"/>
                  <a:lumOff val="80000"/>
                </a:schemeClr>
              </a:gs>
              <a:gs pos="91000">
                <a:srgbClr val="FF99FF"/>
              </a:gs>
              <a:gs pos="100000">
                <a:srgbClr val="FF99FF"/>
              </a:gs>
            </a:gsLst>
            <a:lin ang="5400000" scaled="0"/>
            <a:tileRect/>
          </a:gra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8D189C-8977-147D-AB05-1F0CD6E9CCB7}"/>
              </a:ext>
            </a:extLst>
          </p:cNvPr>
          <p:cNvSpPr/>
          <p:nvPr/>
        </p:nvSpPr>
        <p:spPr>
          <a:xfrm>
            <a:off x="6600000" y="1845000"/>
            <a:ext cx="1224000" cy="3384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4E4347-C6B0-A73E-36E3-E08365F84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85563" cy="774700"/>
          </a:xfrm>
        </p:spPr>
        <p:txBody>
          <a:bodyPr/>
          <a:lstStyle/>
          <a:p>
            <a:r>
              <a:rPr lang="en-US" dirty="0"/>
              <a:t>Design assuming complete separation of carbon oxidation and nitrification</a:t>
            </a:r>
            <a:endParaRPr lang="en-CH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FAEF29-0E65-D53D-32BD-32106B0A6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917000"/>
            <a:ext cx="11523135" cy="3168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baseline="-25000" dirty="0"/>
              <a:t>F,COD</a:t>
            </a:r>
            <a:r>
              <a:rPr lang="en-US" sz="2800" dirty="0"/>
              <a:t> = </a:t>
            </a:r>
            <a:r>
              <a:rPr lang="en-US" sz="2800" dirty="0" err="1"/>
              <a:t>Q∙COD</a:t>
            </a:r>
            <a:r>
              <a:rPr lang="en-US" sz="2800" baseline="-25000" dirty="0" err="1"/>
              <a:t>influent</a:t>
            </a:r>
            <a:r>
              <a:rPr lang="en-US" sz="2800" dirty="0"/>
              <a:t>/B</a:t>
            </a:r>
            <a:r>
              <a:rPr lang="en-US" sz="2800" baseline="-25000" dirty="0"/>
              <a:t>A,COD</a:t>
            </a:r>
            <a:endParaRPr lang="en-CH" sz="2800" baseline="-25000" dirty="0"/>
          </a:p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baseline="-25000" dirty="0"/>
              <a:t>F,N</a:t>
            </a:r>
            <a:r>
              <a:rPr lang="en-US" sz="2800" dirty="0"/>
              <a:t> = </a:t>
            </a:r>
            <a:r>
              <a:rPr lang="en-US" sz="2800" dirty="0" err="1"/>
              <a:t>Q∙TKN</a:t>
            </a:r>
            <a:r>
              <a:rPr lang="en-US" sz="2800" baseline="-25000" dirty="0" err="1"/>
              <a:t>influent</a:t>
            </a:r>
            <a:r>
              <a:rPr lang="en-US" sz="2800" dirty="0"/>
              <a:t>/B</a:t>
            </a:r>
            <a:r>
              <a:rPr lang="en-US" sz="2800" baseline="-25000" dirty="0"/>
              <a:t>A,N</a:t>
            </a:r>
            <a:endParaRPr lang="en-CH" sz="2800" baseline="-250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err="1"/>
              <a:t>A</a:t>
            </a:r>
            <a:r>
              <a:rPr lang="en-US" sz="2800" baseline="-25000" dirty="0" err="1"/>
              <a:t>F,tot</a:t>
            </a:r>
            <a:r>
              <a:rPr lang="en-US" sz="2800" dirty="0"/>
              <a:t> = A</a:t>
            </a:r>
            <a:r>
              <a:rPr lang="en-US" sz="2800" baseline="-25000" dirty="0"/>
              <a:t>F,COD</a:t>
            </a:r>
            <a:r>
              <a:rPr lang="en-US" sz="2800" dirty="0"/>
              <a:t> + A</a:t>
            </a:r>
            <a:r>
              <a:rPr lang="en-US" sz="2800" baseline="-25000" dirty="0"/>
              <a:t>F,N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err="1"/>
              <a:t>V</a:t>
            </a:r>
            <a:r>
              <a:rPr lang="en-US" sz="2800" baseline="-25000" dirty="0" err="1"/>
              <a:t>tot</a:t>
            </a:r>
            <a:r>
              <a:rPr lang="en-US" sz="2800" dirty="0"/>
              <a:t> = </a:t>
            </a:r>
            <a:r>
              <a:rPr lang="en-US" sz="2800" dirty="0" err="1"/>
              <a:t>A</a:t>
            </a:r>
            <a:r>
              <a:rPr lang="en-US" sz="2800" baseline="-25000" dirty="0" err="1"/>
              <a:t>F,tot</a:t>
            </a:r>
            <a:r>
              <a:rPr lang="en-US" sz="2800" dirty="0"/>
              <a:t>/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endParaRPr lang="en-US" sz="2800" baseline="-250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79AFA9-3158-9CE3-6EA5-C86BBD6327FF}"/>
              </a:ext>
            </a:extLst>
          </p:cNvPr>
          <p:cNvSpPr txBox="1"/>
          <p:nvPr/>
        </p:nvSpPr>
        <p:spPr>
          <a:xfrm>
            <a:off x="0" y="6396335"/>
            <a:ext cx="11520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DWA (2001) Bemessung von Tropfkörpern und Rotationstauchkörpern, DWA, Hennef.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C1BFBD5-FEDD-D380-E56E-3EC680C73D62}"/>
              </a:ext>
            </a:extLst>
          </p:cNvPr>
          <p:cNvCxnSpPr>
            <a:endCxn id="11" idx="0"/>
          </p:cNvCxnSpPr>
          <p:nvPr/>
        </p:nvCxnSpPr>
        <p:spPr bwMode="auto">
          <a:xfrm>
            <a:off x="7212000" y="1197000"/>
            <a:ext cx="0" cy="64800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9DCA92F-087C-70A4-5D1F-34330A1DF009}"/>
              </a:ext>
            </a:extLst>
          </p:cNvPr>
          <p:cNvCxnSpPr/>
          <p:nvPr/>
        </p:nvCxnSpPr>
        <p:spPr bwMode="auto">
          <a:xfrm>
            <a:off x="7212000" y="5229000"/>
            <a:ext cx="0" cy="64800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CC0BCEB-CB3E-BD57-F6FE-4F320C713E69}"/>
              </a:ext>
            </a:extLst>
          </p:cNvPr>
          <p:cNvSpPr/>
          <p:nvPr/>
        </p:nvSpPr>
        <p:spPr>
          <a:xfrm>
            <a:off x="9984000" y="1845000"/>
            <a:ext cx="1224000" cy="3384000"/>
          </a:xfrm>
          <a:prstGeom prst="rect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B22CF3-3D98-B0A9-0CBD-0B3E36D5BC61}"/>
              </a:ext>
            </a:extLst>
          </p:cNvPr>
          <p:cNvSpPr/>
          <p:nvPr/>
        </p:nvSpPr>
        <p:spPr>
          <a:xfrm>
            <a:off x="9984000" y="1989000"/>
            <a:ext cx="1224000" cy="3096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73000">
                <a:srgbClr val="FF99FF"/>
              </a:gs>
              <a:gs pos="100000">
                <a:srgbClr val="FF99FF"/>
              </a:gs>
            </a:gsLst>
            <a:lin ang="5400000" scaled="0"/>
            <a:tileRect/>
          </a:gra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2EAA18-470B-5658-CAAE-40BE047CEA01}"/>
              </a:ext>
            </a:extLst>
          </p:cNvPr>
          <p:cNvSpPr/>
          <p:nvPr/>
        </p:nvSpPr>
        <p:spPr>
          <a:xfrm>
            <a:off x="9984000" y="1845000"/>
            <a:ext cx="1224000" cy="3384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5689A97-F655-1EBB-D0D5-91170D1A2D77}"/>
              </a:ext>
            </a:extLst>
          </p:cNvPr>
          <p:cNvCxnSpPr>
            <a:endCxn id="18" idx="0"/>
          </p:cNvCxnSpPr>
          <p:nvPr/>
        </p:nvCxnSpPr>
        <p:spPr bwMode="auto">
          <a:xfrm>
            <a:off x="10596000" y="1197000"/>
            <a:ext cx="0" cy="64800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6CC6ED3-0EFA-D263-E7A5-509970E4F5A7}"/>
              </a:ext>
            </a:extLst>
          </p:cNvPr>
          <p:cNvCxnSpPr/>
          <p:nvPr/>
        </p:nvCxnSpPr>
        <p:spPr bwMode="auto">
          <a:xfrm>
            <a:off x="10596000" y="5229000"/>
            <a:ext cx="0" cy="64800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4B31F6-730D-613C-F8F0-AD6F3A745080}"/>
              </a:ext>
            </a:extLst>
          </p:cNvPr>
          <p:cNvSpPr txBox="1"/>
          <p:nvPr/>
        </p:nvSpPr>
        <p:spPr>
          <a:xfrm>
            <a:off x="8112000" y="2205000"/>
            <a:ext cx="17748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Heterotrophic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bacteria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E90952-7397-8568-03E8-BC7C023E24DE}"/>
              </a:ext>
            </a:extLst>
          </p:cNvPr>
          <p:cNvSpPr txBox="1"/>
          <p:nvPr/>
        </p:nvSpPr>
        <p:spPr>
          <a:xfrm>
            <a:off x="8112000" y="4509000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Nitrifiers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D45CD3B-FD6D-5329-752B-90BCE1CAA6C4}"/>
              </a:ext>
            </a:extLst>
          </p:cNvPr>
          <p:cNvCxnSpPr/>
          <p:nvPr/>
        </p:nvCxnSpPr>
        <p:spPr bwMode="auto">
          <a:xfrm flipH="1">
            <a:off x="7752000" y="2421000"/>
            <a:ext cx="432000" cy="216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F204807-44D8-3A32-0142-043CEBC67BFE}"/>
              </a:ext>
            </a:extLst>
          </p:cNvPr>
          <p:cNvCxnSpPr/>
          <p:nvPr/>
        </p:nvCxnSpPr>
        <p:spPr bwMode="auto">
          <a:xfrm flipH="1" flipV="1">
            <a:off x="7536000" y="4581000"/>
            <a:ext cx="576000" cy="144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B0632AD-78B2-9C9F-DFC2-90B3C69FD6E8}"/>
              </a:ext>
            </a:extLst>
          </p:cNvPr>
          <p:cNvCxnSpPr/>
          <p:nvPr/>
        </p:nvCxnSpPr>
        <p:spPr bwMode="auto">
          <a:xfrm flipH="1">
            <a:off x="9192000" y="4509000"/>
            <a:ext cx="1080000" cy="216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7E4A37E-5C65-5A14-1434-AC8A0CC0221E}"/>
              </a:ext>
            </a:extLst>
          </p:cNvPr>
          <p:cNvCxnSpPr/>
          <p:nvPr/>
        </p:nvCxnSpPr>
        <p:spPr bwMode="auto">
          <a:xfrm flipV="1">
            <a:off x="9768000" y="2349000"/>
            <a:ext cx="432000" cy="144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1E488A8-849E-2B01-E2F4-DC836EF04BB2}"/>
              </a:ext>
            </a:extLst>
          </p:cNvPr>
          <p:cNvSpPr txBox="1"/>
          <p:nvPr/>
        </p:nvSpPr>
        <p:spPr>
          <a:xfrm>
            <a:off x="4944000" y="5877000"/>
            <a:ext cx="4293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Reality (gradient over reactor height)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57BC5C-9054-2AAD-9BED-588FFA7E59FB}"/>
              </a:ext>
            </a:extLst>
          </p:cNvPr>
          <p:cNvSpPr txBox="1"/>
          <p:nvPr/>
        </p:nvSpPr>
        <p:spPr>
          <a:xfrm>
            <a:off x="9408000" y="587700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Design assumption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A712C3-C22B-01AF-D8A1-A0996FC465C3}"/>
              </a:ext>
            </a:extLst>
          </p:cNvPr>
          <p:cNvSpPr/>
          <p:nvPr/>
        </p:nvSpPr>
        <p:spPr>
          <a:xfrm>
            <a:off x="10200000" y="2853000"/>
            <a:ext cx="914400" cy="486928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</a:t>
            </a:r>
            <a:r>
              <a:rPr kumimoji="0" lang="en-US" sz="2564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COD</a:t>
            </a:r>
            <a:endParaRPr kumimoji="0" lang="en-CH" sz="2564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E39E6D3-1FB3-23DD-1058-E5AF9A862987}"/>
              </a:ext>
            </a:extLst>
          </p:cNvPr>
          <p:cNvSpPr/>
          <p:nvPr/>
        </p:nvSpPr>
        <p:spPr>
          <a:xfrm>
            <a:off x="10200000" y="4509000"/>
            <a:ext cx="914400" cy="486928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</a:t>
            </a:r>
            <a:r>
              <a:rPr kumimoji="0" lang="en-US" sz="2564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</a:t>
            </a:r>
            <a:endParaRPr kumimoji="0" lang="en-CH" sz="2564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C69E7A-8D11-8E88-AF13-AA4BAA447982}"/>
              </a:ext>
            </a:extLst>
          </p:cNvPr>
          <p:cNvSpPr txBox="1"/>
          <p:nvPr/>
        </p:nvSpPr>
        <p:spPr>
          <a:xfrm rot="16200000">
            <a:off x="6262533" y="3262466"/>
            <a:ext cx="1856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← gradient →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2279E7-AE8E-3794-4E9B-0C24360D5BEE}"/>
              </a:ext>
            </a:extLst>
          </p:cNvPr>
          <p:cNvCxnSpPr/>
          <p:nvPr/>
        </p:nvCxnSpPr>
        <p:spPr bwMode="auto">
          <a:xfrm>
            <a:off x="9984000" y="4149000"/>
            <a:ext cx="1224000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65336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67"/>
    </mc:Choice>
    <mc:Fallback xmlns="">
      <p:transition spd="slow" advTm="21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17" grpId="0" animBg="1"/>
      <p:bldP spid="18" grpId="0" animBg="1"/>
      <p:bldP spid="33" grpId="0"/>
      <p:bldP spid="9" grpId="0"/>
      <p:bldP spid="34" grpId="0"/>
    </p:bld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b="18048"/>
          <a:stretch/>
        </p:blipFill>
        <p:spPr>
          <a:xfrm>
            <a:off x="6089931" y="1306240"/>
            <a:ext cx="5841089" cy="44253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b="17277"/>
          <a:stretch/>
        </p:blipFill>
        <p:spPr>
          <a:xfrm>
            <a:off x="334428" y="1317657"/>
            <a:ext cx="5945083" cy="4508094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F6C85E86-9AFE-AAC5-871F-1F3691F87AE9}"/>
              </a:ext>
            </a:extLst>
          </p:cNvPr>
          <p:cNvSpPr/>
          <p:nvPr/>
        </p:nvSpPr>
        <p:spPr>
          <a:xfrm>
            <a:off x="-309435" y="725567"/>
            <a:ext cx="12623794" cy="5515213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4963" y="0"/>
            <a:ext cx="8713787" cy="774700"/>
          </a:xfrm>
        </p:spPr>
        <p:txBody>
          <a:bodyPr/>
          <a:lstStyle/>
          <a:p>
            <a:r>
              <a:rPr lang="en-US" dirty="0"/>
              <a:t>Design considering interactions of carbon oxidation and nitrification 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519446"/>
            <a:ext cx="95460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Rusten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et al. 2006. Design and operations of the Kaldnes moving bed biofilm reactors.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Aquacultural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Engineering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34, 322-331. </a:t>
            </a:r>
          </a:p>
        </p:txBody>
      </p:sp>
      <p:sp>
        <p:nvSpPr>
          <p:cNvPr id="9" name="Rectangle 8"/>
          <p:cNvSpPr/>
          <p:nvPr/>
        </p:nvSpPr>
        <p:spPr>
          <a:xfrm>
            <a:off x="1200000" y="1046369"/>
            <a:ext cx="48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For low organic load (0.4 g BOD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/(m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.d))</a:t>
            </a:r>
          </a:p>
        </p:txBody>
      </p:sp>
      <p:sp>
        <p:nvSpPr>
          <p:cNvPr id="10" name="Rectangle 9"/>
          <p:cNvSpPr/>
          <p:nvPr/>
        </p:nvSpPr>
        <p:spPr>
          <a:xfrm>
            <a:off x="7012694" y="1046369"/>
            <a:ext cx="4744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For high NH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concentrations (NH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is not limiting)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DFA670C-47AA-D4AF-D961-869B26199F9D}"/>
              </a:ext>
            </a:extLst>
          </p:cNvPr>
          <p:cNvCxnSpPr/>
          <p:nvPr/>
        </p:nvCxnSpPr>
        <p:spPr bwMode="auto">
          <a:xfrm>
            <a:off x="2001525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DC9E0E-AC21-59DB-5132-737BEF99982B}"/>
              </a:ext>
            </a:extLst>
          </p:cNvPr>
          <p:cNvCxnSpPr/>
          <p:nvPr/>
        </p:nvCxnSpPr>
        <p:spPr bwMode="auto">
          <a:xfrm>
            <a:off x="2806387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35D9C0D-1ECD-6289-0E4F-1C94D712A797}"/>
              </a:ext>
            </a:extLst>
          </p:cNvPr>
          <p:cNvCxnSpPr/>
          <p:nvPr/>
        </p:nvCxnSpPr>
        <p:spPr bwMode="auto">
          <a:xfrm>
            <a:off x="3620774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FAAF05-EECF-A6D6-9115-3A449DE10DE2}"/>
              </a:ext>
            </a:extLst>
          </p:cNvPr>
          <p:cNvCxnSpPr/>
          <p:nvPr/>
        </p:nvCxnSpPr>
        <p:spPr bwMode="auto">
          <a:xfrm>
            <a:off x="4425637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DE12231-6DAC-0421-BC6D-9F842B695E48}"/>
              </a:ext>
            </a:extLst>
          </p:cNvPr>
          <p:cNvCxnSpPr/>
          <p:nvPr/>
        </p:nvCxnSpPr>
        <p:spPr bwMode="auto">
          <a:xfrm>
            <a:off x="5225737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49F325E-EEBF-6792-3CEE-176B7FE0E6E7}"/>
              </a:ext>
            </a:extLst>
          </p:cNvPr>
          <p:cNvCxnSpPr/>
          <p:nvPr/>
        </p:nvCxnSpPr>
        <p:spPr bwMode="auto">
          <a:xfrm>
            <a:off x="6025274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E4514DB-AD5C-A5D6-79B6-580543CF7CA3}"/>
              </a:ext>
            </a:extLst>
          </p:cNvPr>
          <p:cNvCxnSpPr/>
          <p:nvPr/>
        </p:nvCxnSpPr>
        <p:spPr bwMode="auto">
          <a:xfrm>
            <a:off x="1200000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4D38A5-26C6-BC18-0728-B59BAAAC98FB}"/>
              </a:ext>
            </a:extLst>
          </p:cNvPr>
          <p:cNvCxnSpPr/>
          <p:nvPr/>
        </p:nvCxnSpPr>
        <p:spPr bwMode="auto">
          <a:xfrm>
            <a:off x="1126725" y="4500722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97F8B71-EE56-8267-966D-A27BEB204491}"/>
              </a:ext>
            </a:extLst>
          </p:cNvPr>
          <p:cNvCxnSpPr/>
          <p:nvPr/>
        </p:nvCxnSpPr>
        <p:spPr bwMode="auto">
          <a:xfrm>
            <a:off x="1126725" y="5013000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42D3D65-BA68-0C3B-1C2B-753CDF304106}"/>
              </a:ext>
            </a:extLst>
          </p:cNvPr>
          <p:cNvCxnSpPr/>
          <p:nvPr/>
        </p:nvCxnSpPr>
        <p:spPr bwMode="auto">
          <a:xfrm>
            <a:off x="1126725" y="3991134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56EE4B-35F3-29ED-9CCA-95C389507379}"/>
              </a:ext>
            </a:extLst>
          </p:cNvPr>
          <p:cNvCxnSpPr/>
          <p:nvPr/>
        </p:nvCxnSpPr>
        <p:spPr bwMode="auto">
          <a:xfrm>
            <a:off x="1126725" y="3476784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49EB17E-8C86-9254-BD7A-7AA812342AAE}"/>
              </a:ext>
            </a:extLst>
          </p:cNvPr>
          <p:cNvCxnSpPr/>
          <p:nvPr/>
        </p:nvCxnSpPr>
        <p:spPr bwMode="auto">
          <a:xfrm>
            <a:off x="1126725" y="2962434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F7036E1-AC9A-4915-FDB1-F7F1A9C4C2AE}"/>
              </a:ext>
            </a:extLst>
          </p:cNvPr>
          <p:cNvCxnSpPr/>
          <p:nvPr/>
        </p:nvCxnSpPr>
        <p:spPr bwMode="auto">
          <a:xfrm>
            <a:off x="1126725" y="2457609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58811CA-5A45-1330-48FA-3E34E131FFC3}"/>
              </a:ext>
            </a:extLst>
          </p:cNvPr>
          <p:cNvCxnSpPr/>
          <p:nvPr/>
        </p:nvCxnSpPr>
        <p:spPr bwMode="auto">
          <a:xfrm>
            <a:off x="1126725" y="1950403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9EE8D2F-7148-3886-A199-D40077D8C522}"/>
              </a:ext>
            </a:extLst>
          </p:cNvPr>
          <p:cNvCxnSpPr/>
          <p:nvPr/>
        </p:nvCxnSpPr>
        <p:spPr bwMode="auto">
          <a:xfrm>
            <a:off x="1126725" y="1443038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8F47104E-781E-E0C0-2873-211D101DFF6D}"/>
              </a:ext>
            </a:extLst>
          </p:cNvPr>
          <p:cNvSpPr/>
          <p:nvPr/>
        </p:nvSpPr>
        <p:spPr>
          <a:xfrm>
            <a:off x="7012695" y="1443038"/>
            <a:ext cx="4744307" cy="3569962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563171C-A2A5-3405-2AA1-EB49C88B27C0}"/>
              </a:ext>
            </a:extLst>
          </p:cNvPr>
          <p:cNvCxnSpPr/>
          <p:nvPr/>
        </p:nvCxnSpPr>
        <p:spPr bwMode="auto">
          <a:xfrm>
            <a:off x="7961859" y="4948397"/>
            <a:ext cx="0" cy="13660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0F8DC90-564F-9659-BD80-387F940309CC}"/>
              </a:ext>
            </a:extLst>
          </p:cNvPr>
          <p:cNvCxnSpPr/>
          <p:nvPr/>
        </p:nvCxnSpPr>
        <p:spPr bwMode="auto">
          <a:xfrm>
            <a:off x="8909596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D235DAC-E268-515A-071D-2E5E1D7CBF79}"/>
              </a:ext>
            </a:extLst>
          </p:cNvPr>
          <p:cNvCxnSpPr/>
          <p:nvPr/>
        </p:nvCxnSpPr>
        <p:spPr bwMode="auto">
          <a:xfrm>
            <a:off x="9862095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7BAC1C1-E498-0B3D-6A12-25385C7BF3A1}"/>
              </a:ext>
            </a:extLst>
          </p:cNvPr>
          <p:cNvCxnSpPr/>
          <p:nvPr/>
        </p:nvCxnSpPr>
        <p:spPr bwMode="auto">
          <a:xfrm>
            <a:off x="10338346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7799CE-699A-EFDD-FD83-966179DADA0E}"/>
              </a:ext>
            </a:extLst>
          </p:cNvPr>
          <p:cNvCxnSpPr/>
          <p:nvPr/>
        </p:nvCxnSpPr>
        <p:spPr bwMode="auto">
          <a:xfrm>
            <a:off x="11286083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F8BD7DC-FC23-2C36-494D-692AFC6F5FBA}"/>
              </a:ext>
            </a:extLst>
          </p:cNvPr>
          <p:cNvCxnSpPr/>
          <p:nvPr/>
        </p:nvCxnSpPr>
        <p:spPr bwMode="auto">
          <a:xfrm>
            <a:off x="11757008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F41917-A402-ADBE-9468-586630F75903}"/>
              </a:ext>
            </a:extLst>
          </p:cNvPr>
          <p:cNvCxnSpPr/>
          <p:nvPr/>
        </p:nvCxnSpPr>
        <p:spPr bwMode="auto">
          <a:xfrm>
            <a:off x="7012696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EEB3137-84C8-C607-4949-C4AD3A06216B}"/>
              </a:ext>
            </a:extLst>
          </p:cNvPr>
          <p:cNvCxnSpPr/>
          <p:nvPr/>
        </p:nvCxnSpPr>
        <p:spPr bwMode="auto">
          <a:xfrm>
            <a:off x="6939421" y="4595972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4E42798-F5CE-259B-397D-9EDF30281BBE}"/>
              </a:ext>
            </a:extLst>
          </p:cNvPr>
          <p:cNvCxnSpPr/>
          <p:nvPr/>
        </p:nvCxnSpPr>
        <p:spPr bwMode="auto">
          <a:xfrm>
            <a:off x="6939421" y="5013000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DF5CE4E-56F5-774C-F209-5BDC0D6DED26}"/>
              </a:ext>
            </a:extLst>
          </p:cNvPr>
          <p:cNvCxnSpPr/>
          <p:nvPr/>
        </p:nvCxnSpPr>
        <p:spPr bwMode="auto">
          <a:xfrm>
            <a:off x="6939421" y="4205447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DF40BA9-54F9-4B9B-E06B-5963F0E82987}"/>
              </a:ext>
            </a:extLst>
          </p:cNvPr>
          <p:cNvCxnSpPr/>
          <p:nvPr/>
        </p:nvCxnSpPr>
        <p:spPr bwMode="auto">
          <a:xfrm>
            <a:off x="6939421" y="3810159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8EE0A0-0EF9-20D3-8BA3-EF3B144F587B}"/>
              </a:ext>
            </a:extLst>
          </p:cNvPr>
          <p:cNvCxnSpPr/>
          <p:nvPr/>
        </p:nvCxnSpPr>
        <p:spPr bwMode="auto">
          <a:xfrm>
            <a:off x="6927428" y="3424396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D94CF4D-005D-2731-6971-34FAD0876CE1}"/>
              </a:ext>
            </a:extLst>
          </p:cNvPr>
          <p:cNvCxnSpPr/>
          <p:nvPr/>
        </p:nvCxnSpPr>
        <p:spPr bwMode="auto">
          <a:xfrm>
            <a:off x="6939421" y="2224247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1974529-3E9E-2BC0-664C-4EBF8119DC64}"/>
              </a:ext>
            </a:extLst>
          </p:cNvPr>
          <p:cNvCxnSpPr/>
          <p:nvPr/>
        </p:nvCxnSpPr>
        <p:spPr bwMode="auto">
          <a:xfrm>
            <a:off x="6939421" y="1826578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87A362E-4DD4-5A0A-AEC0-30F8F5663F88}"/>
              </a:ext>
            </a:extLst>
          </p:cNvPr>
          <p:cNvCxnSpPr/>
          <p:nvPr/>
        </p:nvCxnSpPr>
        <p:spPr bwMode="auto">
          <a:xfrm>
            <a:off x="6939421" y="1443038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5F01754-8736-96DD-7279-FB9798E7E51A}"/>
              </a:ext>
            </a:extLst>
          </p:cNvPr>
          <p:cNvCxnSpPr/>
          <p:nvPr/>
        </p:nvCxnSpPr>
        <p:spPr bwMode="auto">
          <a:xfrm>
            <a:off x="7480847" y="4948397"/>
            <a:ext cx="0" cy="13660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CE10102-C87C-B1D7-C410-D3A31F38F946}"/>
              </a:ext>
            </a:extLst>
          </p:cNvPr>
          <p:cNvCxnSpPr/>
          <p:nvPr/>
        </p:nvCxnSpPr>
        <p:spPr bwMode="auto">
          <a:xfrm>
            <a:off x="8433347" y="4948397"/>
            <a:ext cx="0" cy="13660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CB3010A-22FE-CA03-68D3-0E261379EB5E}"/>
              </a:ext>
            </a:extLst>
          </p:cNvPr>
          <p:cNvCxnSpPr/>
          <p:nvPr/>
        </p:nvCxnSpPr>
        <p:spPr bwMode="auto">
          <a:xfrm>
            <a:off x="9381085" y="4948397"/>
            <a:ext cx="0" cy="13660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02FF4F6-C0EB-92C9-BFF1-E2741AE5F725}"/>
              </a:ext>
            </a:extLst>
          </p:cNvPr>
          <p:cNvCxnSpPr/>
          <p:nvPr/>
        </p:nvCxnSpPr>
        <p:spPr bwMode="auto">
          <a:xfrm>
            <a:off x="10810425" y="4941000"/>
            <a:ext cx="0" cy="14400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B1CB030-E3CD-EDCB-E27C-FA949E487EB7}"/>
              </a:ext>
            </a:extLst>
          </p:cNvPr>
          <p:cNvCxnSpPr/>
          <p:nvPr/>
        </p:nvCxnSpPr>
        <p:spPr bwMode="auto">
          <a:xfrm>
            <a:off x="6927428" y="3014821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6CBFCCA-B350-2E65-BE86-1C789991CA3F}"/>
              </a:ext>
            </a:extLst>
          </p:cNvPr>
          <p:cNvCxnSpPr/>
          <p:nvPr/>
        </p:nvCxnSpPr>
        <p:spPr bwMode="auto">
          <a:xfrm>
            <a:off x="6927428" y="2619533"/>
            <a:ext cx="144001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B2BF78E7-66B2-9206-9AAA-911E1B920BCB}"/>
              </a:ext>
            </a:extLst>
          </p:cNvPr>
          <p:cNvSpPr txBox="1"/>
          <p:nvPr/>
        </p:nvSpPr>
        <p:spPr>
          <a:xfrm>
            <a:off x="1049737" y="5073742"/>
            <a:ext cx="5128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	0.5	1	1.5	2	2.5	3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B1FEC34-D695-4512-A24B-9432F9E641EE}"/>
              </a:ext>
            </a:extLst>
          </p:cNvPr>
          <p:cNvSpPr txBox="1"/>
          <p:nvPr/>
        </p:nvSpPr>
        <p:spPr>
          <a:xfrm>
            <a:off x="684907" y="1072514"/>
            <a:ext cx="449162" cy="41192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1.4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1.2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0.8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0.6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0.4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0.2</a:t>
            </a:r>
          </a:p>
          <a:p>
            <a:pPr marL="0" marR="0" lvl="0" indent="0" algn="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979FE8B-0F7B-581C-BFB5-AFEA142828A8}"/>
              </a:ext>
            </a:extLst>
          </p:cNvPr>
          <p:cNvSpPr txBox="1"/>
          <p:nvPr/>
        </p:nvSpPr>
        <p:spPr>
          <a:xfrm>
            <a:off x="6511136" y="1190020"/>
            <a:ext cx="449162" cy="41449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2.7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2.4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2.1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1.8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1.5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1.2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0.9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0.6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0.3</a:t>
            </a:r>
          </a:p>
          <a:p>
            <a:pPr marL="0" marR="0" lvl="0" indent="0" algn="r" defTabSz="914400" rtl="0" eaLnBrk="0" fontAlgn="base" latinLnBrk="0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45F3871-D40E-65E2-A68F-354A75BE22CE}"/>
              </a:ext>
            </a:extLst>
          </p:cNvPr>
          <p:cNvCxnSpPr/>
          <p:nvPr/>
        </p:nvCxnSpPr>
        <p:spPr bwMode="auto">
          <a:xfrm>
            <a:off x="3952875" y="1971725"/>
            <a:ext cx="2071125" cy="0"/>
          </a:xfrm>
          <a:prstGeom prst="line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7491909-D04E-33F5-AB44-C39ADDE228D6}"/>
              </a:ext>
            </a:extLst>
          </p:cNvPr>
          <p:cNvCxnSpPr/>
          <p:nvPr/>
        </p:nvCxnSpPr>
        <p:spPr bwMode="auto">
          <a:xfrm>
            <a:off x="2984500" y="2797225"/>
            <a:ext cx="303950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BC0E9B6-A737-5497-FCE1-43CEC34CFC92}"/>
              </a:ext>
            </a:extLst>
          </p:cNvPr>
          <p:cNvCxnSpPr>
            <a:cxnSpLocks/>
          </p:cNvCxnSpPr>
          <p:nvPr/>
        </p:nvCxnSpPr>
        <p:spPr bwMode="auto">
          <a:xfrm>
            <a:off x="1955800" y="3797300"/>
            <a:ext cx="3868942" cy="0"/>
          </a:xfrm>
          <a:prstGeom prst="line">
            <a:avLst/>
          </a:prstGeom>
          <a:ln w="38100">
            <a:solidFill>
              <a:srgbClr val="FF0000"/>
            </a:solidFill>
            <a:headEnd type="none" w="sm" len="sm"/>
            <a:tailEnd type="none" w="sm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41CE6CD-74D5-B391-08FD-075203921F29}"/>
              </a:ext>
            </a:extLst>
          </p:cNvPr>
          <p:cNvCxnSpPr/>
          <p:nvPr/>
        </p:nvCxnSpPr>
        <p:spPr bwMode="auto">
          <a:xfrm flipH="1">
            <a:off x="7961859" y="1563796"/>
            <a:ext cx="3795143" cy="2722096"/>
          </a:xfrm>
          <a:prstGeom prst="line">
            <a:avLst/>
          </a:prstGeom>
          <a:noFill/>
          <a:ln w="38100" cap="flat" cmpd="sng" algn="ctr">
            <a:gradFill>
              <a:gsLst>
                <a:gs pos="77000">
                  <a:srgbClr val="00B050"/>
                </a:gs>
                <a:gs pos="100000">
                  <a:srgbClr val="FF0000"/>
                </a:gs>
                <a:gs pos="0">
                  <a:schemeClr val="tx1"/>
                </a:gs>
                <a:gs pos="55000">
                  <a:srgbClr val="0070C0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571D7237-B355-A188-3E10-8044AF526872}"/>
              </a:ext>
            </a:extLst>
          </p:cNvPr>
          <p:cNvCxnSpPr/>
          <p:nvPr/>
        </p:nvCxnSpPr>
        <p:spPr bwMode="auto">
          <a:xfrm flipH="1">
            <a:off x="7942597" y="2063124"/>
            <a:ext cx="3814405" cy="2722096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7F0BEAA-F295-9DD6-C5D9-CBDC832B4017}"/>
              </a:ext>
            </a:extLst>
          </p:cNvPr>
          <p:cNvCxnSpPr/>
          <p:nvPr/>
        </p:nvCxnSpPr>
        <p:spPr bwMode="auto">
          <a:xfrm flipH="1">
            <a:off x="8623384" y="2572108"/>
            <a:ext cx="3133618" cy="2236898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95647D0-04FE-B5EB-267A-7BD482A1C1E8}"/>
              </a:ext>
            </a:extLst>
          </p:cNvPr>
          <p:cNvCxnSpPr/>
          <p:nvPr/>
        </p:nvCxnSpPr>
        <p:spPr bwMode="auto">
          <a:xfrm flipH="1">
            <a:off x="9327222" y="3069105"/>
            <a:ext cx="2429780" cy="173990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9A9DD31-EDDF-E7B1-C3B0-394EEA48E51C}"/>
              </a:ext>
            </a:extLst>
          </p:cNvPr>
          <p:cNvCxnSpPr/>
          <p:nvPr/>
        </p:nvCxnSpPr>
        <p:spPr bwMode="auto">
          <a:xfrm flipH="1">
            <a:off x="10029825" y="3568433"/>
            <a:ext cx="1727177" cy="1240573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3F64E13-E4CB-6C54-42B6-D396696985A0}"/>
              </a:ext>
            </a:extLst>
          </p:cNvPr>
          <p:cNvCxnSpPr/>
          <p:nvPr/>
        </p:nvCxnSpPr>
        <p:spPr bwMode="auto">
          <a:xfrm flipH="1">
            <a:off x="10769600" y="4073652"/>
            <a:ext cx="987402" cy="71687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537436-A1CD-2EB5-7CCF-FE6E4B7034BB}"/>
              </a:ext>
            </a:extLst>
          </p:cNvPr>
          <p:cNvCxnSpPr/>
          <p:nvPr/>
        </p:nvCxnSpPr>
        <p:spPr bwMode="auto">
          <a:xfrm flipH="1">
            <a:off x="11452225" y="4578871"/>
            <a:ext cx="304777" cy="219356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CDC778AC-14D3-B0F1-82E2-21071C701D16}"/>
              </a:ext>
            </a:extLst>
          </p:cNvPr>
          <p:cNvSpPr/>
          <p:nvPr/>
        </p:nvSpPr>
        <p:spPr>
          <a:xfrm>
            <a:off x="7867148" y="4768964"/>
            <a:ext cx="3767764" cy="112416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3F0B63A-809C-E96C-9C7F-051DE23A98E5}"/>
              </a:ext>
            </a:extLst>
          </p:cNvPr>
          <p:cNvSpPr txBox="1"/>
          <p:nvPr/>
        </p:nvSpPr>
        <p:spPr>
          <a:xfrm>
            <a:off x="2323443" y="5376092"/>
            <a:ext cx="3021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phase 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mg N/L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5713906-428E-DC0F-B07D-69DA3B53439D}"/>
              </a:ext>
            </a:extLst>
          </p:cNvPr>
          <p:cNvSpPr txBox="1"/>
          <p:nvPr/>
        </p:nvSpPr>
        <p:spPr>
          <a:xfrm>
            <a:off x="8399474" y="5376092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Oxygen, mg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/L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C9D9D95-DEE4-AB3F-9C68-67C8780CC3E0}"/>
              </a:ext>
            </a:extLst>
          </p:cNvPr>
          <p:cNvSpPr txBox="1"/>
          <p:nvPr/>
        </p:nvSpPr>
        <p:spPr>
          <a:xfrm rot="16200000">
            <a:off x="-436972" y="2589035"/>
            <a:ext cx="198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NH4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g N/(m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8B09B43-862E-EAEA-D108-504B6543CB20}"/>
              </a:ext>
            </a:extLst>
          </p:cNvPr>
          <p:cNvSpPr txBox="1"/>
          <p:nvPr/>
        </p:nvSpPr>
        <p:spPr>
          <a:xfrm rot="16200000">
            <a:off x="5421353" y="2589035"/>
            <a:ext cx="198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NH4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g N/(m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060AE69-B17F-201B-BC12-70A6754FBFB7}"/>
              </a:ext>
            </a:extLst>
          </p:cNvPr>
          <p:cNvSpPr txBox="1"/>
          <p:nvPr/>
        </p:nvSpPr>
        <p:spPr>
          <a:xfrm>
            <a:off x="4683294" y="1550308"/>
            <a:ext cx="1306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</a:t>
            </a:r>
            <a:r>
              <a:rPr kumimoji="0" lang="en-US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6 mg/L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31F4BF5-29C7-F69F-1478-F967541096C2}"/>
              </a:ext>
            </a:extLst>
          </p:cNvPr>
          <p:cNvSpPr txBox="1"/>
          <p:nvPr/>
        </p:nvSpPr>
        <p:spPr>
          <a:xfrm>
            <a:off x="4683294" y="2397115"/>
            <a:ext cx="1306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</a:t>
            </a:r>
            <a:r>
              <a:rPr kumimoji="0" lang="en-US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4 mg/L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A169FC6-E6FE-A712-C33A-7675FEDC0F23}"/>
              </a:ext>
            </a:extLst>
          </p:cNvPr>
          <p:cNvSpPr txBox="1"/>
          <p:nvPr/>
        </p:nvSpPr>
        <p:spPr>
          <a:xfrm>
            <a:off x="4683294" y="3397190"/>
            <a:ext cx="1306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</a:t>
            </a:r>
            <a:r>
              <a:rPr kumimoji="0" lang="en-US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2 mg/L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877D150-DBB7-94F6-0385-37DEF9F24EDC}"/>
              </a:ext>
            </a:extLst>
          </p:cNvPr>
          <p:cNvSpPr/>
          <p:nvPr/>
        </p:nvSpPr>
        <p:spPr>
          <a:xfrm>
            <a:off x="1190625" y="1963738"/>
            <a:ext cx="2782094" cy="3043237"/>
          </a:xfrm>
          <a:custGeom>
            <a:avLst/>
            <a:gdLst>
              <a:gd name="connsiteX0" fmla="*/ 0 w 2774950"/>
              <a:gd name="connsiteY0" fmla="*/ 3038475 h 3038475"/>
              <a:gd name="connsiteX1" fmla="*/ 82550 w 2774950"/>
              <a:gd name="connsiteY1" fmla="*/ 2797175 h 3038475"/>
              <a:gd name="connsiteX2" fmla="*/ 158750 w 2774950"/>
              <a:gd name="connsiteY2" fmla="*/ 2632075 h 3038475"/>
              <a:gd name="connsiteX3" fmla="*/ 241300 w 2774950"/>
              <a:gd name="connsiteY3" fmla="*/ 2495550 h 3038475"/>
              <a:gd name="connsiteX4" fmla="*/ 317500 w 2774950"/>
              <a:gd name="connsiteY4" fmla="*/ 2371725 h 3038475"/>
              <a:gd name="connsiteX5" fmla="*/ 396875 w 2774950"/>
              <a:gd name="connsiteY5" fmla="*/ 2257425 h 3038475"/>
              <a:gd name="connsiteX6" fmla="*/ 479425 w 2774950"/>
              <a:gd name="connsiteY6" fmla="*/ 2146300 h 3038475"/>
              <a:gd name="connsiteX7" fmla="*/ 565150 w 2774950"/>
              <a:gd name="connsiteY7" fmla="*/ 2054225 h 3038475"/>
              <a:gd name="connsiteX8" fmla="*/ 641350 w 2774950"/>
              <a:gd name="connsiteY8" fmla="*/ 1952625 h 3038475"/>
              <a:gd name="connsiteX9" fmla="*/ 755650 w 2774950"/>
              <a:gd name="connsiteY9" fmla="*/ 1828800 h 3038475"/>
              <a:gd name="connsiteX10" fmla="*/ 806450 w 2774950"/>
              <a:gd name="connsiteY10" fmla="*/ 1768475 h 3038475"/>
              <a:gd name="connsiteX11" fmla="*/ 962025 w 2774950"/>
              <a:gd name="connsiteY11" fmla="*/ 1590675 h 3038475"/>
              <a:gd name="connsiteX12" fmla="*/ 1130300 w 2774950"/>
              <a:gd name="connsiteY12" fmla="*/ 1425575 h 3038475"/>
              <a:gd name="connsiteX13" fmla="*/ 1285875 w 2774950"/>
              <a:gd name="connsiteY13" fmla="*/ 1270000 h 3038475"/>
              <a:gd name="connsiteX14" fmla="*/ 1444625 w 2774950"/>
              <a:gd name="connsiteY14" fmla="*/ 1123950 h 3038475"/>
              <a:gd name="connsiteX15" fmla="*/ 1609725 w 2774950"/>
              <a:gd name="connsiteY15" fmla="*/ 968375 h 3038475"/>
              <a:gd name="connsiteX16" fmla="*/ 1774825 w 2774950"/>
              <a:gd name="connsiteY16" fmla="*/ 835025 h 3038475"/>
              <a:gd name="connsiteX17" fmla="*/ 1898650 w 2774950"/>
              <a:gd name="connsiteY17" fmla="*/ 714375 h 3038475"/>
              <a:gd name="connsiteX18" fmla="*/ 2022475 w 2774950"/>
              <a:gd name="connsiteY18" fmla="*/ 603250 h 3038475"/>
              <a:gd name="connsiteX19" fmla="*/ 2152650 w 2774950"/>
              <a:gd name="connsiteY19" fmla="*/ 501650 h 3038475"/>
              <a:gd name="connsiteX20" fmla="*/ 2222500 w 2774950"/>
              <a:gd name="connsiteY20" fmla="*/ 434975 h 3038475"/>
              <a:gd name="connsiteX21" fmla="*/ 2317750 w 2774950"/>
              <a:gd name="connsiteY21" fmla="*/ 358775 h 3038475"/>
              <a:gd name="connsiteX22" fmla="*/ 2438400 w 2774950"/>
              <a:gd name="connsiteY22" fmla="*/ 260350 h 3038475"/>
              <a:gd name="connsiteX23" fmla="*/ 2543175 w 2774950"/>
              <a:gd name="connsiteY23" fmla="*/ 171450 h 3038475"/>
              <a:gd name="connsiteX24" fmla="*/ 2657475 w 2774950"/>
              <a:gd name="connsiteY24" fmla="*/ 88900 h 3038475"/>
              <a:gd name="connsiteX25" fmla="*/ 2774950 w 2774950"/>
              <a:gd name="connsiteY25" fmla="*/ 0 h 3038475"/>
              <a:gd name="connsiteX0" fmla="*/ 0 w 2782094"/>
              <a:gd name="connsiteY0" fmla="*/ 3043237 h 3043237"/>
              <a:gd name="connsiteX1" fmla="*/ 82550 w 2782094"/>
              <a:gd name="connsiteY1" fmla="*/ 2801937 h 3043237"/>
              <a:gd name="connsiteX2" fmla="*/ 158750 w 2782094"/>
              <a:gd name="connsiteY2" fmla="*/ 2636837 h 3043237"/>
              <a:gd name="connsiteX3" fmla="*/ 241300 w 2782094"/>
              <a:gd name="connsiteY3" fmla="*/ 2500312 h 3043237"/>
              <a:gd name="connsiteX4" fmla="*/ 317500 w 2782094"/>
              <a:gd name="connsiteY4" fmla="*/ 2376487 h 3043237"/>
              <a:gd name="connsiteX5" fmla="*/ 396875 w 2782094"/>
              <a:gd name="connsiteY5" fmla="*/ 2262187 h 3043237"/>
              <a:gd name="connsiteX6" fmla="*/ 479425 w 2782094"/>
              <a:gd name="connsiteY6" fmla="*/ 2151062 h 3043237"/>
              <a:gd name="connsiteX7" fmla="*/ 565150 w 2782094"/>
              <a:gd name="connsiteY7" fmla="*/ 2058987 h 3043237"/>
              <a:gd name="connsiteX8" fmla="*/ 641350 w 2782094"/>
              <a:gd name="connsiteY8" fmla="*/ 1957387 h 3043237"/>
              <a:gd name="connsiteX9" fmla="*/ 755650 w 2782094"/>
              <a:gd name="connsiteY9" fmla="*/ 1833562 h 3043237"/>
              <a:gd name="connsiteX10" fmla="*/ 806450 w 2782094"/>
              <a:gd name="connsiteY10" fmla="*/ 1773237 h 3043237"/>
              <a:gd name="connsiteX11" fmla="*/ 962025 w 2782094"/>
              <a:gd name="connsiteY11" fmla="*/ 1595437 h 3043237"/>
              <a:gd name="connsiteX12" fmla="*/ 1130300 w 2782094"/>
              <a:gd name="connsiteY12" fmla="*/ 1430337 h 3043237"/>
              <a:gd name="connsiteX13" fmla="*/ 1285875 w 2782094"/>
              <a:gd name="connsiteY13" fmla="*/ 1274762 h 3043237"/>
              <a:gd name="connsiteX14" fmla="*/ 1444625 w 2782094"/>
              <a:gd name="connsiteY14" fmla="*/ 1128712 h 3043237"/>
              <a:gd name="connsiteX15" fmla="*/ 1609725 w 2782094"/>
              <a:gd name="connsiteY15" fmla="*/ 973137 h 3043237"/>
              <a:gd name="connsiteX16" fmla="*/ 1774825 w 2782094"/>
              <a:gd name="connsiteY16" fmla="*/ 839787 h 3043237"/>
              <a:gd name="connsiteX17" fmla="*/ 1898650 w 2782094"/>
              <a:gd name="connsiteY17" fmla="*/ 719137 h 3043237"/>
              <a:gd name="connsiteX18" fmla="*/ 2022475 w 2782094"/>
              <a:gd name="connsiteY18" fmla="*/ 608012 h 3043237"/>
              <a:gd name="connsiteX19" fmla="*/ 2152650 w 2782094"/>
              <a:gd name="connsiteY19" fmla="*/ 506412 h 3043237"/>
              <a:gd name="connsiteX20" fmla="*/ 2222500 w 2782094"/>
              <a:gd name="connsiteY20" fmla="*/ 439737 h 3043237"/>
              <a:gd name="connsiteX21" fmla="*/ 2317750 w 2782094"/>
              <a:gd name="connsiteY21" fmla="*/ 363537 h 3043237"/>
              <a:gd name="connsiteX22" fmla="*/ 2438400 w 2782094"/>
              <a:gd name="connsiteY22" fmla="*/ 265112 h 3043237"/>
              <a:gd name="connsiteX23" fmla="*/ 2543175 w 2782094"/>
              <a:gd name="connsiteY23" fmla="*/ 176212 h 3043237"/>
              <a:gd name="connsiteX24" fmla="*/ 2657475 w 2782094"/>
              <a:gd name="connsiteY24" fmla="*/ 93662 h 3043237"/>
              <a:gd name="connsiteX25" fmla="*/ 2782094 w 2782094"/>
              <a:gd name="connsiteY25" fmla="*/ 0 h 304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82094" h="3043237">
                <a:moveTo>
                  <a:pt x="0" y="3043237"/>
                </a:moveTo>
                <a:cubicBezTo>
                  <a:pt x="28046" y="2956453"/>
                  <a:pt x="56092" y="2869670"/>
                  <a:pt x="82550" y="2801937"/>
                </a:cubicBezTo>
                <a:cubicBezTo>
                  <a:pt x="109008" y="2734204"/>
                  <a:pt x="132292" y="2687108"/>
                  <a:pt x="158750" y="2636837"/>
                </a:cubicBezTo>
                <a:cubicBezTo>
                  <a:pt x="185208" y="2586566"/>
                  <a:pt x="214842" y="2543704"/>
                  <a:pt x="241300" y="2500312"/>
                </a:cubicBezTo>
                <a:cubicBezTo>
                  <a:pt x="267758" y="2456920"/>
                  <a:pt x="291571" y="2416174"/>
                  <a:pt x="317500" y="2376487"/>
                </a:cubicBezTo>
                <a:cubicBezTo>
                  <a:pt x="343429" y="2336800"/>
                  <a:pt x="369887" y="2299758"/>
                  <a:pt x="396875" y="2262187"/>
                </a:cubicBezTo>
                <a:cubicBezTo>
                  <a:pt x="423863" y="2224616"/>
                  <a:pt x="451379" y="2184929"/>
                  <a:pt x="479425" y="2151062"/>
                </a:cubicBezTo>
                <a:cubicBezTo>
                  <a:pt x="507471" y="2117195"/>
                  <a:pt x="538163" y="2091266"/>
                  <a:pt x="565150" y="2058987"/>
                </a:cubicBezTo>
                <a:cubicBezTo>
                  <a:pt x="592137" y="2026708"/>
                  <a:pt x="609600" y="1994958"/>
                  <a:pt x="641350" y="1957387"/>
                </a:cubicBezTo>
                <a:cubicBezTo>
                  <a:pt x="673100" y="1919816"/>
                  <a:pt x="728133" y="1864254"/>
                  <a:pt x="755650" y="1833562"/>
                </a:cubicBezTo>
                <a:cubicBezTo>
                  <a:pt x="783167" y="1802870"/>
                  <a:pt x="772054" y="1812924"/>
                  <a:pt x="806450" y="1773237"/>
                </a:cubicBezTo>
                <a:cubicBezTo>
                  <a:pt x="840846" y="1733550"/>
                  <a:pt x="908050" y="1652587"/>
                  <a:pt x="962025" y="1595437"/>
                </a:cubicBezTo>
                <a:cubicBezTo>
                  <a:pt x="1016000" y="1538287"/>
                  <a:pt x="1130300" y="1430337"/>
                  <a:pt x="1130300" y="1430337"/>
                </a:cubicBezTo>
                <a:cubicBezTo>
                  <a:pt x="1184275" y="1376891"/>
                  <a:pt x="1233488" y="1325033"/>
                  <a:pt x="1285875" y="1274762"/>
                </a:cubicBezTo>
                <a:cubicBezTo>
                  <a:pt x="1338262" y="1224491"/>
                  <a:pt x="1444625" y="1128712"/>
                  <a:pt x="1444625" y="1128712"/>
                </a:cubicBezTo>
                <a:cubicBezTo>
                  <a:pt x="1498600" y="1078441"/>
                  <a:pt x="1554692" y="1021291"/>
                  <a:pt x="1609725" y="973137"/>
                </a:cubicBezTo>
                <a:cubicBezTo>
                  <a:pt x="1664758" y="924983"/>
                  <a:pt x="1726671" y="882120"/>
                  <a:pt x="1774825" y="839787"/>
                </a:cubicBezTo>
                <a:cubicBezTo>
                  <a:pt x="1822979" y="797454"/>
                  <a:pt x="1857375" y="757766"/>
                  <a:pt x="1898650" y="719137"/>
                </a:cubicBezTo>
                <a:cubicBezTo>
                  <a:pt x="1939925" y="680508"/>
                  <a:pt x="1980142" y="643466"/>
                  <a:pt x="2022475" y="608012"/>
                </a:cubicBezTo>
                <a:cubicBezTo>
                  <a:pt x="2064808" y="572558"/>
                  <a:pt x="2119312" y="534458"/>
                  <a:pt x="2152650" y="506412"/>
                </a:cubicBezTo>
                <a:cubicBezTo>
                  <a:pt x="2185988" y="478366"/>
                  <a:pt x="2194983" y="463549"/>
                  <a:pt x="2222500" y="439737"/>
                </a:cubicBezTo>
                <a:cubicBezTo>
                  <a:pt x="2250017" y="415925"/>
                  <a:pt x="2317750" y="363537"/>
                  <a:pt x="2317750" y="363537"/>
                </a:cubicBezTo>
                <a:lnTo>
                  <a:pt x="2438400" y="265112"/>
                </a:lnTo>
                <a:cubicBezTo>
                  <a:pt x="2475971" y="233891"/>
                  <a:pt x="2506663" y="204787"/>
                  <a:pt x="2543175" y="176212"/>
                </a:cubicBezTo>
                <a:cubicBezTo>
                  <a:pt x="2579687" y="147637"/>
                  <a:pt x="2657475" y="93662"/>
                  <a:pt x="2657475" y="93662"/>
                </a:cubicBezTo>
                <a:cubicBezTo>
                  <a:pt x="2696104" y="65087"/>
                  <a:pt x="2770452" y="14816"/>
                  <a:pt x="2782094" y="0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D76D8AF-84D9-B674-D416-A35AEA48F19E}"/>
              </a:ext>
            </a:extLst>
          </p:cNvPr>
          <p:cNvSpPr txBox="1"/>
          <p:nvPr/>
        </p:nvSpPr>
        <p:spPr>
          <a:xfrm>
            <a:off x="7327900" y="2172660"/>
            <a:ext cx="3021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Organic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load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g BOD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/(m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.d)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9695F75-3747-E7B6-FE22-655F2F0909D2}"/>
              </a:ext>
            </a:extLst>
          </p:cNvPr>
          <p:cNvSpPr txBox="1"/>
          <p:nvPr/>
        </p:nvSpPr>
        <p:spPr>
          <a:xfrm>
            <a:off x="9676616" y="256445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0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56A7A55-22C4-5B3A-2743-D16F33CF04CA}"/>
              </a:ext>
            </a:extLst>
          </p:cNvPr>
          <p:cNvSpPr txBox="1"/>
          <p:nvPr/>
        </p:nvSpPr>
        <p:spPr>
          <a:xfrm>
            <a:off x="9964762" y="286940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514DC4F-4977-D345-5D67-7ED9CA05C227}"/>
              </a:ext>
            </a:extLst>
          </p:cNvPr>
          <p:cNvSpPr txBox="1"/>
          <p:nvPr/>
        </p:nvSpPr>
        <p:spPr>
          <a:xfrm>
            <a:off x="10252908" y="317436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C5DF241-B1F7-056E-8922-212F8F8EA769}"/>
              </a:ext>
            </a:extLst>
          </p:cNvPr>
          <p:cNvSpPr txBox="1"/>
          <p:nvPr/>
        </p:nvSpPr>
        <p:spPr>
          <a:xfrm>
            <a:off x="10541054" y="3479327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3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96A2FD6-75A9-AE2C-6692-AE93F234AFB4}"/>
              </a:ext>
            </a:extLst>
          </p:cNvPr>
          <p:cNvSpPr txBox="1"/>
          <p:nvPr/>
        </p:nvSpPr>
        <p:spPr>
          <a:xfrm>
            <a:off x="10829200" y="3784286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2F48A91-CFFD-3399-D68C-2EE0291D5DE7}"/>
              </a:ext>
            </a:extLst>
          </p:cNvPr>
          <p:cNvSpPr txBox="1"/>
          <p:nvPr/>
        </p:nvSpPr>
        <p:spPr>
          <a:xfrm>
            <a:off x="11117346" y="4089245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5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A3751E9F-306D-AFCC-AE28-469000002B03}"/>
              </a:ext>
            </a:extLst>
          </p:cNvPr>
          <p:cNvSpPr txBox="1"/>
          <p:nvPr/>
        </p:nvSpPr>
        <p:spPr>
          <a:xfrm>
            <a:off x="11405493" y="439420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6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50A3B-EAE6-7CD0-C1AC-1817FAFECC25}"/>
              </a:ext>
            </a:extLst>
          </p:cNvPr>
          <p:cNvSpPr/>
          <p:nvPr/>
        </p:nvSpPr>
        <p:spPr>
          <a:xfrm>
            <a:off x="1200000" y="1443038"/>
            <a:ext cx="4824000" cy="3569962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CA80AF-A928-3A4E-81FC-D454F3220A44}"/>
              </a:ext>
            </a:extLst>
          </p:cNvPr>
          <p:cNvSpPr txBox="1"/>
          <p:nvPr/>
        </p:nvSpPr>
        <p:spPr>
          <a:xfrm>
            <a:off x="1056000" y="5073742"/>
            <a:ext cx="114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613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4863" algn="ctr"/>
                <a:tab pos="1704975" algn="ctr"/>
                <a:tab pos="2509838" algn="ctr"/>
                <a:tab pos="3228975" algn="ctr"/>
                <a:tab pos="4124325" algn="ctr"/>
                <a:tab pos="4843463" algn="ctr"/>
                <a:tab pos="5830888" algn="ctr"/>
                <a:tab pos="6813550" algn="ctr"/>
                <a:tab pos="7804150" algn="ctr"/>
                <a:tab pos="8699500" algn="ctr"/>
                <a:tab pos="9688513" algn="ctr"/>
                <a:tab pos="10583863" algn="ct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							0	2	4	6	8	10	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CBEB6B-EA4C-CECA-2672-BDF0FC665C89}"/>
              </a:ext>
            </a:extLst>
          </p:cNvPr>
          <p:cNvSpPr/>
          <p:nvPr/>
        </p:nvSpPr>
        <p:spPr>
          <a:xfrm>
            <a:off x="7752000" y="4077000"/>
            <a:ext cx="432000" cy="720000"/>
          </a:xfrm>
          <a:prstGeom prst="roundRect">
            <a:avLst/>
          </a:prstGeom>
          <a:ln w="38100">
            <a:solidFill>
              <a:srgbClr val="FF0000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9391613-36BD-DD27-F50C-57149A34971B}"/>
              </a:ext>
            </a:extLst>
          </p:cNvPr>
          <p:cNvSpPr/>
          <p:nvPr/>
        </p:nvSpPr>
        <p:spPr>
          <a:xfrm>
            <a:off x="8688000" y="3429000"/>
            <a:ext cx="432000" cy="720000"/>
          </a:xfrm>
          <a:prstGeom prst="roundRect">
            <a:avLst/>
          </a:prstGeom>
          <a:ln w="38100">
            <a:solidFill>
              <a:srgbClr val="00B050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F96CBD0-58BE-C671-28C0-AF721B1E98BC}"/>
              </a:ext>
            </a:extLst>
          </p:cNvPr>
          <p:cNvSpPr/>
          <p:nvPr/>
        </p:nvSpPr>
        <p:spPr>
          <a:xfrm>
            <a:off x="9624000" y="2853000"/>
            <a:ext cx="432000" cy="720000"/>
          </a:xfrm>
          <a:prstGeom prst="roundRect">
            <a:avLst/>
          </a:prstGeom>
          <a:ln w="38100">
            <a:solidFill>
              <a:srgbClr val="0070C0"/>
            </a:solidFill>
          </a:ln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558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51"/>
    </mc:Choice>
    <mc:Fallback xmlns="">
      <p:transition spd="slow" advTm="29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8" grpId="0"/>
      <p:bldP spid="59" grpId="0"/>
      <p:bldP spid="89" grpId="0"/>
      <p:bldP spid="91" grpId="0"/>
      <p:bldP spid="93" grpId="0"/>
      <p:bldP spid="94" grpId="0"/>
      <p:bldP spid="95" grpId="0"/>
      <p:bldP spid="61" grpId="0" animBg="1"/>
      <p:bldP spid="13" grpId="0" animBg="1"/>
      <p:bldP spid="16" grpId="0" animBg="1"/>
      <p:bldP spid="25" grpId="0" animBg="1"/>
      <p:bldP spid="26" grpId="0" animBg="1"/>
    </p:bld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86658-7164-11E7-65DA-C56074842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 Review </a:t>
            </a:r>
            <a:r>
              <a:rPr lang="en-US">
                <a:sym typeface="Wingdings" panose="05000000000000000000" pitchFamily="2" charset="2"/>
              </a:rPr>
              <a:t>background from </a:t>
            </a:r>
            <a:r>
              <a:rPr lang="en-US" dirty="0">
                <a:sym typeface="Wingdings" panose="05000000000000000000" pitchFamily="2" charset="2"/>
              </a:rPr>
              <a:t>previous lectures</a:t>
            </a:r>
            <a:endParaRPr lang="en-CH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444F86-2E8F-7EFD-4497-F395BFA63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Substrate penetration and limiting substrate</a:t>
            </a:r>
          </a:p>
          <a:p>
            <a:r>
              <a:rPr lang="en-US" dirty="0"/>
              <a:t>Competition in biofilms</a:t>
            </a:r>
            <a:endParaRPr lang="en-C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EA5892-2450-FFEC-3264-37CE21549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1398" y="1866750"/>
            <a:ext cx="6096528" cy="3429297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838331-C3D5-73D4-CAE8-364619C5D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2272" y="3371701"/>
            <a:ext cx="6096528" cy="3429297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A84D41-0169-2472-DF67-D377DDFF94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723" y="2633513"/>
            <a:ext cx="6096528" cy="3429297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659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1"/>
    </mc:Choice>
    <mc:Fallback xmlns="">
      <p:transition spd="slow" advTm="9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F57A3-0D89-BA9D-EFF6-2079B87C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Chapter 17.8.2 </a:t>
            </a:r>
            <a:br>
              <a:rPr lang="en-US" dirty="0"/>
            </a:br>
            <a:r>
              <a:rPr lang="en-US" sz="2800" dirty="0"/>
              <a:t>Step‐by‐step approach to evaluating biofilm reactors</a:t>
            </a:r>
            <a:endParaRPr lang="en-CH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9A651F2-4288-328D-8609-9A512F4F2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332089"/>
            <a:ext cx="5580941" cy="5265562"/>
          </a:xfrm>
        </p:spPr>
        <p:txBody>
          <a:bodyPr/>
          <a:lstStyle/>
          <a:p>
            <a:r>
              <a:rPr lang="en-US" dirty="0"/>
              <a:t>Decision support for choosing suitable analytical solution or combination of analytical solutions (Table 17.26)</a:t>
            </a:r>
          </a:p>
          <a:p>
            <a:endParaRPr lang="en-US" dirty="0"/>
          </a:p>
          <a:p>
            <a:r>
              <a:rPr lang="en-US" dirty="0"/>
              <a:t>For more complex situations, use simulators for numerical modeling</a:t>
            </a:r>
            <a:endParaRPr lang="en-CH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E32A68-2DD6-B9BA-F5E6-616A811F47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35"/>
          <a:stretch/>
        </p:blipFill>
        <p:spPr>
          <a:xfrm>
            <a:off x="5894211" y="1381477"/>
            <a:ext cx="4138385" cy="46806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C8AAFB-D6AB-B1AF-A51F-4BF3BB3F71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-23812"/>
          <a:stretch/>
        </p:blipFill>
        <p:spPr>
          <a:xfrm>
            <a:off x="10173332" y="1377245"/>
            <a:ext cx="1894489" cy="106989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0C781D-832B-D90E-03A5-C9C28122B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3332" y="2507076"/>
            <a:ext cx="1876798" cy="107587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2341E4-BA72-1755-769F-AF74A8C2D0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73332" y="3642883"/>
            <a:ext cx="1876798" cy="107587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  <p:sp>
        <p:nvSpPr>
          <p:cNvPr id="9" name="Text Box 4">
            <a:extLst>
              <a:ext uri="{FF2B5EF4-FFF2-40B4-BE49-F238E27FC236}">
                <a16:creationId xmlns:a16="http://schemas.microsoft.com/office/drawing/2014/main" id="{1D863FFB-8125-7860-3C86-7199F277B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6658"/>
            <a:ext cx="2065867" cy="451342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Table 17.26</a:t>
            </a:r>
          </a:p>
        </p:txBody>
      </p:sp>
    </p:spTree>
    <p:extLst>
      <p:ext uri="{BB962C8B-B14F-4D97-AF65-F5344CB8AC3E}">
        <p14:creationId xmlns:p14="http://schemas.microsoft.com/office/powerpoint/2010/main" val="383236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1"/>
    </mc:Choice>
    <mc:Fallback xmlns="">
      <p:transition spd="slow" advTm="5241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B569E-776F-1771-5945-DB48B628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Factors influencing design decisions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1A1AC-34C2-7854-5B85-94A5405B3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765000"/>
            <a:ext cx="11523135" cy="56896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/>
              <a:t>Treatment objectives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/>
              <a:t>Carbon oxidation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/>
              <a:t>Nitrification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/>
              <a:t>Combined carbon oxidation and nitrification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/>
              <a:t>Biological carbon, nitrogen, and phosphorus removal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/>
              <a:t>Dynamics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/>
              <a:t>Temperature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/>
              <a:t>Reactor type dependent factors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/>
              <a:t>Flexibility to control aeration and bulk phase oxygen concentrations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/>
              <a:t>External mass transfer resistance (L</a:t>
            </a:r>
            <a:r>
              <a:rPr lang="en-US" sz="2400" baseline="-25000" dirty="0"/>
              <a:t>L</a:t>
            </a:r>
            <a:r>
              <a:rPr lang="en-US" sz="2400" dirty="0"/>
              <a:t>)</a:t>
            </a:r>
            <a:endParaRPr lang="en-CH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790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81"/>
    </mc:Choice>
    <mc:Fallback xmlns="">
      <p:transition spd="slow" advTm="25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08050"/>
            <a:ext cx="8281037" cy="56896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Tabulated surface loading rates provide initial estimates</a:t>
            </a:r>
          </a:p>
          <a:p>
            <a:endParaRPr lang="en-US" sz="2800" dirty="0"/>
          </a:p>
          <a:p>
            <a:r>
              <a:rPr lang="en-US" sz="3000" dirty="0"/>
              <a:t>Separate design for carbon oxidation and nitrification or stepwise approach</a:t>
            </a:r>
          </a:p>
          <a:p>
            <a:endParaRPr lang="en-US" sz="2800" dirty="0"/>
          </a:p>
          <a:p>
            <a:r>
              <a:rPr lang="en-US" sz="3000" dirty="0"/>
              <a:t>Design curves considering interactions of heterotrophic growth and growth of nitrifiers</a:t>
            </a:r>
          </a:p>
          <a:p>
            <a:endParaRPr lang="en-US" sz="2800" dirty="0"/>
          </a:p>
          <a:p>
            <a:r>
              <a:rPr lang="en-US" sz="3000" dirty="0"/>
              <a:t>Numerical modeling to evaluate different design choices</a:t>
            </a:r>
          </a:p>
          <a:p>
            <a:endParaRPr lang="en-CH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307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4"/>
    </mc:Choice>
    <mc:Fallback xmlns="">
      <p:transition spd="slow" advTm="101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F9AD9D-29E0-9F29-469A-0E521BECF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A2021E0-5427-F82C-0FC6-7B2DDE059271}"/>
              </a:ext>
            </a:extLst>
          </p:cNvPr>
          <p:cNvSpPr txBox="1"/>
          <p:nvPr/>
        </p:nvSpPr>
        <p:spPr>
          <a:xfrm>
            <a:off x="5659471" y="857250"/>
            <a:ext cx="65325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Parameters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95EBAD7-143D-4E1E-D5C0-8144DA5F0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3E871ED8-40D3-EEA5-F2FF-E96CC87D1E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9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90"/>
    </mc:Choice>
    <mc:Fallback xmlns="">
      <p:transition spd="slow" advTm="579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BFBE8A77-E0A0-15BE-2FCF-05EABC0B61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58" b="5712"/>
          <a:stretch/>
        </p:blipFill>
        <p:spPr>
          <a:xfrm>
            <a:off x="684918" y="1963133"/>
            <a:ext cx="10423349" cy="29814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6595371-7DEE-861A-FB75-A212BDB4E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you ready to model?</a:t>
            </a:r>
            <a:endParaRPr lang="en-C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054D5A-808A-B217-A4E2-7A5AB1D24826}"/>
              </a:ext>
            </a:extLst>
          </p:cNvPr>
          <p:cNvSpPr txBox="1"/>
          <p:nvPr/>
        </p:nvSpPr>
        <p:spPr>
          <a:xfrm>
            <a:off x="0" y="6457890"/>
            <a:ext cx="5755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Sumo example available at https://doi.org/10.25678/00022X</a:t>
            </a:r>
          </a:p>
        </p:txBody>
      </p:sp>
    </p:spTree>
    <p:extLst>
      <p:ext uri="{BB962C8B-B14F-4D97-AF65-F5344CB8AC3E}">
        <p14:creationId xmlns:p14="http://schemas.microsoft.com/office/powerpoint/2010/main" val="302114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87"/>
    </mc:Choice>
    <mc:Fallback xmlns="">
      <p:transition spd="slow" advTm="508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81000"/>
            <a:ext cx="7921563" cy="5616650"/>
          </a:xfrm>
        </p:spPr>
        <p:txBody>
          <a:bodyPr/>
          <a:lstStyle/>
          <a:p>
            <a:r>
              <a:rPr lang="en-US" dirty="0"/>
              <a:t>Link micro and macroscale mass balance</a:t>
            </a:r>
          </a:p>
          <a:p>
            <a:endParaRPr lang="en-US" dirty="0"/>
          </a:p>
          <a:p>
            <a:r>
              <a:rPr lang="en-US" dirty="0"/>
              <a:t>Calculate biofilm surface</a:t>
            </a:r>
          </a:p>
          <a:p>
            <a:endParaRPr lang="en-US" dirty="0"/>
          </a:p>
          <a:p>
            <a:r>
              <a:rPr lang="en-US" dirty="0"/>
              <a:t>Calculate reactor volume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Later in this course</a:t>
            </a:r>
          </a:p>
          <a:p>
            <a:r>
              <a:rPr lang="en-US" dirty="0"/>
              <a:t>Type of reactor and reactor operation </a:t>
            </a:r>
          </a:p>
          <a:p>
            <a:r>
              <a:rPr lang="en-US" dirty="0"/>
              <a:t>Calculate substrate flux</a:t>
            </a:r>
            <a:endParaRPr lang="en-CH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39F459-271C-4E23-B4B0-AA421B0C2D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0439"/>
          <a:stretch/>
        </p:blipFill>
        <p:spPr>
          <a:xfrm>
            <a:off x="4800000" y="2041082"/>
            <a:ext cx="3761319" cy="10377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C417CA8-F33E-4955-ACF2-8ADCE55C9D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739" b="42701"/>
          <a:stretch/>
        </p:blipFill>
        <p:spPr>
          <a:xfrm>
            <a:off x="4656000" y="3202377"/>
            <a:ext cx="3761319" cy="10377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0BC4712-213C-4200-B531-667FD0EFB8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6401" b="14039"/>
          <a:stretch/>
        </p:blipFill>
        <p:spPr>
          <a:xfrm>
            <a:off x="6536659" y="4626222"/>
            <a:ext cx="3761319" cy="10377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FBBA5AB-BBEC-4B39-996C-3F5A2B8820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61" b="-1559"/>
          <a:stretch/>
        </p:blipFill>
        <p:spPr>
          <a:xfrm>
            <a:off x="4655999" y="5672581"/>
            <a:ext cx="3761319" cy="652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185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7777563" cy="56896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List relevant parameter values for different types of biofilm reactors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80948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5"/>
    </mc:Choice>
    <mc:Fallback xmlns="">
      <p:transition spd="slow" advTm="9115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CD7BD1-07AA-2E86-EDD6-12D498B94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52413" cy="774700"/>
          </a:xfrm>
        </p:spPr>
        <p:txBody>
          <a:bodyPr/>
          <a:lstStyle/>
          <a:p>
            <a:r>
              <a:rPr lang="en-US" dirty="0"/>
              <a:t>Similar biological processes in biofilms and activated sludge systems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38D10-C5D0-7444-A3AA-376EF7AB6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381125"/>
            <a:ext cx="11523135" cy="5216526"/>
          </a:xfrm>
        </p:spPr>
        <p:txBody>
          <a:bodyPr/>
          <a:lstStyle/>
          <a:p>
            <a:r>
              <a:rPr lang="en-US" dirty="0"/>
              <a:t>Can use most kinetic and stoichiometric parameters from activated sludge models</a:t>
            </a:r>
          </a:p>
          <a:p>
            <a:endParaRPr lang="en-US" dirty="0"/>
          </a:p>
          <a:p>
            <a:r>
              <a:rPr lang="en-US" dirty="0"/>
              <a:t>Half saturation constants in activated sludge models (i.e., K</a:t>
            </a:r>
            <a:r>
              <a:rPr lang="en-US" baseline="-25000" dirty="0"/>
              <a:t>S</a:t>
            </a:r>
            <a:r>
              <a:rPr lang="en-US" dirty="0"/>
              <a:t> in Monod equations) implicitly account for mass transport into flocs </a:t>
            </a:r>
            <a:br>
              <a:rPr lang="en-US" dirty="0"/>
            </a:br>
            <a:r>
              <a:rPr lang="en-US" dirty="0">
                <a:sym typeface="Wingdings" panose="05000000000000000000" pitchFamily="2" charset="2"/>
              </a:rPr>
              <a:t> Choose </a:t>
            </a:r>
            <a:r>
              <a:rPr lang="en-US" dirty="0" err="1">
                <a:sym typeface="Wingdings" panose="05000000000000000000" pitchFamily="2" charset="2"/>
              </a:rPr>
              <a:t>K</a:t>
            </a:r>
            <a:r>
              <a:rPr lang="en-US" baseline="-25000" dirty="0" err="1">
                <a:sym typeface="Wingdings" panose="05000000000000000000" pitchFamily="2" charset="2"/>
              </a:rPr>
              <a:t>S,biofilm</a:t>
            </a:r>
            <a:r>
              <a:rPr lang="en-US" dirty="0">
                <a:sym typeface="Wingdings" panose="05000000000000000000" pitchFamily="2" charset="2"/>
              </a:rPr>
              <a:t> &lt; </a:t>
            </a:r>
            <a:r>
              <a:rPr lang="en-US" dirty="0" err="1">
                <a:sym typeface="Wingdings" panose="05000000000000000000" pitchFamily="2" charset="2"/>
              </a:rPr>
              <a:t>K</a:t>
            </a:r>
            <a:r>
              <a:rPr lang="en-US" baseline="-25000" dirty="0" err="1">
                <a:sym typeface="Wingdings" panose="05000000000000000000" pitchFamily="2" charset="2"/>
              </a:rPr>
              <a:t>S,activated</a:t>
            </a:r>
            <a:r>
              <a:rPr lang="en-US" baseline="-25000" dirty="0">
                <a:sym typeface="Wingdings" panose="05000000000000000000" pitchFamily="2" charset="2"/>
              </a:rPr>
              <a:t> sludge</a:t>
            </a:r>
            <a:br>
              <a:rPr lang="en-US" dirty="0">
                <a:sym typeface="Wingdings" panose="05000000000000000000" pitchFamily="2" charset="2"/>
              </a:rPr>
            </a:br>
            <a:endParaRPr lang="en-US" dirty="0">
              <a:sym typeface="Wingdings" panose="05000000000000000000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230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14"/>
    </mc:Choice>
    <mc:Fallback xmlns="">
      <p:transition spd="slow" advTm="17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AF306-121F-F106-8B01-565C06A2F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66701" cy="774700"/>
          </a:xfrm>
        </p:spPr>
        <p:txBody>
          <a:bodyPr/>
          <a:lstStyle/>
          <a:p>
            <a:r>
              <a:rPr lang="en-US" dirty="0"/>
              <a:t>Identify parameters that have limited influence on model prediction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87932-25C1-FC34-D2E4-7CDE0BB71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8" y="1419225"/>
            <a:ext cx="4609562" cy="517842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Example: Biofilm thickness does NOT have significant influence on model predictions for mass transport limited biofilms</a:t>
            </a:r>
            <a:endParaRPr lang="en-CH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2BC77F-49B6-7B3A-84D8-2B8F1F3B6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000" y="1989000"/>
            <a:ext cx="6927762" cy="3896866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1559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96"/>
    </mc:Choice>
    <mc:Fallback xmlns="">
      <p:transition spd="slow" advTm="10696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A8516-5E00-C0B9-48FA-383CCE6E4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Typical biofilm thickness (L</a:t>
            </a:r>
            <a:r>
              <a:rPr lang="en-US" baseline="-25000" dirty="0"/>
              <a:t>F</a:t>
            </a:r>
            <a:r>
              <a:rPr lang="en-US" dirty="0"/>
              <a:t>)</a:t>
            </a:r>
            <a:endParaRPr lang="en-CH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5194D0D-81CE-517F-C655-CED5F5015C48}"/>
              </a:ext>
            </a:extLst>
          </p:cNvPr>
          <p:cNvGraphicFramePr>
            <a:graphicFrameLocks noGrp="1"/>
          </p:cNvGraphicFramePr>
          <p:nvPr/>
        </p:nvGraphicFramePr>
        <p:xfrm>
          <a:off x="190498" y="904240"/>
          <a:ext cx="11677650" cy="55679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291015">
                  <a:extLst>
                    <a:ext uri="{9D8B030D-6E8A-4147-A177-3AD203B41FA5}">
                      <a16:colId xmlns:a16="http://schemas.microsoft.com/office/drawing/2014/main" val="1225953858"/>
                    </a:ext>
                  </a:extLst>
                </a:gridCol>
                <a:gridCol w="3494085">
                  <a:extLst>
                    <a:ext uri="{9D8B030D-6E8A-4147-A177-3AD203B41FA5}">
                      <a16:colId xmlns:a16="http://schemas.microsoft.com/office/drawing/2014/main" val="115667357"/>
                    </a:ext>
                  </a:extLst>
                </a:gridCol>
                <a:gridCol w="3892550">
                  <a:extLst>
                    <a:ext uri="{9D8B030D-6E8A-4147-A177-3AD203B41FA5}">
                      <a16:colId xmlns:a16="http://schemas.microsoft.com/office/drawing/2014/main" val="684466416"/>
                    </a:ext>
                  </a:extLst>
                </a:gridCol>
              </a:tblGrid>
              <a:tr h="532095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>
                          <a:effectLst/>
                        </a:rPr>
                        <a:t>Reactor type</a:t>
                      </a:r>
                      <a:endParaRPr lang="en-CH" sz="2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>
                          <a:effectLst/>
                        </a:rPr>
                        <a:t>Biofilm thickness, L</a:t>
                      </a:r>
                      <a:r>
                        <a:rPr lang="en-US" sz="2200" b="1" baseline="-25000" dirty="0">
                          <a:effectLst/>
                        </a:rPr>
                        <a:t>F</a:t>
                      </a:r>
                      <a:endParaRPr lang="en-CH" sz="2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851214"/>
                  </a:ext>
                </a:extLst>
              </a:tr>
              <a:tr h="53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>
                          <a:effectLst/>
                        </a:rPr>
                        <a:t>Carbon oxidation</a:t>
                      </a:r>
                      <a:endParaRPr lang="en-CH" sz="2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>
                          <a:effectLst/>
                        </a:rPr>
                        <a:t>Nitrification</a:t>
                      </a:r>
                      <a:endParaRPr lang="en-CH" sz="2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748416"/>
                  </a:ext>
                </a:extLst>
              </a:tr>
              <a:tr h="9691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effectLst/>
                        </a:rPr>
                        <a:t>Trickling filter</a:t>
                      </a:r>
                      <a:endParaRPr lang="en-CH" sz="2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500 µm (top)</a:t>
                      </a:r>
                      <a:endParaRPr lang="en-CH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µm (low loaded bottom) 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– 200 µm (top)</a:t>
                      </a:r>
                      <a:endParaRPr lang="en-CH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20 – 40 µm (low loaded bottom)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6450489"/>
                  </a:ext>
                </a:extLst>
              </a:tr>
              <a:tr h="9691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effectLst/>
                        </a:rPr>
                        <a:t>Rotating biological contactor</a:t>
                      </a:r>
                      <a:endParaRPr lang="en-CH" sz="2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500 µm (first section)</a:t>
                      </a:r>
                      <a:endParaRPr lang="en-CH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µm (low loaded last section) 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– 200 µm (first section)</a:t>
                      </a:r>
                      <a:endParaRPr lang="en-CH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20 – 40 µm (low loaded last section)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4054435"/>
                  </a:ext>
                </a:extLst>
              </a:tr>
              <a:tr h="9691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effectLst/>
                        </a:rPr>
                        <a:t>Biological aerated filter (dense media)</a:t>
                      </a:r>
                      <a:endParaRPr lang="en-CH" sz="2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µm (before backwashing)</a:t>
                      </a:r>
                      <a:endParaRPr lang="en-CH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40 - 60 µm (after backwashing)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20 – 40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057390"/>
                  </a:ext>
                </a:extLst>
              </a:tr>
              <a:tr h="53209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effectLst/>
                        </a:rPr>
                        <a:t>Biological aerated filter (floating media) </a:t>
                      </a:r>
                      <a:endParaRPr lang="en-CH" sz="2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– 200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80 – 120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0601136"/>
                  </a:ext>
                </a:extLst>
              </a:tr>
              <a:tr h="53209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effectLst/>
                        </a:rPr>
                        <a:t>Moving bed biofilm reactors (MBBR)</a:t>
                      </a:r>
                      <a:endParaRPr lang="en-CH" sz="2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500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– 200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478917"/>
                  </a:ext>
                </a:extLst>
              </a:tr>
              <a:tr h="53209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effectLst/>
                        </a:rPr>
                        <a:t>Fluidized bed reactor, air lift reactor</a:t>
                      </a:r>
                      <a:endParaRPr lang="en-CH" sz="2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100 – 200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10 – 20 µm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2377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436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4"/>
    </mc:Choice>
    <mc:Fallback xmlns="">
      <p:transition spd="slow" advTm="10004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8A9F9-3BCC-CB32-0725-314024EC5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boundary layer thickness (L</a:t>
            </a:r>
            <a:r>
              <a:rPr lang="en-US" baseline="-25000" dirty="0"/>
              <a:t>L</a:t>
            </a:r>
            <a:r>
              <a:rPr lang="en-US" dirty="0"/>
              <a:t>)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1372-19E9-C707-4D64-087F236B3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Typical values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L</a:t>
            </a:r>
            <a:r>
              <a:rPr lang="en-US" baseline="-25000" dirty="0"/>
              <a:t>L</a:t>
            </a:r>
            <a:r>
              <a:rPr lang="en-US" dirty="0"/>
              <a:t> = 30 – 100 µm (most reactors)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Lower values for higher mixing intensity and smoother biofilms</a:t>
            </a:r>
          </a:p>
          <a:p>
            <a:endParaRPr lang="en-US" dirty="0"/>
          </a:p>
          <a:p>
            <a:r>
              <a:rPr lang="en-US" dirty="0"/>
              <a:t>Dedicated experiments to evaluate the influence of mixing conditions on reactor performance </a:t>
            </a:r>
            <a:r>
              <a:rPr lang="en-US" dirty="0">
                <a:sym typeface="Wingdings" panose="05000000000000000000" pitchFamily="2" charset="2"/>
              </a:rPr>
              <a:t> See section 17.11.3 for details</a:t>
            </a:r>
            <a:endParaRPr lang="en-US" dirty="0"/>
          </a:p>
          <a:p>
            <a:endParaRPr lang="en-US" dirty="0"/>
          </a:p>
          <a:p>
            <a:r>
              <a:rPr lang="en-US" dirty="0"/>
              <a:t>For well-defined hydrodynamic conditions, link R</a:t>
            </a:r>
            <a:r>
              <a:rPr lang="en-US" baseline="-25000" dirty="0"/>
              <a:t>L</a:t>
            </a:r>
            <a:r>
              <a:rPr lang="en-US" dirty="0"/>
              <a:t> with non-dimensional numbers characterizing mixing conditions (Reynolds number and Schmidt number) </a:t>
            </a:r>
            <a:r>
              <a:rPr lang="en-US" dirty="0">
                <a:sym typeface="Wingdings" panose="05000000000000000000" pitchFamily="2" charset="2"/>
              </a:rPr>
              <a:t> See section 17.11.3 for details</a:t>
            </a:r>
            <a:endParaRPr lang="en-US" dirty="0"/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33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22"/>
    </mc:Choice>
    <mc:Fallback xmlns="">
      <p:transition spd="slow" advTm="19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Membrane-attached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83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73"/>
    </mc:Choice>
    <mc:Fallback xmlns="">
      <p:transition spd="slow" advTm="5573"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BB3E606-28CD-F003-4C88-62AFDBC03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biomass concentration (X</a:t>
            </a:r>
            <a:r>
              <a:rPr lang="en-US" baseline="-25000" dirty="0"/>
              <a:t>F</a:t>
            </a:r>
            <a:r>
              <a:rPr lang="en-US" dirty="0"/>
              <a:t>)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8B528F-E426-216A-8F33-ADAC1E8CF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X</a:t>
            </a:r>
            <a:r>
              <a:rPr lang="en-US" sz="2800" baseline="-25000" dirty="0"/>
              <a:t>F</a:t>
            </a:r>
            <a:r>
              <a:rPr lang="en-US" sz="2800" dirty="0"/>
              <a:t> = 20 – 30 g VSS/L for carbon oxidation</a:t>
            </a:r>
          </a:p>
          <a:p>
            <a:r>
              <a:rPr lang="en-US" sz="2800" dirty="0"/>
              <a:t>X</a:t>
            </a:r>
            <a:r>
              <a:rPr lang="en-US" sz="2800" baseline="-25000" dirty="0"/>
              <a:t>F</a:t>
            </a:r>
            <a:r>
              <a:rPr lang="en-US" sz="2800" dirty="0"/>
              <a:t> = 40 – 60 g VSS/L for nitrification, tertiary denitrification with methanol or with H</a:t>
            </a:r>
            <a:r>
              <a:rPr lang="en-US" sz="2800" baseline="-25000" dirty="0"/>
              <a:t>2</a:t>
            </a:r>
          </a:p>
          <a:p>
            <a:pPr marL="287062" lvl="1" indent="0">
              <a:buNone/>
            </a:pPr>
            <a:endParaRPr lang="en-CH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2A4FF2-A52E-FA2F-1854-9080CD06625C}"/>
              </a:ext>
            </a:extLst>
          </p:cNvPr>
          <p:cNvSpPr/>
          <p:nvPr/>
        </p:nvSpPr>
        <p:spPr>
          <a:xfrm>
            <a:off x="480000" y="3285000"/>
            <a:ext cx="2160000" cy="2160000"/>
          </a:xfrm>
          <a:prstGeom prst="rect">
            <a:avLst/>
          </a:prstGeom>
          <a:solidFill>
            <a:srgbClr val="66FFFF"/>
          </a:solidFill>
          <a:ln w="34925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181CCA-A132-60A7-1EA6-BEDD953CF9D3}"/>
              </a:ext>
            </a:extLst>
          </p:cNvPr>
          <p:cNvSpPr/>
          <p:nvPr/>
        </p:nvSpPr>
        <p:spPr>
          <a:xfrm>
            <a:off x="480000" y="4725000"/>
            <a:ext cx="2160000" cy="720000"/>
          </a:xfrm>
          <a:prstGeom prst="rect">
            <a:avLst/>
          </a:prstGeom>
          <a:solidFill>
            <a:srgbClr val="FFC000"/>
          </a:soli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8A4CC11-8D72-CBA5-FBD0-9C521BE66307}"/>
              </a:ext>
            </a:extLst>
          </p:cNvPr>
          <p:cNvCxnSpPr/>
          <p:nvPr/>
        </p:nvCxnSpPr>
        <p:spPr bwMode="auto">
          <a:xfrm>
            <a:off x="1838936" y="3429000"/>
            <a:ext cx="0" cy="1008000"/>
          </a:xfrm>
          <a:prstGeom prst="line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968968C1-0EC5-A04A-0B07-6608074E0CEC}"/>
              </a:ext>
            </a:extLst>
          </p:cNvPr>
          <p:cNvSpPr/>
          <p:nvPr/>
        </p:nvSpPr>
        <p:spPr>
          <a:xfrm>
            <a:off x="1838936" y="4221000"/>
            <a:ext cx="647991" cy="216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F73E8EA-AD26-4E94-C3A8-F90CF0242441}"/>
              </a:ext>
            </a:extLst>
          </p:cNvPr>
          <p:cNvSpPr/>
          <p:nvPr/>
        </p:nvSpPr>
        <p:spPr>
          <a:xfrm>
            <a:off x="1170844" y="4221000"/>
            <a:ext cx="647991" cy="216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5DFEB7-8018-FC72-1172-A5E9045837D8}"/>
              </a:ext>
            </a:extLst>
          </p:cNvPr>
          <p:cNvSpPr/>
          <p:nvPr/>
        </p:nvSpPr>
        <p:spPr>
          <a:xfrm>
            <a:off x="480000" y="3285000"/>
            <a:ext cx="2160000" cy="2160000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A037E9-64ED-43AD-BE26-0F1B70270BA6}"/>
              </a:ext>
            </a:extLst>
          </p:cNvPr>
          <p:cNvCxnSpPr>
            <a:cxnSpLocks/>
          </p:cNvCxnSpPr>
          <p:nvPr/>
        </p:nvCxnSpPr>
        <p:spPr bwMode="auto">
          <a:xfrm>
            <a:off x="2784000" y="544500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7A4614-521C-BBF7-2A83-A8761822B68E}"/>
              </a:ext>
            </a:extLst>
          </p:cNvPr>
          <p:cNvCxnSpPr>
            <a:cxnSpLocks/>
          </p:cNvCxnSpPr>
          <p:nvPr/>
        </p:nvCxnSpPr>
        <p:spPr bwMode="auto">
          <a:xfrm>
            <a:off x="2784000" y="4725000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575C71-46CC-41DF-4D15-D2D9DFCAA092}"/>
              </a:ext>
            </a:extLst>
          </p:cNvPr>
          <p:cNvCxnSpPr>
            <a:cxnSpLocks/>
          </p:cNvCxnSpPr>
          <p:nvPr/>
        </p:nvCxnSpPr>
        <p:spPr bwMode="auto">
          <a:xfrm flipV="1">
            <a:off x="3216000" y="4725000"/>
            <a:ext cx="0" cy="720000"/>
          </a:xfrm>
          <a:prstGeom prst="line">
            <a:avLst/>
          </a:prstGeom>
          <a:ln w="19050">
            <a:solidFill>
              <a:schemeClr val="tx1"/>
            </a:solidFill>
            <a:headEnd type="oval" w="lg" len="lg"/>
            <a:tail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413D8E-6A6D-EED6-BD19-464E7B678C9F}"/>
              </a:ext>
            </a:extLst>
          </p:cNvPr>
          <p:cNvCxnSpPr>
            <a:cxnSpLocks/>
          </p:cNvCxnSpPr>
          <p:nvPr/>
        </p:nvCxnSpPr>
        <p:spPr bwMode="auto">
          <a:xfrm flipV="1">
            <a:off x="4512000" y="3285000"/>
            <a:ext cx="0" cy="2160000"/>
          </a:xfrm>
          <a:prstGeom prst="line">
            <a:avLst/>
          </a:prstGeom>
          <a:ln w="19050">
            <a:solidFill>
              <a:schemeClr val="tx1"/>
            </a:solidFill>
            <a:headEnd type="oval" w="lg" len="lg"/>
            <a:tail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6A0E524-53AB-7D2F-2183-918DF96EC226}"/>
              </a:ext>
            </a:extLst>
          </p:cNvPr>
          <p:cNvCxnSpPr>
            <a:cxnSpLocks/>
          </p:cNvCxnSpPr>
          <p:nvPr/>
        </p:nvCxnSpPr>
        <p:spPr bwMode="auto">
          <a:xfrm>
            <a:off x="2784000" y="328500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8A8780-8905-56E2-2045-75E2F8AB989D}"/>
              </a:ext>
            </a:extLst>
          </p:cNvPr>
          <p:cNvSpPr txBox="1"/>
          <p:nvPr/>
        </p:nvSpPr>
        <p:spPr>
          <a:xfrm>
            <a:off x="3216000" y="4869000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</a:t>
            </a:r>
            <a:r>
              <a:rPr kumimoji="0" lang="en-US" sz="2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64B0DE-AF1B-F815-776C-07CE0E2CA68A}"/>
              </a:ext>
            </a:extLst>
          </p:cNvPr>
          <p:cNvSpPr txBox="1"/>
          <p:nvPr/>
        </p:nvSpPr>
        <p:spPr>
          <a:xfrm>
            <a:off x="4512000" y="4149000"/>
            <a:ext cx="866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</a:t>
            </a:r>
            <a:r>
              <a:rPr kumimoji="0" lang="en-US" sz="2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reactor</a:t>
            </a:r>
            <a:endParaRPr kumimoji="0" lang="en-CH" sz="24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F8E2E8E-4954-AB06-809A-240FE0A944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89839" y="2325688"/>
          <a:ext cx="58261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406080" progId="Equation.DSMT4">
                  <p:embed/>
                </p:oleObj>
              </mc:Choice>
              <mc:Fallback>
                <p:oleObj name="Equation" r:id="rId4" imgW="2908080" imgH="406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F8E2E8E-4954-AB06-809A-240FE0A944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89839" y="2325688"/>
                        <a:ext cx="5826125" cy="814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B2692F2-812F-F79F-FD55-B844E5F8DB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40433" y="5656600"/>
          <a:ext cx="2747962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571320" progId="Equation.DSMT4">
                  <p:embed/>
                </p:oleObj>
              </mc:Choice>
              <mc:Fallback>
                <p:oleObj name="Equation" r:id="rId6" imgW="1371600" imgH="5713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B2692F2-812F-F79F-FD55-B844E5F8D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40433" y="5656600"/>
                        <a:ext cx="2747962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E75831D4-D737-613F-2C46-B38214CCC713}"/>
              </a:ext>
            </a:extLst>
          </p:cNvPr>
          <p:cNvSpPr txBox="1"/>
          <p:nvPr/>
        </p:nvSpPr>
        <p:spPr>
          <a:xfrm>
            <a:off x="5321300" y="51487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Example: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Volume fraction for MBBR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</a:t>
            </a:r>
            <a:r>
              <a:rPr kumimoji="0" lang="en-US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300 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and L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= 500 µm: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1F25DD0-08B1-6CB3-B78F-03346B1241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77606" y="3156177"/>
          <a:ext cx="5545137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68400" imgH="406080" progId="Equation.DSMT4">
                  <p:embed/>
                </p:oleObj>
              </mc:Choice>
              <mc:Fallback>
                <p:oleObj name="Equation" r:id="rId8" imgW="276840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1F25DD0-08B1-6CB3-B78F-03346B1241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77606" y="3156177"/>
                        <a:ext cx="5545137" cy="814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D6B7812-59F3-7003-1893-B44B4FA277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70550" y="4152900"/>
          <a:ext cx="54451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17640" imgH="622080" progId="Equation.DSMT4">
                  <p:embed/>
                </p:oleObj>
              </mc:Choice>
              <mc:Fallback>
                <p:oleObj name="Equation" r:id="rId10" imgW="2717640" imgH="622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D6B7812-59F3-7003-1893-B44B4FA277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70550" y="4152900"/>
                        <a:ext cx="5445125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6593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34"/>
    </mc:Choice>
    <mc:Fallback xmlns="">
      <p:transition spd="slow" advTm="11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29" grpId="0"/>
      <p:bldP spid="30" grpId="0"/>
      <p:bldP spid="13" grpId="0"/>
    </p:bld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9793563" cy="5689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sz="2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Use parameters from activated sludge models – except K</a:t>
            </a:r>
            <a:r>
              <a:rPr lang="en-US" sz="3000" baseline="-25000" dirty="0"/>
              <a:t>S</a:t>
            </a:r>
            <a:r>
              <a:rPr lang="en-US" sz="3000" dirty="0"/>
              <a:t> values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/>
              <a:t>Biofilm thicknesses (L</a:t>
            </a:r>
            <a:r>
              <a:rPr lang="en-US" sz="3000" baseline="-25000" dirty="0"/>
              <a:t>F</a:t>
            </a:r>
            <a:r>
              <a:rPr lang="en-US" sz="3000" dirty="0"/>
              <a:t>) range from 20 – 500 </a:t>
            </a:r>
            <a:r>
              <a:rPr lang="en-US" sz="3000" dirty="0">
                <a:sym typeface="Symbol" panose="05050102010706020507" pitchFamily="18" charset="2"/>
              </a:rPr>
              <a:t>m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800" dirty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000" dirty="0">
                <a:sym typeface="Symbol" panose="05050102010706020507" pitchFamily="18" charset="2"/>
              </a:rPr>
              <a:t>External mass transfer boundary layer thicknesses (L</a:t>
            </a:r>
            <a:r>
              <a:rPr lang="en-US" sz="3000" baseline="-25000" dirty="0">
                <a:sym typeface="Symbol" panose="05050102010706020507" pitchFamily="18" charset="2"/>
              </a:rPr>
              <a:t>L</a:t>
            </a:r>
            <a:r>
              <a:rPr lang="en-US" sz="3000" dirty="0">
                <a:sym typeface="Symbol" panose="05050102010706020507" pitchFamily="18" charset="2"/>
              </a:rPr>
              <a:t>) range from 1</a:t>
            </a:r>
            <a:r>
              <a:rPr lang="en-US" sz="3000" dirty="0"/>
              <a:t>0 – 300 </a:t>
            </a:r>
            <a:r>
              <a:rPr lang="en-US" sz="3000" dirty="0">
                <a:sym typeface="Symbol" panose="05050102010706020507" pitchFamily="18" charset="2"/>
              </a:rPr>
              <a:t>m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800" dirty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US" sz="3000" dirty="0">
                <a:sym typeface="Symbol" panose="05050102010706020507" pitchFamily="18" charset="2"/>
              </a:rPr>
              <a:t>Biofilm biomass concentrations (X</a:t>
            </a:r>
            <a:r>
              <a:rPr lang="en-US" sz="3000" baseline="-25000" dirty="0">
                <a:sym typeface="Symbol" panose="05050102010706020507" pitchFamily="18" charset="2"/>
              </a:rPr>
              <a:t>F</a:t>
            </a:r>
            <a:r>
              <a:rPr lang="en-US" sz="3000" dirty="0">
                <a:sym typeface="Symbol" panose="05050102010706020507" pitchFamily="18" charset="2"/>
              </a:rPr>
              <a:t>) range 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dirty="0">
                <a:sym typeface="Symbol" panose="05050102010706020507" pitchFamily="18" charset="2"/>
              </a:rPr>
              <a:t>from 20 – 30 g VSS/L for carbon oxidation and 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buSzPct val="100000"/>
              <a:buFont typeface="Arial Narrow" panose="020B0606020202030204" pitchFamily="34" charset="0"/>
              <a:buChar char="−"/>
            </a:pPr>
            <a:r>
              <a:rPr lang="en-US" dirty="0">
                <a:sym typeface="Symbol" panose="05050102010706020507" pitchFamily="18" charset="2"/>
              </a:rPr>
              <a:t>from 40 – 60 g VSS/L for nitrification, tertiary denitrification with methanol or H</a:t>
            </a:r>
            <a:r>
              <a:rPr lang="en-US" baseline="-25000" dirty="0">
                <a:sym typeface="Symbol" panose="05050102010706020507" pitchFamily="18" charset="2"/>
              </a:rPr>
              <a:t>2</a:t>
            </a:r>
            <a:endParaRPr lang="en-US" baseline="-25000" dirty="0"/>
          </a:p>
          <a:p>
            <a:pPr>
              <a:spcAft>
                <a:spcPts val="1200"/>
              </a:spcAft>
            </a:pPr>
            <a:endParaRPr lang="en-CH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37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78"/>
    </mc:Choice>
    <mc:Fallback xmlns="">
      <p:transition spd="slow" advTm="12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0115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Acknowledgments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Kim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Sørensen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 and Joshua Boltz for great discussions, c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ritical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feeback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, and helpful input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MSc and PhD students at ETH Zürich and at the University of Illinois at Urbana-Champaign for suggestions and asking critical questions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Laura Baquedano for guidance on preparing video lectures and the actual v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ideo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 recording</a:t>
            </a:r>
            <a:endParaRPr kumimoji="0" lang="e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1E5426A-F16A-B417-1B39-EFD5B06D3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4" name="Grafik 11">
            <a:extLst>
              <a:ext uri="{FF2B5EF4-FFF2-40B4-BE49-F238E27FC236}">
                <a16:creationId xmlns:a16="http://schemas.microsoft.com/office/drawing/2014/main" id="{02240F68-9937-48B5-0D32-F604F298BA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2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8"/>
    </mc:Choice>
    <mc:Fallback xmlns="">
      <p:transition spd="slow" advTm="2038"/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93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16">
        <p:fade/>
      </p:transition>
    </mc:Choice>
    <mc:Fallback xmlns="">
      <p:transition spd="med" advTm="5716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indent="-627063" algn="l">
              <a:spcAft>
                <a:spcPts val="600"/>
              </a:spcAft>
            </a:pPr>
            <a:r>
              <a:rPr lang="de-CH" sz="2400" dirty="0">
                <a:latin typeface="Roboto Slab"/>
              </a:rPr>
              <a:t>17: Modelling Biofilms</a:t>
            </a:r>
          </a:p>
          <a:p>
            <a:pPr marL="625475" indent="-447675" algn="l"/>
            <a:r>
              <a:rPr lang="pt-BR" sz="1800" dirty="0">
                <a:latin typeface="Roboto Slab"/>
              </a:rPr>
              <a:t>DOI:https://doi.org/10.2166/9781789060362_0757 </a:t>
            </a:r>
            <a:r>
              <a:rPr lang="de-CH" sz="1800" dirty="0">
                <a:latin typeface="Roboto Slab"/>
              </a:rPr>
              <a:t> </a:t>
            </a:r>
          </a:p>
          <a:p>
            <a:pPr marL="447675" indent="-447675" algn="l"/>
            <a:endParaRPr lang="de-CH" sz="1800" dirty="0">
              <a:latin typeface="Roboto Slab"/>
            </a:endParaRPr>
          </a:p>
          <a:p>
            <a:pPr marL="627063" indent="-627063" algn="l">
              <a:spcAft>
                <a:spcPts val="600"/>
              </a:spcAft>
            </a:pPr>
            <a:r>
              <a:rPr lang="de-CH" sz="2400" dirty="0">
                <a:latin typeface="Roboto Slab"/>
              </a:rPr>
              <a:t>18: Biofilm </a:t>
            </a:r>
            <a:r>
              <a:rPr lang="de-CH" sz="2400" dirty="0" err="1">
                <a:latin typeface="Roboto Slab"/>
              </a:rPr>
              <a:t>Reactors</a:t>
            </a:r>
            <a:endParaRPr lang="de-CH" sz="2400" dirty="0">
              <a:latin typeface="Roboto Slab"/>
            </a:endParaRPr>
          </a:p>
          <a:p>
            <a:pPr marL="625475" indent="-447675" algn="l">
              <a:tabLst>
                <a:tab pos="625475" algn="l"/>
              </a:tabLst>
            </a:pPr>
            <a:r>
              <a:rPr lang="pt-BR" sz="1800" dirty="0">
                <a:latin typeface="Roboto Slab"/>
              </a:rPr>
              <a:t>DOI:https://doi.org/10.2166/9781789060362_0813 </a:t>
            </a:r>
            <a:endParaRPr lang="en-CH" sz="1800" dirty="0" err="1"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129127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0115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Acknowledgments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Kim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Sørensen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 and Joshua Boltz for great discussions, critical feedback, and helpful input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MSc and PhD students at ETH Zürich and at the University of Illinois at Urbana-Champaign for suggestions and asking critical questions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Laura Baquedano for guidance on preparing video lectures, and the actual v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ideo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 recording and production</a:t>
            </a:r>
            <a:endParaRPr kumimoji="0" lang="e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1E5426A-F16A-B417-1B39-EFD5B06D3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4" name="Grafik 11">
            <a:extLst>
              <a:ext uri="{FF2B5EF4-FFF2-40B4-BE49-F238E27FC236}">
                <a16:creationId xmlns:a16="http://schemas.microsoft.com/office/drawing/2014/main" id="{02240F68-9937-48B5-0D32-F604F298BA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71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982AEB-50C6-62D0-2212-028556BA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E247F1D-C142-FAEC-CD8B-EB4894FFC356}"/>
              </a:ext>
            </a:extLst>
          </p:cNvPr>
          <p:cNvSpPr txBox="1"/>
          <p:nvPr/>
        </p:nvSpPr>
        <p:spPr>
          <a:xfrm>
            <a:off x="5659471" y="857250"/>
            <a:ext cx="65325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 reactors - Overview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774D028-BBFB-AFFE-4628-CEFEB697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B1005CA3-C43E-932F-0E37-A76C0E217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89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egaphone">
            <a:extLst>
              <a:ext uri="{FF2B5EF4-FFF2-40B4-BE49-F238E27FC236}">
                <a16:creationId xmlns:a16="http://schemas.microsoft.com/office/drawing/2014/main" id="{E55F8DEF-2A58-9F05-2281-BFBA21104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4393906" y="5038907"/>
            <a:ext cx="1512000" cy="1512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5C739B6-C6FF-D1CC-771E-625AD51FF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2000" y="477000"/>
            <a:ext cx="3418100" cy="1800000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92E8B8A-088D-58CC-2B7B-4CFF335B0D73}"/>
              </a:ext>
            </a:extLst>
          </p:cNvPr>
          <p:cNvSpPr/>
          <p:nvPr/>
        </p:nvSpPr>
        <p:spPr>
          <a:xfrm>
            <a:off x="6096000" y="2061000"/>
            <a:ext cx="5544000" cy="3744000"/>
          </a:xfrm>
          <a:prstGeom prst="wedgeEllipseCallout">
            <a:avLst>
              <a:gd name="adj1" fmla="val -54988"/>
              <a:gd name="adj2" fmla="val 42442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r>
              <a:rPr lang="en-US" sz="4400" b="0" dirty="0">
                <a:latin typeface="+mn-lt"/>
              </a:rPr>
              <a:t>How to </a:t>
            </a:r>
            <a:r>
              <a:rPr lang="en-US" sz="4400" b="0">
                <a:latin typeface="+mn-lt"/>
              </a:rPr>
              <a:t>tell a biofilm </a:t>
            </a:r>
            <a:r>
              <a:rPr lang="en-US" sz="4400" b="0" dirty="0">
                <a:latin typeface="+mn-lt"/>
              </a:rPr>
              <a:t>to grow in a certain way?</a:t>
            </a:r>
            <a:endParaRPr lang="en-CH" sz="4400" b="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3501DF-E0AE-0E80-F39A-F7210B752A73}"/>
              </a:ext>
            </a:extLst>
          </p:cNvPr>
          <p:cNvSpPr txBox="1"/>
          <p:nvPr/>
        </p:nvSpPr>
        <p:spPr>
          <a:xfrm>
            <a:off x="3636978" y="697267"/>
            <a:ext cx="1478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Thin biofilm</a:t>
            </a:r>
            <a:endParaRPr lang="en-CH" sz="2400" b="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281374-D0B4-5376-C431-D06982A8A680}"/>
              </a:ext>
            </a:extLst>
          </p:cNvPr>
          <p:cNvSpPr txBox="1"/>
          <p:nvPr/>
        </p:nvSpPr>
        <p:spPr>
          <a:xfrm>
            <a:off x="3636978" y="1561267"/>
            <a:ext cx="1590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Thick biofilm</a:t>
            </a:r>
            <a:endParaRPr lang="en-CH" sz="24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76449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1"/>
            <a:ext cx="7633563" cy="56896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Describe different categories of biofilm reactors</a:t>
            </a:r>
          </a:p>
          <a:p>
            <a:endParaRPr lang="en-US" sz="3000" dirty="0"/>
          </a:p>
          <a:p>
            <a:r>
              <a:rPr lang="en-US" sz="3000" dirty="0"/>
              <a:t>List four key requirements that are relevant for all biofilm reactors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597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517A0FD-513B-F941-2975-67B96CCCEF40}"/>
              </a:ext>
            </a:extLst>
          </p:cNvPr>
          <p:cNvGrpSpPr/>
          <p:nvPr/>
        </p:nvGrpSpPr>
        <p:grpSpPr>
          <a:xfrm>
            <a:off x="336000" y="1701000"/>
            <a:ext cx="3441293" cy="3052919"/>
            <a:chOff x="505866" y="2349000"/>
            <a:chExt cx="3441293" cy="305291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8E0E5EB-D9D3-414B-297F-C92D7AB0D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5866" y="2349000"/>
              <a:ext cx="3441293" cy="3052919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CAEBAAD-7067-015A-98F7-2CD49061F600}"/>
                </a:ext>
              </a:extLst>
            </p:cNvPr>
            <p:cNvSpPr/>
            <p:nvPr/>
          </p:nvSpPr>
          <p:spPr>
            <a:xfrm>
              <a:off x="558800" y="2387600"/>
              <a:ext cx="393700" cy="40640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41A307-10F1-6F56-E779-6A3CE31E356C}"/>
              </a:ext>
            </a:extLst>
          </p:cNvPr>
          <p:cNvGrpSpPr/>
          <p:nvPr/>
        </p:nvGrpSpPr>
        <p:grpSpPr>
          <a:xfrm>
            <a:off x="4584000" y="2069800"/>
            <a:ext cx="2500931" cy="3080659"/>
            <a:chOff x="4771289" y="2717800"/>
            <a:chExt cx="2500931" cy="30806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B40BC0F-D884-8AA6-1870-FFEBEA64E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697" t="3100" r="57529" b="1967"/>
            <a:stretch/>
          </p:blipFill>
          <p:spPr>
            <a:xfrm>
              <a:off x="4771289" y="2718217"/>
              <a:ext cx="2500931" cy="3080242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4DC4D62-C3B8-BB93-26A7-3236E9A9FB4B}"/>
                </a:ext>
              </a:extLst>
            </p:cNvPr>
            <p:cNvSpPr/>
            <p:nvPr/>
          </p:nvSpPr>
          <p:spPr>
            <a:xfrm>
              <a:off x="4775200" y="2717800"/>
              <a:ext cx="393700" cy="40640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BDC7A4F-8060-2088-966D-8543297650CC}"/>
              </a:ext>
            </a:extLst>
          </p:cNvPr>
          <p:cNvGrpSpPr/>
          <p:nvPr/>
        </p:nvGrpSpPr>
        <p:grpSpPr>
          <a:xfrm>
            <a:off x="8112000" y="2438100"/>
            <a:ext cx="3285125" cy="2733210"/>
            <a:chOff x="8217617" y="3086100"/>
            <a:chExt cx="3285125" cy="273321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7347ECB-CA46-904F-51F4-B31497F151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238" t="2139" r="1909" b="2583"/>
            <a:stretch/>
          </p:blipFill>
          <p:spPr>
            <a:xfrm>
              <a:off x="8217617" y="3102593"/>
              <a:ext cx="3285125" cy="2716717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0009F76-B06A-84DA-987B-9B92058D9BFB}"/>
                </a:ext>
              </a:extLst>
            </p:cNvPr>
            <p:cNvSpPr/>
            <p:nvPr/>
          </p:nvSpPr>
          <p:spPr>
            <a:xfrm>
              <a:off x="8826500" y="3086100"/>
              <a:ext cx="393700" cy="40640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48FB1506-0E5B-DB28-B8D3-37C8C362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 categories</a:t>
            </a:r>
            <a:endParaRPr lang="en-CH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EB8BA7-992F-6880-A437-757E24B5A030}"/>
              </a:ext>
            </a:extLst>
          </p:cNvPr>
          <p:cNvSpPr/>
          <p:nvPr/>
        </p:nvSpPr>
        <p:spPr>
          <a:xfrm flipH="1">
            <a:off x="389612" y="787486"/>
            <a:ext cx="3448763" cy="48735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E6046A-C591-8697-A319-F063E8EDC1F0}"/>
              </a:ext>
            </a:extLst>
          </p:cNvPr>
          <p:cNvSpPr txBox="1"/>
          <p:nvPr/>
        </p:nvSpPr>
        <p:spPr>
          <a:xfrm>
            <a:off x="422032" y="837000"/>
            <a:ext cx="3441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(a1) Fixed media</a:t>
            </a:r>
            <a:endParaRPr lang="en-CH" sz="2800" b="1" dirty="0" err="1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9BAD35-6BD2-ED6B-BA89-3D01D2223652}"/>
              </a:ext>
            </a:extLst>
          </p:cNvPr>
          <p:cNvSpPr txBox="1"/>
          <p:nvPr/>
        </p:nvSpPr>
        <p:spPr>
          <a:xfrm>
            <a:off x="4224000" y="837000"/>
            <a:ext cx="338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(b) Fixed media </a:t>
            </a:r>
            <a:r>
              <a:rPr lang="en-US" sz="2800" dirty="0">
                <a:latin typeface="+mn-lt"/>
              </a:rPr>
              <a:t>during treatment interrupted by </a:t>
            </a:r>
            <a:r>
              <a:rPr lang="en-US" sz="2800" b="1" dirty="0">
                <a:latin typeface="+mn-lt"/>
              </a:rPr>
              <a:t>regular backwashing</a:t>
            </a:r>
            <a:endParaRPr lang="en-CH" sz="2800" b="1" dirty="0" err="1"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02D842-CC9E-FDF0-500D-C5DA2530F0F9}"/>
              </a:ext>
            </a:extLst>
          </p:cNvPr>
          <p:cNvSpPr txBox="1"/>
          <p:nvPr/>
        </p:nvSpPr>
        <p:spPr>
          <a:xfrm>
            <a:off x="7968001" y="837000"/>
            <a:ext cx="345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(c) Moving carrier</a:t>
            </a:r>
            <a:endParaRPr lang="en-CH" sz="2800" b="1" dirty="0" err="1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D2A80E-BBF7-F183-C5E0-8FBF4FB3A9F3}"/>
              </a:ext>
            </a:extLst>
          </p:cNvPr>
          <p:cNvSpPr txBox="1"/>
          <p:nvPr/>
        </p:nvSpPr>
        <p:spPr>
          <a:xfrm>
            <a:off x="1200000" y="5229000"/>
            <a:ext cx="1732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+mn-lt"/>
              </a:rPr>
              <a:t>E.g., Trickling filter</a:t>
            </a:r>
            <a:endParaRPr lang="en-CH" sz="1800" dirty="0" err="1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C5EFF0-36DA-A6EE-432A-D7B840C6154C}"/>
              </a:ext>
            </a:extLst>
          </p:cNvPr>
          <p:cNvSpPr txBox="1"/>
          <p:nvPr/>
        </p:nvSpPr>
        <p:spPr>
          <a:xfrm>
            <a:off x="5160000" y="5229000"/>
            <a:ext cx="25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dirty="0">
                <a:latin typeface="+mn-lt"/>
              </a:rPr>
              <a:t>E.g., Biofilter</a:t>
            </a:r>
            <a:endParaRPr lang="en-CH" sz="1800" dirty="0" err="1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1948AA-BF52-1887-DA4C-EB51E8EECD5D}"/>
              </a:ext>
            </a:extLst>
          </p:cNvPr>
          <p:cNvSpPr txBox="1"/>
          <p:nvPr/>
        </p:nvSpPr>
        <p:spPr>
          <a:xfrm>
            <a:off x="7896000" y="5229000"/>
            <a:ext cx="36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dirty="0">
                <a:latin typeface="+mn-lt"/>
              </a:rPr>
              <a:t>E.g., Moving bed biofilm reactor (MBBR)</a:t>
            </a:r>
            <a:endParaRPr lang="en-CH" sz="1800" dirty="0" err="1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573752-BD17-7F9A-B92F-463C2D773AA9}"/>
              </a:ext>
            </a:extLst>
          </p:cNvPr>
          <p:cNvSpPr/>
          <p:nvPr/>
        </p:nvSpPr>
        <p:spPr>
          <a:xfrm flipH="1">
            <a:off x="4192873" y="787486"/>
            <a:ext cx="3448763" cy="48735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5B8C93F-334A-012B-5FF2-CB2E040263C4}"/>
              </a:ext>
            </a:extLst>
          </p:cNvPr>
          <p:cNvSpPr/>
          <p:nvPr/>
        </p:nvSpPr>
        <p:spPr>
          <a:xfrm flipH="1">
            <a:off x="7967999" y="787486"/>
            <a:ext cx="3448763" cy="48735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C01A2F-D978-F485-ACD5-698A882F3763}"/>
              </a:ext>
            </a:extLst>
          </p:cNvPr>
          <p:cNvSpPr txBox="1"/>
          <p:nvPr/>
        </p:nvSpPr>
        <p:spPr>
          <a:xfrm>
            <a:off x="422032" y="6021000"/>
            <a:ext cx="6033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(a2) </a:t>
            </a:r>
            <a:r>
              <a:rPr lang="en-US" sz="2800" dirty="0">
                <a:latin typeface="+mn-lt"/>
              </a:rPr>
              <a:t>Biofilm on </a:t>
            </a:r>
            <a:r>
              <a:rPr lang="en-US" sz="2800" b="1" dirty="0">
                <a:latin typeface="+mn-lt"/>
              </a:rPr>
              <a:t>gas permeable membrane</a:t>
            </a:r>
            <a:endParaRPr lang="en-CH" sz="2800" b="1" dirty="0" err="1"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F50BFFF-B871-1C52-D836-33FAB803D13F}"/>
              </a:ext>
            </a:extLst>
          </p:cNvPr>
          <p:cNvSpPr/>
          <p:nvPr/>
        </p:nvSpPr>
        <p:spPr>
          <a:xfrm flipH="1">
            <a:off x="389611" y="5949000"/>
            <a:ext cx="6138389" cy="648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1B8A5EF-3FD7-1036-87FF-0C07D9777A32}"/>
              </a:ext>
            </a:extLst>
          </p:cNvPr>
          <p:cNvSpPr txBox="1"/>
          <p:nvPr/>
        </p:nvSpPr>
        <p:spPr>
          <a:xfrm>
            <a:off x="9873558" y="6550223"/>
            <a:ext cx="232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+mn-lt"/>
              </a:rPr>
              <a:t>From Figure 18.2 in our textbook</a:t>
            </a:r>
            <a:endParaRPr lang="en-CH" sz="1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649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  <p:bldP spid="4" grpId="0"/>
      <p:bldP spid="20" grpId="0" animBg="1"/>
      <p:bldP spid="21" grpId="0" animBg="1"/>
      <p:bldP spid="22" grpId="0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D0C9D-20CB-4CC8-ABB8-E92ACB13C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i="1" dirty="0"/>
              <a:t>Four requirements </a:t>
            </a:r>
            <a:r>
              <a:rPr lang="en-US" dirty="0"/>
              <a:t>that influence biofilm development and reactor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A1A44-E549-D137-9A74-3F8F57332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341000"/>
            <a:ext cx="11523135" cy="5237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(Requirement #1) </a:t>
            </a:r>
            <a:r>
              <a:rPr lang="en-US" dirty="0"/>
              <a:t>Large specific </a:t>
            </a:r>
            <a:r>
              <a:rPr lang="en-US" b="1" dirty="0"/>
              <a:t>biofilm surface area</a:t>
            </a:r>
          </a:p>
          <a:p>
            <a:endParaRPr lang="en-US" sz="1600" b="1" dirty="0"/>
          </a:p>
          <a:p>
            <a:pPr marL="0" indent="0">
              <a:buNone/>
            </a:pPr>
            <a:r>
              <a:rPr lang="en-US" b="1" dirty="0"/>
              <a:t>(Requirement # 2) Control biofilm thickness </a:t>
            </a:r>
            <a:r>
              <a:rPr lang="en-US" dirty="0"/>
              <a:t>on carrier surface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Suitable balance of biofilm growth and detachment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Avoid clogging due to excessive biofilm accumulation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en-US" b="1" dirty="0"/>
              <a:t>(Requirement # 3) </a:t>
            </a:r>
            <a:r>
              <a:rPr lang="en-US" dirty="0"/>
              <a:t>Bring wastewater with contaminants into </a:t>
            </a:r>
            <a:r>
              <a:rPr lang="en-US" b="1" dirty="0"/>
              <a:t>contact with biofilm surface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en-US" b="1" dirty="0"/>
              <a:t>(Requirement # 4) Provide aeration </a:t>
            </a:r>
            <a:r>
              <a:rPr lang="en-US" dirty="0"/>
              <a:t>(in case of aerobic processes)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834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FB1506-0E5B-DB28-B8D3-37C8C362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 types</a:t>
            </a:r>
            <a:endParaRPr lang="en-C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E6046A-C591-8697-A319-F063E8EDC1F0}"/>
              </a:ext>
            </a:extLst>
          </p:cNvPr>
          <p:cNvSpPr txBox="1"/>
          <p:nvPr/>
        </p:nvSpPr>
        <p:spPr>
          <a:xfrm>
            <a:off x="408000" y="837000"/>
            <a:ext cx="2488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(a1) Fixed media</a:t>
            </a:r>
            <a:endParaRPr lang="en-CH" sz="2800" b="1" dirty="0" err="1"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5FD12-7F19-E631-7092-6A2CF028DE08}"/>
              </a:ext>
            </a:extLst>
          </p:cNvPr>
          <p:cNvSpPr txBox="1"/>
          <p:nvPr/>
        </p:nvSpPr>
        <p:spPr>
          <a:xfrm>
            <a:off x="0" y="6550223"/>
            <a:ext cx="232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From Figure 18.2 in our textbook</a:t>
            </a:r>
            <a:endParaRPr lang="en-CH" sz="1400" dirty="0"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8182951-F1E1-490A-8C13-A229E30A3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24" y="2150299"/>
            <a:ext cx="1666875" cy="14787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EE6490-6FAA-BE4E-9344-470A939181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98" y="4708931"/>
            <a:ext cx="1735931" cy="1312069"/>
          </a:xfrm>
          <a:prstGeom prst="rect">
            <a:avLst/>
          </a:prstGeom>
        </p:spPr>
      </p:pic>
      <p:pic>
        <p:nvPicPr>
          <p:cNvPr id="36" name="Picture 35" descr="A stack of black plastic objects&#10;&#10;Description automatically generated">
            <a:extLst>
              <a:ext uri="{FF2B5EF4-FFF2-40B4-BE49-F238E27FC236}">
                <a16:creationId xmlns:a16="http://schemas.microsoft.com/office/drawing/2014/main" id="{ECDD7C87-B90F-6E63-23E7-09BC0995BA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4" t="18703" r="23677" b="12779"/>
          <a:stretch/>
        </p:blipFill>
        <p:spPr>
          <a:xfrm>
            <a:off x="3288000" y="1845000"/>
            <a:ext cx="1866941" cy="1296000"/>
          </a:xfrm>
          <a:prstGeom prst="rect">
            <a:avLst/>
          </a:prstGeom>
        </p:spPr>
      </p:pic>
      <p:pic>
        <p:nvPicPr>
          <p:cNvPr id="37" name="Picture 36" descr="Close-up of several black mesh rods&#10;&#10;Description automatically generated">
            <a:extLst>
              <a:ext uri="{FF2B5EF4-FFF2-40B4-BE49-F238E27FC236}">
                <a16:creationId xmlns:a16="http://schemas.microsoft.com/office/drawing/2014/main" id="{0E34E8A6-6672-9442-A680-A6C25D7695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" t="9873" r="9295" b="39757"/>
          <a:stretch/>
        </p:blipFill>
        <p:spPr>
          <a:xfrm>
            <a:off x="5376000" y="1845000"/>
            <a:ext cx="1827570" cy="1152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BD1D225-C79E-CEC7-86C0-A6E38FD7FCD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410" r="26238"/>
          <a:stretch/>
        </p:blipFill>
        <p:spPr>
          <a:xfrm>
            <a:off x="7896000" y="1701000"/>
            <a:ext cx="1512000" cy="14849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D2852BF-1264-52F9-C5CA-C6BD0CD747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30814" y="1773000"/>
            <a:ext cx="1766731" cy="1296000"/>
          </a:xfrm>
          <a:prstGeom prst="rect">
            <a:avLst/>
          </a:prstGeom>
        </p:spPr>
      </p:pic>
      <p:pic>
        <p:nvPicPr>
          <p:cNvPr id="40" name="Picture 4" descr="18_3">
            <a:extLst>
              <a:ext uri="{FF2B5EF4-FFF2-40B4-BE49-F238E27FC236}">
                <a16:creationId xmlns:a16="http://schemas.microsoft.com/office/drawing/2014/main" id="{2BCADBB8-98F7-DB1B-4144-062983DB3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000" y="4365000"/>
            <a:ext cx="2016000" cy="151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9708F8F-AF78-28D8-8BD2-2068A07C45D7}"/>
              </a:ext>
            </a:extLst>
          </p:cNvPr>
          <p:cNvSpPr txBox="1"/>
          <p:nvPr/>
        </p:nvSpPr>
        <p:spPr>
          <a:xfrm>
            <a:off x="4309934" y="3228945"/>
            <a:ext cx="1811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Structured media</a:t>
            </a:r>
            <a:endParaRPr lang="en-CH" sz="2000" dirty="0">
              <a:latin typeface="+mn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9BAC792-C3A8-404B-B962-0498FA94C07D}"/>
              </a:ext>
            </a:extLst>
          </p:cNvPr>
          <p:cNvSpPr txBox="1"/>
          <p:nvPr/>
        </p:nvSpPr>
        <p:spPr>
          <a:xfrm>
            <a:off x="10704000" y="3228945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Rocks</a:t>
            </a:r>
            <a:endParaRPr lang="en-CH" sz="200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5E1D3F5-FCAA-98BE-45FF-AC322FCDCF69}"/>
              </a:ext>
            </a:extLst>
          </p:cNvPr>
          <p:cNvSpPr txBox="1"/>
          <p:nvPr/>
        </p:nvSpPr>
        <p:spPr>
          <a:xfrm>
            <a:off x="7608000" y="3228945"/>
            <a:ext cx="2137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Random pack plastic</a:t>
            </a:r>
            <a:endParaRPr lang="en-CH" sz="2000" dirty="0">
              <a:latin typeface="+mn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835C429-28B8-5DD3-6717-214F4DC0F3BC}"/>
              </a:ext>
            </a:extLst>
          </p:cNvPr>
          <p:cNvSpPr txBox="1"/>
          <p:nvPr/>
        </p:nvSpPr>
        <p:spPr>
          <a:xfrm>
            <a:off x="3576000" y="5877000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Structured discs</a:t>
            </a:r>
            <a:endParaRPr lang="en-CH" sz="2000" dirty="0">
              <a:latin typeface="+mn-l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78BE6DE-4833-5D5D-AE01-1895374496DA}"/>
              </a:ext>
            </a:extLst>
          </p:cNvPr>
          <p:cNvSpPr/>
          <p:nvPr/>
        </p:nvSpPr>
        <p:spPr>
          <a:xfrm>
            <a:off x="787400" y="47970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9687D98-F129-056C-2911-5967364978BA}"/>
              </a:ext>
            </a:extLst>
          </p:cNvPr>
          <p:cNvSpPr/>
          <p:nvPr/>
        </p:nvSpPr>
        <p:spPr>
          <a:xfrm>
            <a:off x="717550" y="2088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C915C9-A86D-57E6-8795-7BA648CBD38E}"/>
              </a:ext>
            </a:extLst>
          </p:cNvPr>
          <p:cNvSpPr txBox="1"/>
          <p:nvPr/>
        </p:nvSpPr>
        <p:spPr>
          <a:xfrm>
            <a:off x="635619" y="4365000"/>
            <a:ext cx="196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Rotating biological contactor (RBC)</a:t>
            </a:r>
            <a:endParaRPr lang="en-CH" sz="2000" dirty="0" err="1"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4FBEB0-261F-4B91-ACBB-F702C6767AF2}"/>
              </a:ext>
            </a:extLst>
          </p:cNvPr>
          <p:cNvSpPr txBox="1"/>
          <p:nvPr/>
        </p:nvSpPr>
        <p:spPr>
          <a:xfrm>
            <a:off x="831570" y="1743410"/>
            <a:ext cx="1414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Trickling filter</a:t>
            </a:r>
            <a:endParaRPr lang="en-CH" sz="2000" dirty="0" err="1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8240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1" grpId="0"/>
      <p:bldP spid="42" grpId="0"/>
      <p:bldP spid="43" grpId="0"/>
      <p:bldP spid="45" grpId="0"/>
      <p:bldP spid="52" grpId="0" animBg="1"/>
      <p:bldP spid="46" grpId="0" animBg="1"/>
      <p:bldP spid="25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7" y="908050"/>
            <a:ext cx="11522601" cy="5689600"/>
          </a:xfrm>
        </p:spPr>
        <p:txBody>
          <a:bodyPr/>
          <a:lstStyle/>
          <a:p>
            <a:endParaRPr lang="en-US" sz="2800" dirty="0"/>
          </a:p>
          <a:p>
            <a:r>
              <a:rPr lang="en-US" sz="2800" dirty="0"/>
              <a:t>Explain differences and similarities between biological treatment processes using biofilms or suspended biomass</a:t>
            </a:r>
          </a:p>
          <a:p>
            <a:endParaRPr lang="en-US" sz="2800" dirty="0"/>
          </a:p>
          <a:p>
            <a:r>
              <a:rPr lang="en-US" sz="2800" dirty="0"/>
              <a:t>Discuss how mass transport limitations influence substrate availability </a:t>
            </a:r>
          </a:p>
          <a:p>
            <a:endParaRPr lang="en-US" sz="2800" dirty="0"/>
          </a:p>
          <a:p>
            <a:r>
              <a:rPr lang="en-US" sz="2800" dirty="0"/>
              <a:t>Get an overview of the overall course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0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FB1506-0E5B-DB28-B8D3-37C8C362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 types</a:t>
            </a:r>
            <a:endParaRPr lang="en-C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E6046A-C591-8697-A319-F063E8EDC1F0}"/>
              </a:ext>
            </a:extLst>
          </p:cNvPr>
          <p:cNvSpPr txBox="1"/>
          <p:nvPr/>
        </p:nvSpPr>
        <p:spPr>
          <a:xfrm>
            <a:off x="408000" y="837000"/>
            <a:ext cx="2488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(a1) Fixed media</a:t>
            </a:r>
            <a:endParaRPr lang="en-CH" sz="2800" b="1" dirty="0" err="1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5FD12-7F19-E631-7092-6A2CF028DE08}"/>
              </a:ext>
            </a:extLst>
          </p:cNvPr>
          <p:cNvSpPr txBox="1"/>
          <p:nvPr/>
        </p:nvSpPr>
        <p:spPr>
          <a:xfrm>
            <a:off x="0" y="6550223"/>
            <a:ext cx="232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From Figure 18.2 in our textbook</a:t>
            </a:r>
            <a:endParaRPr lang="en-CH" sz="1400" dirty="0"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8182951-F1E1-490A-8C13-A229E30A3FC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12224" y="2166244"/>
            <a:ext cx="1666875" cy="1478756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140B8ED3-7770-4A40-572E-21BE60E888B7}"/>
              </a:ext>
            </a:extLst>
          </p:cNvPr>
          <p:cNvSpPr/>
          <p:nvPr/>
        </p:nvSpPr>
        <p:spPr>
          <a:xfrm>
            <a:off x="717550" y="22050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32762D4-A555-C600-2E98-3DA193E17D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97" t="3100" r="57529" b="1967"/>
          <a:stretch/>
        </p:blipFill>
        <p:spPr>
          <a:xfrm>
            <a:off x="3432000" y="2285009"/>
            <a:ext cx="1211377" cy="14919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EE6490-6FAA-BE4E-9344-470A93918127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695998" y="4636931"/>
            <a:ext cx="1735931" cy="131206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E4761C51-3D1A-0916-76E9-4C8FA1D42220}"/>
              </a:ext>
            </a:extLst>
          </p:cNvPr>
          <p:cNvSpPr txBox="1"/>
          <p:nvPr/>
        </p:nvSpPr>
        <p:spPr>
          <a:xfrm>
            <a:off x="3072000" y="837000"/>
            <a:ext cx="525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(b) Fixed media </a:t>
            </a:r>
            <a:r>
              <a:rPr lang="en-US" sz="2800" dirty="0">
                <a:latin typeface="+mn-lt"/>
              </a:rPr>
              <a:t>during treatment interrupted by </a:t>
            </a:r>
            <a:r>
              <a:rPr lang="en-US" sz="2800" b="1" dirty="0">
                <a:latin typeface="+mn-lt"/>
              </a:rPr>
              <a:t>regular backwashing</a:t>
            </a:r>
            <a:endParaRPr lang="en-CH" sz="2800" b="1" dirty="0" err="1">
              <a:latin typeface="+mn-lt"/>
            </a:endParaRPr>
          </a:p>
        </p:txBody>
      </p:sp>
      <p:pic>
        <p:nvPicPr>
          <p:cNvPr id="47" name="Picture 8" descr="18_5">
            <a:extLst>
              <a:ext uri="{FF2B5EF4-FFF2-40B4-BE49-F238E27FC236}">
                <a16:creationId xmlns:a16="http://schemas.microsoft.com/office/drawing/2014/main" id="{6BC78708-BAE5-71A7-2810-83BDA31C6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208" y="2197729"/>
            <a:ext cx="2216984" cy="22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7">
            <a:extLst>
              <a:ext uri="{FF2B5EF4-FFF2-40B4-BE49-F238E27FC236}">
                <a16:creationId xmlns:a16="http://schemas.microsoft.com/office/drawing/2014/main" id="{9F9E176C-6AA2-6CBC-0718-195B6B3AE9A4}"/>
              </a:ext>
            </a:extLst>
          </p:cNvPr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5"/>
          <a:stretch>
            <a:fillRect/>
          </a:stretch>
        </p:blipFill>
        <p:spPr bwMode="auto">
          <a:xfrm>
            <a:off x="8256000" y="2205001"/>
            <a:ext cx="2223810" cy="22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23BAE050-805F-DE27-9FA1-F8485966BEBD}"/>
              </a:ext>
            </a:extLst>
          </p:cNvPr>
          <p:cNvSpPr txBox="1"/>
          <p:nvPr/>
        </p:nvSpPr>
        <p:spPr>
          <a:xfrm>
            <a:off x="6168000" y="4509000"/>
            <a:ext cx="3781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Support media (4 mm diameter beads)</a:t>
            </a:r>
            <a:endParaRPr lang="en-CH" sz="2000" dirty="0">
              <a:latin typeface="+mn-l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099E3FA-42AA-71B5-7348-9E47E2CD7602}"/>
              </a:ext>
            </a:extLst>
          </p:cNvPr>
          <p:cNvSpPr/>
          <p:nvPr/>
        </p:nvSpPr>
        <p:spPr>
          <a:xfrm>
            <a:off x="3422650" y="19939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0A73BD3-2DCF-5E67-04A1-B2AB096B3D3C}"/>
              </a:ext>
            </a:extLst>
          </p:cNvPr>
          <p:cNvSpPr/>
          <p:nvPr/>
        </p:nvSpPr>
        <p:spPr>
          <a:xfrm>
            <a:off x="787400" y="4680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C915C9-A86D-57E6-8795-7BA648CBD38E}"/>
              </a:ext>
            </a:extLst>
          </p:cNvPr>
          <p:cNvSpPr txBox="1"/>
          <p:nvPr/>
        </p:nvSpPr>
        <p:spPr>
          <a:xfrm>
            <a:off x="635619" y="4365000"/>
            <a:ext cx="196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Rotating biological contactor (RBC)</a:t>
            </a:r>
            <a:endParaRPr lang="en-CH" sz="2000" dirty="0" err="1"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E91310-B06C-4AA6-BA84-D3F381039B9A}"/>
              </a:ext>
            </a:extLst>
          </p:cNvPr>
          <p:cNvSpPr/>
          <p:nvPr/>
        </p:nvSpPr>
        <p:spPr>
          <a:xfrm>
            <a:off x="3403600" y="2254250"/>
            <a:ext cx="172400" cy="202793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046B00-1BF4-4691-926A-BB5C5D3B428A}"/>
              </a:ext>
            </a:extLst>
          </p:cNvPr>
          <p:cNvGrpSpPr/>
          <p:nvPr/>
        </p:nvGrpSpPr>
        <p:grpSpPr>
          <a:xfrm>
            <a:off x="3478388" y="3942368"/>
            <a:ext cx="1114161" cy="1554623"/>
            <a:chOff x="3478388" y="3942368"/>
            <a:chExt cx="1114161" cy="155462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EAF511A-2E9E-6100-125A-2581AC22FD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321" t="3100" r="588" b="1967"/>
            <a:stretch/>
          </p:blipFill>
          <p:spPr>
            <a:xfrm>
              <a:off x="3496236" y="4005000"/>
              <a:ext cx="1096313" cy="1491991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F9D2C8C-715E-43D4-8BC6-D3421A37C27E}"/>
                </a:ext>
              </a:extLst>
            </p:cNvPr>
            <p:cNvSpPr/>
            <p:nvPr/>
          </p:nvSpPr>
          <p:spPr>
            <a:xfrm>
              <a:off x="3478388" y="3942368"/>
              <a:ext cx="200800" cy="22800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0583D5E-B291-43B7-B506-A2C79A6EF81A}"/>
              </a:ext>
            </a:extLst>
          </p:cNvPr>
          <p:cNvSpPr txBox="1"/>
          <p:nvPr/>
        </p:nvSpPr>
        <p:spPr>
          <a:xfrm>
            <a:off x="831570" y="1743410"/>
            <a:ext cx="1414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Trickling filter</a:t>
            </a:r>
            <a:endParaRPr lang="en-CH" sz="2000" dirty="0" err="1">
              <a:latin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30A671-C558-4988-888D-C173C27298A5}"/>
              </a:ext>
            </a:extLst>
          </p:cNvPr>
          <p:cNvSpPr txBox="1"/>
          <p:nvPr/>
        </p:nvSpPr>
        <p:spPr>
          <a:xfrm>
            <a:off x="3659849" y="1743410"/>
            <a:ext cx="115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Biofilter</a:t>
            </a:r>
            <a:endParaRPr lang="en-CH" sz="2000" dirty="0" err="1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719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FB1506-0E5B-DB28-B8D3-37C8C362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 types</a:t>
            </a:r>
            <a:endParaRPr lang="en-C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E6046A-C591-8697-A319-F063E8EDC1F0}"/>
              </a:ext>
            </a:extLst>
          </p:cNvPr>
          <p:cNvSpPr txBox="1"/>
          <p:nvPr/>
        </p:nvSpPr>
        <p:spPr>
          <a:xfrm>
            <a:off x="408000" y="837000"/>
            <a:ext cx="2488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(a1) Fixed media</a:t>
            </a:r>
            <a:endParaRPr lang="en-CH" sz="2800" b="1" dirty="0" err="1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02D842-CC9E-FDF0-500D-C5DA2530F0F9}"/>
              </a:ext>
            </a:extLst>
          </p:cNvPr>
          <p:cNvSpPr txBox="1"/>
          <p:nvPr/>
        </p:nvSpPr>
        <p:spPr>
          <a:xfrm>
            <a:off x="5880000" y="837000"/>
            <a:ext cx="2765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(c) Moving carrier</a:t>
            </a:r>
            <a:endParaRPr lang="en-CH" sz="2800" b="1" dirty="0" err="1"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5FD12-7F19-E631-7092-6A2CF028DE08}"/>
              </a:ext>
            </a:extLst>
          </p:cNvPr>
          <p:cNvSpPr txBox="1"/>
          <p:nvPr/>
        </p:nvSpPr>
        <p:spPr>
          <a:xfrm>
            <a:off x="0" y="6550223"/>
            <a:ext cx="232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From Figure 18.2 in our textbook</a:t>
            </a:r>
            <a:endParaRPr lang="en-CH" sz="1400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4FC286-A8E8-F6DF-F8F6-2803CC2C4D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950" t="3596" r="1630" b="1585"/>
          <a:stretch/>
        </p:blipFill>
        <p:spPr>
          <a:xfrm>
            <a:off x="7311086" y="2787840"/>
            <a:ext cx="1110950" cy="13863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F8D5062-7D29-0658-F60D-BF308B6F6B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38" t="20368" r="1909" b="2583"/>
          <a:stretch/>
        </p:blipFill>
        <p:spPr>
          <a:xfrm>
            <a:off x="5438556" y="2997199"/>
            <a:ext cx="1591231" cy="10641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107D412-D4C4-6DB8-5654-08916751FA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60" t="15945" r="47650" b="1586"/>
          <a:stretch/>
        </p:blipFill>
        <p:spPr>
          <a:xfrm>
            <a:off x="7108813" y="4324350"/>
            <a:ext cx="1515496" cy="1205770"/>
          </a:xfrm>
          <a:prstGeom prst="rect">
            <a:avLst/>
          </a:prstGeom>
        </p:spPr>
      </p:pic>
      <p:pic>
        <p:nvPicPr>
          <p:cNvPr id="23" name="Picture 22" descr="A screenshot of a cellphone&#10;&#10;Description automatically generated">
            <a:extLst>
              <a:ext uri="{FF2B5EF4-FFF2-40B4-BE49-F238E27FC236}">
                <a16:creationId xmlns:a16="http://schemas.microsoft.com/office/drawing/2014/main" id="{CA240548-16A6-EA9A-D301-C5E7288ADC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598" y="4329441"/>
            <a:ext cx="648424" cy="11671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3F6B822-A3D5-B167-5511-996630F1FD53}"/>
              </a:ext>
            </a:extLst>
          </p:cNvPr>
          <p:cNvSpPr txBox="1"/>
          <p:nvPr/>
        </p:nvSpPr>
        <p:spPr>
          <a:xfrm>
            <a:off x="5436343" y="5632457"/>
            <a:ext cx="1595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Moving bed biofilm reactor (MBBR)</a:t>
            </a:r>
            <a:endParaRPr lang="en-CH" sz="2000" dirty="0" err="1"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059282A-2BF0-16A4-9511-3056BC5BD12A}"/>
              </a:ext>
            </a:extLst>
          </p:cNvPr>
          <p:cNvSpPr txBox="1"/>
          <p:nvPr/>
        </p:nvSpPr>
        <p:spPr>
          <a:xfrm>
            <a:off x="7032001" y="5632457"/>
            <a:ext cx="1390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Fluidized bed and airlift reactor</a:t>
            </a:r>
            <a:endParaRPr lang="en-CH" sz="2000" dirty="0" err="1"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2DE039-9F96-E632-E85E-8ED38286C4B0}"/>
              </a:ext>
            </a:extLst>
          </p:cNvPr>
          <p:cNvSpPr txBox="1"/>
          <p:nvPr/>
        </p:nvSpPr>
        <p:spPr>
          <a:xfrm>
            <a:off x="10241621" y="5632457"/>
            <a:ext cx="19503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Biofilms </a:t>
            </a:r>
            <a:r>
              <a:rPr lang="en-US" sz="2000" i="1" dirty="0">
                <a:latin typeface="+mn-lt"/>
              </a:rPr>
              <a:t>without </a:t>
            </a:r>
            <a:r>
              <a:rPr lang="en-US" sz="2000" dirty="0">
                <a:latin typeface="+mn-lt"/>
              </a:rPr>
              <a:t>a carrier in SBR or continuous flow</a:t>
            </a:r>
            <a:endParaRPr lang="en-CH" sz="2000" dirty="0" err="1">
              <a:latin typeface="+mn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4761C51-3D1A-0916-76E9-4C8FA1D42220}"/>
              </a:ext>
            </a:extLst>
          </p:cNvPr>
          <p:cNvSpPr txBox="1"/>
          <p:nvPr/>
        </p:nvSpPr>
        <p:spPr>
          <a:xfrm>
            <a:off x="3072000" y="837000"/>
            <a:ext cx="273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(b) Fixed media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with</a:t>
            </a: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backwashing</a:t>
            </a:r>
            <a:endParaRPr lang="en-CH" sz="2800" b="1" dirty="0" err="1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50" name="Picture 18" descr="K1-1">
            <a:extLst>
              <a:ext uri="{FF2B5EF4-FFF2-40B4-BE49-F238E27FC236}">
                <a16:creationId xmlns:a16="http://schemas.microsoft.com/office/drawing/2014/main" id="{3598AD63-E06F-9463-2D37-CFE26F4B5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27" y="1485000"/>
            <a:ext cx="1064088" cy="104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" descr="18_9">
            <a:extLst>
              <a:ext uri="{FF2B5EF4-FFF2-40B4-BE49-F238E27FC236}">
                <a16:creationId xmlns:a16="http://schemas.microsoft.com/office/drawing/2014/main" id="{352197F3-8E3E-C2CC-51AA-A2A24A78A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194" y="1485000"/>
            <a:ext cx="1336734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A close-up of a microscope&#10;&#10;Description automatically generated">
            <a:extLst>
              <a:ext uri="{FF2B5EF4-FFF2-40B4-BE49-F238E27FC236}">
                <a16:creationId xmlns:a16="http://schemas.microsoft.com/office/drawing/2014/main" id="{A269E8DB-9F70-88A2-4238-ED01E5A0111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901" y="1485000"/>
            <a:ext cx="1243125" cy="936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3F4BC9D-2274-49E4-FDD5-F5446C255CE5}"/>
              </a:ext>
            </a:extLst>
          </p:cNvPr>
          <p:cNvPicPr/>
          <p:nvPr/>
        </p:nvPicPr>
        <p:blipFill>
          <a:blip r:embed="rId10" cstate="hq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0986" y="1485000"/>
            <a:ext cx="1251648" cy="936000"/>
          </a:xfrm>
          <a:prstGeom prst="rect">
            <a:avLst/>
          </a:prstGeom>
        </p:spPr>
      </p:pic>
      <p:pic>
        <p:nvPicPr>
          <p:cNvPr id="55" name="Picture 54" descr="A blue squares with red dots&#10;&#10;Description automatically generated">
            <a:extLst>
              <a:ext uri="{FF2B5EF4-FFF2-40B4-BE49-F238E27FC236}">
                <a16:creationId xmlns:a16="http://schemas.microsoft.com/office/drawing/2014/main" id="{F6715352-D3B2-0C54-7BCD-BB82C43FD26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926" y="3177441"/>
            <a:ext cx="2303074" cy="957074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9182414F-E4E7-9547-A82D-118D7D71EDA7}"/>
              </a:ext>
            </a:extLst>
          </p:cNvPr>
          <p:cNvSpPr txBox="1"/>
          <p:nvPr/>
        </p:nvSpPr>
        <p:spPr>
          <a:xfrm>
            <a:off x="8789901" y="5632456"/>
            <a:ext cx="1595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Mobile carriers in continuous flow</a:t>
            </a:r>
            <a:endParaRPr lang="en-CH" sz="2000" dirty="0" err="1">
              <a:latin typeface="+mn-lt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7F772B8A-E7B7-2347-C006-CA1491D75D7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grayscl/>
          </a:blip>
          <a:srcRect l="3697" t="3100" r="57529" b="1967"/>
          <a:stretch/>
        </p:blipFill>
        <p:spPr>
          <a:xfrm>
            <a:off x="3432000" y="2277000"/>
            <a:ext cx="1211377" cy="149199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C61B399-5237-437C-B7F0-34A9E7752E28}"/>
              </a:ext>
            </a:extLst>
          </p:cNvPr>
          <p:cNvGrpSpPr/>
          <p:nvPr/>
        </p:nvGrpSpPr>
        <p:grpSpPr>
          <a:xfrm>
            <a:off x="3403600" y="3929334"/>
            <a:ext cx="1188949" cy="1587666"/>
            <a:chOff x="3403600" y="3705325"/>
            <a:chExt cx="1188949" cy="1587666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EBB18FC-ECF3-4CA3-6843-9E856DB06F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grayscl/>
            </a:blip>
            <a:srcRect l="64321" t="3100" r="588" b="1967"/>
            <a:stretch/>
          </p:blipFill>
          <p:spPr>
            <a:xfrm>
              <a:off x="3496236" y="3801000"/>
              <a:ext cx="1096313" cy="1491991"/>
            </a:xfrm>
            <a:prstGeom prst="rect">
              <a:avLst/>
            </a:prstGeom>
          </p:spPr>
        </p:pic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5AF4F70-B42A-6D17-7AEE-57B398200FDA}"/>
                </a:ext>
              </a:extLst>
            </p:cNvPr>
            <p:cNvSpPr/>
            <p:nvPr/>
          </p:nvSpPr>
          <p:spPr>
            <a:xfrm>
              <a:off x="3403600" y="3705325"/>
              <a:ext cx="273050" cy="26035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4DA43D6F-78C7-E5F5-1F7E-46BAF4287A6A}"/>
              </a:ext>
            </a:extLst>
          </p:cNvPr>
          <p:cNvSpPr/>
          <p:nvPr/>
        </p:nvSpPr>
        <p:spPr>
          <a:xfrm>
            <a:off x="3422650" y="19939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98E4736E-C275-4D07-9664-A072C997D298}"/>
              </a:ext>
            </a:extLst>
          </p:cNvPr>
          <p:cNvPicPr>
            <a:picLocks noChangeAspect="1"/>
          </p:cNvPicPr>
          <p:nvPr/>
        </p:nvPicPr>
        <p:blipFill>
          <a:blip r:embed="rId14">
            <a:grayscl/>
          </a:blip>
          <a:stretch>
            <a:fillRect/>
          </a:stretch>
        </p:blipFill>
        <p:spPr>
          <a:xfrm>
            <a:off x="712224" y="2166244"/>
            <a:ext cx="1666875" cy="1478756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61112061-43E1-4F6A-8182-DDE3346F3564}"/>
              </a:ext>
            </a:extLst>
          </p:cNvPr>
          <p:cNvSpPr/>
          <p:nvPr/>
        </p:nvSpPr>
        <p:spPr>
          <a:xfrm>
            <a:off x="717550" y="2088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688F253-1922-4C91-BC6E-7E3A4A7E9B8B}"/>
              </a:ext>
            </a:extLst>
          </p:cNvPr>
          <p:cNvPicPr>
            <a:picLocks noChangeAspect="1"/>
          </p:cNvPicPr>
          <p:nvPr/>
        </p:nvPicPr>
        <p:blipFill>
          <a:blip r:embed="rId15">
            <a:grayscl/>
          </a:blip>
          <a:stretch>
            <a:fillRect/>
          </a:stretch>
        </p:blipFill>
        <p:spPr>
          <a:xfrm>
            <a:off x="695998" y="4636931"/>
            <a:ext cx="1735931" cy="1312069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FEB7630-42A5-4B1F-B0E5-50B9083CFD7D}"/>
              </a:ext>
            </a:extLst>
          </p:cNvPr>
          <p:cNvSpPr/>
          <p:nvPr/>
        </p:nvSpPr>
        <p:spPr>
          <a:xfrm>
            <a:off x="787400" y="4680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CEBD47-2DDE-496E-BA92-15CA1F4A8D7A}"/>
              </a:ext>
            </a:extLst>
          </p:cNvPr>
          <p:cNvSpPr txBox="1"/>
          <p:nvPr/>
        </p:nvSpPr>
        <p:spPr>
          <a:xfrm>
            <a:off x="635619" y="4365000"/>
            <a:ext cx="196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Rotating biological contactor (RBC)</a:t>
            </a:r>
            <a:endParaRPr lang="en-CH" sz="2000" dirty="0" err="1"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72B4D0A-EEE3-4F24-870F-9B6D61419788}"/>
              </a:ext>
            </a:extLst>
          </p:cNvPr>
          <p:cNvSpPr/>
          <p:nvPr/>
        </p:nvSpPr>
        <p:spPr>
          <a:xfrm>
            <a:off x="3248584" y="2228428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224B17-7A9F-45A9-9D1B-8DEB9073CAC0}"/>
              </a:ext>
            </a:extLst>
          </p:cNvPr>
          <p:cNvSpPr txBox="1"/>
          <p:nvPr/>
        </p:nvSpPr>
        <p:spPr>
          <a:xfrm>
            <a:off x="831570" y="1743410"/>
            <a:ext cx="1414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Trickling filter</a:t>
            </a:r>
            <a:endParaRPr lang="en-CH" sz="2000" dirty="0" err="1"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7DFD490-4965-4669-94DE-713E6A48D493}"/>
              </a:ext>
            </a:extLst>
          </p:cNvPr>
          <p:cNvSpPr txBox="1"/>
          <p:nvPr/>
        </p:nvSpPr>
        <p:spPr>
          <a:xfrm>
            <a:off x="3659849" y="1743410"/>
            <a:ext cx="115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Biofilter</a:t>
            </a:r>
            <a:endParaRPr lang="en-CH" sz="2000" dirty="0" err="1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906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8" grpId="0"/>
      <p:bldP spid="29" grpId="0"/>
      <p:bldP spid="5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FB1506-0E5B-DB28-B8D3-37C8C362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 types</a:t>
            </a:r>
            <a:endParaRPr lang="en-CH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5FD12-7F19-E631-7092-6A2CF028DE08}"/>
              </a:ext>
            </a:extLst>
          </p:cNvPr>
          <p:cNvSpPr txBox="1"/>
          <p:nvPr/>
        </p:nvSpPr>
        <p:spPr>
          <a:xfrm>
            <a:off x="0" y="6550223"/>
            <a:ext cx="232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From Figure 18.2 in our textbook</a:t>
            </a:r>
            <a:endParaRPr lang="en-CH" sz="1400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4FC286-A8E8-F6DF-F8F6-2803CC2C4D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</a:blip>
          <a:srcRect l="64051" t="3596" r="1631" b="1585"/>
          <a:stretch/>
        </p:blipFill>
        <p:spPr>
          <a:xfrm>
            <a:off x="5467350" y="2925000"/>
            <a:ext cx="1140813" cy="13863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F8D5062-7D29-0658-F60D-BF308B6F6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</a:blip>
          <a:srcRect l="4238" t="20135" r="1909" b="2583"/>
          <a:stretch/>
        </p:blipFill>
        <p:spPr>
          <a:xfrm>
            <a:off x="5376000" y="1733550"/>
            <a:ext cx="1591231" cy="10673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107D412-D4C4-6DB8-5654-08916751FA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</a:blip>
          <a:srcRect l="1383" t="14209" r="47650" b="1585"/>
          <a:stretch/>
        </p:blipFill>
        <p:spPr>
          <a:xfrm>
            <a:off x="5016000" y="4448175"/>
            <a:ext cx="1694258" cy="1231162"/>
          </a:xfrm>
          <a:prstGeom prst="rect">
            <a:avLst/>
          </a:prstGeom>
        </p:spPr>
      </p:pic>
      <p:pic>
        <p:nvPicPr>
          <p:cNvPr id="23" name="Picture 22" descr="A screenshot of a cellphone&#10;&#10;Description automatically generated">
            <a:extLst>
              <a:ext uri="{FF2B5EF4-FFF2-40B4-BE49-F238E27FC236}">
                <a16:creationId xmlns:a16="http://schemas.microsoft.com/office/drawing/2014/main" id="{CA240548-16A6-EA9A-D301-C5E7288ADC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0" y="4509000"/>
            <a:ext cx="648424" cy="1167163"/>
          </a:xfrm>
          <a:prstGeom prst="rect">
            <a:avLst/>
          </a:prstGeom>
        </p:spPr>
      </p:pic>
      <p:pic>
        <p:nvPicPr>
          <p:cNvPr id="55" name="Picture 54" descr="A blue squares with red dots&#10;&#10;Description automatically generated">
            <a:extLst>
              <a:ext uri="{FF2B5EF4-FFF2-40B4-BE49-F238E27FC236}">
                <a16:creationId xmlns:a16="http://schemas.microsoft.com/office/drawing/2014/main" id="{F6715352-D3B2-0C54-7BCD-BB82C43FD2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000" y="5805000"/>
            <a:ext cx="2303074" cy="95707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ACCE9D6-0D18-81EA-DE96-B38DF147E93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35" t="19549" r="8484" b="8466"/>
          <a:stretch/>
        </p:blipFill>
        <p:spPr>
          <a:xfrm>
            <a:off x="8616000" y="3914774"/>
            <a:ext cx="1370322" cy="85878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09AA8F-488E-DB63-AC76-1EB2E63FE07B}"/>
              </a:ext>
            </a:extLst>
          </p:cNvPr>
          <p:cNvSpPr txBox="1"/>
          <p:nvPr/>
        </p:nvSpPr>
        <p:spPr>
          <a:xfrm>
            <a:off x="8328000" y="5333647"/>
            <a:ext cx="3600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dirty="0">
                <a:latin typeface="+mn-lt"/>
              </a:rPr>
              <a:t>Membrane attached biofilm reactor (MABR)</a:t>
            </a:r>
            <a:endParaRPr lang="en-CH" sz="2800" dirty="0" err="1">
              <a:latin typeface="+mn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1E7EBC2-B4CD-4889-2CDD-87B142C422B4}"/>
              </a:ext>
            </a:extLst>
          </p:cNvPr>
          <p:cNvSpPr txBox="1"/>
          <p:nvPr/>
        </p:nvSpPr>
        <p:spPr>
          <a:xfrm>
            <a:off x="8768400" y="837000"/>
            <a:ext cx="357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(a2) Gas permeable membrane</a:t>
            </a:r>
            <a:endParaRPr lang="en-CH" sz="2800" b="1" dirty="0" err="1">
              <a:latin typeface="+mn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4EC59A6-B27B-DCB9-11BD-CF5CB81A4AD1}"/>
              </a:ext>
            </a:extLst>
          </p:cNvPr>
          <p:cNvSpPr txBox="1"/>
          <p:nvPr/>
        </p:nvSpPr>
        <p:spPr>
          <a:xfrm>
            <a:off x="408000" y="837000"/>
            <a:ext cx="2488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(a1) Fixed media</a:t>
            </a:r>
            <a:endParaRPr lang="en-CH" sz="2800" b="1" dirty="0" err="1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B16699A-3E08-7E65-A157-37423EE86A2C}"/>
              </a:ext>
            </a:extLst>
          </p:cNvPr>
          <p:cNvSpPr txBox="1"/>
          <p:nvPr/>
        </p:nvSpPr>
        <p:spPr>
          <a:xfrm>
            <a:off x="5880000" y="837000"/>
            <a:ext cx="2765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(c) Moving carrier</a:t>
            </a:r>
            <a:endParaRPr lang="en-CH" sz="2800" b="1" dirty="0" err="1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5F70C43-90B4-2CE8-87CD-9910EA668F41}"/>
              </a:ext>
            </a:extLst>
          </p:cNvPr>
          <p:cNvSpPr txBox="1"/>
          <p:nvPr/>
        </p:nvSpPr>
        <p:spPr>
          <a:xfrm>
            <a:off x="3072000" y="837000"/>
            <a:ext cx="273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(b) Fixed media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with</a:t>
            </a: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backwashing</a:t>
            </a:r>
            <a:endParaRPr lang="en-CH" sz="2800" b="1" dirty="0" err="1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639B326-9C5F-4690-905F-553C2F2712D8}"/>
              </a:ext>
            </a:extLst>
          </p:cNvPr>
          <p:cNvPicPr>
            <a:picLocks noChangeAspect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>
          <a:xfrm>
            <a:off x="712224" y="2166244"/>
            <a:ext cx="1666875" cy="147875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A1C1F8FD-6B77-4C42-A854-23EBEB9F906D}"/>
              </a:ext>
            </a:extLst>
          </p:cNvPr>
          <p:cNvSpPr/>
          <p:nvPr/>
        </p:nvSpPr>
        <p:spPr>
          <a:xfrm>
            <a:off x="717550" y="2088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F6FF829-CF3C-48CC-A295-C58CDC717023}"/>
              </a:ext>
            </a:extLst>
          </p:cNvPr>
          <p:cNvPicPr>
            <a:picLocks noChangeAspect="1"/>
          </p:cNvPicPr>
          <p:nvPr/>
        </p:nvPicPr>
        <p:blipFill>
          <a:blip r:embed="rId9">
            <a:grayscl/>
          </a:blip>
          <a:stretch>
            <a:fillRect/>
          </a:stretch>
        </p:blipFill>
        <p:spPr>
          <a:xfrm>
            <a:off x="695998" y="4636931"/>
            <a:ext cx="1735931" cy="131206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783A8F59-F26D-4FA2-A5B0-EB11D52D3318}"/>
              </a:ext>
            </a:extLst>
          </p:cNvPr>
          <p:cNvSpPr/>
          <p:nvPr/>
        </p:nvSpPr>
        <p:spPr>
          <a:xfrm>
            <a:off x="787400" y="4680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2FAA64C-CF64-4C12-95BD-A5997B43BABD}"/>
              </a:ext>
            </a:extLst>
          </p:cNvPr>
          <p:cNvSpPr txBox="1"/>
          <p:nvPr/>
        </p:nvSpPr>
        <p:spPr>
          <a:xfrm>
            <a:off x="635619" y="4365000"/>
            <a:ext cx="196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Rotating biological contactor (RBC)</a:t>
            </a:r>
            <a:endParaRPr lang="en-CH" sz="2000" dirty="0" err="1">
              <a:latin typeface="+mn-lt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E4FA64F-6221-42D8-A22A-7BC3F025A48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grayscl/>
          </a:blip>
          <a:srcRect l="3697" t="3100" r="57529" b="1967"/>
          <a:stretch/>
        </p:blipFill>
        <p:spPr>
          <a:xfrm>
            <a:off x="3432000" y="2277000"/>
            <a:ext cx="1211377" cy="149199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AF1970F-9E63-4568-8E0A-374577E4268B}"/>
              </a:ext>
            </a:extLst>
          </p:cNvPr>
          <p:cNvGrpSpPr/>
          <p:nvPr/>
        </p:nvGrpSpPr>
        <p:grpSpPr>
          <a:xfrm>
            <a:off x="3403600" y="3933000"/>
            <a:ext cx="1188949" cy="1587666"/>
            <a:chOff x="3403600" y="3705325"/>
            <a:chExt cx="1188949" cy="158766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3752616-D4A1-4C9E-8210-F333C2893E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grayscl/>
            </a:blip>
            <a:srcRect l="64321" t="3100" r="588" b="1967"/>
            <a:stretch/>
          </p:blipFill>
          <p:spPr>
            <a:xfrm>
              <a:off x="3496236" y="3801000"/>
              <a:ext cx="1096313" cy="1491991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0A7137D-1EA1-4F61-9BB9-03DD254BE4FB}"/>
                </a:ext>
              </a:extLst>
            </p:cNvPr>
            <p:cNvSpPr/>
            <p:nvPr/>
          </p:nvSpPr>
          <p:spPr>
            <a:xfrm>
              <a:off x="3403600" y="3705325"/>
              <a:ext cx="273050" cy="26035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78844E2-F94A-4488-BDE7-DAA7D3B884A0}"/>
              </a:ext>
            </a:extLst>
          </p:cNvPr>
          <p:cNvSpPr/>
          <p:nvPr/>
        </p:nvSpPr>
        <p:spPr>
          <a:xfrm>
            <a:off x="3422650" y="19939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18D5C16-4DEE-488C-B151-D5E39CDF56E9}"/>
              </a:ext>
            </a:extLst>
          </p:cNvPr>
          <p:cNvSpPr/>
          <p:nvPr/>
        </p:nvSpPr>
        <p:spPr>
          <a:xfrm>
            <a:off x="3275392" y="2211489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72327A9-E01B-41BB-8360-A693EA01A33C}"/>
              </a:ext>
            </a:extLst>
          </p:cNvPr>
          <p:cNvSpPr txBox="1"/>
          <p:nvPr/>
        </p:nvSpPr>
        <p:spPr>
          <a:xfrm>
            <a:off x="831570" y="1743410"/>
            <a:ext cx="1414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Trickling filter</a:t>
            </a:r>
            <a:endParaRPr lang="en-CH" sz="2000" dirty="0" err="1">
              <a:latin typeface="+mn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CE7A5FB-310E-4485-A8B0-661046811B42}"/>
              </a:ext>
            </a:extLst>
          </p:cNvPr>
          <p:cNvSpPr txBox="1"/>
          <p:nvPr/>
        </p:nvSpPr>
        <p:spPr>
          <a:xfrm>
            <a:off x="3659849" y="1743410"/>
            <a:ext cx="115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Biofilter</a:t>
            </a:r>
            <a:endParaRPr lang="en-CH" sz="200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5179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FB1506-0E5B-DB28-B8D3-37C8C362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reactor types</a:t>
            </a:r>
            <a:endParaRPr lang="en-CH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5FD12-7F19-E631-7092-6A2CF028DE08}"/>
              </a:ext>
            </a:extLst>
          </p:cNvPr>
          <p:cNvSpPr txBox="1"/>
          <p:nvPr/>
        </p:nvSpPr>
        <p:spPr>
          <a:xfrm>
            <a:off x="0" y="6550223"/>
            <a:ext cx="232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From Figure 18.2 in our textbook</a:t>
            </a:r>
            <a:endParaRPr lang="en-CH" sz="1400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4FC286-A8E8-F6DF-F8F6-2803CC2C4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051" t="3596" r="1631" b="1585"/>
          <a:stretch/>
        </p:blipFill>
        <p:spPr>
          <a:xfrm>
            <a:off x="5467350" y="2925000"/>
            <a:ext cx="1140813" cy="13863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F8D5062-7D29-0658-F60D-BF308B6F6B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38" t="27032" r="1909" b="2583"/>
          <a:stretch/>
        </p:blipFill>
        <p:spPr>
          <a:xfrm>
            <a:off x="5376000" y="1828800"/>
            <a:ext cx="1591231" cy="9721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107D412-D4C4-6DB8-5654-08916751FA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79" t="3596" r="47649" b="1585"/>
          <a:stretch/>
        </p:blipFill>
        <p:spPr>
          <a:xfrm>
            <a:off x="5172074" y="4293000"/>
            <a:ext cx="1538183" cy="1386337"/>
          </a:xfrm>
          <a:prstGeom prst="rect">
            <a:avLst/>
          </a:prstGeom>
        </p:spPr>
      </p:pic>
      <p:pic>
        <p:nvPicPr>
          <p:cNvPr id="23" name="Picture 22" descr="A screenshot of a cellphone&#10;&#10;Description automatically generated">
            <a:extLst>
              <a:ext uri="{FF2B5EF4-FFF2-40B4-BE49-F238E27FC236}">
                <a16:creationId xmlns:a16="http://schemas.microsoft.com/office/drawing/2014/main" id="{CA240548-16A6-EA9A-D301-C5E7288ADC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0" y="4509000"/>
            <a:ext cx="648424" cy="1167163"/>
          </a:xfrm>
          <a:prstGeom prst="rect">
            <a:avLst/>
          </a:prstGeom>
        </p:spPr>
      </p:pic>
      <p:pic>
        <p:nvPicPr>
          <p:cNvPr id="55" name="Picture 54" descr="A blue squares with red dots&#10;&#10;Description automatically generated">
            <a:extLst>
              <a:ext uri="{FF2B5EF4-FFF2-40B4-BE49-F238E27FC236}">
                <a16:creationId xmlns:a16="http://schemas.microsoft.com/office/drawing/2014/main" id="{F6715352-D3B2-0C54-7BCD-BB82C43FD2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000" y="5805000"/>
            <a:ext cx="2303074" cy="957074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2EE73185-4E24-9FE7-0855-18DF531D5F69}"/>
              </a:ext>
            </a:extLst>
          </p:cNvPr>
          <p:cNvSpPr txBox="1"/>
          <p:nvPr/>
        </p:nvSpPr>
        <p:spPr>
          <a:xfrm>
            <a:off x="8328000" y="5333647"/>
            <a:ext cx="3600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dirty="0">
                <a:latin typeface="+mn-lt"/>
              </a:rPr>
              <a:t>Membrane attached biofilm reactor (MABR)</a:t>
            </a:r>
            <a:endParaRPr lang="en-CH" sz="2800" dirty="0" err="1">
              <a:latin typeface="+mn-lt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5849B2BE-8828-DF25-F419-263DA44354E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35" t="19549" r="8484" b="8466"/>
          <a:stretch/>
        </p:blipFill>
        <p:spPr>
          <a:xfrm>
            <a:off x="8616000" y="3914774"/>
            <a:ext cx="1370322" cy="8587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8C0453-6B32-43B9-F696-7D27F844BFA6}"/>
              </a:ext>
            </a:extLst>
          </p:cNvPr>
          <p:cNvSpPr txBox="1"/>
          <p:nvPr/>
        </p:nvSpPr>
        <p:spPr>
          <a:xfrm>
            <a:off x="8768400" y="837000"/>
            <a:ext cx="357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(a2) Gas permeable membrane</a:t>
            </a:r>
            <a:endParaRPr lang="en-CH" sz="2800" b="1" dirty="0" err="1"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52A176-9FAC-5C4F-1A9B-0B59A13A3529}"/>
              </a:ext>
            </a:extLst>
          </p:cNvPr>
          <p:cNvSpPr txBox="1"/>
          <p:nvPr/>
        </p:nvSpPr>
        <p:spPr>
          <a:xfrm>
            <a:off x="408000" y="837000"/>
            <a:ext cx="2488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(a1) Fixed media</a:t>
            </a:r>
            <a:endParaRPr lang="en-CH" sz="2800" b="1" dirty="0" err="1">
              <a:latin typeface="+mn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F4F1867-B418-93D4-FBB0-E2C6F050F1BA}"/>
              </a:ext>
            </a:extLst>
          </p:cNvPr>
          <p:cNvSpPr txBox="1"/>
          <p:nvPr/>
        </p:nvSpPr>
        <p:spPr>
          <a:xfrm>
            <a:off x="5880000" y="837000"/>
            <a:ext cx="2765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(c) Moving carrier</a:t>
            </a:r>
            <a:endParaRPr lang="en-CH" sz="2800" b="1" dirty="0" err="1">
              <a:latin typeface="+mn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3186324-1D23-F4C7-9910-66D5B6F63432}"/>
              </a:ext>
            </a:extLst>
          </p:cNvPr>
          <p:cNvSpPr txBox="1"/>
          <p:nvPr/>
        </p:nvSpPr>
        <p:spPr>
          <a:xfrm>
            <a:off x="3072000" y="837000"/>
            <a:ext cx="273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(b) Fixed media </a:t>
            </a:r>
            <a:r>
              <a:rPr lang="en-US" sz="2800" dirty="0">
                <a:latin typeface="+mn-lt"/>
              </a:rPr>
              <a:t>with</a:t>
            </a:r>
            <a:r>
              <a:rPr lang="en-US" sz="2800" b="1" dirty="0">
                <a:latin typeface="+mn-lt"/>
              </a:rPr>
              <a:t> backwashing</a:t>
            </a:r>
            <a:endParaRPr lang="en-CH" sz="2800" b="1" dirty="0" err="1">
              <a:latin typeface="+mn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07368AA-215A-4576-BA76-E668C1D924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224" y="2166244"/>
            <a:ext cx="1666875" cy="14787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91E4E76-6D36-4DE3-9B3C-4136559A4F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998" y="4708931"/>
            <a:ext cx="1735931" cy="131206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1456482-74FD-47B9-B2D8-09E084443B97}"/>
              </a:ext>
            </a:extLst>
          </p:cNvPr>
          <p:cNvSpPr txBox="1"/>
          <p:nvPr/>
        </p:nvSpPr>
        <p:spPr>
          <a:xfrm>
            <a:off x="831570" y="1743410"/>
            <a:ext cx="1414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Trickling filter</a:t>
            </a:r>
            <a:endParaRPr lang="en-CH" sz="2000" dirty="0" err="1">
              <a:latin typeface="+mn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E4CB6C8-1B07-4562-AF5D-C3790FC79D1D}"/>
              </a:ext>
            </a:extLst>
          </p:cNvPr>
          <p:cNvSpPr/>
          <p:nvPr/>
        </p:nvSpPr>
        <p:spPr>
          <a:xfrm>
            <a:off x="787400" y="47970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CBDF03A-D315-4A47-88E5-50EC3E526CC7}"/>
              </a:ext>
            </a:extLst>
          </p:cNvPr>
          <p:cNvSpPr/>
          <p:nvPr/>
        </p:nvSpPr>
        <p:spPr>
          <a:xfrm>
            <a:off x="717550" y="216065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6008D7-3D37-4B31-96A4-5B38BB4FB151}"/>
              </a:ext>
            </a:extLst>
          </p:cNvPr>
          <p:cNvSpPr txBox="1"/>
          <p:nvPr/>
        </p:nvSpPr>
        <p:spPr>
          <a:xfrm>
            <a:off x="635619" y="4365000"/>
            <a:ext cx="196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Rotating biological contactor (RBC)</a:t>
            </a:r>
            <a:endParaRPr lang="en-CH" sz="2000" dirty="0" err="1">
              <a:latin typeface="+mn-lt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6C97D94-63A8-4E4C-8B5F-95B6DB2E25F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97" t="3100" r="57529" b="1967"/>
          <a:stretch/>
        </p:blipFill>
        <p:spPr>
          <a:xfrm>
            <a:off x="3432000" y="2285009"/>
            <a:ext cx="1211377" cy="149199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F4E52A2E-3DD0-4EBF-9ADB-ECEDE29CD139}"/>
              </a:ext>
            </a:extLst>
          </p:cNvPr>
          <p:cNvSpPr/>
          <p:nvPr/>
        </p:nvSpPr>
        <p:spPr>
          <a:xfrm>
            <a:off x="3403600" y="3713334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B4A1A53-985F-43AD-BB4D-FF6E49BB3B17}"/>
              </a:ext>
            </a:extLst>
          </p:cNvPr>
          <p:cNvSpPr/>
          <p:nvPr/>
        </p:nvSpPr>
        <p:spPr>
          <a:xfrm>
            <a:off x="3422650" y="1993900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B76258-E192-44BC-BB4E-F683D2082651}"/>
              </a:ext>
            </a:extLst>
          </p:cNvPr>
          <p:cNvSpPr txBox="1"/>
          <p:nvPr/>
        </p:nvSpPr>
        <p:spPr>
          <a:xfrm>
            <a:off x="3659849" y="1743410"/>
            <a:ext cx="115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+mn-lt"/>
              </a:rPr>
              <a:t>Biofilter</a:t>
            </a:r>
            <a:endParaRPr lang="en-CH" sz="2000" dirty="0" err="1"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EE59ED4-20D3-4016-93B6-08035B494FC7}"/>
              </a:ext>
            </a:extLst>
          </p:cNvPr>
          <p:cNvSpPr/>
          <p:nvPr/>
        </p:nvSpPr>
        <p:spPr>
          <a:xfrm>
            <a:off x="3373141" y="2218196"/>
            <a:ext cx="273050" cy="260350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8E3F0F-FC93-41D8-9EDA-C9D49ADD5FF1}"/>
              </a:ext>
            </a:extLst>
          </p:cNvPr>
          <p:cNvGrpSpPr/>
          <p:nvPr/>
        </p:nvGrpSpPr>
        <p:grpSpPr>
          <a:xfrm>
            <a:off x="3359711" y="3941334"/>
            <a:ext cx="1232838" cy="1555657"/>
            <a:chOff x="3359711" y="3941334"/>
            <a:chExt cx="1232838" cy="1555657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BAF7C4C-926B-4B50-9E74-F2E503FD25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4321" t="3100" r="588" b="1967"/>
            <a:stretch/>
          </p:blipFill>
          <p:spPr>
            <a:xfrm>
              <a:off x="3496236" y="4005000"/>
              <a:ext cx="1096313" cy="1491991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28D3FBE-D125-4DEA-AE08-73B7C9A54F73}"/>
                </a:ext>
              </a:extLst>
            </p:cNvPr>
            <p:cNvSpPr/>
            <p:nvPr/>
          </p:nvSpPr>
          <p:spPr>
            <a:xfrm>
              <a:off x="3359711" y="3941334"/>
              <a:ext cx="273050" cy="260350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3639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C7F44-89E9-CA73-544C-B08164187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9CBED-F3DE-7580-EA56-59A6B9E8F4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720"/>
              </a:spcBef>
              <a:tabLst>
                <a:tab pos="2511425" algn="l"/>
              </a:tabLst>
            </a:pPr>
            <a:endParaRPr lang="en-US" sz="3000" dirty="0"/>
          </a:p>
          <a:p>
            <a:pPr>
              <a:spcBef>
                <a:spcPts val="720"/>
              </a:spcBef>
              <a:tabLst>
                <a:tab pos="2511425" algn="l"/>
              </a:tabLst>
            </a:pPr>
            <a:r>
              <a:rPr lang="en-US" sz="3000" dirty="0"/>
              <a:t>Biofilm reactor configuration, design, and operation </a:t>
            </a:r>
            <a:r>
              <a:rPr lang="en-US" sz="2800" dirty="0"/>
              <a:t>determine biofilm features and ultimately biofilm reactor performance. </a:t>
            </a:r>
            <a:r>
              <a:rPr lang="en-US" sz="3000" dirty="0"/>
              <a:t> </a:t>
            </a:r>
          </a:p>
          <a:p>
            <a:pPr>
              <a:spcBef>
                <a:spcPts val="720"/>
              </a:spcBef>
              <a:tabLst>
                <a:tab pos="2511425" algn="l"/>
              </a:tabLst>
            </a:pPr>
            <a:endParaRPr lang="en-US" sz="3000" dirty="0"/>
          </a:p>
          <a:p>
            <a:pPr>
              <a:spcBef>
                <a:spcPts val="720"/>
              </a:spcBef>
              <a:tabLst>
                <a:tab pos="2511425" algn="l"/>
              </a:tabLst>
            </a:pPr>
            <a:r>
              <a:rPr lang="en-US" sz="3000" dirty="0"/>
              <a:t>Need to consider four main requirements: </a:t>
            </a:r>
          </a:p>
          <a:p>
            <a:pPr marL="1524000" lvl="1" indent="-357188">
              <a:spcBef>
                <a:spcPts val="720"/>
              </a:spcBef>
              <a:buSzPct val="100000"/>
              <a:buFont typeface="+mj-lt"/>
              <a:buAutoNum type="arabicPeriod"/>
              <a:tabLst>
                <a:tab pos="2511425" algn="l"/>
              </a:tabLst>
            </a:pPr>
            <a:r>
              <a:rPr lang="en-US" dirty="0"/>
              <a:t>specific surface area, </a:t>
            </a:r>
          </a:p>
          <a:p>
            <a:pPr marL="1524000" lvl="1" indent="-357188">
              <a:spcBef>
                <a:spcPts val="720"/>
              </a:spcBef>
              <a:buSzPct val="100000"/>
              <a:buFont typeface="+mj-lt"/>
              <a:buAutoNum type="arabicPeriod"/>
              <a:tabLst>
                <a:tab pos="2511425" algn="l"/>
              </a:tabLst>
            </a:pPr>
            <a:r>
              <a:rPr lang="en-US" dirty="0"/>
              <a:t>biofilm thickness control, </a:t>
            </a:r>
          </a:p>
          <a:p>
            <a:pPr marL="1524000" lvl="1" indent="-357188">
              <a:spcBef>
                <a:spcPts val="720"/>
              </a:spcBef>
              <a:buSzPct val="100000"/>
              <a:buFont typeface="+mj-lt"/>
              <a:buAutoNum type="arabicPeriod"/>
              <a:tabLst>
                <a:tab pos="2511425" algn="l"/>
              </a:tabLst>
            </a:pPr>
            <a:r>
              <a:rPr lang="en-US" dirty="0"/>
              <a:t>mixing, and </a:t>
            </a:r>
          </a:p>
          <a:p>
            <a:pPr marL="1524000" lvl="1" indent="-357188">
              <a:spcBef>
                <a:spcPts val="720"/>
              </a:spcBef>
              <a:buSzPct val="100000"/>
              <a:buFont typeface="+mj-lt"/>
              <a:buAutoNum type="arabicPeriod"/>
              <a:tabLst>
                <a:tab pos="2511425" algn="l"/>
              </a:tabLst>
            </a:pPr>
            <a:r>
              <a:rPr lang="en-US" dirty="0"/>
              <a:t>aeration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054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indent="-627063" algn="l">
              <a:spcAft>
                <a:spcPts val="600"/>
              </a:spcAft>
            </a:pPr>
            <a:r>
              <a:rPr lang="de-CH" sz="2400" dirty="0">
                <a:latin typeface="Roboto Slab"/>
              </a:rPr>
              <a:t>17: Modelling Biofilms</a:t>
            </a:r>
          </a:p>
          <a:p>
            <a:pPr marL="625475" indent="-447675" algn="l"/>
            <a:r>
              <a:rPr lang="pt-BR" sz="1800" dirty="0">
                <a:latin typeface="Roboto Slab"/>
              </a:rPr>
              <a:t>DOI:https://doi.org/10.2166/9781789060362_0757 </a:t>
            </a:r>
            <a:r>
              <a:rPr lang="de-CH" sz="1800" dirty="0">
                <a:latin typeface="Roboto Slab"/>
              </a:rPr>
              <a:t> </a:t>
            </a:r>
          </a:p>
          <a:p>
            <a:pPr marL="447675" indent="-447675" algn="l"/>
            <a:endParaRPr lang="de-CH" sz="1800" dirty="0">
              <a:latin typeface="Roboto Slab"/>
            </a:endParaRPr>
          </a:p>
          <a:p>
            <a:pPr marL="627063" indent="-627063" algn="l">
              <a:spcAft>
                <a:spcPts val="600"/>
              </a:spcAft>
            </a:pPr>
            <a:r>
              <a:rPr lang="de-CH" sz="2400" dirty="0">
                <a:latin typeface="Roboto Slab"/>
              </a:rPr>
              <a:t>18: Biofilm </a:t>
            </a:r>
            <a:r>
              <a:rPr lang="de-CH" sz="2400" dirty="0" err="1">
                <a:latin typeface="Roboto Slab"/>
              </a:rPr>
              <a:t>Reactors</a:t>
            </a:r>
            <a:endParaRPr lang="de-CH" sz="2400" dirty="0">
              <a:latin typeface="Roboto Slab"/>
            </a:endParaRPr>
          </a:p>
          <a:p>
            <a:pPr marL="625475" indent="-447675" algn="l">
              <a:tabLst>
                <a:tab pos="625475" algn="l"/>
              </a:tabLst>
            </a:pPr>
            <a:r>
              <a:rPr lang="pt-BR" sz="1800" dirty="0">
                <a:latin typeface="Roboto Slab"/>
              </a:rPr>
              <a:t>DOI:https://doi.org/10.2166/9781789060362_0813 </a:t>
            </a:r>
            <a:endParaRPr lang="en-CH" sz="1800" dirty="0" err="1"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402179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982AEB-50C6-62D0-2212-028556BA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E247F1D-C142-FAEC-CD8B-EB4894FFC356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Biofilm reactors – Conventional reactor types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774D028-BBFB-AFFE-4628-CEFEB697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B1005CA3-C43E-932F-0E37-A76C0E217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04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33B6492-DCE7-B34E-A7ED-F7EA322A8A64}"/>
              </a:ext>
            </a:extLst>
          </p:cNvPr>
          <p:cNvGrpSpPr/>
          <p:nvPr/>
        </p:nvGrpSpPr>
        <p:grpSpPr>
          <a:xfrm>
            <a:off x="0" y="0"/>
            <a:ext cx="12297568" cy="6858000"/>
            <a:chOff x="0" y="0"/>
            <a:chExt cx="12297568" cy="6858000"/>
          </a:xfrm>
        </p:grpSpPr>
        <p:pic>
          <p:nvPicPr>
            <p:cNvPr id="12" name="Picture 11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2AAD3C4B-4639-B1E5-3E6D-CE53AF04E5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998" b="12707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0820946-A70F-71D9-B8AE-09AB7764E47C}"/>
                </a:ext>
              </a:extLst>
            </p:cNvPr>
            <p:cNvSpPr/>
            <p:nvPr/>
          </p:nvSpPr>
          <p:spPr>
            <a:xfrm>
              <a:off x="8208375" y="1581375"/>
              <a:ext cx="1728000" cy="432000"/>
            </a:xfrm>
            <a:prstGeom prst="rect">
              <a:avLst/>
            </a:prstGeom>
            <a:solidFill>
              <a:srgbClr val="AEE0F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939D24B-6428-4D6C-23D8-AF7818FC44E6}"/>
                </a:ext>
              </a:extLst>
            </p:cNvPr>
            <p:cNvSpPr/>
            <p:nvPr/>
          </p:nvSpPr>
          <p:spPr>
            <a:xfrm>
              <a:off x="6312000" y="3357000"/>
              <a:ext cx="1728000" cy="432000"/>
            </a:xfrm>
            <a:prstGeom prst="rect">
              <a:avLst/>
            </a:prstGeom>
            <a:solidFill>
              <a:srgbClr val="AEE0F1"/>
            </a:solidFill>
          </p:spPr>
          <p:txBody>
            <a:bodyPr rtlCol="0" anchor="ctr">
              <a:spAutoFit/>
            </a:bodyPr>
            <a:lstStyle/>
            <a:p>
              <a:pPr algn="ctr"/>
              <a:endParaRPr lang="en-CH" b="0" dirty="0">
                <a:latin typeface="+mn-lt"/>
              </a:endParaRPr>
            </a:p>
          </p:txBody>
        </p:sp>
        <p:pic>
          <p:nvPicPr>
            <p:cNvPr id="5" name="Picture 4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9680A8A7-BC4B-1E3A-D1AF-08ABE0EACF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6" t="56966" r="76406" b="37700"/>
            <a:stretch/>
          </p:blipFill>
          <p:spPr>
            <a:xfrm rot="205661">
              <a:off x="797719" y="4481513"/>
              <a:ext cx="2038350" cy="485775"/>
            </a:xfrm>
            <a:prstGeom prst="rect">
              <a:avLst/>
            </a:prstGeom>
          </p:spPr>
        </p:pic>
        <p:pic>
          <p:nvPicPr>
            <p:cNvPr id="6" name="Picture 5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F9A06EBB-DCC2-BF2C-E9C2-E9FE82F776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9" t="58894" r="76780" b="38316"/>
            <a:stretch/>
          </p:blipFill>
          <p:spPr>
            <a:xfrm rot="1597534">
              <a:off x="4605613" y="5502226"/>
              <a:ext cx="1405974" cy="254097"/>
            </a:xfrm>
            <a:prstGeom prst="rect">
              <a:avLst/>
            </a:prstGeom>
          </p:spPr>
        </p:pic>
        <p:pic>
          <p:nvPicPr>
            <p:cNvPr id="9" name="Picture 8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0ED1B28E-C195-5190-2E9B-20456F697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9" t="59510" r="76780" b="38316"/>
            <a:stretch/>
          </p:blipFill>
          <p:spPr>
            <a:xfrm rot="822178">
              <a:off x="3970318" y="5284481"/>
              <a:ext cx="1405974" cy="197994"/>
            </a:xfrm>
            <a:prstGeom prst="rect">
              <a:avLst/>
            </a:prstGeom>
          </p:spPr>
        </p:pic>
        <p:pic>
          <p:nvPicPr>
            <p:cNvPr id="10" name="Picture 9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F0A13199-A9F0-EB09-D733-C675969610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06" t="78701" r="13173" b="11684"/>
            <a:stretch/>
          </p:blipFill>
          <p:spPr>
            <a:xfrm>
              <a:off x="6803193" y="5982347"/>
              <a:ext cx="2014300" cy="875653"/>
            </a:xfrm>
            <a:prstGeom prst="rect">
              <a:avLst/>
            </a:prstGeom>
          </p:spPr>
        </p:pic>
        <p:pic>
          <p:nvPicPr>
            <p:cNvPr id="11" name="Picture 10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D6348B6F-CCE9-A531-89D0-BED6440632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6" t="56966" r="76406" b="37700"/>
            <a:stretch/>
          </p:blipFill>
          <p:spPr>
            <a:xfrm>
              <a:off x="10259218" y="4646613"/>
              <a:ext cx="2038350" cy="485775"/>
            </a:xfrm>
            <a:prstGeom prst="rect">
              <a:avLst/>
            </a:prstGeom>
          </p:spPr>
        </p:pic>
        <p:pic>
          <p:nvPicPr>
            <p:cNvPr id="14" name="Picture 13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3E063010-E46F-3B20-2B8A-2A94EEE937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6" t="56966" r="90605" b="36463"/>
            <a:stretch/>
          </p:blipFill>
          <p:spPr>
            <a:xfrm>
              <a:off x="6390797" y="5421313"/>
              <a:ext cx="307183" cy="598487"/>
            </a:xfrm>
            <a:prstGeom prst="rect">
              <a:avLst/>
            </a:prstGeom>
          </p:spPr>
        </p:pic>
        <p:pic>
          <p:nvPicPr>
            <p:cNvPr id="17" name="Picture 16" descr="Diagram of a diagram of a water cycle&#10;&#10;Description automatically generated">
              <a:extLst>
                <a:ext uri="{FF2B5EF4-FFF2-40B4-BE49-F238E27FC236}">
                  <a16:creationId xmlns:a16="http://schemas.microsoft.com/office/drawing/2014/main" id="{9B63022B-6D4C-0FC8-6F12-F5AB0F817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1" t="58267" r="90292" b="36379"/>
            <a:stretch/>
          </p:blipFill>
          <p:spPr>
            <a:xfrm>
              <a:off x="6535577" y="5417820"/>
              <a:ext cx="177643" cy="48768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79F13EC-822B-1D03-40B3-94C5890F6BFA}"/>
              </a:ext>
            </a:extLst>
          </p:cNvPr>
          <p:cNvSpPr txBox="1"/>
          <p:nvPr/>
        </p:nvSpPr>
        <p:spPr>
          <a:xfrm>
            <a:off x="0" y="6581001"/>
            <a:ext cx="58208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CH" sz="1100" dirty="0">
                <a:latin typeface="+mn-lt"/>
              </a:rPr>
              <a:t>https://openoregon.pressbooks.pub/nonmajorsenvirobiology/chapter/7-2-water-supply-problems-and-solutions/</a:t>
            </a:r>
            <a:endParaRPr lang="en-CH" sz="110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94861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A97F1-0B9C-21A2-F1C7-72478F7D9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6813F-6F19-2734-A428-920AB49026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3000" dirty="0"/>
              <a:t>Describe the main features of: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Trickling filter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Rotating biological contactor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Biofilter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Fluidized bed and air lift reactor</a:t>
            </a:r>
          </a:p>
          <a:p>
            <a:pPr lvl="1">
              <a:buFont typeface="Arial Narrow" panose="020B0606020202030204" pitchFamily="34" charset="0"/>
              <a:buChar char="─"/>
            </a:pPr>
            <a:r>
              <a:rPr lang="en-US" dirty="0"/>
              <a:t>Moving bed biofilm reactor (MBBR)</a:t>
            </a:r>
          </a:p>
          <a:p>
            <a:pPr lvl="1"/>
            <a:endParaRPr lang="en-US" dirty="0"/>
          </a:p>
          <a:p>
            <a:r>
              <a:rPr lang="en-US" sz="3000" dirty="0"/>
              <a:t>Explain how these biofilm reactors provide specific surface area, biofilm thickness control, mixing, and aeration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87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4260" name="Rectangle 4"/>
          <p:cNvSpPr>
            <a:spLocks noGrp="1" noChangeArrowheads="1"/>
          </p:cNvSpPr>
          <p:nvPr>
            <p:ph type="title"/>
          </p:nvPr>
        </p:nvSpPr>
        <p:spPr>
          <a:xfrm>
            <a:off x="336000" y="127873"/>
            <a:ext cx="7992001" cy="774700"/>
          </a:xfrm>
          <a:noFill/>
        </p:spPr>
        <p:txBody>
          <a:bodyPr/>
          <a:lstStyle/>
          <a:p>
            <a:r>
              <a:rPr lang="en-US" dirty="0"/>
              <a:t>Trickling filter using plastic or rock </a:t>
            </a:r>
            <a:br>
              <a:rPr lang="en-US" dirty="0"/>
            </a:br>
            <a:r>
              <a:rPr lang="en-US" dirty="0"/>
              <a:t>as media material</a:t>
            </a:r>
          </a:p>
        </p:txBody>
      </p:sp>
      <p:sp>
        <p:nvSpPr>
          <p:cNvPr id="2784262" name="Rectangle 6"/>
          <p:cNvSpPr>
            <a:spLocks noChangeArrowheads="1"/>
          </p:cNvSpPr>
          <p:nvPr/>
        </p:nvSpPr>
        <p:spPr bwMode="auto">
          <a:xfrm>
            <a:off x="8479917" y="3190875"/>
            <a:ext cx="230586" cy="42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CH" sz="1667"/>
          </a:p>
        </p:txBody>
      </p:sp>
      <p:pic>
        <p:nvPicPr>
          <p:cNvPr id="2784261" name="Picture 5" descr="116_168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6" b="12607"/>
          <a:stretch/>
        </p:blipFill>
        <p:spPr bwMode="auto">
          <a:xfrm>
            <a:off x="192000" y="1466995"/>
            <a:ext cx="4987920" cy="513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84263" name="Picture 7" descr="Corvalis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1"/>
          <a:stretch/>
        </p:blipFill>
        <p:spPr bwMode="auto">
          <a:xfrm>
            <a:off x="5429891" y="1466995"/>
            <a:ext cx="6551753" cy="513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84265" name="Text Box 9"/>
          <p:cNvSpPr txBox="1">
            <a:spLocks noChangeArrowheads="1"/>
          </p:cNvSpPr>
          <p:nvPr/>
        </p:nvSpPr>
        <p:spPr bwMode="auto">
          <a:xfrm>
            <a:off x="210356" y="1466995"/>
            <a:ext cx="113364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latin typeface="+mn-lt"/>
              </a:rPr>
              <a:t>Plastic</a:t>
            </a:r>
          </a:p>
        </p:txBody>
      </p:sp>
      <p:sp>
        <p:nvSpPr>
          <p:cNvPr id="2784266" name="Text Box 10"/>
          <p:cNvSpPr txBox="1">
            <a:spLocks noChangeArrowheads="1"/>
          </p:cNvSpPr>
          <p:nvPr/>
        </p:nvSpPr>
        <p:spPr bwMode="auto">
          <a:xfrm>
            <a:off x="5808000" y="1466995"/>
            <a:ext cx="90441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>
              <a:defRPr sz="2800" b="1">
                <a:latin typeface="+mn-lt"/>
              </a:defRPr>
            </a:lvl1pPr>
          </a:lstStyle>
          <a:p>
            <a:r>
              <a:rPr lang="en-US" dirty="0"/>
              <a:t>Rock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4265" grpId="0"/>
      <p:bldP spid="27842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144F03BF-5328-1954-C665-702F7ABA74FD}"/>
              </a:ext>
            </a:extLst>
          </p:cNvPr>
          <p:cNvSpPr/>
          <p:nvPr/>
        </p:nvSpPr>
        <p:spPr>
          <a:xfrm>
            <a:off x="333375" y="765000"/>
            <a:ext cx="5048250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F98C28A-E2FB-9497-E688-B974B708E9B6}"/>
              </a:ext>
            </a:extLst>
          </p:cNvPr>
          <p:cNvSpPr/>
          <p:nvPr/>
        </p:nvSpPr>
        <p:spPr>
          <a:xfrm>
            <a:off x="333375" y="3790950"/>
            <a:ext cx="5048250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6EE9A91-7B5D-3ED7-8E1F-4A102E867ED8}"/>
              </a:ext>
            </a:extLst>
          </p:cNvPr>
          <p:cNvSpPr/>
          <p:nvPr/>
        </p:nvSpPr>
        <p:spPr>
          <a:xfrm>
            <a:off x="6724650" y="765000"/>
            <a:ext cx="5048250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3E2C0E0-0569-9EFF-EA62-4800A6336AF2}"/>
              </a:ext>
            </a:extLst>
          </p:cNvPr>
          <p:cNvSpPr/>
          <p:nvPr/>
        </p:nvSpPr>
        <p:spPr>
          <a:xfrm>
            <a:off x="6724650" y="3790950"/>
            <a:ext cx="5048250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70C8C13-8219-AD48-AD2F-48E02364B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from nature</a:t>
            </a:r>
            <a:endParaRPr lang="en-CH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9343F45-EAED-7901-F1AB-0BAF48F89850}"/>
              </a:ext>
            </a:extLst>
          </p:cNvPr>
          <p:cNvGrpSpPr/>
          <p:nvPr/>
        </p:nvGrpSpPr>
        <p:grpSpPr>
          <a:xfrm>
            <a:off x="7176000" y="837000"/>
            <a:ext cx="4122202" cy="2208825"/>
            <a:chOff x="-8073780" y="543455"/>
            <a:chExt cx="4651375" cy="2492375"/>
          </a:xfrm>
        </p:grpSpPr>
        <p:sp>
          <p:nvSpPr>
            <p:cNvPr id="10" name="Freeform 5" descr="Zig zag">
              <a:extLst>
                <a:ext uri="{FF2B5EF4-FFF2-40B4-BE49-F238E27FC236}">
                  <a16:creationId xmlns:a16="http://schemas.microsoft.com/office/drawing/2014/main" id="{9054C364-85D4-BD62-1D12-27C7B6181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1040" y="543455"/>
              <a:ext cx="4608635" cy="1983053"/>
            </a:xfrm>
            <a:custGeom>
              <a:avLst/>
              <a:gdLst>
                <a:gd name="T0" fmla="*/ 2147483647 w 3774"/>
                <a:gd name="T1" fmla="*/ 2147483647 h 1499"/>
                <a:gd name="T2" fmla="*/ 2147483647 w 3774"/>
                <a:gd name="T3" fmla="*/ 2147483647 h 1499"/>
                <a:gd name="T4" fmla="*/ 2147483647 w 3774"/>
                <a:gd name="T5" fmla="*/ 2147483647 h 1499"/>
                <a:gd name="T6" fmla="*/ 2147483647 w 3774"/>
                <a:gd name="T7" fmla="*/ 2147483647 h 1499"/>
                <a:gd name="T8" fmla="*/ 2147483647 w 3774"/>
                <a:gd name="T9" fmla="*/ 2147483647 h 1499"/>
                <a:gd name="T10" fmla="*/ 2147483647 w 3774"/>
                <a:gd name="T11" fmla="*/ 2147483647 h 1499"/>
                <a:gd name="T12" fmla="*/ 2147483647 w 3774"/>
                <a:gd name="T13" fmla="*/ 2147483647 h 1499"/>
                <a:gd name="T14" fmla="*/ 2147483647 w 3774"/>
                <a:gd name="T15" fmla="*/ 2147483647 h 1499"/>
                <a:gd name="T16" fmla="*/ 2147483647 w 3774"/>
                <a:gd name="T17" fmla="*/ 2147483647 h 1499"/>
                <a:gd name="T18" fmla="*/ 2147483647 w 3774"/>
                <a:gd name="T19" fmla="*/ 2147483647 h 1499"/>
                <a:gd name="T20" fmla="*/ 2147483647 w 3774"/>
                <a:gd name="T21" fmla="*/ 2147483647 h 1499"/>
                <a:gd name="T22" fmla="*/ 2147483647 w 3774"/>
                <a:gd name="T23" fmla="*/ 2147483647 h 1499"/>
                <a:gd name="T24" fmla="*/ 2147483647 w 3774"/>
                <a:gd name="T25" fmla="*/ 2147483647 h 1499"/>
                <a:gd name="T26" fmla="*/ 2147483647 w 3774"/>
                <a:gd name="T27" fmla="*/ 2147483647 h 1499"/>
                <a:gd name="T28" fmla="*/ 2147483647 w 3774"/>
                <a:gd name="T29" fmla="*/ 2147483647 h 1499"/>
                <a:gd name="T30" fmla="*/ 2147483647 w 3774"/>
                <a:gd name="T31" fmla="*/ 2147483647 h 1499"/>
                <a:gd name="T32" fmla="*/ 2147483647 w 3774"/>
                <a:gd name="T33" fmla="*/ 2147483647 h 1499"/>
                <a:gd name="T34" fmla="*/ 2147483647 w 3774"/>
                <a:gd name="T35" fmla="*/ 2147483647 h 1499"/>
                <a:gd name="T36" fmla="*/ 2147483647 w 3774"/>
                <a:gd name="T37" fmla="*/ 2147483647 h 1499"/>
                <a:gd name="T38" fmla="*/ 2147483647 w 3774"/>
                <a:gd name="T39" fmla="*/ 2147483647 h 1499"/>
                <a:gd name="T40" fmla="*/ 2147483647 w 3774"/>
                <a:gd name="T41" fmla="*/ 2147483647 h 1499"/>
                <a:gd name="T42" fmla="*/ 2147483647 w 3774"/>
                <a:gd name="T43" fmla="*/ 2147483647 h 1499"/>
                <a:gd name="T44" fmla="*/ 2147483647 w 3774"/>
                <a:gd name="T45" fmla="*/ 2147483647 h 1499"/>
                <a:gd name="T46" fmla="*/ 2147483647 w 3774"/>
                <a:gd name="T47" fmla="*/ 2147483647 h 1499"/>
                <a:gd name="T48" fmla="*/ 2147483647 w 3774"/>
                <a:gd name="T49" fmla="*/ 2147483647 h 1499"/>
                <a:gd name="T50" fmla="*/ 2147483647 w 3774"/>
                <a:gd name="T51" fmla="*/ 2147483647 h 1499"/>
                <a:gd name="T52" fmla="*/ 2147483647 w 3774"/>
                <a:gd name="T53" fmla="*/ 2147483647 h 1499"/>
                <a:gd name="T54" fmla="*/ 2147483647 w 3774"/>
                <a:gd name="T55" fmla="*/ 2147483647 h 1499"/>
                <a:gd name="T56" fmla="*/ 2147483647 w 3774"/>
                <a:gd name="T57" fmla="*/ 2147483647 h 1499"/>
                <a:gd name="T58" fmla="*/ 2147483647 w 3774"/>
                <a:gd name="T59" fmla="*/ 2147483647 h 1499"/>
                <a:gd name="T60" fmla="*/ 2147483647 w 3774"/>
                <a:gd name="T61" fmla="*/ 2147483647 h 1499"/>
                <a:gd name="T62" fmla="*/ 2147483647 w 3774"/>
                <a:gd name="T63" fmla="*/ 2147483647 h 1499"/>
                <a:gd name="T64" fmla="*/ 0 w 3774"/>
                <a:gd name="T65" fmla="*/ 2147483647 h 14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74"/>
                <a:gd name="T100" fmla="*/ 0 h 1499"/>
                <a:gd name="T101" fmla="*/ 3774 w 3774"/>
                <a:gd name="T102" fmla="*/ 1499 h 14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74" h="1499">
                  <a:moveTo>
                    <a:pt x="0" y="1498"/>
                  </a:moveTo>
                  <a:lnTo>
                    <a:pt x="97" y="88"/>
                  </a:lnTo>
                  <a:lnTo>
                    <a:pt x="159" y="93"/>
                  </a:lnTo>
                  <a:lnTo>
                    <a:pt x="209" y="96"/>
                  </a:lnTo>
                  <a:lnTo>
                    <a:pt x="248" y="98"/>
                  </a:lnTo>
                  <a:lnTo>
                    <a:pt x="324" y="103"/>
                  </a:lnTo>
                  <a:lnTo>
                    <a:pt x="402" y="73"/>
                  </a:lnTo>
                  <a:lnTo>
                    <a:pt x="470" y="21"/>
                  </a:lnTo>
                  <a:lnTo>
                    <a:pt x="509" y="0"/>
                  </a:lnTo>
                  <a:lnTo>
                    <a:pt x="542" y="48"/>
                  </a:lnTo>
                  <a:lnTo>
                    <a:pt x="603" y="86"/>
                  </a:lnTo>
                  <a:lnTo>
                    <a:pt x="678" y="113"/>
                  </a:lnTo>
                  <a:lnTo>
                    <a:pt x="729" y="116"/>
                  </a:lnTo>
                  <a:lnTo>
                    <a:pt x="779" y="119"/>
                  </a:lnTo>
                  <a:lnTo>
                    <a:pt x="843" y="101"/>
                  </a:lnTo>
                  <a:lnTo>
                    <a:pt x="920" y="95"/>
                  </a:lnTo>
                  <a:lnTo>
                    <a:pt x="959" y="75"/>
                  </a:lnTo>
                  <a:lnTo>
                    <a:pt x="1011" y="66"/>
                  </a:lnTo>
                  <a:lnTo>
                    <a:pt x="1072" y="92"/>
                  </a:lnTo>
                  <a:lnTo>
                    <a:pt x="1120" y="130"/>
                  </a:lnTo>
                  <a:lnTo>
                    <a:pt x="1169" y="156"/>
                  </a:lnTo>
                  <a:lnTo>
                    <a:pt x="1220" y="159"/>
                  </a:lnTo>
                  <a:lnTo>
                    <a:pt x="1270" y="162"/>
                  </a:lnTo>
                  <a:lnTo>
                    <a:pt x="1322" y="166"/>
                  </a:lnTo>
                  <a:lnTo>
                    <a:pt x="1371" y="168"/>
                  </a:lnTo>
                  <a:lnTo>
                    <a:pt x="1424" y="149"/>
                  </a:lnTo>
                  <a:lnTo>
                    <a:pt x="1503" y="108"/>
                  </a:lnTo>
                  <a:lnTo>
                    <a:pt x="1569" y="77"/>
                  </a:lnTo>
                  <a:lnTo>
                    <a:pt x="1607" y="69"/>
                  </a:lnTo>
                  <a:lnTo>
                    <a:pt x="1669" y="96"/>
                  </a:lnTo>
                  <a:lnTo>
                    <a:pt x="1717" y="122"/>
                  </a:lnTo>
                  <a:lnTo>
                    <a:pt x="1778" y="148"/>
                  </a:lnTo>
                  <a:lnTo>
                    <a:pt x="1828" y="175"/>
                  </a:lnTo>
                  <a:lnTo>
                    <a:pt x="1915" y="191"/>
                  </a:lnTo>
                  <a:lnTo>
                    <a:pt x="1965" y="194"/>
                  </a:lnTo>
                  <a:lnTo>
                    <a:pt x="2004" y="197"/>
                  </a:lnTo>
                  <a:lnTo>
                    <a:pt x="2081" y="178"/>
                  </a:lnTo>
                  <a:lnTo>
                    <a:pt x="2145" y="172"/>
                  </a:lnTo>
                  <a:lnTo>
                    <a:pt x="2183" y="162"/>
                  </a:lnTo>
                  <a:lnTo>
                    <a:pt x="2232" y="200"/>
                  </a:lnTo>
                  <a:lnTo>
                    <a:pt x="2302" y="261"/>
                  </a:lnTo>
                  <a:lnTo>
                    <a:pt x="2352" y="276"/>
                  </a:lnTo>
                  <a:lnTo>
                    <a:pt x="2428" y="281"/>
                  </a:lnTo>
                  <a:lnTo>
                    <a:pt x="2504" y="286"/>
                  </a:lnTo>
                  <a:lnTo>
                    <a:pt x="2556" y="266"/>
                  </a:lnTo>
                  <a:lnTo>
                    <a:pt x="2648" y="226"/>
                  </a:lnTo>
                  <a:lnTo>
                    <a:pt x="2701" y="184"/>
                  </a:lnTo>
                  <a:lnTo>
                    <a:pt x="2754" y="164"/>
                  </a:lnTo>
                  <a:lnTo>
                    <a:pt x="2793" y="155"/>
                  </a:lnTo>
                  <a:lnTo>
                    <a:pt x="2853" y="193"/>
                  </a:lnTo>
                  <a:lnTo>
                    <a:pt x="2917" y="197"/>
                  </a:lnTo>
                  <a:lnTo>
                    <a:pt x="3004" y="203"/>
                  </a:lnTo>
                  <a:lnTo>
                    <a:pt x="3042" y="205"/>
                  </a:lnTo>
                  <a:lnTo>
                    <a:pt x="3093" y="208"/>
                  </a:lnTo>
                  <a:lnTo>
                    <a:pt x="3145" y="199"/>
                  </a:lnTo>
                  <a:lnTo>
                    <a:pt x="3209" y="170"/>
                  </a:lnTo>
                  <a:lnTo>
                    <a:pt x="3249" y="160"/>
                  </a:lnTo>
                  <a:lnTo>
                    <a:pt x="3316" y="119"/>
                  </a:lnTo>
                  <a:lnTo>
                    <a:pt x="3355" y="110"/>
                  </a:lnTo>
                  <a:lnTo>
                    <a:pt x="3424" y="184"/>
                  </a:lnTo>
                  <a:lnTo>
                    <a:pt x="3496" y="245"/>
                  </a:lnTo>
                  <a:lnTo>
                    <a:pt x="3557" y="260"/>
                  </a:lnTo>
                  <a:lnTo>
                    <a:pt x="3608" y="264"/>
                  </a:lnTo>
                  <a:lnTo>
                    <a:pt x="3773" y="274"/>
                  </a:lnTo>
                  <a:lnTo>
                    <a:pt x="3741" y="1367"/>
                  </a:lnTo>
                  <a:lnTo>
                    <a:pt x="0" y="1454"/>
                  </a:lnTo>
                </a:path>
              </a:pathLst>
            </a:custGeom>
            <a:pattFill prst="zigZag">
              <a:fgClr>
                <a:schemeClr val="accent1"/>
              </a:fgClr>
              <a:bgClr>
                <a:schemeClr val="bg1"/>
              </a:bgClr>
            </a:patt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1" name="Freeform 6" descr="Large confetti">
              <a:extLst>
                <a:ext uri="{FF2B5EF4-FFF2-40B4-BE49-F238E27FC236}">
                  <a16:creationId xmlns:a16="http://schemas.microsoft.com/office/drawing/2014/main" id="{5E899DAF-1ACE-A02F-EA7D-CFA513E86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0280" y="2017183"/>
              <a:ext cx="942731" cy="904875"/>
            </a:xfrm>
            <a:custGeom>
              <a:avLst/>
              <a:gdLst>
                <a:gd name="T0" fmla="*/ 2147483647 w 772"/>
                <a:gd name="T1" fmla="*/ 2147483647 h 684"/>
                <a:gd name="T2" fmla="*/ 2147483647 w 772"/>
                <a:gd name="T3" fmla="*/ 2147483647 h 684"/>
                <a:gd name="T4" fmla="*/ 2147483647 w 772"/>
                <a:gd name="T5" fmla="*/ 2147483647 h 684"/>
                <a:gd name="T6" fmla="*/ 2147483647 w 772"/>
                <a:gd name="T7" fmla="*/ 2147483647 h 684"/>
                <a:gd name="T8" fmla="*/ 2147483647 w 772"/>
                <a:gd name="T9" fmla="*/ 2147483647 h 684"/>
                <a:gd name="T10" fmla="*/ 2147483647 w 772"/>
                <a:gd name="T11" fmla="*/ 2147483647 h 684"/>
                <a:gd name="T12" fmla="*/ 2147483647 w 772"/>
                <a:gd name="T13" fmla="*/ 2147483647 h 684"/>
                <a:gd name="T14" fmla="*/ 2147483647 w 772"/>
                <a:gd name="T15" fmla="*/ 2147483647 h 684"/>
                <a:gd name="T16" fmla="*/ 2147483647 w 772"/>
                <a:gd name="T17" fmla="*/ 2147483647 h 684"/>
                <a:gd name="T18" fmla="*/ 2147483647 w 772"/>
                <a:gd name="T19" fmla="*/ 2147483647 h 684"/>
                <a:gd name="T20" fmla="*/ 0 w 772"/>
                <a:gd name="T21" fmla="*/ 2147483647 h 684"/>
                <a:gd name="T22" fmla="*/ 0 w 772"/>
                <a:gd name="T23" fmla="*/ 2147483647 h 684"/>
                <a:gd name="T24" fmla="*/ 0 w 772"/>
                <a:gd name="T25" fmla="*/ 2147483647 h 684"/>
                <a:gd name="T26" fmla="*/ 0 w 772"/>
                <a:gd name="T27" fmla="*/ 2147483647 h 684"/>
                <a:gd name="T28" fmla="*/ 2147483647 w 772"/>
                <a:gd name="T29" fmla="*/ 2147483647 h 684"/>
                <a:gd name="T30" fmla="*/ 2147483647 w 772"/>
                <a:gd name="T31" fmla="*/ 2147483647 h 684"/>
                <a:gd name="T32" fmla="*/ 2147483647 w 772"/>
                <a:gd name="T33" fmla="*/ 2147483647 h 684"/>
                <a:gd name="T34" fmla="*/ 2147483647 w 772"/>
                <a:gd name="T35" fmla="*/ 2147483647 h 684"/>
                <a:gd name="T36" fmla="*/ 2147483647 w 772"/>
                <a:gd name="T37" fmla="*/ 2147483647 h 684"/>
                <a:gd name="T38" fmla="*/ 2147483647 w 772"/>
                <a:gd name="T39" fmla="*/ 2147483647 h 684"/>
                <a:gd name="T40" fmla="*/ 2147483647 w 772"/>
                <a:gd name="T41" fmla="*/ 2147483647 h 684"/>
                <a:gd name="T42" fmla="*/ 2147483647 w 772"/>
                <a:gd name="T43" fmla="*/ 2147483647 h 684"/>
                <a:gd name="T44" fmla="*/ 2147483647 w 772"/>
                <a:gd name="T45" fmla="*/ 2147483647 h 684"/>
                <a:gd name="T46" fmla="*/ 2147483647 w 772"/>
                <a:gd name="T47" fmla="*/ 2147483647 h 684"/>
                <a:gd name="T48" fmla="*/ 2147483647 w 772"/>
                <a:gd name="T49" fmla="*/ 2147483647 h 684"/>
                <a:gd name="T50" fmla="*/ 2147483647 w 772"/>
                <a:gd name="T51" fmla="*/ 2147483647 h 684"/>
                <a:gd name="T52" fmla="*/ 2147483647 w 772"/>
                <a:gd name="T53" fmla="*/ 2147483647 h 684"/>
                <a:gd name="T54" fmla="*/ 2147483647 w 772"/>
                <a:gd name="T55" fmla="*/ 2147483647 h 684"/>
                <a:gd name="T56" fmla="*/ 2147483647 w 772"/>
                <a:gd name="T57" fmla="*/ 2147483647 h 684"/>
                <a:gd name="T58" fmla="*/ 2147483647 w 772"/>
                <a:gd name="T59" fmla="*/ 2147483647 h 684"/>
                <a:gd name="T60" fmla="*/ 2147483647 w 772"/>
                <a:gd name="T61" fmla="*/ 2147483647 h 684"/>
                <a:gd name="T62" fmla="*/ 2147483647 w 772"/>
                <a:gd name="T63" fmla="*/ 2147483647 h 684"/>
                <a:gd name="T64" fmla="*/ 2147483647 w 772"/>
                <a:gd name="T65" fmla="*/ 2147483647 h 684"/>
                <a:gd name="T66" fmla="*/ 2147483647 w 772"/>
                <a:gd name="T67" fmla="*/ 2147483647 h 684"/>
                <a:gd name="T68" fmla="*/ 2147483647 w 772"/>
                <a:gd name="T69" fmla="*/ 2147483647 h 684"/>
                <a:gd name="T70" fmla="*/ 2147483647 w 772"/>
                <a:gd name="T71" fmla="*/ 2147483647 h 684"/>
                <a:gd name="T72" fmla="*/ 2147483647 w 772"/>
                <a:gd name="T73" fmla="*/ 0 h 684"/>
                <a:gd name="T74" fmla="*/ 2147483647 w 772"/>
                <a:gd name="T75" fmla="*/ 0 h 684"/>
                <a:gd name="T76" fmla="*/ 2147483647 w 772"/>
                <a:gd name="T77" fmla="*/ 0 h 684"/>
                <a:gd name="T78" fmla="*/ 2147483647 w 772"/>
                <a:gd name="T79" fmla="*/ 2147483647 h 684"/>
                <a:gd name="T80" fmla="*/ 2147483647 w 772"/>
                <a:gd name="T81" fmla="*/ 2147483647 h 684"/>
                <a:gd name="T82" fmla="*/ 2147483647 w 772"/>
                <a:gd name="T83" fmla="*/ 2147483647 h 684"/>
                <a:gd name="T84" fmla="*/ 2147483647 w 772"/>
                <a:gd name="T85" fmla="*/ 2147483647 h 684"/>
                <a:gd name="T86" fmla="*/ 2147483647 w 772"/>
                <a:gd name="T87" fmla="*/ 2147483647 h 6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2"/>
                <a:gd name="T133" fmla="*/ 0 h 684"/>
                <a:gd name="T134" fmla="*/ 772 w 772"/>
                <a:gd name="T135" fmla="*/ 684 h 6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2" h="684">
                  <a:moveTo>
                    <a:pt x="396" y="48"/>
                  </a:moveTo>
                  <a:lnTo>
                    <a:pt x="379" y="57"/>
                  </a:lnTo>
                  <a:lnTo>
                    <a:pt x="316" y="91"/>
                  </a:lnTo>
                  <a:lnTo>
                    <a:pt x="278" y="103"/>
                  </a:lnTo>
                  <a:lnTo>
                    <a:pt x="202" y="148"/>
                  </a:lnTo>
                  <a:lnTo>
                    <a:pt x="139" y="217"/>
                  </a:lnTo>
                  <a:lnTo>
                    <a:pt x="76" y="285"/>
                  </a:lnTo>
                  <a:lnTo>
                    <a:pt x="38" y="364"/>
                  </a:lnTo>
                  <a:lnTo>
                    <a:pt x="25" y="399"/>
                  </a:lnTo>
                  <a:lnTo>
                    <a:pt x="13" y="444"/>
                  </a:lnTo>
                  <a:lnTo>
                    <a:pt x="0" y="490"/>
                  </a:lnTo>
                  <a:lnTo>
                    <a:pt x="0" y="535"/>
                  </a:lnTo>
                  <a:lnTo>
                    <a:pt x="0" y="581"/>
                  </a:lnTo>
                  <a:lnTo>
                    <a:pt x="0" y="627"/>
                  </a:lnTo>
                  <a:lnTo>
                    <a:pt x="38" y="660"/>
                  </a:lnTo>
                  <a:lnTo>
                    <a:pt x="89" y="683"/>
                  </a:lnTo>
                  <a:lnTo>
                    <a:pt x="152" y="683"/>
                  </a:lnTo>
                  <a:lnTo>
                    <a:pt x="202" y="683"/>
                  </a:lnTo>
                  <a:lnTo>
                    <a:pt x="266" y="660"/>
                  </a:lnTo>
                  <a:lnTo>
                    <a:pt x="328" y="649"/>
                  </a:lnTo>
                  <a:lnTo>
                    <a:pt x="392" y="649"/>
                  </a:lnTo>
                  <a:lnTo>
                    <a:pt x="455" y="627"/>
                  </a:lnTo>
                  <a:lnTo>
                    <a:pt x="493" y="615"/>
                  </a:lnTo>
                  <a:lnTo>
                    <a:pt x="544" y="581"/>
                  </a:lnTo>
                  <a:lnTo>
                    <a:pt x="581" y="546"/>
                  </a:lnTo>
                  <a:lnTo>
                    <a:pt x="632" y="501"/>
                  </a:lnTo>
                  <a:lnTo>
                    <a:pt x="670" y="444"/>
                  </a:lnTo>
                  <a:lnTo>
                    <a:pt x="695" y="387"/>
                  </a:lnTo>
                  <a:lnTo>
                    <a:pt x="720" y="331"/>
                  </a:lnTo>
                  <a:lnTo>
                    <a:pt x="758" y="273"/>
                  </a:lnTo>
                  <a:lnTo>
                    <a:pt x="758" y="217"/>
                  </a:lnTo>
                  <a:lnTo>
                    <a:pt x="771" y="182"/>
                  </a:lnTo>
                  <a:lnTo>
                    <a:pt x="771" y="137"/>
                  </a:lnTo>
                  <a:lnTo>
                    <a:pt x="758" y="80"/>
                  </a:lnTo>
                  <a:lnTo>
                    <a:pt x="733" y="46"/>
                  </a:lnTo>
                  <a:lnTo>
                    <a:pt x="682" y="12"/>
                  </a:lnTo>
                  <a:lnTo>
                    <a:pt x="632" y="0"/>
                  </a:lnTo>
                  <a:lnTo>
                    <a:pt x="581" y="0"/>
                  </a:lnTo>
                  <a:lnTo>
                    <a:pt x="531" y="0"/>
                  </a:lnTo>
                  <a:lnTo>
                    <a:pt x="480" y="12"/>
                  </a:lnTo>
                  <a:lnTo>
                    <a:pt x="447" y="23"/>
                  </a:lnTo>
                  <a:lnTo>
                    <a:pt x="416" y="36"/>
                  </a:lnTo>
                  <a:lnTo>
                    <a:pt x="406" y="41"/>
                  </a:lnTo>
                  <a:lnTo>
                    <a:pt x="396" y="48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2" name="Freeform 7" descr="Large confetti">
              <a:extLst>
                <a:ext uri="{FF2B5EF4-FFF2-40B4-BE49-F238E27FC236}">
                  <a16:creationId xmlns:a16="http://schemas.microsoft.com/office/drawing/2014/main" id="{BBF7F389-423C-1CC9-DB78-090AD8460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47617" y="2054225"/>
              <a:ext cx="943953" cy="904875"/>
            </a:xfrm>
            <a:custGeom>
              <a:avLst/>
              <a:gdLst>
                <a:gd name="T0" fmla="*/ 2147483647 w 773"/>
                <a:gd name="T1" fmla="*/ 2147483647 h 684"/>
                <a:gd name="T2" fmla="*/ 2147483647 w 773"/>
                <a:gd name="T3" fmla="*/ 2147483647 h 684"/>
                <a:gd name="T4" fmla="*/ 2147483647 w 773"/>
                <a:gd name="T5" fmla="*/ 2147483647 h 684"/>
                <a:gd name="T6" fmla="*/ 2147483647 w 773"/>
                <a:gd name="T7" fmla="*/ 2147483647 h 684"/>
                <a:gd name="T8" fmla="*/ 2147483647 w 773"/>
                <a:gd name="T9" fmla="*/ 2147483647 h 684"/>
                <a:gd name="T10" fmla="*/ 2147483647 w 773"/>
                <a:gd name="T11" fmla="*/ 2147483647 h 684"/>
                <a:gd name="T12" fmla="*/ 2147483647 w 773"/>
                <a:gd name="T13" fmla="*/ 2147483647 h 684"/>
                <a:gd name="T14" fmla="*/ 2147483647 w 773"/>
                <a:gd name="T15" fmla="*/ 2147483647 h 684"/>
                <a:gd name="T16" fmla="*/ 2147483647 w 773"/>
                <a:gd name="T17" fmla="*/ 2147483647 h 684"/>
                <a:gd name="T18" fmla="*/ 2147483647 w 773"/>
                <a:gd name="T19" fmla="*/ 2147483647 h 684"/>
                <a:gd name="T20" fmla="*/ 0 w 773"/>
                <a:gd name="T21" fmla="*/ 2147483647 h 684"/>
                <a:gd name="T22" fmla="*/ 0 w 773"/>
                <a:gd name="T23" fmla="*/ 2147483647 h 684"/>
                <a:gd name="T24" fmla="*/ 0 w 773"/>
                <a:gd name="T25" fmla="*/ 2147483647 h 684"/>
                <a:gd name="T26" fmla="*/ 0 w 773"/>
                <a:gd name="T27" fmla="*/ 2147483647 h 684"/>
                <a:gd name="T28" fmla="*/ 2147483647 w 773"/>
                <a:gd name="T29" fmla="*/ 2147483647 h 684"/>
                <a:gd name="T30" fmla="*/ 2147483647 w 773"/>
                <a:gd name="T31" fmla="*/ 2147483647 h 684"/>
                <a:gd name="T32" fmla="*/ 2147483647 w 773"/>
                <a:gd name="T33" fmla="*/ 2147483647 h 684"/>
                <a:gd name="T34" fmla="*/ 2147483647 w 773"/>
                <a:gd name="T35" fmla="*/ 2147483647 h 684"/>
                <a:gd name="T36" fmla="*/ 2147483647 w 773"/>
                <a:gd name="T37" fmla="*/ 2147483647 h 684"/>
                <a:gd name="T38" fmla="*/ 2147483647 w 773"/>
                <a:gd name="T39" fmla="*/ 2147483647 h 684"/>
                <a:gd name="T40" fmla="*/ 2147483647 w 773"/>
                <a:gd name="T41" fmla="*/ 2147483647 h 684"/>
                <a:gd name="T42" fmla="*/ 2147483647 w 773"/>
                <a:gd name="T43" fmla="*/ 2147483647 h 684"/>
                <a:gd name="T44" fmla="*/ 2147483647 w 773"/>
                <a:gd name="T45" fmla="*/ 2147483647 h 684"/>
                <a:gd name="T46" fmla="*/ 2147483647 w 773"/>
                <a:gd name="T47" fmla="*/ 2147483647 h 684"/>
                <a:gd name="T48" fmla="*/ 2147483647 w 773"/>
                <a:gd name="T49" fmla="*/ 2147483647 h 684"/>
                <a:gd name="T50" fmla="*/ 2147483647 w 773"/>
                <a:gd name="T51" fmla="*/ 2147483647 h 684"/>
                <a:gd name="T52" fmla="*/ 2147483647 w 773"/>
                <a:gd name="T53" fmla="*/ 2147483647 h 684"/>
                <a:gd name="T54" fmla="*/ 2147483647 w 773"/>
                <a:gd name="T55" fmla="*/ 2147483647 h 684"/>
                <a:gd name="T56" fmla="*/ 2147483647 w 773"/>
                <a:gd name="T57" fmla="*/ 2147483647 h 684"/>
                <a:gd name="T58" fmla="*/ 2147483647 w 773"/>
                <a:gd name="T59" fmla="*/ 2147483647 h 684"/>
                <a:gd name="T60" fmla="*/ 2147483647 w 773"/>
                <a:gd name="T61" fmla="*/ 2147483647 h 684"/>
                <a:gd name="T62" fmla="*/ 2147483647 w 773"/>
                <a:gd name="T63" fmla="*/ 2147483647 h 684"/>
                <a:gd name="T64" fmla="*/ 2147483647 w 773"/>
                <a:gd name="T65" fmla="*/ 2147483647 h 684"/>
                <a:gd name="T66" fmla="*/ 2147483647 w 773"/>
                <a:gd name="T67" fmla="*/ 2147483647 h 684"/>
                <a:gd name="T68" fmla="*/ 2147483647 w 773"/>
                <a:gd name="T69" fmla="*/ 2147483647 h 684"/>
                <a:gd name="T70" fmla="*/ 2147483647 w 773"/>
                <a:gd name="T71" fmla="*/ 2147483647 h 684"/>
                <a:gd name="T72" fmla="*/ 2147483647 w 773"/>
                <a:gd name="T73" fmla="*/ 0 h 684"/>
                <a:gd name="T74" fmla="*/ 2147483647 w 773"/>
                <a:gd name="T75" fmla="*/ 0 h 684"/>
                <a:gd name="T76" fmla="*/ 2147483647 w 773"/>
                <a:gd name="T77" fmla="*/ 0 h 684"/>
                <a:gd name="T78" fmla="*/ 2147483647 w 773"/>
                <a:gd name="T79" fmla="*/ 2147483647 h 684"/>
                <a:gd name="T80" fmla="*/ 2147483647 w 773"/>
                <a:gd name="T81" fmla="*/ 2147483647 h 684"/>
                <a:gd name="T82" fmla="*/ 2147483647 w 773"/>
                <a:gd name="T83" fmla="*/ 2147483647 h 684"/>
                <a:gd name="T84" fmla="*/ 2147483647 w 773"/>
                <a:gd name="T85" fmla="*/ 2147483647 h 684"/>
                <a:gd name="T86" fmla="*/ 2147483647 w 773"/>
                <a:gd name="T87" fmla="*/ 2147483647 h 6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3"/>
                <a:gd name="T133" fmla="*/ 0 h 684"/>
                <a:gd name="T134" fmla="*/ 773 w 773"/>
                <a:gd name="T135" fmla="*/ 684 h 6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3" h="684">
                  <a:moveTo>
                    <a:pt x="397" y="48"/>
                  </a:moveTo>
                  <a:lnTo>
                    <a:pt x="379" y="57"/>
                  </a:lnTo>
                  <a:lnTo>
                    <a:pt x="317" y="91"/>
                  </a:lnTo>
                  <a:lnTo>
                    <a:pt x="278" y="103"/>
                  </a:lnTo>
                  <a:lnTo>
                    <a:pt x="202" y="148"/>
                  </a:lnTo>
                  <a:lnTo>
                    <a:pt x="140" y="217"/>
                  </a:lnTo>
                  <a:lnTo>
                    <a:pt x="76" y="285"/>
                  </a:lnTo>
                  <a:lnTo>
                    <a:pt x="38" y="364"/>
                  </a:lnTo>
                  <a:lnTo>
                    <a:pt x="25" y="399"/>
                  </a:lnTo>
                  <a:lnTo>
                    <a:pt x="13" y="444"/>
                  </a:lnTo>
                  <a:lnTo>
                    <a:pt x="0" y="490"/>
                  </a:lnTo>
                  <a:lnTo>
                    <a:pt x="0" y="535"/>
                  </a:lnTo>
                  <a:lnTo>
                    <a:pt x="0" y="581"/>
                  </a:lnTo>
                  <a:lnTo>
                    <a:pt x="0" y="627"/>
                  </a:lnTo>
                  <a:lnTo>
                    <a:pt x="38" y="660"/>
                  </a:lnTo>
                  <a:lnTo>
                    <a:pt x="89" y="683"/>
                  </a:lnTo>
                  <a:lnTo>
                    <a:pt x="152" y="683"/>
                  </a:lnTo>
                  <a:lnTo>
                    <a:pt x="202" y="683"/>
                  </a:lnTo>
                  <a:lnTo>
                    <a:pt x="266" y="660"/>
                  </a:lnTo>
                  <a:lnTo>
                    <a:pt x="329" y="649"/>
                  </a:lnTo>
                  <a:lnTo>
                    <a:pt x="393" y="649"/>
                  </a:lnTo>
                  <a:lnTo>
                    <a:pt x="455" y="627"/>
                  </a:lnTo>
                  <a:lnTo>
                    <a:pt x="494" y="615"/>
                  </a:lnTo>
                  <a:lnTo>
                    <a:pt x="544" y="581"/>
                  </a:lnTo>
                  <a:lnTo>
                    <a:pt x="582" y="546"/>
                  </a:lnTo>
                  <a:lnTo>
                    <a:pt x="632" y="501"/>
                  </a:lnTo>
                  <a:lnTo>
                    <a:pt x="671" y="444"/>
                  </a:lnTo>
                  <a:lnTo>
                    <a:pt x="696" y="387"/>
                  </a:lnTo>
                  <a:lnTo>
                    <a:pt x="721" y="331"/>
                  </a:lnTo>
                  <a:lnTo>
                    <a:pt x="759" y="273"/>
                  </a:lnTo>
                  <a:lnTo>
                    <a:pt x="759" y="217"/>
                  </a:lnTo>
                  <a:lnTo>
                    <a:pt x="772" y="182"/>
                  </a:lnTo>
                  <a:lnTo>
                    <a:pt x="772" y="137"/>
                  </a:lnTo>
                  <a:lnTo>
                    <a:pt x="759" y="80"/>
                  </a:lnTo>
                  <a:lnTo>
                    <a:pt x="734" y="46"/>
                  </a:lnTo>
                  <a:lnTo>
                    <a:pt x="683" y="12"/>
                  </a:lnTo>
                  <a:lnTo>
                    <a:pt x="632" y="0"/>
                  </a:lnTo>
                  <a:lnTo>
                    <a:pt x="582" y="0"/>
                  </a:lnTo>
                  <a:lnTo>
                    <a:pt x="531" y="0"/>
                  </a:lnTo>
                  <a:lnTo>
                    <a:pt x="481" y="12"/>
                  </a:lnTo>
                  <a:lnTo>
                    <a:pt x="447" y="23"/>
                  </a:lnTo>
                  <a:lnTo>
                    <a:pt x="417" y="36"/>
                  </a:lnTo>
                  <a:lnTo>
                    <a:pt x="407" y="41"/>
                  </a:lnTo>
                  <a:lnTo>
                    <a:pt x="397" y="48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3" name="Freeform 8" descr="Large confetti">
              <a:extLst>
                <a:ext uri="{FF2B5EF4-FFF2-40B4-BE49-F238E27FC236}">
                  <a16:creationId xmlns:a16="http://schemas.microsoft.com/office/drawing/2014/main" id="{13EBAEA6-BD07-B49C-1FA2-1392AD6AB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23751" y="2054225"/>
              <a:ext cx="943953" cy="904875"/>
            </a:xfrm>
            <a:custGeom>
              <a:avLst/>
              <a:gdLst>
                <a:gd name="T0" fmla="*/ 2147483647 w 773"/>
                <a:gd name="T1" fmla="*/ 2147483647 h 684"/>
                <a:gd name="T2" fmla="*/ 2147483647 w 773"/>
                <a:gd name="T3" fmla="*/ 2147483647 h 684"/>
                <a:gd name="T4" fmla="*/ 2147483647 w 773"/>
                <a:gd name="T5" fmla="*/ 2147483647 h 684"/>
                <a:gd name="T6" fmla="*/ 2147483647 w 773"/>
                <a:gd name="T7" fmla="*/ 2147483647 h 684"/>
                <a:gd name="T8" fmla="*/ 2147483647 w 773"/>
                <a:gd name="T9" fmla="*/ 2147483647 h 684"/>
                <a:gd name="T10" fmla="*/ 2147483647 w 773"/>
                <a:gd name="T11" fmla="*/ 2147483647 h 684"/>
                <a:gd name="T12" fmla="*/ 2147483647 w 773"/>
                <a:gd name="T13" fmla="*/ 2147483647 h 684"/>
                <a:gd name="T14" fmla="*/ 2147483647 w 773"/>
                <a:gd name="T15" fmla="*/ 2147483647 h 684"/>
                <a:gd name="T16" fmla="*/ 2147483647 w 773"/>
                <a:gd name="T17" fmla="*/ 2147483647 h 684"/>
                <a:gd name="T18" fmla="*/ 2147483647 w 773"/>
                <a:gd name="T19" fmla="*/ 2147483647 h 684"/>
                <a:gd name="T20" fmla="*/ 0 w 773"/>
                <a:gd name="T21" fmla="*/ 2147483647 h 684"/>
                <a:gd name="T22" fmla="*/ 0 w 773"/>
                <a:gd name="T23" fmla="*/ 2147483647 h 684"/>
                <a:gd name="T24" fmla="*/ 0 w 773"/>
                <a:gd name="T25" fmla="*/ 2147483647 h 684"/>
                <a:gd name="T26" fmla="*/ 0 w 773"/>
                <a:gd name="T27" fmla="*/ 2147483647 h 684"/>
                <a:gd name="T28" fmla="*/ 2147483647 w 773"/>
                <a:gd name="T29" fmla="*/ 2147483647 h 684"/>
                <a:gd name="T30" fmla="*/ 2147483647 w 773"/>
                <a:gd name="T31" fmla="*/ 2147483647 h 684"/>
                <a:gd name="T32" fmla="*/ 2147483647 w 773"/>
                <a:gd name="T33" fmla="*/ 2147483647 h 684"/>
                <a:gd name="T34" fmla="*/ 2147483647 w 773"/>
                <a:gd name="T35" fmla="*/ 2147483647 h 684"/>
                <a:gd name="T36" fmla="*/ 2147483647 w 773"/>
                <a:gd name="T37" fmla="*/ 2147483647 h 684"/>
                <a:gd name="T38" fmla="*/ 2147483647 w 773"/>
                <a:gd name="T39" fmla="*/ 2147483647 h 684"/>
                <a:gd name="T40" fmla="*/ 2147483647 w 773"/>
                <a:gd name="T41" fmla="*/ 2147483647 h 684"/>
                <a:gd name="T42" fmla="*/ 2147483647 w 773"/>
                <a:gd name="T43" fmla="*/ 2147483647 h 684"/>
                <a:gd name="T44" fmla="*/ 2147483647 w 773"/>
                <a:gd name="T45" fmla="*/ 2147483647 h 684"/>
                <a:gd name="T46" fmla="*/ 2147483647 w 773"/>
                <a:gd name="T47" fmla="*/ 2147483647 h 684"/>
                <a:gd name="T48" fmla="*/ 2147483647 w 773"/>
                <a:gd name="T49" fmla="*/ 2147483647 h 684"/>
                <a:gd name="T50" fmla="*/ 2147483647 w 773"/>
                <a:gd name="T51" fmla="*/ 2147483647 h 684"/>
                <a:gd name="T52" fmla="*/ 2147483647 w 773"/>
                <a:gd name="T53" fmla="*/ 2147483647 h 684"/>
                <a:gd name="T54" fmla="*/ 2147483647 w 773"/>
                <a:gd name="T55" fmla="*/ 2147483647 h 684"/>
                <a:gd name="T56" fmla="*/ 2147483647 w 773"/>
                <a:gd name="T57" fmla="*/ 2147483647 h 684"/>
                <a:gd name="T58" fmla="*/ 2147483647 w 773"/>
                <a:gd name="T59" fmla="*/ 2147483647 h 684"/>
                <a:gd name="T60" fmla="*/ 2147483647 w 773"/>
                <a:gd name="T61" fmla="*/ 2147483647 h 684"/>
                <a:gd name="T62" fmla="*/ 2147483647 w 773"/>
                <a:gd name="T63" fmla="*/ 2147483647 h 684"/>
                <a:gd name="T64" fmla="*/ 2147483647 w 773"/>
                <a:gd name="T65" fmla="*/ 2147483647 h 684"/>
                <a:gd name="T66" fmla="*/ 2147483647 w 773"/>
                <a:gd name="T67" fmla="*/ 2147483647 h 684"/>
                <a:gd name="T68" fmla="*/ 2147483647 w 773"/>
                <a:gd name="T69" fmla="*/ 2147483647 h 684"/>
                <a:gd name="T70" fmla="*/ 2147483647 w 773"/>
                <a:gd name="T71" fmla="*/ 2147483647 h 684"/>
                <a:gd name="T72" fmla="*/ 2147483647 w 773"/>
                <a:gd name="T73" fmla="*/ 0 h 684"/>
                <a:gd name="T74" fmla="*/ 2147483647 w 773"/>
                <a:gd name="T75" fmla="*/ 0 h 684"/>
                <a:gd name="T76" fmla="*/ 2147483647 w 773"/>
                <a:gd name="T77" fmla="*/ 0 h 684"/>
                <a:gd name="T78" fmla="*/ 2147483647 w 773"/>
                <a:gd name="T79" fmla="*/ 2147483647 h 684"/>
                <a:gd name="T80" fmla="*/ 2147483647 w 773"/>
                <a:gd name="T81" fmla="*/ 2147483647 h 684"/>
                <a:gd name="T82" fmla="*/ 2147483647 w 773"/>
                <a:gd name="T83" fmla="*/ 2147483647 h 684"/>
                <a:gd name="T84" fmla="*/ 2147483647 w 773"/>
                <a:gd name="T85" fmla="*/ 2147483647 h 684"/>
                <a:gd name="T86" fmla="*/ 2147483647 w 773"/>
                <a:gd name="T87" fmla="*/ 2147483647 h 6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3"/>
                <a:gd name="T133" fmla="*/ 0 h 684"/>
                <a:gd name="T134" fmla="*/ 773 w 773"/>
                <a:gd name="T135" fmla="*/ 684 h 6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3" h="684">
                  <a:moveTo>
                    <a:pt x="397" y="48"/>
                  </a:moveTo>
                  <a:lnTo>
                    <a:pt x="379" y="57"/>
                  </a:lnTo>
                  <a:lnTo>
                    <a:pt x="317" y="91"/>
                  </a:lnTo>
                  <a:lnTo>
                    <a:pt x="278" y="103"/>
                  </a:lnTo>
                  <a:lnTo>
                    <a:pt x="202" y="148"/>
                  </a:lnTo>
                  <a:lnTo>
                    <a:pt x="140" y="217"/>
                  </a:lnTo>
                  <a:lnTo>
                    <a:pt x="76" y="285"/>
                  </a:lnTo>
                  <a:lnTo>
                    <a:pt x="38" y="364"/>
                  </a:lnTo>
                  <a:lnTo>
                    <a:pt x="25" y="399"/>
                  </a:lnTo>
                  <a:lnTo>
                    <a:pt x="13" y="444"/>
                  </a:lnTo>
                  <a:lnTo>
                    <a:pt x="0" y="490"/>
                  </a:lnTo>
                  <a:lnTo>
                    <a:pt x="0" y="535"/>
                  </a:lnTo>
                  <a:lnTo>
                    <a:pt x="0" y="581"/>
                  </a:lnTo>
                  <a:lnTo>
                    <a:pt x="0" y="627"/>
                  </a:lnTo>
                  <a:lnTo>
                    <a:pt x="38" y="660"/>
                  </a:lnTo>
                  <a:lnTo>
                    <a:pt x="89" y="683"/>
                  </a:lnTo>
                  <a:lnTo>
                    <a:pt x="152" y="683"/>
                  </a:lnTo>
                  <a:lnTo>
                    <a:pt x="202" y="683"/>
                  </a:lnTo>
                  <a:lnTo>
                    <a:pt x="266" y="660"/>
                  </a:lnTo>
                  <a:lnTo>
                    <a:pt x="329" y="649"/>
                  </a:lnTo>
                  <a:lnTo>
                    <a:pt x="393" y="649"/>
                  </a:lnTo>
                  <a:lnTo>
                    <a:pt x="455" y="627"/>
                  </a:lnTo>
                  <a:lnTo>
                    <a:pt x="494" y="615"/>
                  </a:lnTo>
                  <a:lnTo>
                    <a:pt x="544" y="581"/>
                  </a:lnTo>
                  <a:lnTo>
                    <a:pt x="582" y="546"/>
                  </a:lnTo>
                  <a:lnTo>
                    <a:pt x="632" y="501"/>
                  </a:lnTo>
                  <a:lnTo>
                    <a:pt x="671" y="444"/>
                  </a:lnTo>
                  <a:lnTo>
                    <a:pt x="696" y="387"/>
                  </a:lnTo>
                  <a:lnTo>
                    <a:pt x="721" y="331"/>
                  </a:lnTo>
                  <a:lnTo>
                    <a:pt x="759" y="273"/>
                  </a:lnTo>
                  <a:lnTo>
                    <a:pt x="759" y="217"/>
                  </a:lnTo>
                  <a:lnTo>
                    <a:pt x="772" y="182"/>
                  </a:lnTo>
                  <a:lnTo>
                    <a:pt x="772" y="137"/>
                  </a:lnTo>
                  <a:lnTo>
                    <a:pt x="759" y="80"/>
                  </a:lnTo>
                  <a:lnTo>
                    <a:pt x="734" y="46"/>
                  </a:lnTo>
                  <a:lnTo>
                    <a:pt x="683" y="12"/>
                  </a:lnTo>
                  <a:lnTo>
                    <a:pt x="632" y="0"/>
                  </a:lnTo>
                  <a:lnTo>
                    <a:pt x="582" y="0"/>
                  </a:lnTo>
                  <a:lnTo>
                    <a:pt x="531" y="0"/>
                  </a:lnTo>
                  <a:lnTo>
                    <a:pt x="481" y="12"/>
                  </a:lnTo>
                  <a:lnTo>
                    <a:pt x="447" y="23"/>
                  </a:lnTo>
                  <a:lnTo>
                    <a:pt x="417" y="36"/>
                  </a:lnTo>
                  <a:lnTo>
                    <a:pt x="407" y="41"/>
                  </a:lnTo>
                  <a:lnTo>
                    <a:pt x="397" y="48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D245CD22-B1FA-0A05-D810-6A5D63526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12588" y="543455"/>
              <a:ext cx="4449885" cy="379678"/>
            </a:xfrm>
            <a:custGeom>
              <a:avLst/>
              <a:gdLst>
                <a:gd name="T0" fmla="*/ 0 w 3644"/>
                <a:gd name="T1" fmla="*/ 2147483647 h 287"/>
                <a:gd name="T2" fmla="*/ 2147483647 w 3644"/>
                <a:gd name="T3" fmla="*/ 2147483647 h 287"/>
                <a:gd name="T4" fmla="*/ 2147483647 w 3644"/>
                <a:gd name="T5" fmla="*/ 2147483647 h 287"/>
                <a:gd name="T6" fmla="*/ 2147483647 w 3644"/>
                <a:gd name="T7" fmla="*/ 2147483647 h 287"/>
                <a:gd name="T8" fmla="*/ 2147483647 w 3644"/>
                <a:gd name="T9" fmla="*/ 2147483647 h 287"/>
                <a:gd name="T10" fmla="*/ 2147483647 w 3644"/>
                <a:gd name="T11" fmla="*/ 2147483647 h 287"/>
                <a:gd name="T12" fmla="*/ 2147483647 w 3644"/>
                <a:gd name="T13" fmla="*/ 2147483647 h 287"/>
                <a:gd name="T14" fmla="*/ 2147483647 w 3644"/>
                <a:gd name="T15" fmla="*/ 2147483647 h 287"/>
                <a:gd name="T16" fmla="*/ 2147483647 w 3644"/>
                <a:gd name="T17" fmla="*/ 2147483647 h 287"/>
                <a:gd name="T18" fmla="*/ 2147483647 w 3644"/>
                <a:gd name="T19" fmla="*/ 2147483647 h 287"/>
                <a:gd name="T20" fmla="*/ 2147483647 w 3644"/>
                <a:gd name="T21" fmla="*/ 2147483647 h 287"/>
                <a:gd name="T22" fmla="*/ 2147483647 w 3644"/>
                <a:gd name="T23" fmla="*/ 2147483647 h 287"/>
                <a:gd name="T24" fmla="*/ 2147483647 w 3644"/>
                <a:gd name="T25" fmla="*/ 2147483647 h 287"/>
                <a:gd name="T26" fmla="*/ 2147483647 w 3644"/>
                <a:gd name="T27" fmla="*/ 2147483647 h 287"/>
                <a:gd name="T28" fmla="*/ 2147483647 w 3644"/>
                <a:gd name="T29" fmla="*/ 2147483647 h 287"/>
                <a:gd name="T30" fmla="*/ 2147483647 w 3644"/>
                <a:gd name="T31" fmla="*/ 2147483647 h 287"/>
                <a:gd name="T32" fmla="*/ 2147483647 w 3644"/>
                <a:gd name="T33" fmla="*/ 2147483647 h 287"/>
                <a:gd name="T34" fmla="*/ 2147483647 w 3644"/>
                <a:gd name="T35" fmla="*/ 2147483647 h 287"/>
                <a:gd name="T36" fmla="*/ 2147483647 w 3644"/>
                <a:gd name="T37" fmla="*/ 2147483647 h 287"/>
                <a:gd name="T38" fmla="*/ 2147483647 w 3644"/>
                <a:gd name="T39" fmla="*/ 2147483647 h 287"/>
                <a:gd name="T40" fmla="*/ 2147483647 w 3644"/>
                <a:gd name="T41" fmla="*/ 2147483647 h 287"/>
                <a:gd name="T42" fmla="*/ 2147483647 w 3644"/>
                <a:gd name="T43" fmla="*/ 2147483647 h 287"/>
                <a:gd name="T44" fmla="*/ 2147483647 w 3644"/>
                <a:gd name="T45" fmla="*/ 2147483647 h 287"/>
                <a:gd name="T46" fmla="*/ 2147483647 w 3644"/>
                <a:gd name="T47" fmla="*/ 2147483647 h 287"/>
                <a:gd name="T48" fmla="*/ 2147483647 w 3644"/>
                <a:gd name="T49" fmla="*/ 2147483647 h 287"/>
                <a:gd name="T50" fmla="*/ 2147483647 w 3644"/>
                <a:gd name="T51" fmla="*/ 2147483647 h 287"/>
                <a:gd name="T52" fmla="*/ 2147483647 w 3644"/>
                <a:gd name="T53" fmla="*/ 2147483647 h 287"/>
                <a:gd name="T54" fmla="*/ 2147483647 w 3644"/>
                <a:gd name="T55" fmla="*/ 2147483647 h 287"/>
                <a:gd name="T56" fmla="*/ 2147483647 w 3644"/>
                <a:gd name="T57" fmla="*/ 2147483647 h 287"/>
                <a:gd name="T58" fmla="*/ 2147483647 w 3644"/>
                <a:gd name="T59" fmla="*/ 2147483647 h 287"/>
                <a:gd name="T60" fmla="*/ 2147483647 w 3644"/>
                <a:gd name="T61" fmla="*/ 2147483647 h 287"/>
                <a:gd name="T62" fmla="*/ 2147483647 w 3644"/>
                <a:gd name="T63" fmla="*/ 2147483647 h 287"/>
                <a:gd name="T64" fmla="*/ 2147483647 w 3644"/>
                <a:gd name="T65" fmla="*/ 2147483647 h 2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44"/>
                <a:gd name="T100" fmla="*/ 0 h 287"/>
                <a:gd name="T101" fmla="*/ 3644 w 3644"/>
                <a:gd name="T102" fmla="*/ 287 h 28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44" h="287">
                  <a:moveTo>
                    <a:pt x="0" y="100"/>
                  </a:moveTo>
                  <a:lnTo>
                    <a:pt x="0" y="88"/>
                  </a:lnTo>
                  <a:lnTo>
                    <a:pt x="62" y="93"/>
                  </a:lnTo>
                  <a:lnTo>
                    <a:pt x="112" y="96"/>
                  </a:lnTo>
                  <a:lnTo>
                    <a:pt x="151" y="98"/>
                  </a:lnTo>
                  <a:lnTo>
                    <a:pt x="227" y="103"/>
                  </a:lnTo>
                  <a:lnTo>
                    <a:pt x="305" y="73"/>
                  </a:lnTo>
                  <a:lnTo>
                    <a:pt x="372" y="21"/>
                  </a:lnTo>
                  <a:lnTo>
                    <a:pt x="412" y="0"/>
                  </a:lnTo>
                  <a:lnTo>
                    <a:pt x="445" y="48"/>
                  </a:lnTo>
                  <a:lnTo>
                    <a:pt x="506" y="86"/>
                  </a:lnTo>
                  <a:lnTo>
                    <a:pt x="581" y="113"/>
                  </a:lnTo>
                  <a:lnTo>
                    <a:pt x="631" y="117"/>
                  </a:lnTo>
                  <a:lnTo>
                    <a:pt x="682" y="119"/>
                  </a:lnTo>
                  <a:lnTo>
                    <a:pt x="746" y="101"/>
                  </a:lnTo>
                  <a:lnTo>
                    <a:pt x="823" y="95"/>
                  </a:lnTo>
                  <a:lnTo>
                    <a:pt x="862" y="75"/>
                  </a:lnTo>
                  <a:lnTo>
                    <a:pt x="914" y="66"/>
                  </a:lnTo>
                  <a:lnTo>
                    <a:pt x="975" y="92"/>
                  </a:lnTo>
                  <a:lnTo>
                    <a:pt x="1023" y="130"/>
                  </a:lnTo>
                  <a:lnTo>
                    <a:pt x="1072" y="156"/>
                  </a:lnTo>
                  <a:lnTo>
                    <a:pt x="1122" y="159"/>
                  </a:lnTo>
                  <a:lnTo>
                    <a:pt x="1173" y="162"/>
                  </a:lnTo>
                  <a:lnTo>
                    <a:pt x="1224" y="166"/>
                  </a:lnTo>
                  <a:lnTo>
                    <a:pt x="1274" y="169"/>
                  </a:lnTo>
                  <a:lnTo>
                    <a:pt x="1327" y="149"/>
                  </a:lnTo>
                  <a:lnTo>
                    <a:pt x="1406" y="108"/>
                  </a:lnTo>
                  <a:lnTo>
                    <a:pt x="1471" y="77"/>
                  </a:lnTo>
                  <a:lnTo>
                    <a:pt x="1510" y="69"/>
                  </a:lnTo>
                  <a:lnTo>
                    <a:pt x="1572" y="96"/>
                  </a:lnTo>
                  <a:lnTo>
                    <a:pt x="1620" y="122"/>
                  </a:lnTo>
                  <a:lnTo>
                    <a:pt x="1681" y="148"/>
                  </a:lnTo>
                  <a:lnTo>
                    <a:pt x="1730" y="175"/>
                  </a:lnTo>
                  <a:lnTo>
                    <a:pt x="1817" y="191"/>
                  </a:lnTo>
                  <a:lnTo>
                    <a:pt x="1868" y="194"/>
                  </a:lnTo>
                  <a:lnTo>
                    <a:pt x="1907" y="197"/>
                  </a:lnTo>
                  <a:lnTo>
                    <a:pt x="1983" y="179"/>
                  </a:lnTo>
                  <a:lnTo>
                    <a:pt x="2047" y="172"/>
                  </a:lnTo>
                  <a:lnTo>
                    <a:pt x="2086" y="162"/>
                  </a:lnTo>
                  <a:lnTo>
                    <a:pt x="2134" y="200"/>
                  </a:lnTo>
                  <a:lnTo>
                    <a:pt x="2205" y="261"/>
                  </a:lnTo>
                  <a:lnTo>
                    <a:pt x="2255" y="276"/>
                  </a:lnTo>
                  <a:lnTo>
                    <a:pt x="2331" y="281"/>
                  </a:lnTo>
                  <a:lnTo>
                    <a:pt x="2406" y="286"/>
                  </a:lnTo>
                  <a:lnTo>
                    <a:pt x="2459" y="266"/>
                  </a:lnTo>
                  <a:lnTo>
                    <a:pt x="2550" y="226"/>
                  </a:lnTo>
                  <a:lnTo>
                    <a:pt x="2604" y="184"/>
                  </a:lnTo>
                  <a:lnTo>
                    <a:pt x="2656" y="164"/>
                  </a:lnTo>
                  <a:lnTo>
                    <a:pt x="2696" y="155"/>
                  </a:lnTo>
                  <a:lnTo>
                    <a:pt x="2756" y="193"/>
                  </a:lnTo>
                  <a:lnTo>
                    <a:pt x="2819" y="198"/>
                  </a:lnTo>
                  <a:lnTo>
                    <a:pt x="2906" y="203"/>
                  </a:lnTo>
                  <a:lnTo>
                    <a:pt x="2945" y="205"/>
                  </a:lnTo>
                  <a:lnTo>
                    <a:pt x="2995" y="209"/>
                  </a:lnTo>
                  <a:lnTo>
                    <a:pt x="3047" y="199"/>
                  </a:lnTo>
                  <a:lnTo>
                    <a:pt x="3112" y="170"/>
                  </a:lnTo>
                  <a:lnTo>
                    <a:pt x="3151" y="160"/>
                  </a:lnTo>
                  <a:lnTo>
                    <a:pt x="3218" y="119"/>
                  </a:lnTo>
                  <a:lnTo>
                    <a:pt x="3257" y="110"/>
                  </a:lnTo>
                  <a:lnTo>
                    <a:pt x="3326" y="184"/>
                  </a:lnTo>
                  <a:lnTo>
                    <a:pt x="3398" y="245"/>
                  </a:lnTo>
                  <a:lnTo>
                    <a:pt x="3460" y="260"/>
                  </a:lnTo>
                  <a:lnTo>
                    <a:pt x="3510" y="264"/>
                  </a:lnTo>
                  <a:lnTo>
                    <a:pt x="3643" y="275"/>
                  </a:lnTo>
                </a:path>
              </a:pathLst>
            </a:custGeom>
            <a:noFill/>
            <a:ln w="5080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5" name="Line 10">
              <a:extLst>
                <a:ext uri="{FF2B5EF4-FFF2-40B4-BE49-F238E27FC236}">
                  <a16:creationId xmlns:a16="http://schemas.microsoft.com/office/drawing/2014/main" id="{E7DB5DB7-3C6E-4649-4519-144F270680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903915" y="1427163"/>
              <a:ext cx="2016125" cy="0"/>
            </a:xfrm>
            <a:prstGeom prst="line">
              <a:avLst/>
            </a:prstGeom>
            <a:noFill/>
            <a:ln w="50800">
              <a:solidFill>
                <a:schemeClr val="accent1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6" name="Arc 11">
              <a:extLst>
                <a:ext uri="{FF2B5EF4-FFF2-40B4-BE49-F238E27FC236}">
                  <a16:creationId xmlns:a16="http://schemas.microsoft.com/office/drawing/2014/main" id="{60AE0364-D974-5A10-2873-E1B43C009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80982" y="1775091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7" name="Arc 12">
              <a:extLst>
                <a:ext uri="{FF2B5EF4-FFF2-40B4-BE49-F238E27FC236}">
                  <a16:creationId xmlns:a16="http://schemas.microsoft.com/office/drawing/2014/main" id="{0A2C79D9-3D2F-F867-8F40-7ABC7DE2A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61310" y="1775091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8" name="Arc 13">
              <a:extLst>
                <a:ext uri="{FF2B5EF4-FFF2-40B4-BE49-F238E27FC236}">
                  <a16:creationId xmlns:a16="http://schemas.microsoft.com/office/drawing/2014/main" id="{29CE5F1A-F590-5219-BC1E-F967C2557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44079" y="1775091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9" name="Arc 14">
              <a:extLst>
                <a:ext uri="{FF2B5EF4-FFF2-40B4-BE49-F238E27FC236}">
                  <a16:creationId xmlns:a16="http://schemas.microsoft.com/office/drawing/2014/main" id="{18A52BA0-911E-14AD-3160-58C0A1812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24406" y="1775091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0" name="Arc 15">
              <a:extLst>
                <a:ext uri="{FF2B5EF4-FFF2-40B4-BE49-F238E27FC236}">
                  <a16:creationId xmlns:a16="http://schemas.microsoft.com/office/drawing/2014/main" id="{CA66839F-C9B7-F7F4-11AE-8FB094409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05953" y="1775091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1" name="Arc 16">
              <a:extLst>
                <a:ext uri="{FF2B5EF4-FFF2-40B4-BE49-F238E27FC236}">
                  <a16:creationId xmlns:a16="http://schemas.microsoft.com/office/drawing/2014/main" id="{C2709C9B-8CA4-E0ED-FEB7-20E11F6C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0318" y="1773768"/>
              <a:ext cx="652096" cy="289719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501"/>
                  </a:moveTo>
                  <a:cubicBezTo>
                    <a:pt x="54" y="9626"/>
                    <a:pt x="9684" y="22"/>
                    <a:pt x="21560" y="0"/>
                  </a:cubicBezTo>
                </a:path>
                <a:path w="21600" h="21600" stroke="0" extrusionOk="0">
                  <a:moveTo>
                    <a:pt x="0" y="21501"/>
                  </a:moveTo>
                  <a:cubicBezTo>
                    <a:pt x="54" y="9626"/>
                    <a:pt x="9684" y="22"/>
                    <a:pt x="21560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2" name="Oval 17">
              <a:extLst>
                <a:ext uri="{FF2B5EF4-FFF2-40B4-BE49-F238E27FC236}">
                  <a16:creationId xmlns:a16="http://schemas.microsoft.com/office/drawing/2014/main" id="{9ACC816C-316B-D87B-E819-06642222D8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320000">
              <a:off x="-4237474" y="1672869"/>
              <a:ext cx="300302" cy="86703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3" name="Oval 18">
              <a:extLst>
                <a:ext uri="{FF2B5EF4-FFF2-40B4-BE49-F238E27FC236}">
                  <a16:creationId xmlns:a16="http://schemas.microsoft.com/office/drawing/2014/main" id="{841774E5-4226-745F-BA87-448E24D4A1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4106251" y="1842559"/>
              <a:ext cx="277203" cy="93928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4" name="Oval 19">
              <a:extLst>
                <a:ext uri="{FF2B5EF4-FFF2-40B4-BE49-F238E27FC236}">
                  <a16:creationId xmlns:a16="http://schemas.microsoft.com/office/drawing/2014/main" id="{34C43FA3-6AE5-3A66-CD59-14E2DA1E6E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3750896" y="1784351"/>
              <a:ext cx="277202" cy="93928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5" name="Arc 20">
              <a:extLst>
                <a:ext uri="{FF2B5EF4-FFF2-40B4-BE49-F238E27FC236}">
                  <a16:creationId xmlns:a16="http://schemas.microsoft.com/office/drawing/2014/main" id="{9A9C9757-787A-4CF7-CCBD-ABAC06C7C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16953" y="1719528"/>
              <a:ext cx="644769" cy="400843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86"/>
                    <a:pt x="9645" y="22"/>
                    <a:pt x="2155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86"/>
                    <a:pt x="9645" y="22"/>
                    <a:pt x="2155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DD384449-5F7C-8234-6DF6-3024B5CCA2A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320000">
              <a:off x="-5544566" y="1576043"/>
              <a:ext cx="296333" cy="128221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7" name="Oval 22">
              <a:extLst>
                <a:ext uri="{FF2B5EF4-FFF2-40B4-BE49-F238E27FC236}">
                  <a16:creationId xmlns:a16="http://schemas.microsoft.com/office/drawing/2014/main" id="{BDF0BB87-25CD-572D-0439-707464355C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5414108" y="1810808"/>
              <a:ext cx="272317" cy="138907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8" name="Oval 23">
              <a:extLst>
                <a:ext uri="{FF2B5EF4-FFF2-40B4-BE49-F238E27FC236}">
                  <a16:creationId xmlns:a16="http://schemas.microsoft.com/office/drawing/2014/main" id="{8C68A107-81ED-C2A5-7A12-BA58024AC9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5062415" y="1730112"/>
              <a:ext cx="272317" cy="138906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9" name="Freeform 24" descr="Large confetti">
              <a:extLst>
                <a:ext uri="{FF2B5EF4-FFF2-40B4-BE49-F238E27FC236}">
                  <a16:creationId xmlns:a16="http://schemas.microsoft.com/office/drawing/2014/main" id="{B398CDF4-580D-81EB-133D-CF0E0E183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9934" y="2054225"/>
              <a:ext cx="943952" cy="904875"/>
            </a:xfrm>
            <a:custGeom>
              <a:avLst/>
              <a:gdLst>
                <a:gd name="T0" fmla="*/ 2147483647 w 773"/>
                <a:gd name="T1" fmla="*/ 2147483647 h 684"/>
                <a:gd name="T2" fmla="*/ 2147483647 w 773"/>
                <a:gd name="T3" fmla="*/ 2147483647 h 684"/>
                <a:gd name="T4" fmla="*/ 2147483647 w 773"/>
                <a:gd name="T5" fmla="*/ 2147483647 h 684"/>
                <a:gd name="T6" fmla="*/ 2147483647 w 773"/>
                <a:gd name="T7" fmla="*/ 2147483647 h 684"/>
                <a:gd name="T8" fmla="*/ 2147483647 w 773"/>
                <a:gd name="T9" fmla="*/ 2147483647 h 684"/>
                <a:gd name="T10" fmla="*/ 2147483647 w 773"/>
                <a:gd name="T11" fmla="*/ 2147483647 h 684"/>
                <a:gd name="T12" fmla="*/ 2147483647 w 773"/>
                <a:gd name="T13" fmla="*/ 2147483647 h 684"/>
                <a:gd name="T14" fmla="*/ 2147483647 w 773"/>
                <a:gd name="T15" fmla="*/ 2147483647 h 684"/>
                <a:gd name="T16" fmla="*/ 2147483647 w 773"/>
                <a:gd name="T17" fmla="*/ 2147483647 h 684"/>
                <a:gd name="T18" fmla="*/ 2147483647 w 773"/>
                <a:gd name="T19" fmla="*/ 2147483647 h 684"/>
                <a:gd name="T20" fmla="*/ 0 w 773"/>
                <a:gd name="T21" fmla="*/ 2147483647 h 684"/>
                <a:gd name="T22" fmla="*/ 0 w 773"/>
                <a:gd name="T23" fmla="*/ 2147483647 h 684"/>
                <a:gd name="T24" fmla="*/ 0 w 773"/>
                <a:gd name="T25" fmla="*/ 2147483647 h 684"/>
                <a:gd name="T26" fmla="*/ 0 w 773"/>
                <a:gd name="T27" fmla="*/ 2147483647 h 684"/>
                <a:gd name="T28" fmla="*/ 2147483647 w 773"/>
                <a:gd name="T29" fmla="*/ 2147483647 h 684"/>
                <a:gd name="T30" fmla="*/ 2147483647 w 773"/>
                <a:gd name="T31" fmla="*/ 2147483647 h 684"/>
                <a:gd name="T32" fmla="*/ 2147483647 w 773"/>
                <a:gd name="T33" fmla="*/ 2147483647 h 684"/>
                <a:gd name="T34" fmla="*/ 2147483647 w 773"/>
                <a:gd name="T35" fmla="*/ 2147483647 h 684"/>
                <a:gd name="T36" fmla="*/ 2147483647 w 773"/>
                <a:gd name="T37" fmla="*/ 2147483647 h 684"/>
                <a:gd name="T38" fmla="*/ 2147483647 w 773"/>
                <a:gd name="T39" fmla="*/ 2147483647 h 684"/>
                <a:gd name="T40" fmla="*/ 2147483647 w 773"/>
                <a:gd name="T41" fmla="*/ 2147483647 h 684"/>
                <a:gd name="T42" fmla="*/ 2147483647 w 773"/>
                <a:gd name="T43" fmla="*/ 2147483647 h 684"/>
                <a:gd name="T44" fmla="*/ 2147483647 w 773"/>
                <a:gd name="T45" fmla="*/ 2147483647 h 684"/>
                <a:gd name="T46" fmla="*/ 2147483647 w 773"/>
                <a:gd name="T47" fmla="*/ 2147483647 h 684"/>
                <a:gd name="T48" fmla="*/ 2147483647 w 773"/>
                <a:gd name="T49" fmla="*/ 2147483647 h 684"/>
                <a:gd name="T50" fmla="*/ 2147483647 w 773"/>
                <a:gd name="T51" fmla="*/ 2147483647 h 684"/>
                <a:gd name="T52" fmla="*/ 2147483647 w 773"/>
                <a:gd name="T53" fmla="*/ 2147483647 h 684"/>
                <a:gd name="T54" fmla="*/ 2147483647 w 773"/>
                <a:gd name="T55" fmla="*/ 2147483647 h 684"/>
                <a:gd name="T56" fmla="*/ 2147483647 w 773"/>
                <a:gd name="T57" fmla="*/ 2147483647 h 684"/>
                <a:gd name="T58" fmla="*/ 2147483647 w 773"/>
                <a:gd name="T59" fmla="*/ 2147483647 h 684"/>
                <a:gd name="T60" fmla="*/ 2147483647 w 773"/>
                <a:gd name="T61" fmla="*/ 2147483647 h 684"/>
                <a:gd name="T62" fmla="*/ 2147483647 w 773"/>
                <a:gd name="T63" fmla="*/ 2147483647 h 684"/>
                <a:gd name="T64" fmla="*/ 2147483647 w 773"/>
                <a:gd name="T65" fmla="*/ 2147483647 h 684"/>
                <a:gd name="T66" fmla="*/ 2147483647 w 773"/>
                <a:gd name="T67" fmla="*/ 2147483647 h 684"/>
                <a:gd name="T68" fmla="*/ 2147483647 w 773"/>
                <a:gd name="T69" fmla="*/ 2147483647 h 684"/>
                <a:gd name="T70" fmla="*/ 2147483647 w 773"/>
                <a:gd name="T71" fmla="*/ 2147483647 h 684"/>
                <a:gd name="T72" fmla="*/ 2147483647 w 773"/>
                <a:gd name="T73" fmla="*/ 0 h 684"/>
                <a:gd name="T74" fmla="*/ 2147483647 w 773"/>
                <a:gd name="T75" fmla="*/ 0 h 684"/>
                <a:gd name="T76" fmla="*/ 2147483647 w 773"/>
                <a:gd name="T77" fmla="*/ 0 h 684"/>
                <a:gd name="T78" fmla="*/ 2147483647 w 773"/>
                <a:gd name="T79" fmla="*/ 2147483647 h 684"/>
                <a:gd name="T80" fmla="*/ 2147483647 w 773"/>
                <a:gd name="T81" fmla="*/ 2147483647 h 684"/>
                <a:gd name="T82" fmla="*/ 2147483647 w 773"/>
                <a:gd name="T83" fmla="*/ 2147483647 h 684"/>
                <a:gd name="T84" fmla="*/ 2147483647 w 773"/>
                <a:gd name="T85" fmla="*/ 2147483647 h 684"/>
                <a:gd name="T86" fmla="*/ 2147483647 w 773"/>
                <a:gd name="T87" fmla="*/ 2147483647 h 6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3"/>
                <a:gd name="T133" fmla="*/ 0 h 684"/>
                <a:gd name="T134" fmla="*/ 773 w 773"/>
                <a:gd name="T135" fmla="*/ 684 h 6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3" h="684">
                  <a:moveTo>
                    <a:pt x="397" y="48"/>
                  </a:moveTo>
                  <a:lnTo>
                    <a:pt x="379" y="57"/>
                  </a:lnTo>
                  <a:lnTo>
                    <a:pt x="317" y="91"/>
                  </a:lnTo>
                  <a:lnTo>
                    <a:pt x="278" y="103"/>
                  </a:lnTo>
                  <a:lnTo>
                    <a:pt x="202" y="148"/>
                  </a:lnTo>
                  <a:lnTo>
                    <a:pt x="140" y="217"/>
                  </a:lnTo>
                  <a:lnTo>
                    <a:pt x="76" y="285"/>
                  </a:lnTo>
                  <a:lnTo>
                    <a:pt x="38" y="364"/>
                  </a:lnTo>
                  <a:lnTo>
                    <a:pt x="25" y="399"/>
                  </a:lnTo>
                  <a:lnTo>
                    <a:pt x="13" y="444"/>
                  </a:lnTo>
                  <a:lnTo>
                    <a:pt x="0" y="490"/>
                  </a:lnTo>
                  <a:lnTo>
                    <a:pt x="0" y="535"/>
                  </a:lnTo>
                  <a:lnTo>
                    <a:pt x="0" y="581"/>
                  </a:lnTo>
                  <a:lnTo>
                    <a:pt x="0" y="627"/>
                  </a:lnTo>
                  <a:lnTo>
                    <a:pt x="38" y="660"/>
                  </a:lnTo>
                  <a:lnTo>
                    <a:pt x="89" y="683"/>
                  </a:lnTo>
                  <a:lnTo>
                    <a:pt x="152" y="683"/>
                  </a:lnTo>
                  <a:lnTo>
                    <a:pt x="202" y="683"/>
                  </a:lnTo>
                  <a:lnTo>
                    <a:pt x="266" y="660"/>
                  </a:lnTo>
                  <a:lnTo>
                    <a:pt x="329" y="649"/>
                  </a:lnTo>
                  <a:lnTo>
                    <a:pt x="393" y="649"/>
                  </a:lnTo>
                  <a:lnTo>
                    <a:pt x="455" y="627"/>
                  </a:lnTo>
                  <a:lnTo>
                    <a:pt x="494" y="615"/>
                  </a:lnTo>
                  <a:lnTo>
                    <a:pt x="544" y="581"/>
                  </a:lnTo>
                  <a:lnTo>
                    <a:pt x="582" y="546"/>
                  </a:lnTo>
                  <a:lnTo>
                    <a:pt x="632" y="501"/>
                  </a:lnTo>
                  <a:lnTo>
                    <a:pt x="671" y="444"/>
                  </a:lnTo>
                  <a:lnTo>
                    <a:pt x="696" y="387"/>
                  </a:lnTo>
                  <a:lnTo>
                    <a:pt x="721" y="331"/>
                  </a:lnTo>
                  <a:lnTo>
                    <a:pt x="759" y="273"/>
                  </a:lnTo>
                  <a:lnTo>
                    <a:pt x="759" y="217"/>
                  </a:lnTo>
                  <a:lnTo>
                    <a:pt x="772" y="182"/>
                  </a:lnTo>
                  <a:lnTo>
                    <a:pt x="772" y="137"/>
                  </a:lnTo>
                  <a:lnTo>
                    <a:pt x="759" y="80"/>
                  </a:lnTo>
                  <a:lnTo>
                    <a:pt x="734" y="46"/>
                  </a:lnTo>
                  <a:lnTo>
                    <a:pt x="683" y="12"/>
                  </a:lnTo>
                  <a:lnTo>
                    <a:pt x="632" y="0"/>
                  </a:lnTo>
                  <a:lnTo>
                    <a:pt x="582" y="0"/>
                  </a:lnTo>
                  <a:lnTo>
                    <a:pt x="531" y="0"/>
                  </a:lnTo>
                  <a:lnTo>
                    <a:pt x="481" y="12"/>
                  </a:lnTo>
                  <a:lnTo>
                    <a:pt x="447" y="23"/>
                  </a:lnTo>
                  <a:lnTo>
                    <a:pt x="417" y="36"/>
                  </a:lnTo>
                  <a:lnTo>
                    <a:pt x="407" y="41"/>
                  </a:lnTo>
                  <a:lnTo>
                    <a:pt x="397" y="48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0" name="Freeform 25" descr="Large confetti">
              <a:extLst>
                <a:ext uri="{FF2B5EF4-FFF2-40B4-BE49-F238E27FC236}">
                  <a16:creationId xmlns:a16="http://schemas.microsoft.com/office/drawing/2014/main" id="{0220800B-2C84-A39A-6B07-5B84AE92E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35684" y="2054225"/>
              <a:ext cx="943952" cy="904875"/>
            </a:xfrm>
            <a:custGeom>
              <a:avLst/>
              <a:gdLst>
                <a:gd name="T0" fmla="*/ 2147483647 w 773"/>
                <a:gd name="T1" fmla="*/ 2147483647 h 684"/>
                <a:gd name="T2" fmla="*/ 2147483647 w 773"/>
                <a:gd name="T3" fmla="*/ 2147483647 h 684"/>
                <a:gd name="T4" fmla="*/ 2147483647 w 773"/>
                <a:gd name="T5" fmla="*/ 2147483647 h 684"/>
                <a:gd name="T6" fmla="*/ 2147483647 w 773"/>
                <a:gd name="T7" fmla="*/ 2147483647 h 684"/>
                <a:gd name="T8" fmla="*/ 2147483647 w 773"/>
                <a:gd name="T9" fmla="*/ 2147483647 h 684"/>
                <a:gd name="T10" fmla="*/ 2147483647 w 773"/>
                <a:gd name="T11" fmla="*/ 2147483647 h 684"/>
                <a:gd name="T12" fmla="*/ 2147483647 w 773"/>
                <a:gd name="T13" fmla="*/ 2147483647 h 684"/>
                <a:gd name="T14" fmla="*/ 2147483647 w 773"/>
                <a:gd name="T15" fmla="*/ 2147483647 h 684"/>
                <a:gd name="T16" fmla="*/ 2147483647 w 773"/>
                <a:gd name="T17" fmla="*/ 2147483647 h 684"/>
                <a:gd name="T18" fmla="*/ 2147483647 w 773"/>
                <a:gd name="T19" fmla="*/ 2147483647 h 684"/>
                <a:gd name="T20" fmla="*/ 0 w 773"/>
                <a:gd name="T21" fmla="*/ 2147483647 h 684"/>
                <a:gd name="T22" fmla="*/ 0 w 773"/>
                <a:gd name="T23" fmla="*/ 2147483647 h 684"/>
                <a:gd name="T24" fmla="*/ 0 w 773"/>
                <a:gd name="T25" fmla="*/ 2147483647 h 684"/>
                <a:gd name="T26" fmla="*/ 0 w 773"/>
                <a:gd name="T27" fmla="*/ 2147483647 h 684"/>
                <a:gd name="T28" fmla="*/ 2147483647 w 773"/>
                <a:gd name="T29" fmla="*/ 2147483647 h 684"/>
                <a:gd name="T30" fmla="*/ 2147483647 w 773"/>
                <a:gd name="T31" fmla="*/ 2147483647 h 684"/>
                <a:gd name="T32" fmla="*/ 2147483647 w 773"/>
                <a:gd name="T33" fmla="*/ 2147483647 h 684"/>
                <a:gd name="T34" fmla="*/ 2147483647 w 773"/>
                <a:gd name="T35" fmla="*/ 2147483647 h 684"/>
                <a:gd name="T36" fmla="*/ 2147483647 w 773"/>
                <a:gd name="T37" fmla="*/ 2147483647 h 684"/>
                <a:gd name="T38" fmla="*/ 2147483647 w 773"/>
                <a:gd name="T39" fmla="*/ 2147483647 h 684"/>
                <a:gd name="T40" fmla="*/ 2147483647 w 773"/>
                <a:gd name="T41" fmla="*/ 2147483647 h 684"/>
                <a:gd name="T42" fmla="*/ 2147483647 w 773"/>
                <a:gd name="T43" fmla="*/ 2147483647 h 684"/>
                <a:gd name="T44" fmla="*/ 2147483647 w 773"/>
                <a:gd name="T45" fmla="*/ 2147483647 h 684"/>
                <a:gd name="T46" fmla="*/ 2147483647 w 773"/>
                <a:gd name="T47" fmla="*/ 2147483647 h 684"/>
                <a:gd name="T48" fmla="*/ 2147483647 w 773"/>
                <a:gd name="T49" fmla="*/ 2147483647 h 684"/>
                <a:gd name="T50" fmla="*/ 2147483647 w 773"/>
                <a:gd name="T51" fmla="*/ 2147483647 h 684"/>
                <a:gd name="T52" fmla="*/ 2147483647 w 773"/>
                <a:gd name="T53" fmla="*/ 2147483647 h 684"/>
                <a:gd name="T54" fmla="*/ 2147483647 w 773"/>
                <a:gd name="T55" fmla="*/ 2147483647 h 684"/>
                <a:gd name="T56" fmla="*/ 2147483647 w 773"/>
                <a:gd name="T57" fmla="*/ 2147483647 h 684"/>
                <a:gd name="T58" fmla="*/ 2147483647 w 773"/>
                <a:gd name="T59" fmla="*/ 2147483647 h 684"/>
                <a:gd name="T60" fmla="*/ 2147483647 w 773"/>
                <a:gd name="T61" fmla="*/ 2147483647 h 684"/>
                <a:gd name="T62" fmla="*/ 2147483647 w 773"/>
                <a:gd name="T63" fmla="*/ 2147483647 h 684"/>
                <a:gd name="T64" fmla="*/ 2147483647 w 773"/>
                <a:gd name="T65" fmla="*/ 2147483647 h 684"/>
                <a:gd name="T66" fmla="*/ 2147483647 w 773"/>
                <a:gd name="T67" fmla="*/ 2147483647 h 684"/>
                <a:gd name="T68" fmla="*/ 2147483647 w 773"/>
                <a:gd name="T69" fmla="*/ 2147483647 h 684"/>
                <a:gd name="T70" fmla="*/ 2147483647 w 773"/>
                <a:gd name="T71" fmla="*/ 2147483647 h 684"/>
                <a:gd name="T72" fmla="*/ 2147483647 w 773"/>
                <a:gd name="T73" fmla="*/ 0 h 684"/>
                <a:gd name="T74" fmla="*/ 2147483647 w 773"/>
                <a:gd name="T75" fmla="*/ 0 h 684"/>
                <a:gd name="T76" fmla="*/ 2147483647 w 773"/>
                <a:gd name="T77" fmla="*/ 0 h 684"/>
                <a:gd name="T78" fmla="*/ 2147483647 w 773"/>
                <a:gd name="T79" fmla="*/ 2147483647 h 684"/>
                <a:gd name="T80" fmla="*/ 2147483647 w 773"/>
                <a:gd name="T81" fmla="*/ 2147483647 h 684"/>
                <a:gd name="T82" fmla="*/ 2147483647 w 773"/>
                <a:gd name="T83" fmla="*/ 2147483647 h 684"/>
                <a:gd name="T84" fmla="*/ 2147483647 w 773"/>
                <a:gd name="T85" fmla="*/ 2147483647 h 684"/>
                <a:gd name="T86" fmla="*/ 2147483647 w 773"/>
                <a:gd name="T87" fmla="*/ 2147483647 h 6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3"/>
                <a:gd name="T133" fmla="*/ 0 h 684"/>
                <a:gd name="T134" fmla="*/ 773 w 773"/>
                <a:gd name="T135" fmla="*/ 684 h 6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3" h="684">
                  <a:moveTo>
                    <a:pt x="397" y="48"/>
                  </a:moveTo>
                  <a:lnTo>
                    <a:pt x="379" y="57"/>
                  </a:lnTo>
                  <a:lnTo>
                    <a:pt x="317" y="91"/>
                  </a:lnTo>
                  <a:lnTo>
                    <a:pt x="278" y="103"/>
                  </a:lnTo>
                  <a:lnTo>
                    <a:pt x="202" y="148"/>
                  </a:lnTo>
                  <a:lnTo>
                    <a:pt x="140" y="217"/>
                  </a:lnTo>
                  <a:lnTo>
                    <a:pt x="76" y="285"/>
                  </a:lnTo>
                  <a:lnTo>
                    <a:pt x="38" y="364"/>
                  </a:lnTo>
                  <a:lnTo>
                    <a:pt x="25" y="399"/>
                  </a:lnTo>
                  <a:lnTo>
                    <a:pt x="13" y="444"/>
                  </a:lnTo>
                  <a:lnTo>
                    <a:pt x="0" y="490"/>
                  </a:lnTo>
                  <a:lnTo>
                    <a:pt x="0" y="535"/>
                  </a:lnTo>
                  <a:lnTo>
                    <a:pt x="0" y="581"/>
                  </a:lnTo>
                  <a:lnTo>
                    <a:pt x="0" y="627"/>
                  </a:lnTo>
                  <a:lnTo>
                    <a:pt x="38" y="660"/>
                  </a:lnTo>
                  <a:lnTo>
                    <a:pt x="89" y="683"/>
                  </a:lnTo>
                  <a:lnTo>
                    <a:pt x="152" y="683"/>
                  </a:lnTo>
                  <a:lnTo>
                    <a:pt x="202" y="683"/>
                  </a:lnTo>
                  <a:lnTo>
                    <a:pt x="266" y="660"/>
                  </a:lnTo>
                  <a:lnTo>
                    <a:pt x="329" y="649"/>
                  </a:lnTo>
                  <a:lnTo>
                    <a:pt x="393" y="649"/>
                  </a:lnTo>
                  <a:lnTo>
                    <a:pt x="455" y="627"/>
                  </a:lnTo>
                  <a:lnTo>
                    <a:pt x="494" y="615"/>
                  </a:lnTo>
                  <a:lnTo>
                    <a:pt x="544" y="581"/>
                  </a:lnTo>
                  <a:lnTo>
                    <a:pt x="582" y="546"/>
                  </a:lnTo>
                  <a:lnTo>
                    <a:pt x="632" y="501"/>
                  </a:lnTo>
                  <a:lnTo>
                    <a:pt x="671" y="444"/>
                  </a:lnTo>
                  <a:lnTo>
                    <a:pt x="696" y="387"/>
                  </a:lnTo>
                  <a:lnTo>
                    <a:pt x="721" y="331"/>
                  </a:lnTo>
                  <a:lnTo>
                    <a:pt x="759" y="273"/>
                  </a:lnTo>
                  <a:lnTo>
                    <a:pt x="759" y="217"/>
                  </a:lnTo>
                  <a:lnTo>
                    <a:pt x="772" y="182"/>
                  </a:lnTo>
                  <a:lnTo>
                    <a:pt x="772" y="137"/>
                  </a:lnTo>
                  <a:lnTo>
                    <a:pt x="759" y="80"/>
                  </a:lnTo>
                  <a:lnTo>
                    <a:pt x="734" y="46"/>
                  </a:lnTo>
                  <a:lnTo>
                    <a:pt x="683" y="12"/>
                  </a:lnTo>
                  <a:lnTo>
                    <a:pt x="632" y="0"/>
                  </a:lnTo>
                  <a:lnTo>
                    <a:pt x="582" y="0"/>
                  </a:lnTo>
                  <a:lnTo>
                    <a:pt x="531" y="0"/>
                  </a:lnTo>
                  <a:lnTo>
                    <a:pt x="481" y="12"/>
                  </a:lnTo>
                  <a:lnTo>
                    <a:pt x="447" y="23"/>
                  </a:lnTo>
                  <a:lnTo>
                    <a:pt x="417" y="36"/>
                  </a:lnTo>
                  <a:lnTo>
                    <a:pt x="407" y="41"/>
                  </a:lnTo>
                  <a:lnTo>
                    <a:pt x="397" y="48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1" name="Arc 26">
              <a:extLst>
                <a:ext uri="{FF2B5EF4-FFF2-40B4-BE49-F238E27FC236}">
                  <a16:creationId xmlns:a16="http://schemas.microsoft.com/office/drawing/2014/main" id="{8C52B17A-919E-69C4-5141-58BE6838C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1597" y="1773768"/>
              <a:ext cx="653318" cy="289719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501"/>
                  </a:moveTo>
                  <a:cubicBezTo>
                    <a:pt x="54" y="9626"/>
                    <a:pt x="9684" y="22"/>
                    <a:pt x="21560" y="0"/>
                  </a:cubicBezTo>
                </a:path>
                <a:path w="21600" h="21600" stroke="0" extrusionOk="0">
                  <a:moveTo>
                    <a:pt x="0" y="21501"/>
                  </a:moveTo>
                  <a:cubicBezTo>
                    <a:pt x="54" y="9626"/>
                    <a:pt x="9684" y="22"/>
                    <a:pt x="21560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32" name="Oval 27">
              <a:extLst>
                <a:ext uri="{FF2B5EF4-FFF2-40B4-BE49-F238E27FC236}">
                  <a16:creationId xmlns:a16="http://schemas.microsoft.com/office/drawing/2014/main" id="{D452E041-8BB5-0728-2260-8475843698E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320000">
              <a:off x="-5185649" y="1673531"/>
              <a:ext cx="298979" cy="86702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33" name="Oval 28">
              <a:extLst>
                <a:ext uri="{FF2B5EF4-FFF2-40B4-BE49-F238E27FC236}">
                  <a16:creationId xmlns:a16="http://schemas.microsoft.com/office/drawing/2014/main" id="{28EEE823-A66B-8FC4-D9CD-FFE2DEAAE9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5055088" y="1842559"/>
              <a:ext cx="277202" cy="93928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34" name="Oval 29">
              <a:extLst>
                <a:ext uri="{FF2B5EF4-FFF2-40B4-BE49-F238E27FC236}">
                  <a16:creationId xmlns:a16="http://schemas.microsoft.com/office/drawing/2014/main" id="{25A6B482-3093-2184-5A4D-742195F1E8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4698510" y="1784351"/>
              <a:ext cx="275981" cy="93928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35" name="Freeform 30" descr="Large confetti">
              <a:extLst>
                <a:ext uri="{FF2B5EF4-FFF2-40B4-BE49-F238E27FC236}">
                  <a16:creationId xmlns:a16="http://schemas.microsoft.com/office/drawing/2014/main" id="{90A98344-49A6-077B-8FCC-B58E0E64B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19386" y="2054225"/>
              <a:ext cx="945173" cy="904875"/>
            </a:xfrm>
            <a:custGeom>
              <a:avLst/>
              <a:gdLst>
                <a:gd name="T0" fmla="*/ 2147483647 w 774"/>
                <a:gd name="T1" fmla="*/ 2147483647 h 684"/>
                <a:gd name="T2" fmla="*/ 2147483647 w 774"/>
                <a:gd name="T3" fmla="*/ 2147483647 h 684"/>
                <a:gd name="T4" fmla="*/ 2147483647 w 774"/>
                <a:gd name="T5" fmla="*/ 2147483647 h 684"/>
                <a:gd name="T6" fmla="*/ 2147483647 w 774"/>
                <a:gd name="T7" fmla="*/ 2147483647 h 684"/>
                <a:gd name="T8" fmla="*/ 2147483647 w 774"/>
                <a:gd name="T9" fmla="*/ 2147483647 h 684"/>
                <a:gd name="T10" fmla="*/ 2147483647 w 774"/>
                <a:gd name="T11" fmla="*/ 2147483647 h 684"/>
                <a:gd name="T12" fmla="*/ 2147483647 w 774"/>
                <a:gd name="T13" fmla="*/ 2147483647 h 684"/>
                <a:gd name="T14" fmla="*/ 2147483647 w 774"/>
                <a:gd name="T15" fmla="*/ 2147483647 h 684"/>
                <a:gd name="T16" fmla="*/ 2147483647 w 774"/>
                <a:gd name="T17" fmla="*/ 2147483647 h 684"/>
                <a:gd name="T18" fmla="*/ 2147483647 w 774"/>
                <a:gd name="T19" fmla="*/ 2147483647 h 684"/>
                <a:gd name="T20" fmla="*/ 0 w 774"/>
                <a:gd name="T21" fmla="*/ 2147483647 h 684"/>
                <a:gd name="T22" fmla="*/ 0 w 774"/>
                <a:gd name="T23" fmla="*/ 2147483647 h 684"/>
                <a:gd name="T24" fmla="*/ 0 w 774"/>
                <a:gd name="T25" fmla="*/ 2147483647 h 684"/>
                <a:gd name="T26" fmla="*/ 0 w 774"/>
                <a:gd name="T27" fmla="*/ 2147483647 h 684"/>
                <a:gd name="T28" fmla="*/ 2147483647 w 774"/>
                <a:gd name="T29" fmla="*/ 2147483647 h 684"/>
                <a:gd name="T30" fmla="*/ 2147483647 w 774"/>
                <a:gd name="T31" fmla="*/ 2147483647 h 684"/>
                <a:gd name="T32" fmla="*/ 2147483647 w 774"/>
                <a:gd name="T33" fmla="*/ 2147483647 h 684"/>
                <a:gd name="T34" fmla="*/ 2147483647 w 774"/>
                <a:gd name="T35" fmla="*/ 2147483647 h 684"/>
                <a:gd name="T36" fmla="*/ 2147483647 w 774"/>
                <a:gd name="T37" fmla="*/ 2147483647 h 684"/>
                <a:gd name="T38" fmla="*/ 2147483647 w 774"/>
                <a:gd name="T39" fmla="*/ 2147483647 h 684"/>
                <a:gd name="T40" fmla="*/ 2147483647 w 774"/>
                <a:gd name="T41" fmla="*/ 2147483647 h 684"/>
                <a:gd name="T42" fmla="*/ 2147483647 w 774"/>
                <a:gd name="T43" fmla="*/ 2147483647 h 684"/>
                <a:gd name="T44" fmla="*/ 2147483647 w 774"/>
                <a:gd name="T45" fmla="*/ 2147483647 h 684"/>
                <a:gd name="T46" fmla="*/ 2147483647 w 774"/>
                <a:gd name="T47" fmla="*/ 2147483647 h 684"/>
                <a:gd name="T48" fmla="*/ 2147483647 w 774"/>
                <a:gd name="T49" fmla="*/ 2147483647 h 684"/>
                <a:gd name="T50" fmla="*/ 2147483647 w 774"/>
                <a:gd name="T51" fmla="*/ 2147483647 h 684"/>
                <a:gd name="T52" fmla="*/ 2147483647 w 774"/>
                <a:gd name="T53" fmla="*/ 2147483647 h 684"/>
                <a:gd name="T54" fmla="*/ 2147483647 w 774"/>
                <a:gd name="T55" fmla="*/ 2147483647 h 684"/>
                <a:gd name="T56" fmla="*/ 2147483647 w 774"/>
                <a:gd name="T57" fmla="*/ 2147483647 h 684"/>
                <a:gd name="T58" fmla="*/ 2147483647 w 774"/>
                <a:gd name="T59" fmla="*/ 2147483647 h 684"/>
                <a:gd name="T60" fmla="*/ 2147483647 w 774"/>
                <a:gd name="T61" fmla="*/ 2147483647 h 684"/>
                <a:gd name="T62" fmla="*/ 2147483647 w 774"/>
                <a:gd name="T63" fmla="*/ 2147483647 h 684"/>
                <a:gd name="T64" fmla="*/ 2147483647 w 774"/>
                <a:gd name="T65" fmla="*/ 2147483647 h 684"/>
                <a:gd name="T66" fmla="*/ 2147483647 w 774"/>
                <a:gd name="T67" fmla="*/ 2147483647 h 684"/>
                <a:gd name="T68" fmla="*/ 2147483647 w 774"/>
                <a:gd name="T69" fmla="*/ 2147483647 h 684"/>
                <a:gd name="T70" fmla="*/ 2147483647 w 774"/>
                <a:gd name="T71" fmla="*/ 2147483647 h 684"/>
                <a:gd name="T72" fmla="*/ 2147483647 w 774"/>
                <a:gd name="T73" fmla="*/ 0 h 684"/>
                <a:gd name="T74" fmla="*/ 2147483647 w 774"/>
                <a:gd name="T75" fmla="*/ 0 h 684"/>
                <a:gd name="T76" fmla="*/ 2147483647 w 774"/>
                <a:gd name="T77" fmla="*/ 0 h 684"/>
                <a:gd name="T78" fmla="*/ 2147483647 w 774"/>
                <a:gd name="T79" fmla="*/ 2147483647 h 684"/>
                <a:gd name="T80" fmla="*/ 2147483647 w 774"/>
                <a:gd name="T81" fmla="*/ 2147483647 h 684"/>
                <a:gd name="T82" fmla="*/ 2147483647 w 774"/>
                <a:gd name="T83" fmla="*/ 2147483647 h 684"/>
                <a:gd name="T84" fmla="*/ 2147483647 w 774"/>
                <a:gd name="T85" fmla="*/ 2147483647 h 684"/>
                <a:gd name="T86" fmla="*/ 2147483647 w 774"/>
                <a:gd name="T87" fmla="*/ 2147483647 h 6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4"/>
                <a:gd name="T133" fmla="*/ 0 h 684"/>
                <a:gd name="T134" fmla="*/ 774 w 774"/>
                <a:gd name="T135" fmla="*/ 684 h 6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4" h="684">
                  <a:moveTo>
                    <a:pt x="397" y="48"/>
                  </a:moveTo>
                  <a:lnTo>
                    <a:pt x="380" y="57"/>
                  </a:lnTo>
                  <a:lnTo>
                    <a:pt x="317" y="91"/>
                  </a:lnTo>
                  <a:lnTo>
                    <a:pt x="279" y="103"/>
                  </a:lnTo>
                  <a:lnTo>
                    <a:pt x="203" y="148"/>
                  </a:lnTo>
                  <a:lnTo>
                    <a:pt x="140" y="217"/>
                  </a:lnTo>
                  <a:lnTo>
                    <a:pt x="76" y="285"/>
                  </a:lnTo>
                  <a:lnTo>
                    <a:pt x="38" y="364"/>
                  </a:lnTo>
                  <a:lnTo>
                    <a:pt x="25" y="399"/>
                  </a:lnTo>
                  <a:lnTo>
                    <a:pt x="13" y="444"/>
                  </a:lnTo>
                  <a:lnTo>
                    <a:pt x="0" y="490"/>
                  </a:lnTo>
                  <a:lnTo>
                    <a:pt x="0" y="535"/>
                  </a:lnTo>
                  <a:lnTo>
                    <a:pt x="0" y="581"/>
                  </a:lnTo>
                  <a:lnTo>
                    <a:pt x="0" y="627"/>
                  </a:lnTo>
                  <a:lnTo>
                    <a:pt x="38" y="660"/>
                  </a:lnTo>
                  <a:lnTo>
                    <a:pt x="89" y="683"/>
                  </a:lnTo>
                  <a:lnTo>
                    <a:pt x="152" y="683"/>
                  </a:lnTo>
                  <a:lnTo>
                    <a:pt x="203" y="683"/>
                  </a:lnTo>
                  <a:lnTo>
                    <a:pt x="266" y="660"/>
                  </a:lnTo>
                  <a:lnTo>
                    <a:pt x="329" y="649"/>
                  </a:lnTo>
                  <a:lnTo>
                    <a:pt x="393" y="649"/>
                  </a:lnTo>
                  <a:lnTo>
                    <a:pt x="456" y="627"/>
                  </a:lnTo>
                  <a:lnTo>
                    <a:pt x="494" y="615"/>
                  </a:lnTo>
                  <a:lnTo>
                    <a:pt x="545" y="581"/>
                  </a:lnTo>
                  <a:lnTo>
                    <a:pt x="583" y="546"/>
                  </a:lnTo>
                  <a:lnTo>
                    <a:pt x="633" y="501"/>
                  </a:lnTo>
                  <a:lnTo>
                    <a:pt x="672" y="444"/>
                  </a:lnTo>
                  <a:lnTo>
                    <a:pt x="697" y="387"/>
                  </a:lnTo>
                  <a:lnTo>
                    <a:pt x="722" y="331"/>
                  </a:lnTo>
                  <a:lnTo>
                    <a:pt x="760" y="273"/>
                  </a:lnTo>
                  <a:lnTo>
                    <a:pt x="760" y="217"/>
                  </a:lnTo>
                  <a:lnTo>
                    <a:pt x="773" y="182"/>
                  </a:lnTo>
                  <a:lnTo>
                    <a:pt x="773" y="137"/>
                  </a:lnTo>
                  <a:lnTo>
                    <a:pt x="760" y="80"/>
                  </a:lnTo>
                  <a:lnTo>
                    <a:pt x="735" y="46"/>
                  </a:lnTo>
                  <a:lnTo>
                    <a:pt x="684" y="12"/>
                  </a:lnTo>
                  <a:lnTo>
                    <a:pt x="633" y="0"/>
                  </a:lnTo>
                  <a:lnTo>
                    <a:pt x="583" y="0"/>
                  </a:lnTo>
                  <a:lnTo>
                    <a:pt x="532" y="0"/>
                  </a:lnTo>
                  <a:lnTo>
                    <a:pt x="481" y="12"/>
                  </a:lnTo>
                  <a:lnTo>
                    <a:pt x="448" y="23"/>
                  </a:lnTo>
                  <a:lnTo>
                    <a:pt x="417" y="36"/>
                  </a:lnTo>
                  <a:lnTo>
                    <a:pt x="407" y="41"/>
                  </a:lnTo>
                  <a:lnTo>
                    <a:pt x="397" y="48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6" name="Freeform 31" descr="Large confetti">
              <a:extLst>
                <a:ext uri="{FF2B5EF4-FFF2-40B4-BE49-F238E27FC236}">
                  <a16:creationId xmlns:a16="http://schemas.microsoft.com/office/drawing/2014/main" id="{2705ACE6-80C6-4B05-3359-99B1A3E37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73780" y="2552966"/>
              <a:ext cx="632558" cy="482864"/>
            </a:xfrm>
            <a:custGeom>
              <a:avLst/>
              <a:gdLst>
                <a:gd name="T0" fmla="*/ 2147483647 w 518"/>
                <a:gd name="T1" fmla="*/ 2147483647 h 365"/>
                <a:gd name="T2" fmla="*/ 2147483647 w 518"/>
                <a:gd name="T3" fmla="*/ 2147483647 h 365"/>
                <a:gd name="T4" fmla="*/ 2147483647 w 518"/>
                <a:gd name="T5" fmla="*/ 2147483647 h 365"/>
                <a:gd name="T6" fmla="*/ 2147483647 w 518"/>
                <a:gd name="T7" fmla="*/ 2147483647 h 365"/>
                <a:gd name="T8" fmla="*/ 2147483647 w 518"/>
                <a:gd name="T9" fmla="*/ 2147483647 h 365"/>
                <a:gd name="T10" fmla="*/ 2147483647 w 518"/>
                <a:gd name="T11" fmla="*/ 2147483647 h 365"/>
                <a:gd name="T12" fmla="*/ 2147483647 w 518"/>
                <a:gd name="T13" fmla="*/ 2147483647 h 365"/>
                <a:gd name="T14" fmla="*/ 0 w 518"/>
                <a:gd name="T15" fmla="*/ 2147483647 h 365"/>
                <a:gd name="T16" fmla="*/ 2147483647 w 518"/>
                <a:gd name="T17" fmla="*/ 2147483647 h 365"/>
                <a:gd name="T18" fmla="*/ 2147483647 w 518"/>
                <a:gd name="T19" fmla="*/ 2147483647 h 365"/>
                <a:gd name="T20" fmla="*/ 2147483647 w 518"/>
                <a:gd name="T21" fmla="*/ 2147483647 h 365"/>
                <a:gd name="T22" fmla="*/ 2147483647 w 518"/>
                <a:gd name="T23" fmla="*/ 2147483647 h 365"/>
                <a:gd name="T24" fmla="*/ 2147483647 w 518"/>
                <a:gd name="T25" fmla="*/ 2147483647 h 365"/>
                <a:gd name="T26" fmla="*/ 2147483647 w 518"/>
                <a:gd name="T27" fmla="*/ 2147483647 h 365"/>
                <a:gd name="T28" fmla="*/ 2147483647 w 518"/>
                <a:gd name="T29" fmla="*/ 2147483647 h 365"/>
                <a:gd name="T30" fmla="*/ 2147483647 w 518"/>
                <a:gd name="T31" fmla="*/ 2147483647 h 365"/>
                <a:gd name="T32" fmla="*/ 2147483647 w 518"/>
                <a:gd name="T33" fmla="*/ 2147483647 h 365"/>
                <a:gd name="T34" fmla="*/ 2147483647 w 518"/>
                <a:gd name="T35" fmla="*/ 2147483647 h 365"/>
                <a:gd name="T36" fmla="*/ 2147483647 w 518"/>
                <a:gd name="T37" fmla="*/ 2147483647 h 365"/>
                <a:gd name="T38" fmla="*/ 2147483647 w 518"/>
                <a:gd name="T39" fmla="*/ 2147483647 h 365"/>
                <a:gd name="T40" fmla="*/ 2147483647 w 518"/>
                <a:gd name="T41" fmla="*/ 2147483647 h 365"/>
                <a:gd name="T42" fmla="*/ 2147483647 w 518"/>
                <a:gd name="T43" fmla="*/ 2147483647 h 365"/>
                <a:gd name="T44" fmla="*/ 2147483647 w 518"/>
                <a:gd name="T45" fmla="*/ 2147483647 h 365"/>
                <a:gd name="T46" fmla="*/ 2147483647 w 518"/>
                <a:gd name="T47" fmla="*/ 2147483647 h 365"/>
                <a:gd name="T48" fmla="*/ 2147483647 w 518"/>
                <a:gd name="T49" fmla="*/ 2147483647 h 365"/>
                <a:gd name="T50" fmla="*/ 2147483647 w 518"/>
                <a:gd name="T51" fmla="*/ 0 h 365"/>
                <a:gd name="T52" fmla="*/ 2147483647 w 518"/>
                <a:gd name="T53" fmla="*/ 0 h 365"/>
                <a:gd name="T54" fmla="*/ 2147483647 w 518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18"/>
                <a:gd name="T85" fmla="*/ 0 h 365"/>
                <a:gd name="T86" fmla="*/ 518 w 518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18" h="365">
                  <a:moveTo>
                    <a:pt x="229" y="23"/>
                  </a:moveTo>
                  <a:lnTo>
                    <a:pt x="229" y="23"/>
                  </a:lnTo>
                  <a:lnTo>
                    <a:pt x="214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0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3" y="341"/>
                  </a:lnTo>
                  <a:lnTo>
                    <a:pt x="177" y="364"/>
                  </a:lnTo>
                  <a:lnTo>
                    <a:pt x="227" y="364"/>
                  </a:lnTo>
                  <a:lnTo>
                    <a:pt x="278" y="341"/>
                  </a:lnTo>
                  <a:lnTo>
                    <a:pt x="340" y="308"/>
                  </a:lnTo>
                  <a:lnTo>
                    <a:pt x="391" y="285"/>
                  </a:lnTo>
                  <a:lnTo>
                    <a:pt x="429" y="262"/>
                  </a:lnTo>
                  <a:lnTo>
                    <a:pt x="480" y="250"/>
                  </a:lnTo>
                  <a:lnTo>
                    <a:pt x="517" y="205"/>
                  </a:lnTo>
                  <a:lnTo>
                    <a:pt x="517" y="159"/>
                  </a:lnTo>
                  <a:lnTo>
                    <a:pt x="505" y="114"/>
                  </a:lnTo>
                  <a:lnTo>
                    <a:pt x="467" y="68"/>
                  </a:lnTo>
                  <a:lnTo>
                    <a:pt x="416" y="23"/>
                  </a:lnTo>
                  <a:lnTo>
                    <a:pt x="366" y="12"/>
                  </a:lnTo>
                  <a:lnTo>
                    <a:pt x="315" y="0"/>
                  </a:lnTo>
                  <a:lnTo>
                    <a:pt x="265" y="0"/>
                  </a:lnTo>
                  <a:lnTo>
                    <a:pt x="229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7" name="Freeform 32" descr="Large confetti">
              <a:extLst>
                <a:ext uri="{FF2B5EF4-FFF2-40B4-BE49-F238E27FC236}">
                  <a16:creationId xmlns:a16="http://schemas.microsoft.com/office/drawing/2014/main" id="{8FD36F53-E9BE-D11B-1D10-740481872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58588" y="2552966"/>
              <a:ext cx="633778" cy="482864"/>
            </a:xfrm>
            <a:custGeom>
              <a:avLst/>
              <a:gdLst>
                <a:gd name="T0" fmla="*/ 2147483647 w 519"/>
                <a:gd name="T1" fmla="*/ 2147483647 h 365"/>
                <a:gd name="T2" fmla="*/ 2147483647 w 519"/>
                <a:gd name="T3" fmla="*/ 2147483647 h 365"/>
                <a:gd name="T4" fmla="*/ 2147483647 w 519"/>
                <a:gd name="T5" fmla="*/ 2147483647 h 365"/>
                <a:gd name="T6" fmla="*/ 2147483647 w 519"/>
                <a:gd name="T7" fmla="*/ 2147483647 h 365"/>
                <a:gd name="T8" fmla="*/ 2147483647 w 519"/>
                <a:gd name="T9" fmla="*/ 2147483647 h 365"/>
                <a:gd name="T10" fmla="*/ 2147483647 w 519"/>
                <a:gd name="T11" fmla="*/ 2147483647 h 365"/>
                <a:gd name="T12" fmla="*/ 2147483647 w 519"/>
                <a:gd name="T13" fmla="*/ 2147483647 h 365"/>
                <a:gd name="T14" fmla="*/ 0 w 519"/>
                <a:gd name="T15" fmla="*/ 2147483647 h 365"/>
                <a:gd name="T16" fmla="*/ 2147483647 w 519"/>
                <a:gd name="T17" fmla="*/ 2147483647 h 365"/>
                <a:gd name="T18" fmla="*/ 2147483647 w 519"/>
                <a:gd name="T19" fmla="*/ 2147483647 h 365"/>
                <a:gd name="T20" fmla="*/ 2147483647 w 519"/>
                <a:gd name="T21" fmla="*/ 2147483647 h 365"/>
                <a:gd name="T22" fmla="*/ 2147483647 w 519"/>
                <a:gd name="T23" fmla="*/ 2147483647 h 365"/>
                <a:gd name="T24" fmla="*/ 2147483647 w 519"/>
                <a:gd name="T25" fmla="*/ 2147483647 h 365"/>
                <a:gd name="T26" fmla="*/ 2147483647 w 519"/>
                <a:gd name="T27" fmla="*/ 2147483647 h 365"/>
                <a:gd name="T28" fmla="*/ 2147483647 w 519"/>
                <a:gd name="T29" fmla="*/ 2147483647 h 365"/>
                <a:gd name="T30" fmla="*/ 2147483647 w 519"/>
                <a:gd name="T31" fmla="*/ 2147483647 h 365"/>
                <a:gd name="T32" fmla="*/ 2147483647 w 519"/>
                <a:gd name="T33" fmla="*/ 2147483647 h 365"/>
                <a:gd name="T34" fmla="*/ 2147483647 w 519"/>
                <a:gd name="T35" fmla="*/ 2147483647 h 365"/>
                <a:gd name="T36" fmla="*/ 2147483647 w 519"/>
                <a:gd name="T37" fmla="*/ 2147483647 h 365"/>
                <a:gd name="T38" fmla="*/ 2147483647 w 519"/>
                <a:gd name="T39" fmla="*/ 2147483647 h 365"/>
                <a:gd name="T40" fmla="*/ 2147483647 w 519"/>
                <a:gd name="T41" fmla="*/ 2147483647 h 365"/>
                <a:gd name="T42" fmla="*/ 2147483647 w 519"/>
                <a:gd name="T43" fmla="*/ 2147483647 h 365"/>
                <a:gd name="T44" fmla="*/ 2147483647 w 519"/>
                <a:gd name="T45" fmla="*/ 2147483647 h 365"/>
                <a:gd name="T46" fmla="*/ 2147483647 w 519"/>
                <a:gd name="T47" fmla="*/ 2147483647 h 365"/>
                <a:gd name="T48" fmla="*/ 2147483647 w 519"/>
                <a:gd name="T49" fmla="*/ 2147483647 h 365"/>
                <a:gd name="T50" fmla="*/ 2147483647 w 519"/>
                <a:gd name="T51" fmla="*/ 0 h 365"/>
                <a:gd name="T52" fmla="*/ 2147483647 w 519"/>
                <a:gd name="T53" fmla="*/ 0 h 365"/>
                <a:gd name="T54" fmla="*/ 2147483647 w 519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19"/>
                <a:gd name="T85" fmla="*/ 0 h 365"/>
                <a:gd name="T86" fmla="*/ 519 w 519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19" h="365">
                  <a:moveTo>
                    <a:pt x="230" y="23"/>
                  </a:moveTo>
                  <a:lnTo>
                    <a:pt x="230" y="23"/>
                  </a:lnTo>
                  <a:lnTo>
                    <a:pt x="214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1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3" y="341"/>
                  </a:lnTo>
                  <a:lnTo>
                    <a:pt x="177" y="364"/>
                  </a:lnTo>
                  <a:lnTo>
                    <a:pt x="228" y="364"/>
                  </a:lnTo>
                  <a:lnTo>
                    <a:pt x="278" y="341"/>
                  </a:lnTo>
                  <a:lnTo>
                    <a:pt x="341" y="308"/>
                  </a:lnTo>
                  <a:lnTo>
                    <a:pt x="392" y="285"/>
                  </a:lnTo>
                  <a:lnTo>
                    <a:pt x="430" y="262"/>
                  </a:lnTo>
                  <a:lnTo>
                    <a:pt x="481" y="250"/>
                  </a:lnTo>
                  <a:lnTo>
                    <a:pt x="518" y="205"/>
                  </a:lnTo>
                  <a:lnTo>
                    <a:pt x="518" y="159"/>
                  </a:lnTo>
                  <a:lnTo>
                    <a:pt x="506" y="114"/>
                  </a:lnTo>
                  <a:lnTo>
                    <a:pt x="467" y="68"/>
                  </a:lnTo>
                  <a:lnTo>
                    <a:pt x="417" y="23"/>
                  </a:lnTo>
                  <a:lnTo>
                    <a:pt x="366" y="12"/>
                  </a:lnTo>
                  <a:lnTo>
                    <a:pt x="316" y="0"/>
                  </a:lnTo>
                  <a:lnTo>
                    <a:pt x="265" y="0"/>
                  </a:lnTo>
                  <a:lnTo>
                    <a:pt x="230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8" name="Freeform 33" descr="Large confetti">
              <a:extLst>
                <a:ext uri="{FF2B5EF4-FFF2-40B4-BE49-F238E27FC236}">
                  <a16:creationId xmlns:a16="http://schemas.microsoft.com/office/drawing/2014/main" id="{02A5FC4C-78DD-6382-060C-788A487BC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28203" y="2552966"/>
              <a:ext cx="633778" cy="482864"/>
            </a:xfrm>
            <a:custGeom>
              <a:avLst/>
              <a:gdLst>
                <a:gd name="T0" fmla="*/ 2147483647 w 519"/>
                <a:gd name="T1" fmla="*/ 2147483647 h 365"/>
                <a:gd name="T2" fmla="*/ 2147483647 w 519"/>
                <a:gd name="T3" fmla="*/ 2147483647 h 365"/>
                <a:gd name="T4" fmla="*/ 2147483647 w 519"/>
                <a:gd name="T5" fmla="*/ 2147483647 h 365"/>
                <a:gd name="T6" fmla="*/ 2147483647 w 519"/>
                <a:gd name="T7" fmla="*/ 2147483647 h 365"/>
                <a:gd name="T8" fmla="*/ 2147483647 w 519"/>
                <a:gd name="T9" fmla="*/ 2147483647 h 365"/>
                <a:gd name="T10" fmla="*/ 2147483647 w 519"/>
                <a:gd name="T11" fmla="*/ 2147483647 h 365"/>
                <a:gd name="T12" fmla="*/ 2147483647 w 519"/>
                <a:gd name="T13" fmla="*/ 2147483647 h 365"/>
                <a:gd name="T14" fmla="*/ 0 w 519"/>
                <a:gd name="T15" fmla="*/ 2147483647 h 365"/>
                <a:gd name="T16" fmla="*/ 2147483647 w 519"/>
                <a:gd name="T17" fmla="*/ 2147483647 h 365"/>
                <a:gd name="T18" fmla="*/ 2147483647 w 519"/>
                <a:gd name="T19" fmla="*/ 2147483647 h 365"/>
                <a:gd name="T20" fmla="*/ 2147483647 w 519"/>
                <a:gd name="T21" fmla="*/ 2147483647 h 365"/>
                <a:gd name="T22" fmla="*/ 2147483647 w 519"/>
                <a:gd name="T23" fmla="*/ 2147483647 h 365"/>
                <a:gd name="T24" fmla="*/ 2147483647 w 519"/>
                <a:gd name="T25" fmla="*/ 2147483647 h 365"/>
                <a:gd name="T26" fmla="*/ 2147483647 w 519"/>
                <a:gd name="T27" fmla="*/ 2147483647 h 365"/>
                <a:gd name="T28" fmla="*/ 2147483647 w 519"/>
                <a:gd name="T29" fmla="*/ 2147483647 h 365"/>
                <a:gd name="T30" fmla="*/ 2147483647 w 519"/>
                <a:gd name="T31" fmla="*/ 2147483647 h 365"/>
                <a:gd name="T32" fmla="*/ 2147483647 w 519"/>
                <a:gd name="T33" fmla="*/ 2147483647 h 365"/>
                <a:gd name="T34" fmla="*/ 2147483647 w 519"/>
                <a:gd name="T35" fmla="*/ 2147483647 h 365"/>
                <a:gd name="T36" fmla="*/ 2147483647 w 519"/>
                <a:gd name="T37" fmla="*/ 2147483647 h 365"/>
                <a:gd name="T38" fmla="*/ 2147483647 w 519"/>
                <a:gd name="T39" fmla="*/ 2147483647 h 365"/>
                <a:gd name="T40" fmla="*/ 2147483647 w 519"/>
                <a:gd name="T41" fmla="*/ 2147483647 h 365"/>
                <a:gd name="T42" fmla="*/ 2147483647 w 519"/>
                <a:gd name="T43" fmla="*/ 2147483647 h 365"/>
                <a:gd name="T44" fmla="*/ 2147483647 w 519"/>
                <a:gd name="T45" fmla="*/ 2147483647 h 365"/>
                <a:gd name="T46" fmla="*/ 2147483647 w 519"/>
                <a:gd name="T47" fmla="*/ 2147483647 h 365"/>
                <a:gd name="T48" fmla="*/ 2147483647 w 519"/>
                <a:gd name="T49" fmla="*/ 2147483647 h 365"/>
                <a:gd name="T50" fmla="*/ 2147483647 w 519"/>
                <a:gd name="T51" fmla="*/ 0 h 365"/>
                <a:gd name="T52" fmla="*/ 2147483647 w 519"/>
                <a:gd name="T53" fmla="*/ 0 h 365"/>
                <a:gd name="T54" fmla="*/ 2147483647 w 519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19"/>
                <a:gd name="T85" fmla="*/ 0 h 365"/>
                <a:gd name="T86" fmla="*/ 519 w 519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19" h="365">
                  <a:moveTo>
                    <a:pt x="230" y="23"/>
                  </a:moveTo>
                  <a:lnTo>
                    <a:pt x="230" y="23"/>
                  </a:lnTo>
                  <a:lnTo>
                    <a:pt x="214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1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3" y="341"/>
                  </a:lnTo>
                  <a:lnTo>
                    <a:pt x="177" y="364"/>
                  </a:lnTo>
                  <a:lnTo>
                    <a:pt x="228" y="364"/>
                  </a:lnTo>
                  <a:lnTo>
                    <a:pt x="278" y="341"/>
                  </a:lnTo>
                  <a:lnTo>
                    <a:pt x="341" y="308"/>
                  </a:lnTo>
                  <a:lnTo>
                    <a:pt x="392" y="285"/>
                  </a:lnTo>
                  <a:lnTo>
                    <a:pt x="430" y="262"/>
                  </a:lnTo>
                  <a:lnTo>
                    <a:pt x="481" y="250"/>
                  </a:lnTo>
                  <a:lnTo>
                    <a:pt x="518" y="205"/>
                  </a:lnTo>
                  <a:lnTo>
                    <a:pt x="518" y="159"/>
                  </a:lnTo>
                  <a:lnTo>
                    <a:pt x="506" y="114"/>
                  </a:lnTo>
                  <a:lnTo>
                    <a:pt x="467" y="68"/>
                  </a:lnTo>
                  <a:lnTo>
                    <a:pt x="417" y="23"/>
                  </a:lnTo>
                  <a:lnTo>
                    <a:pt x="366" y="12"/>
                  </a:lnTo>
                  <a:lnTo>
                    <a:pt x="316" y="0"/>
                  </a:lnTo>
                  <a:lnTo>
                    <a:pt x="265" y="0"/>
                  </a:lnTo>
                  <a:lnTo>
                    <a:pt x="230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9" name="Freeform 34" descr="Large confetti">
              <a:extLst>
                <a:ext uri="{FF2B5EF4-FFF2-40B4-BE49-F238E27FC236}">
                  <a16:creationId xmlns:a16="http://schemas.microsoft.com/office/drawing/2014/main" id="{366DD796-A75F-A4FC-843D-A2B858B35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37049" y="2552966"/>
              <a:ext cx="633778" cy="482864"/>
            </a:xfrm>
            <a:custGeom>
              <a:avLst/>
              <a:gdLst>
                <a:gd name="T0" fmla="*/ 2147483647 w 519"/>
                <a:gd name="T1" fmla="*/ 2147483647 h 365"/>
                <a:gd name="T2" fmla="*/ 2147483647 w 519"/>
                <a:gd name="T3" fmla="*/ 2147483647 h 365"/>
                <a:gd name="T4" fmla="*/ 2147483647 w 519"/>
                <a:gd name="T5" fmla="*/ 2147483647 h 365"/>
                <a:gd name="T6" fmla="*/ 2147483647 w 519"/>
                <a:gd name="T7" fmla="*/ 2147483647 h 365"/>
                <a:gd name="T8" fmla="*/ 2147483647 w 519"/>
                <a:gd name="T9" fmla="*/ 2147483647 h 365"/>
                <a:gd name="T10" fmla="*/ 2147483647 w 519"/>
                <a:gd name="T11" fmla="*/ 2147483647 h 365"/>
                <a:gd name="T12" fmla="*/ 2147483647 w 519"/>
                <a:gd name="T13" fmla="*/ 2147483647 h 365"/>
                <a:gd name="T14" fmla="*/ 0 w 519"/>
                <a:gd name="T15" fmla="*/ 2147483647 h 365"/>
                <a:gd name="T16" fmla="*/ 2147483647 w 519"/>
                <a:gd name="T17" fmla="*/ 2147483647 h 365"/>
                <a:gd name="T18" fmla="*/ 2147483647 w 519"/>
                <a:gd name="T19" fmla="*/ 2147483647 h 365"/>
                <a:gd name="T20" fmla="*/ 2147483647 w 519"/>
                <a:gd name="T21" fmla="*/ 2147483647 h 365"/>
                <a:gd name="T22" fmla="*/ 2147483647 w 519"/>
                <a:gd name="T23" fmla="*/ 2147483647 h 365"/>
                <a:gd name="T24" fmla="*/ 2147483647 w 519"/>
                <a:gd name="T25" fmla="*/ 2147483647 h 365"/>
                <a:gd name="T26" fmla="*/ 2147483647 w 519"/>
                <a:gd name="T27" fmla="*/ 2147483647 h 365"/>
                <a:gd name="T28" fmla="*/ 2147483647 w 519"/>
                <a:gd name="T29" fmla="*/ 2147483647 h 365"/>
                <a:gd name="T30" fmla="*/ 2147483647 w 519"/>
                <a:gd name="T31" fmla="*/ 2147483647 h 365"/>
                <a:gd name="T32" fmla="*/ 2147483647 w 519"/>
                <a:gd name="T33" fmla="*/ 2147483647 h 365"/>
                <a:gd name="T34" fmla="*/ 2147483647 w 519"/>
                <a:gd name="T35" fmla="*/ 2147483647 h 365"/>
                <a:gd name="T36" fmla="*/ 2147483647 w 519"/>
                <a:gd name="T37" fmla="*/ 2147483647 h 365"/>
                <a:gd name="T38" fmla="*/ 2147483647 w 519"/>
                <a:gd name="T39" fmla="*/ 2147483647 h 365"/>
                <a:gd name="T40" fmla="*/ 2147483647 w 519"/>
                <a:gd name="T41" fmla="*/ 2147483647 h 365"/>
                <a:gd name="T42" fmla="*/ 2147483647 w 519"/>
                <a:gd name="T43" fmla="*/ 2147483647 h 365"/>
                <a:gd name="T44" fmla="*/ 2147483647 w 519"/>
                <a:gd name="T45" fmla="*/ 2147483647 h 365"/>
                <a:gd name="T46" fmla="*/ 2147483647 w 519"/>
                <a:gd name="T47" fmla="*/ 2147483647 h 365"/>
                <a:gd name="T48" fmla="*/ 2147483647 w 519"/>
                <a:gd name="T49" fmla="*/ 2147483647 h 365"/>
                <a:gd name="T50" fmla="*/ 2147483647 w 519"/>
                <a:gd name="T51" fmla="*/ 0 h 365"/>
                <a:gd name="T52" fmla="*/ 2147483647 w 519"/>
                <a:gd name="T53" fmla="*/ 0 h 365"/>
                <a:gd name="T54" fmla="*/ 2147483647 w 519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19"/>
                <a:gd name="T85" fmla="*/ 0 h 365"/>
                <a:gd name="T86" fmla="*/ 519 w 519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19" h="365">
                  <a:moveTo>
                    <a:pt x="230" y="23"/>
                  </a:moveTo>
                  <a:lnTo>
                    <a:pt x="230" y="23"/>
                  </a:lnTo>
                  <a:lnTo>
                    <a:pt x="214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1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3" y="341"/>
                  </a:lnTo>
                  <a:lnTo>
                    <a:pt x="177" y="364"/>
                  </a:lnTo>
                  <a:lnTo>
                    <a:pt x="228" y="364"/>
                  </a:lnTo>
                  <a:lnTo>
                    <a:pt x="278" y="341"/>
                  </a:lnTo>
                  <a:lnTo>
                    <a:pt x="341" y="308"/>
                  </a:lnTo>
                  <a:lnTo>
                    <a:pt x="392" y="285"/>
                  </a:lnTo>
                  <a:lnTo>
                    <a:pt x="430" y="262"/>
                  </a:lnTo>
                  <a:lnTo>
                    <a:pt x="481" y="250"/>
                  </a:lnTo>
                  <a:lnTo>
                    <a:pt x="518" y="205"/>
                  </a:lnTo>
                  <a:lnTo>
                    <a:pt x="518" y="159"/>
                  </a:lnTo>
                  <a:lnTo>
                    <a:pt x="506" y="114"/>
                  </a:lnTo>
                  <a:lnTo>
                    <a:pt x="467" y="68"/>
                  </a:lnTo>
                  <a:lnTo>
                    <a:pt x="417" y="23"/>
                  </a:lnTo>
                  <a:lnTo>
                    <a:pt x="366" y="12"/>
                  </a:lnTo>
                  <a:lnTo>
                    <a:pt x="316" y="0"/>
                  </a:lnTo>
                  <a:lnTo>
                    <a:pt x="265" y="0"/>
                  </a:lnTo>
                  <a:lnTo>
                    <a:pt x="230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0" name="Arc 35">
              <a:extLst>
                <a:ext uri="{FF2B5EF4-FFF2-40B4-BE49-F238E27FC236}">
                  <a16:creationId xmlns:a16="http://schemas.microsoft.com/office/drawing/2014/main" id="{A3785466-F65F-19B6-53C5-9D2082435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72597" y="2293674"/>
              <a:ext cx="653318" cy="28971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501"/>
                  </a:moveTo>
                  <a:cubicBezTo>
                    <a:pt x="54" y="9626"/>
                    <a:pt x="9684" y="22"/>
                    <a:pt x="21560" y="0"/>
                  </a:cubicBezTo>
                </a:path>
                <a:path w="21600" h="21600" stroke="0" extrusionOk="0">
                  <a:moveTo>
                    <a:pt x="0" y="21501"/>
                  </a:moveTo>
                  <a:cubicBezTo>
                    <a:pt x="54" y="9626"/>
                    <a:pt x="9684" y="22"/>
                    <a:pt x="21560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1" name="Oval 36">
              <a:extLst>
                <a:ext uri="{FF2B5EF4-FFF2-40B4-BE49-F238E27FC236}">
                  <a16:creationId xmlns:a16="http://schemas.microsoft.com/office/drawing/2014/main" id="{B5B55559-223A-6C33-72BF-C8F2CEFCA52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320000">
              <a:off x="-4296090" y="2192776"/>
              <a:ext cx="300303" cy="86703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2" name="Oval 37">
              <a:extLst>
                <a:ext uri="{FF2B5EF4-FFF2-40B4-BE49-F238E27FC236}">
                  <a16:creationId xmlns:a16="http://schemas.microsoft.com/office/drawing/2014/main" id="{15051555-D253-A557-9F7D-7A84423F665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4166088" y="2362465"/>
              <a:ext cx="277202" cy="93927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3" name="Oval 38">
              <a:extLst>
                <a:ext uri="{FF2B5EF4-FFF2-40B4-BE49-F238E27FC236}">
                  <a16:creationId xmlns:a16="http://schemas.microsoft.com/office/drawing/2014/main" id="{1840A6DC-A9AC-0478-79A0-053464DC594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80000">
              <a:off x="-3809510" y="2304257"/>
              <a:ext cx="275981" cy="95250"/>
            </a:xfrm>
            <a:prstGeom prst="ellipse">
              <a:avLst/>
            </a:prstGeom>
            <a:solidFill>
              <a:srgbClr val="51DC00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4" name="Freeform 39" descr="Large confetti">
              <a:extLst>
                <a:ext uri="{FF2B5EF4-FFF2-40B4-BE49-F238E27FC236}">
                  <a16:creationId xmlns:a16="http://schemas.microsoft.com/office/drawing/2014/main" id="{63599AA3-B50B-616C-8A9D-A845036F2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52241" y="2552966"/>
              <a:ext cx="633778" cy="482864"/>
            </a:xfrm>
            <a:custGeom>
              <a:avLst/>
              <a:gdLst>
                <a:gd name="T0" fmla="*/ 2147483647 w 519"/>
                <a:gd name="T1" fmla="*/ 2147483647 h 365"/>
                <a:gd name="T2" fmla="*/ 2147483647 w 519"/>
                <a:gd name="T3" fmla="*/ 2147483647 h 365"/>
                <a:gd name="T4" fmla="*/ 2147483647 w 519"/>
                <a:gd name="T5" fmla="*/ 2147483647 h 365"/>
                <a:gd name="T6" fmla="*/ 2147483647 w 519"/>
                <a:gd name="T7" fmla="*/ 2147483647 h 365"/>
                <a:gd name="T8" fmla="*/ 2147483647 w 519"/>
                <a:gd name="T9" fmla="*/ 2147483647 h 365"/>
                <a:gd name="T10" fmla="*/ 2147483647 w 519"/>
                <a:gd name="T11" fmla="*/ 2147483647 h 365"/>
                <a:gd name="T12" fmla="*/ 2147483647 w 519"/>
                <a:gd name="T13" fmla="*/ 2147483647 h 365"/>
                <a:gd name="T14" fmla="*/ 0 w 519"/>
                <a:gd name="T15" fmla="*/ 2147483647 h 365"/>
                <a:gd name="T16" fmla="*/ 2147483647 w 519"/>
                <a:gd name="T17" fmla="*/ 2147483647 h 365"/>
                <a:gd name="T18" fmla="*/ 2147483647 w 519"/>
                <a:gd name="T19" fmla="*/ 2147483647 h 365"/>
                <a:gd name="T20" fmla="*/ 2147483647 w 519"/>
                <a:gd name="T21" fmla="*/ 2147483647 h 365"/>
                <a:gd name="T22" fmla="*/ 2147483647 w 519"/>
                <a:gd name="T23" fmla="*/ 2147483647 h 365"/>
                <a:gd name="T24" fmla="*/ 2147483647 w 519"/>
                <a:gd name="T25" fmla="*/ 2147483647 h 365"/>
                <a:gd name="T26" fmla="*/ 2147483647 w 519"/>
                <a:gd name="T27" fmla="*/ 2147483647 h 365"/>
                <a:gd name="T28" fmla="*/ 2147483647 w 519"/>
                <a:gd name="T29" fmla="*/ 2147483647 h 365"/>
                <a:gd name="T30" fmla="*/ 2147483647 w 519"/>
                <a:gd name="T31" fmla="*/ 2147483647 h 365"/>
                <a:gd name="T32" fmla="*/ 2147483647 w 519"/>
                <a:gd name="T33" fmla="*/ 2147483647 h 365"/>
                <a:gd name="T34" fmla="*/ 2147483647 w 519"/>
                <a:gd name="T35" fmla="*/ 2147483647 h 365"/>
                <a:gd name="T36" fmla="*/ 2147483647 w 519"/>
                <a:gd name="T37" fmla="*/ 2147483647 h 365"/>
                <a:gd name="T38" fmla="*/ 2147483647 w 519"/>
                <a:gd name="T39" fmla="*/ 2147483647 h 365"/>
                <a:gd name="T40" fmla="*/ 2147483647 w 519"/>
                <a:gd name="T41" fmla="*/ 2147483647 h 365"/>
                <a:gd name="T42" fmla="*/ 2147483647 w 519"/>
                <a:gd name="T43" fmla="*/ 2147483647 h 365"/>
                <a:gd name="T44" fmla="*/ 2147483647 w 519"/>
                <a:gd name="T45" fmla="*/ 2147483647 h 365"/>
                <a:gd name="T46" fmla="*/ 2147483647 w 519"/>
                <a:gd name="T47" fmla="*/ 2147483647 h 365"/>
                <a:gd name="T48" fmla="*/ 2147483647 w 519"/>
                <a:gd name="T49" fmla="*/ 2147483647 h 365"/>
                <a:gd name="T50" fmla="*/ 2147483647 w 519"/>
                <a:gd name="T51" fmla="*/ 0 h 365"/>
                <a:gd name="T52" fmla="*/ 2147483647 w 519"/>
                <a:gd name="T53" fmla="*/ 0 h 365"/>
                <a:gd name="T54" fmla="*/ 2147483647 w 519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19"/>
                <a:gd name="T85" fmla="*/ 0 h 365"/>
                <a:gd name="T86" fmla="*/ 519 w 519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19" h="365">
                  <a:moveTo>
                    <a:pt x="230" y="23"/>
                  </a:moveTo>
                  <a:lnTo>
                    <a:pt x="230" y="23"/>
                  </a:lnTo>
                  <a:lnTo>
                    <a:pt x="214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1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3" y="341"/>
                  </a:lnTo>
                  <a:lnTo>
                    <a:pt x="177" y="364"/>
                  </a:lnTo>
                  <a:lnTo>
                    <a:pt x="228" y="364"/>
                  </a:lnTo>
                  <a:lnTo>
                    <a:pt x="278" y="341"/>
                  </a:lnTo>
                  <a:lnTo>
                    <a:pt x="341" y="308"/>
                  </a:lnTo>
                  <a:lnTo>
                    <a:pt x="392" y="285"/>
                  </a:lnTo>
                  <a:lnTo>
                    <a:pt x="430" y="262"/>
                  </a:lnTo>
                  <a:lnTo>
                    <a:pt x="481" y="250"/>
                  </a:lnTo>
                  <a:lnTo>
                    <a:pt x="518" y="205"/>
                  </a:lnTo>
                  <a:lnTo>
                    <a:pt x="518" y="159"/>
                  </a:lnTo>
                  <a:lnTo>
                    <a:pt x="506" y="114"/>
                  </a:lnTo>
                  <a:lnTo>
                    <a:pt x="467" y="68"/>
                  </a:lnTo>
                  <a:lnTo>
                    <a:pt x="417" y="23"/>
                  </a:lnTo>
                  <a:lnTo>
                    <a:pt x="366" y="12"/>
                  </a:lnTo>
                  <a:lnTo>
                    <a:pt x="316" y="0"/>
                  </a:lnTo>
                  <a:lnTo>
                    <a:pt x="265" y="0"/>
                  </a:lnTo>
                  <a:lnTo>
                    <a:pt x="230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5" name="Arc 40">
              <a:extLst>
                <a:ext uri="{FF2B5EF4-FFF2-40B4-BE49-F238E27FC236}">
                  <a16:creationId xmlns:a16="http://schemas.microsoft.com/office/drawing/2014/main" id="{D794D5EB-C18B-3720-8FBA-30211E0F9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6791" y="2353205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6" name="Arc 41">
              <a:extLst>
                <a:ext uri="{FF2B5EF4-FFF2-40B4-BE49-F238E27FC236}">
                  <a16:creationId xmlns:a16="http://schemas.microsoft.com/office/drawing/2014/main" id="{5BC36A4D-8A49-6783-B335-473C17F86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57117" y="2353205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7" name="Arc 42">
              <a:extLst>
                <a:ext uri="{FF2B5EF4-FFF2-40B4-BE49-F238E27FC236}">
                  <a16:creationId xmlns:a16="http://schemas.microsoft.com/office/drawing/2014/main" id="{381B1A6C-CBEE-4083-2CB4-6F9375702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41106" y="2353205"/>
              <a:ext cx="41641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2" y="34"/>
                    <a:pt x="21537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2" y="34"/>
                    <a:pt x="21537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8" name="Arc 43">
              <a:extLst>
                <a:ext uri="{FF2B5EF4-FFF2-40B4-BE49-F238E27FC236}">
                  <a16:creationId xmlns:a16="http://schemas.microsoft.com/office/drawing/2014/main" id="{F3E3DAB0-6F17-6998-502E-DF6DEEAD7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0213" y="2353205"/>
              <a:ext cx="41519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1" y="35"/>
                    <a:pt x="21536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49" name="Arc 44">
              <a:extLst>
                <a:ext uri="{FF2B5EF4-FFF2-40B4-BE49-F238E27FC236}">
                  <a16:creationId xmlns:a16="http://schemas.microsoft.com/office/drawing/2014/main" id="{645B4738-A1B1-C60D-C376-F9C32FA1E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04203" y="2353205"/>
              <a:ext cx="416413" cy="34660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5"/>
                    <a:pt x="9632" y="34"/>
                    <a:pt x="21537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5"/>
                    <a:pt x="9632" y="34"/>
                    <a:pt x="21537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50" name="Freeform 45" descr="Large confetti">
              <a:extLst>
                <a:ext uri="{FF2B5EF4-FFF2-40B4-BE49-F238E27FC236}">
                  <a16:creationId xmlns:a16="http://schemas.microsoft.com/office/drawing/2014/main" id="{F1EE84B3-4E1F-D0BE-B19C-DB5FDF6D2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82626" y="2552966"/>
              <a:ext cx="632558" cy="482864"/>
            </a:xfrm>
            <a:custGeom>
              <a:avLst/>
              <a:gdLst>
                <a:gd name="T0" fmla="*/ 2147483647 w 518"/>
                <a:gd name="T1" fmla="*/ 2147483647 h 365"/>
                <a:gd name="T2" fmla="*/ 2147483647 w 518"/>
                <a:gd name="T3" fmla="*/ 2147483647 h 365"/>
                <a:gd name="T4" fmla="*/ 2147483647 w 518"/>
                <a:gd name="T5" fmla="*/ 2147483647 h 365"/>
                <a:gd name="T6" fmla="*/ 2147483647 w 518"/>
                <a:gd name="T7" fmla="*/ 2147483647 h 365"/>
                <a:gd name="T8" fmla="*/ 2147483647 w 518"/>
                <a:gd name="T9" fmla="*/ 2147483647 h 365"/>
                <a:gd name="T10" fmla="*/ 2147483647 w 518"/>
                <a:gd name="T11" fmla="*/ 2147483647 h 365"/>
                <a:gd name="T12" fmla="*/ 2147483647 w 518"/>
                <a:gd name="T13" fmla="*/ 2147483647 h 365"/>
                <a:gd name="T14" fmla="*/ 0 w 518"/>
                <a:gd name="T15" fmla="*/ 2147483647 h 365"/>
                <a:gd name="T16" fmla="*/ 2147483647 w 518"/>
                <a:gd name="T17" fmla="*/ 2147483647 h 365"/>
                <a:gd name="T18" fmla="*/ 2147483647 w 518"/>
                <a:gd name="T19" fmla="*/ 2147483647 h 365"/>
                <a:gd name="T20" fmla="*/ 2147483647 w 518"/>
                <a:gd name="T21" fmla="*/ 2147483647 h 365"/>
                <a:gd name="T22" fmla="*/ 2147483647 w 518"/>
                <a:gd name="T23" fmla="*/ 2147483647 h 365"/>
                <a:gd name="T24" fmla="*/ 2147483647 w 518"/>
                <a:gd name="T25" fmla="*/ 2147483647 h 365"/>
                <a:gd name="T26" fmla="*/ 2147483647 w 518"/>
                <a:gd name="T27" fmla="*/ 2147483647 h 365"/>
                <a:gd name="T28" fmla="*/ 2147483647 w 518"/>
                <a:gd name="T29" fmla="*/ 2147483647 h 365"/>
                <a:gd name="T30" fmla="*/ 2147483647 w 518"/>
                <a:gd name="T31" fmla="*/ 2147483647 h 365"/>
                <a:gd name="T32" fmla="*/ 2147483647 w 518"/>
                <a:gd name="T33" fmla="*/ 2147483647 h 365"/>
                <a:gd name="T34" fmla="*/ 2147483647 w 518"/>
                <a:gd name="T35" fmla="*/ 2147483647 h 365"/>
                <a:gd name="T36" fmla="*/ 2147483647 w 518"/>
                <a:gd name="T37" fmla="*/ 2147483647 h 365"/>
                <a:gd name="T38" fmla="*/ 2147483647 w 518"/>
                <a:gd name="T39" fmla="*/ 2147483647 h 365"/>
                <a:gd name="T40" fmla="*/ 2147483647 w 518"/>
                <a:gd name="T41" fmla="*/ 2147483647 h 365"/>
                <a:gd name="T42" fmla="*/ 2147483647 w 518"/>
                <a:gd name="T43" fmla="*/ 2147483647 h 365"/>
                <a:gd name="T44" fmla="*/ 2147483647 w 518"/>
                <a:gd name="T45" fmla="*/ 2147483647 h 365"/>
                <a:gd name="T46" fmla="*/ 2147483647 w 518"/>
                <a:gd name="T47" fmla="*/ 2147483647 h 365"/>
                <a:gd name="T48" fmla="*/ 2147483647 w 518"/>
                <a:gd name="T49" fmla="*/ 2147483647 h 365"/>
                <a:gd name="T50" fmla="*/ 2147483647 w 518"/>
                <a:gd name="T51" fmla="*/ 0 h 365"/>
                <a:gd name="T52" fmla="*/ 2147483647 w 518"/>
                <a:gd name="T53" fmla="*/ 0 h 365"/>
                <a:gd name="T54" fmla="*/ 2147483647 w 518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18"/>
                <a:gd name="T85" fmla="*/ 0 h 365"/>
                <a:gd name="T86" fmla="*/ 518 w 518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18" h="365">
                  <a:moveTo>
                    <a:pt x="229" y="23"/>
                  </a:moveTo>
                  <a:lnTo>
                    <a:pt x="229" y="23"/>
                  </a:lnTo>
                  <a:lnTo>
                    <a:pt x="214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0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3" y="341"/>
                  </a:lnTo>
                  <a:lnTo>
                    <a:pt x="177" y="364"/>
                  </a:lnTo>
                  <a:lnTo>
                    <a:pt x="227" y="364"/>
                  </a:lnTo>
                  <a:lnTo>
                    <a:pt x="278" y="341"/>
                  </a:lnTo>
                  <a:lnTo>
                    <a:pt x="340" y="308"/>
                  </a:lnTo>
                  <a:lnTo>
                    <a:pt x="391" y="285"/>
                  </a:lnTo>
                  <a:lnTo>
                    <a:pt x="429" y="262"/>
                  </a:lnTo>
                  <a:lnTo>
                    <a:pt x="480" y="250"/>
                  </a:lnTo>
                  <a:lnTo>
                    <a:pt x="517" y="205"/>
                  </a:lnTo>
                  <a:lnTo>
                    <a:pt x="517" y="159"/>
                  </a:lnTo>
                  <a:lnTo>
                    <a:pt x="505" y="114"/>
                  </a:lnTo>
                  <a:lnTo>
                    <a:pt x="467" y="68"/>
                  </a:lnTo>
                  <a:lnTo>
                    <a:pt x="416" y="23"/>
                  </a:lnTo>
                  <a:lnTo>
                    <a:pt x="366" y="12"/>
                  </a:lnTo>
                  <a:lnTo>
                    <a:pt x="315" y="0"/>
                  </a:lnTo>
                  <a:lnTo>
                    <a:pt x="265" y="0"/>
                  </a:lnTo>
                  <a:lnTo>
                    <a:pt x="229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" name="Freeform 46" descr="Large confetti">
              <a:extLst>
                <a:ext uri="{FF2B5EF4-FFF2-40B4-BE49-F238E27FC236}">
                  <a16:creationId xmlns:a16="http://schemas.microsoft.com/office/drawing/2014/main" id="{221A47DE-ED80-795B-16F2-B5C3A474C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99040" y="2552966"/>
              <a:ext cx="635000" cy="482864"/>
            </a:xfrm>
            <a:custGeom>
              <a:avLst/>
              <a:gdLst>
                <a:gd name="T0" fmla="*/ 2147483647 w 520"/>
                <a:gd name="T1" fmla="*/ 2147483647 h 365"/>
                <a:gd name="T2" fmla="*/ 2147483647 w 520"/>
                <a:gd name="T3" fmla="*/ 2147483647 h 365"/>
                <a:gd name="T4" fmla="*/ 2147483647 w 520"/>
                <a:gd name="T5" fmla="*/ 2147483647 h 365"/>
                <a:gd name="T6" fmla="*/ 2147483647 w 520"/>
                <a:gd name="T7" fmla="*/ 2147483647 h 365"/>
                <a:gd name="T8" fmla="*/ 2147483647 w 520"/>
                <a:gd name="T9" fmla="*/ 2147483647 h 365"/>
                <a:gd name="T10" fmla="*/ 2147483647 w 520"/>
                <a:gd name="T11" fmla="*/ 2147483647 h 365"/>
                <a:gd name="T12" fmla="*/ 2147483647 w 520"/>
                <a:gd name="T13" fmla="*/ 2147483647 h 365"/>
                <a:gd name="T14" fmla="*/ 0 w 520"/>
                <a:gd name="T15" fmla="*/ 2147483647 h 365"/>
                <a:gd name="T16" fmla="*/ 2147483647 w 520"/>
                <a:gd name="T17" fmla="*/ 2147483647 h 365"/>
                <a:gd name="T18" fmla="*/ 2147483647 w 520"/>
                <a:gd name="T19" fmla="*/ 2147483647 h 365"/>
                <a:gd name="T20" fmla="*/ 2147483647 w 520"/>
                <a:gd name="T21" fmla="*/ 2147483647 h 365"/>
                <a:gd name="T22" fmla="*/ 2147483647 w 520"/>
                <a:gd name="T23" fmla="*/ 2147483647 h 365"/>
                <a:gd name="T24" fmla="*/ 2147483647 w 520"/>
                <a:gd name="T25" fmla="*/ 2147483647 h 365"/>
                <a:gd name="T26" fmla="*/ 2147483647 w 520"/>
                <a:gd name="T27" fmla="*/ 2147483647 h 365"/>
                <a:gd name="T28" fmla="*/ 2147483647 w 520"/>
                <a:gd name="T29" fmla="*/ 2147483647 h 365"/>
                <a:gd name="T30" fmla="*/ 2147483647 w 520"/>
                <a:gd name="T31" fmla="*/ 2147483647 h 365"/>
                <a:gd name="T32" fmla="*/ 2147483647 w 520"/>
                <a:gd name="T33" fmla="*/ 2147483647 h 365"/>
                <a:gd name="T34" fmla="*/ 2147483647 w 520"/>
                <a:gd name="T35" fmla="*/ 2147483647 h 365"/>
                <a:gd name="T36" fmla="*/ 2147483647 w 520"/>
                <a:gd name="T37" fmla="*/ 2147483647 h 365"/>
                <a:gd name="T38" fmla="*/ 2147483647 w 520"/>
                <a:gd name="T39" fmla="*/ 2147483647 h 365"/>
                <a:gd name="T40" fmla="*/ 2147483647 w 520"/>
                <a:gd name="T41" fmla="*/ 2147483647 h 365"/>
                <a:gd name="T42" fmla="*/ 2147483647 w 520"/>
                <a:gd name="T43" fmla="*/ 2147483647 h 365"/>
                <a:gd name="T44" fmla="*/ 2147483647 w 520"/>
                <a:gd name="T45" fmla="*/ 2147483647 h 365"/>
                <a:gd name="T46" fmla="*/ 2147483647 w 520"/>
                <a:gd name="T47" fmla="*/ 2147483647 h 365"/>
                <a:gd name="T48" fmla="*/ 2147483647 w 520"/>
                <a:gd name="T49" fmla="*/ 2147483647 h 365"/>
                <a:gd name="T50" fmla="*/ 2147483647 w 520"/>
                <a:gd name="T51" fmla="*/ 0 h 365"/>
                <a:gd name="T52" fmla="*/ 2147483647 w 520"/>
                <a:gd name="T53" fmla="*/ 0 h 365"/>
                <a:gd name="T54" fmla="*/ 2147483647 w 520"/>
                <a:gd name="T55" fmla="*/ 2147483647 h 3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0"/>
                <a:gd name="T85" fmla="*/ 0 h 365"/>
                <a:gd name="T86" fmla="*/ 520 w 520"/>
                <a:gd name="T87" fmla="*/ 365 h 3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0" h="365">
                  <a:moveTo>
                    <a:pt x="230" y="23"/>
                  </a:moveTo>
                  <a:lnTo>
                    <a:pt x="230" y="23"/>
                  </a:lnTo>
                  <a:lnTo>
                    <a:pt x="215" y="35"/>
                  </a:lnTo>
                  <a:lnTo>
                    <a:pt x="164" y="35"/>
                  </a:lnTo>
                  <a:lnTo>
                    <a:pt x="101" y="35"/>
                  </a:lnTo>
                  <a:lnTo>
                    <a:pt x="51" y="57"/>
                  </a:lnTo>
                  <a:lnTo>
                    <a:pt x="12" y="126"/>
                  </a:lnTo>
                  <a:lnTo>
                    <a:pt x="0" y="182"/>
                  </a:lnTo>
                  <a:lnTo>
                    <a:pt x="12" y="217"/>
                  </a:lnTo>
                  <a:lnTo>
                    <a:pt x="25" y="262"/>
                  </a:lnTo>
                  <a:lnTo>
                    <a:pt x="63" y="308"/>
                  </a:lnTo>
                  <a:lnTo>
                    <a:pt x="114" y="341"/>
                  </a:lnTo>
                  <a:lnTo>
                    <a:pt x="177" y="364"/>
                  </a:lnTo>
                  <a:lnTo>
                    <a:pt x="228" y="364"/>
                  </a:lnTo>
                  <a:lnTo>
                    <a:pt x="279" y="341"/>
                  </a:lnTo>
                  <a:lnTo>
                    <a:pt x="342" y="308"/>
                  </a:lnTo>
                  <a:lnTo>
                    <a:pt x="392" y="285"/>
                  </a:lnTo>
                  <a:lnTo>
                    <a:pt x="431" y="262"/>
                  </a:lnTo>
                  <a:lnTo>
                    <a:pt x="481" y="250"/>
                  </a:lnTo>
                  <a:lnTo>
                    <a:pt x="519" y="205"/>
                  </a:lnTo>
                  <a:lnTo>
                    <a:pt x="519" y="159"/>
                  </a:lnTo>
                  <a:lnTo>
                    <a:pt x="507" y="114"/>
                  </a:lnTo>
                  <a:lnTo>
                    <a:pt x="468" y="68"/>
                  </a:lnTo>
                  <a:lnTo>
                    <a:pt x="418" y="23"/>
                  </a:lnTo>
                  <a:lnTo>
                    <a:pt x="367" y="12"/>
                  </a:lnTo>
                  <a:lnTo>
                    <a:pt x="316" y="0"/>
                  </a:lnTo>
                  <a:lnTo>
                    <a:pt x="266" y="0"/>
                  </a:lnTo>
                  <a:lnTo>
                    <a:pt x="230" y="23"/>
                  </a:lnTo>
                </a:path>
              </a:pathLst>
            </a:custGeom>
            <a:pattFill prst="lgConfetti">
              <a:fgClr>
                <a:srgbClr val="AD6900"/>
              </a:fgClr>
              <a:bgClr>
                <a:schemeClr val="bg1"/>
              </a:bgClr>
            </a:pattFill>
            <a:ln w="508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3B6F671D-5632-291E-E77B-8654B1A4957F}"/>
              </a:ext>
            </a:extLst>
          </p:cNvPr>
          <p:cNvGrpSpPr/>
          <p:nvPr/>
        </p:nvGrpSpPr>
        <p:grpSpPr>
          <a:xfrm>
            <a:off x="7536000" y="3861000"/>
            <a:ext cx="4175027" cy="2486292"/>
            <a:chOff x="7536000" y="3861000"/>
            <a:chExt cx="4175027" cy="2486292"/>
          </a:xfrm>
        </p:grpSpPr>
        <p:sp>
          <p:nvSpPr>
            <p:cNvPr id="63" name="Rectangle 2" descr="Large confetti">
              <a:extLst>
                <a:ext uri="{FF2B5EF4-FFF2-40B4-BE49-F238E27FC236}">
                  <a16:creationId xmlns:a16="http://schemas.microsoft.com/office/drawing/2014/main" id="{2F928B9C-6A19-5861-BA11-844D71DE2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0916" y="4919256"/>
              <a:ext cx="1390677" cy="805129"/>
            </a:xfrm>
            <a:prstGeom prst="rect">
              <a:avLst/>
            </a:prstGeom>
            <a:pattFill prst="lgConfetti">
              <a:fgClr>
                <a:srgbClr val="AD6900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64" name="Line 3">
              <a:extLst>
                <a:ext uri="{FF2B5EF4-FFF2-40B4-BE49-F238E27FC236}">
                  <a16:creationId xmlns:a16="http://schemas.microsoft.com/office/drawing/2014/main" id="{D26EDFF8-F30A-C45B-F3CB-A28377B2E5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80916" y="4736272"/>
              <a:ext cx="0" cy="109790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65" name="Line 4">
              <a:extLst>
                <a:ext uri="{FF2B5EF4-FFF2-40B4-BE49-F238E27FC236}">
                  <a16:creationId xmlns:a16="http://schemas.microsoft.com/office/drawing/2014/main" id="{64632796-A166-8E3A-C9F2-9108921ED9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1593" y="4736272"/>
              <a:ext cx="0" cy="109790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66" name="Line 5">
              <a:extLst>
                <a:ext uri="{FF2B5EF4-FFF2-40B4-BE49-F238E27FC236}">
                  <a16:creationId xmlns:a16="http://schemas.microsoft.com/office/drawing/2014/main" id="{82E47D63-0B0A-EB05-04E4-5EDE154FFF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51358" y="5832651"/>
              <a:ext cx="1442053" cy="1845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grpSp>
          <p:nvGrpSpPr>
            <p:cNvPr id="67" name="Group 16">
              <a:extLst>
                <a:ext uri="{FF2B5EF4-FFF2-40B4-BE49-F238E27FC236}">
                  <a16:creationId xmlns:a16="http://schemas.microsoft.com/office/drawing/2014/main" id="{8ED078EC-F4D2-C5F5-1731-6DE55F76E7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90707" y="4699675"/>
              <a:ext cx="1171096" cy="109790"/>
              <a:chOff x="839" y="2016"/>
              <a:chExt cx="1664" cy="144"/>
            </a:xfrm>
          </p:grpSpPr>
          <p:sp>
            <p:nvSpPr>
              <p:cNvPr id="68" name="Line 6">
                <a:extLst>
                  <a:ext uri="{FF2B5EF4-FFF2-40B4-BE49-F238E27FC236}">
                    <a16:creationId xmlns:a16="http://schemas.microsoft.com/office/drawing/2014/main" id="{4F84EF6C-F5C0-D63C-AD2E-C0B626C443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" y="2016"/>
                <a:ext cx="1664" cy="0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9" name="Line 7">
                <a:extLst>
                  <a:ext uri="{FF2B5EF4-FFF2-40B4-BE49-F238E27FC236}">
                    <a16:creationId xmlns:a16="http://schemas.microsoft.com/office/drawing/2014/main" id="{91641300-AFBD-0EE9-AD05-BFEC697D8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0" name="Line 8">
                <a:extLst>
                  <a:ext uri="{FF2B5EF4-FFF2-40B4-BE49-F238E27FC236}">
                    <a16:creationId xmlns:a16="http://schemas.microsoft.com/office/drawing/2014/main" id="{54DFCEFE-CE7B-95E5-FDDC-463761999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7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1" name="Line 9">
                <a:extLst>
                  <a:ext uri="{FF2B5EF4-FFF2-40B4-BE49-F238E27FC236}">
                    <a16:creationId xmlns:a16="http://schemas.microsoft.com/office/drawing/2014/main" id="{3C7F67E0-3BD2-06CF-7B3E-93E3BA746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55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2" name="Line 10">
                <a:extLst>
                  <a:ext uri="{FF2B5EF4-FFF2-40B4-BE49-F238E27FC236}">
                    <a16:creationId xmlns:a16="http://schemas.microsoft.com/office/drawing/2014/main" id="{9D480838-CBCF-1D26-4AD8-E6EE0A13C1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3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3" name="Line 11">
                <a:extLst>
                  <a:ext uri="{FF2B5EF4-FFF2-40B4-BE49-F238E27FC236}">
                    <a16:creationId xmlns:a16="http://schemas.microsoft.com/office/drawing/2014/main" id="{FAE05FF3-908D-3787-CDC2-01E83120D6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1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4" name="Line 12">
                <a:extLst>
                  <a:ext uri="{FF2B5EF4-FFF2-40B4-BE49-F238E27FC236}">
                    <a16:creationId xmlns:a16="http://schemas.microsoft.com/office/drawing/2014/main" id="{1B5725EC-0754-7559-190D-FB98BF8215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9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5" name="Line 13">
                <a:extLst>
                  <a:ext uri="{FF2B5EF4-FFF2-40B4-BE49-F238E27FC236}">
                    <a16:creationId xmlns:a16="http://schemas.microsoft.com/office/drawing/2014/main" id="{C24E426C-ED49-42A4-8648-C09C8F996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7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6" name="Line 14">
                <a:extLst>
                  <a:ext uri="{FF2B5EF4-FFF2-40B4-BE49-F238E27FC236}">
                    <a16:creationId xmlns:a16="http://schemas.microsoft.com/office/drawing/2014/main" id="{FA95672E-AA74-AFFB-7378-03C41AF3D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5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7" name="Line 15">
                <a:extLst>
                  <a:ext uri="{FF2B5EF4-FFF2-40B4-BE49-F238E27FC236}">
                    <a16:creationId xmlns:a16="http://schemas.microsoft.com/office/drawing/2014/main" id="{7C4D2F00-362D-8BBA-58FC-CDD6D04A52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3" y="2016"/>
                <a:ext cx="0" cy="144"/>
              </a:xfrm>
              <a:prstGeom prst="line">
                <a:avLst/>
              </a:prstGeom>
              <a:noFill/>
              <a:ln w="50800">
                <a:solidFill>
                  <a:srgbClr val="0000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</p:grpSp>
        <p:sp>
          <p:nvSpPr>
            <p:cNvPr id="78" name="Line 17">
              <a:extLst>
                <a:ext uri="{FF2B5EF4-FFF2-40B4-BE49-F238E27FC236}">
                  <a16:creationId xmlns:a16="http://schemas.microsoft.com/office/drawing/2014/main" id="{2C929125-89D3-C8CC-90CB-6649F2E79C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6255" y="4443498"/>
              <a:ext cx="0" cy="256177"/>
            </a:xfrm>
            <a:prstGeom prst="line">
              <a:avLst/>
            </a:prstGeom>
            <a:noFill/>
            <a:ln w="50800">
              <a:solidFill>
                <a:srgbClr val="0000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79" name="Line 18">
              <a:extLst>
                <a:ext uri="{FF2B5EF4-FFF2-40B4-BE49-F238E27FC236}">
                  <a16:creationId xmlns:a16="http://schemas.microsoft.com/office/drawing/2014/main" id="{319FEBCC-0130-B8B0-8D05-2102045A54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36000" y="4443498"/>
              <a:ext cx="951516" cy="0"/>
            </a:xfrm>
            <a:prstGeom prst="line">
              <a:avLst/>
            </a:prstGeom>
            <a:noFill/>
            <a:ln w="50800">
              <a:solidFill>
                <a:srgbClr val="0000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0" name="Line 20">
              <a:extLst>
                <a:ext uri="{FF2B5EF4-FFF2-40B4-BE49-F238E27FC236}">
                  <a16:creationId xmlns:a16="http://schemas.microsoft.com/office/drawing/2014/main" id="{EBE0AB5B-46CE-31A4-B88E-5267A52C4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28000" y="5805000"/>
              <a:ext cx="1216138" cy="146387"/>
            </a:xfrm>
            <a:prstGeom prst="line">
              <a:avLst/>
            </a:prstGeom>
            <a:noFill/>
            <a:ln w="50800">
              <a:solidFill>
                <a:srgbClr val="0000CC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1" name="Oval 23">
              <a:extLst>
                <a:ext uri="{FF2B5EF4-FFF2-40B4-BE49-F238E27FC236}">
                  <a16:creationId xmlns:a16="http://schemas.microsoft.com/office/drawing/2014/main" id="{ED4E9682-932C-B50B-E7AB-7F92A47D7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3840" y="5232616"/>
              <a:ext cx="161166" cy="14028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2" name="Line 24">
              <a:extLst>
                <a:ext uri="{FF2B5EF4-FFF2-40B4-BE49-F238E27FC236}">
                  <a16:creationId xmlns:a16="http://schemas.microsoft.com/office/drawing/2014/main" id="{B9EF805F-FC56-A89F-D31B-63BE0A362C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78882" y="4223918"/>
              <a:ext cx="886064" cy="101251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3" name="Line 25">
              <a:extLst>
                <a:ext uri="{FF2B5EF4-FFF2-40B4-BE49-F238E27FC236}">
                  <a16:creationId xmlns:a16="http://schemas.microsoft.com/office/drawing/2014/main" id="{5FB6400D-8CC8-AC6A-0AC1-C8ED1FA2C8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89439" y="5379003"/>
              <a:ext cx="1044415" cy="747946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4" name="Oval 26" descr="Dotted diamond">
              <a:extLst>
                <a:ext uri="{FF2B5EF4-FFF2-40B4-BE49-F238E27FC236}">
                  <a16:creationId xmlns:a16="http://schemas.microsoft.com/office/drawing/2014/main" id="{D87DAF5B-185E-40F2-B196-4FC93AE3F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9944" y="3861000"/>
              <a:ext cx="2291520" cy="2482480"/>
            </a:xfrm>
            <a:prstGeom prst="ellipse">
              <a:avLst/>
            </a:prstGeom>
            <a:pattFill prst="dotDmnd">
              <a:fgClr>
                <a:schemeClr val="hlink"/>
              </a:fgClr>
              <a:bgClr>
                <a:schemeClr val="bg1"/>
              </a:bgClr>
            </a:pattFill>
            <a:ln w="127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5" name="Freeform 27">
              <a:extLst>
                <a:ext uri="{FF2B5EF4-FFF2-40B4-BE49-F238E27FC236}">
                  <a16:creationId xmlns:a16="http://schemas.microsoft.com/office/drawing/2014/main" id="{CA58784C-AC6B-DE39-5CAC-9F6AD6FC3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9966" y="3894547"/>
              <a:ext cx="1834060" cy="2452745"/>
            </a:xfrm>
            <a:custGeom>
              <a:avLst/>
              <a:gdLst>
                <a:gd name="T0" fmla="*/ 2147483647 w 2606"/>
                <a:gd name="T1" fmla="*/ 2147483647 h 3217"/>
                <a:gd name="T2" fmla="*/ 2147483647 w 2606"/>
                <a:gd name="T3" fmla="*/ 2147483647 h 3217"/>
                <a:gd name="T4" fmla="*/ 2147483647 w 2606"/>
                <a:gd name="T5" fmla="*/ 2147483647 h 3217"/>
                <a:gd name="T6" fmla="*/ 2147483647 w 2606"/>
                <a:gd name="T7" fmla="*/ 2147483647 h 3217"/>
                <a:gd name="T8" fmla="*/ 2147483647 w 2606"/>
                <a:gd name="T9" fmla="*/ 2147483647 h 3217"/>
                <a:gd name="T10" fmla="*/ 2147483647 w 2606"/>
                <a:gd name="T11" fmla="*/ 2147483647 h 3217"/>
                <a:gd name="T12" fmla="*/ 2147483647 w 2606"/>
                <a:gd name="T13" fmla="*/ 2147483647 h 3217"/>
                <a:gd name="T14" fmla="*/ 2147483647 w 2606"/>
                <a:gd name="T15" fmla="*/ 2147483647 h 3217"/>
                <a:gd name="T16" fmla="*/ 2147483647 w 2606"/>
                <a:gd name="T17" fmla="*/ 2147483647 h 3217"/>
                <a:gd name="T18" fmla="*/ 2147483647 w 2606"/>
                <a:gd name="T19" fmla="*/ 2147483647 h 3217"/>
                <a:gd name="T20" fmla="*/ 2147483647 w 2606"/>
                <a:gd name="T21" fmla="*/ 2147483647 h 3217"/>
                <a:gd name="T22" fmla="*/ 2147483647 w 2606"/>
                <a:gd name="T23" fmla="*/ 2147483647 h 3217"/>
                <a:gd name="T24" fmla="*/ 2147483647 w 2606"/>
                <a:gd name="T25" fmla="*/ 2147483647 h 3217"/>
                <a:gd name="T26" fmla="*/ 2147483647 w 2606"/>
                <a:gd name="T27" fmla="*/ 2147483647 h 3217"/>
                <a:gd name="T28" fmla="*/ 2147483647 w 2606"/>
                <a:gd name="T29" fmla="*/ 2147483647 h 3217"/>
                <a:gd name="T30" fmla="*/ 2147483647 w 2606"/>
                <a:gd name="T31" fmla="*/ 2147483647 h 3217"/>
                <a:gd name="T32" fmla="*/ 0 w 2606"/>
                <a:gd name="T33" fmla="*/ 2147483647 h 3217"/>
                <a:gd name="T34" fmla="*/ 2147483647 w 2606"/>
                <a:gd name="T35" fmla="*/ 2147483647 h 3217"/>
                <a:gd name="T36" fmla="*/ 2147483647 w 2606"/>
                <a:gd name="T37" fmla="*/ 2147483647 h 3217"/>
                <a:gd name="T38" fmla="*/ 2147483647 w 2606"/>
                <a:gd name="T39" fmla="*/ 2147483647 h 3217"/>
                <a:gd name="T40" fmla="*/ 2147483647 w 2606"/>
                <a:gd name="T41" fmla="*/ 2147483647 h 3217"/>
                <a:gd name="T42" fmla="*/ 2147483647 w 2606"/>
                <a:gd name="T43" fmla="*/ 2147483647 h 3217"/>
                <a:gd name="T44" fmla="*/ 2147483647 w 2606"/>
                <a:gd name="T45" fmla="*/ 2147483647 h 3217"/>
                <a:gd name="T46" fmla="*/ 2147483647 w 2606"/>
                <a:gd name="T47" fmla="*/ 0 h 3217"/>
                <a:gd name="T48" fmla="*/ 2147483647 w 2606"/>
                <a:gd name="T49" fmla="*/ 2147483647 h 3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606"/>
                <a:gd name="T76" fmla="*/ 0 h 3217"/>
                <a:gd name="T77" fmla="*/ 2606 w 2606"/>
                <a:gd name="T78" fmla="*/ 3217 h 32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606" h="3217">
                  <a:moveTo>
                    <a:pt x="1886" y="48"/>
                  </a:moveTo>
                  <a:lnTo>
                    <a:pt x="1954" y="349"/>
                  </a:lnTo>
                  <a:lnTo>
                    <a:pt x="2214" y="481"/>
                  </a:lnTo>
                  <a:lnTo>
                    <a:pt x="2518" y="658"/>
                  </a:lnTo>
                  <a:lnTo>
                    <a:pt x="2605" y="1011"/>
                  </a:lnTo>
                  <a:lnTo>
                    <a:pt x="2562" y="1584"/>
                  </a:lnTo>
                  <a:lnTo>
                    <a:pt x="2345" y="2025"/>
                  </a:lnTo>
                  <a:lnTo>
                    <a:pt x="1910" y="2466"/>
                  </a:lnTo>
                  <a:lnTo>
                    <a:pt x="1433" y="2687"/>
                  </a:lnTo>
                  <a:lnTo>
                    <a:pt x="1259" y="2907"/>
                  </a:lnTo>
                  <a:lnTo>
                    <a:pt x="1216" y="3216"/>
                  </a:lnTo>
                  <a:lnTo>
                    <a:pt x="1022" y="3168"/>
                  </a:lnTo>
                  <a:lnTo>
                    <a:pt x="955" y="2951"/>
                  </a:lnTo>
                  <a:lnTo>
                    <a:pt x="695" y="2863"/>
                  </a:lnTo>
                  <a:lnTo>
                    <a:pt x="391" y="2775"/>
                  </a:lnTo>
                  <a:lnTo>
                    <a:pt x="43" y="2554"/>
                  </a:lnTo>
                  <a:lnTo>
                    <a:pt x="0" y="2202"/>
                  </a:lnTo>
                  <a:lnTo>
                    <a:pt x="87" y="1716"/>
                  </a:lnTo>
                  <a:lnTo>
                    <a:pt x="261" y="1319"/>
                  </a:lnTo>
                  <a:lnTo>
                    <a:pt x="608" y="923"/>
                  </a:lnTo>
                  <a:lnTo>
                    <a:pt x="999" y="658"/>
                  </a:lnTo>
                  <a:lnTo>
                    <a:pt x="1433" y="393"/>
                  </a:lnTo>
                  <a:lnTo>
                    <a:pt x="1693" y="261"/>
                  </a:lnTo>
                  <a:lnTo>
                    <a:pt x="1742" y="0"/>
                  </a:lnTo>
                  <a:lnTo>
                    <a:pt x="1886" y="48"/>
                  </a:lnTo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86" name="Freeform 28" descr="75%">
              <a:extLst>
                <a:ext uri="{FF2B5EF4-FFF2-40B4-BE49-F238E27FC236}">
                  <a16:creationId xmlns:a16="http://schemas.microsoft.com/office/drawing/2014/main" id="{67E75EEE-A295-89AA-1783-C78D75A89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171" y="4363443"/>
              <a:ext cx="1528618" cy="1512666"/>
            </a:xfrm>
            <a:custGeom>
              <a:avLst/>
              <a:gdLst>
                <a:gd name="T0" fmla="*/ 2147483647 w 2172"/>
                <a:gd name="T1" fmla="*/ 2147483647 h 1984"/>
                <a:gd name="T2" fmla="*/ 2147483647 w 2172"/>
                <a:gd name="T3" fmla="*/ 2147483647 h 1984"/>
                <a:gd name="T4" fmla="*/ 2147483647 w 2172"/>
                <a:gd name="T5" fmla="*/ 2147483647 h 1984"/>
                <a:gd name="T6" fmla="*/ 2147483647 w 2172"/>
                <a:gd name="T7" fmla="*/ 2147483647 h 1984"/>
                <a:gd name="T8" fmla="*/ 2147483647 w 2172"/>
                <a:gd name="T9" fmla="*/ 2147483647 h 1984"/>
                <a:gd name="T10" fmla="*/ 2147483647 w 2172"/>
                <a:gd name="T11" fmla="*/ 2147483647 h 1984"/>
                <a:gd name="T12" fmla="*/ 2147483647 w 2172"/>
                <a:gd name="T13" fmla="*/ 2147483647 h 1984"/>
                <a:gd name="T14" fmla="*/ 2147483647 w 2172"/>
                <a:gd name="T15" fmla="*/ 2147483647 h 1984"/>
                <a:gd name="T16" fmla="*/ 2147483647 w 2172"/>
                <a:gd name="T17" fmla="*/ 2147483647 h 1984"/>
                <a:gd name="T18" fmla="*/ 2147483647 w 2172"/>
                <a:gd name="T19" fmla="*/ 2147483647 h 1984"/>
                <a:gd name="T20" fmla="*/ 0 w 2172"/>
                <a:gd name="T21" fmla="*/ 2147483647 h 1984"/>
                <a:gd name="T22" fmla="*/ 0 w 2172"/>
                <a:gd name="T23" fmla="*/ 2147483647 h 1984"/>
                <a:gd name="T24" fmla="*/ 0 w 2172"/>
                <a:gd name="T25" fmla="*/ 2147483647 h 1984"/>
                <a:gd name="T26" fmla="*/ 0 w 2172"/>
                <a:gd name="T27" fmla="*/ 2147483647 h 1984"/>
                <a:gd name="T28" fmla="*/ 2147483647 w 2172"/>
                <a:gd name="T29" fmla="*/ 2147483647 h 1984"/>
                <a:gd name="T30" fmla="*/ 2147483647 w 2172"/>
                <a:gd name="T31" fmla="*/ 2147483647 h 1984"/>
                <a:gd name="T32" fmla="*/ 2147483647 w 2172"/>
                <a:gd name="T33" fmla="*/ 2147483647 h 1984"/>
                <a:gd name="T34" fmla="*/ 2147483647 w 2172"/>
                <a:gd name="T35" fmla="*/ 2147483647 h 1984"/>
                <a:gd name="T36" fmla="*/ 2147483647 w 2172"/>
                <a:gd name="T37" fmla="*/ 2147483647 h 1984"/>
                <a:gd name="T38" fmla="*/ 2147483647 w 2172"/>
                <a:gd name="T39" fmla="*/ 2147483647 h 1984"/>
                <a:gd name="T40" fmla="*/ 2147483647 w 2172"/>
                <a:gd name="T41" fmla="*/ 2147483647 h 1984"/>
                <a:gd name="T42" fmla="*/ 2147483647 w 2172"/>
                <a:gd name="T43" fmla="*/ 2147483647 h 1984"/>
                <a:gd name="T44" fmla="*/ 2147483647 w 2172"/>
                <a:gd name="T45" fmla="*/ 2147483647 h 1984"/>
                <a:gd name="T46" fmla="*/ 2147483647 w 2172"/>
                <a:gd name="T47" fmla="*/ 2147483647 h 1984"/>
                <a:gd name="T48" fmla="*/ 2147483647 w 2172"/>
                <a:gd name="T49" fmla="*/ 2147483647 h 1984"/>
                <a:gd name="T50" fmla="*/ 2147483647 w 2172"/>
                <a:gd name="T51" fmla="*/ 2147483647 h 1984"/>
                <a:gd name="T52" fmla="*/ 2147483647 w 2172"/>
                <a:gd name="T53" fmla="*/ 2147483647 h 1984"/>
                <a:gd name="T54" fmla="*/ 2147483647 w 2172"/>
                <a:gd name="T55" fmla="*/ 2147483647 h 1984"/>
                <a:gd name="T56" fmla="*/ 2147483647 w 2172"/>
                <a:gd name="T57" fmla="*/ 2147483647 h 1984"/>
                <a:gd name="T58" fmla="*/ 2147483647 w 2172"/>
                <a:gd name="T59" fmla="*/ 2147483647 h 1984"/>
                <a:gd name="T60" fmla="*/ 2147483647 w 2172"/>
                <a:gd name="T61" fmla="*/ 2147483647 h 1984"/>
                <a:gd name="T62" fmla="*/ 2147483647 w 2172"/>
                <a:gd name="T63" fmla="*/ 2147483647 h 1984"/>
                <a:gd name="T64" fmla="*/ 2147483647 w 2172"/>
                <a:gd name="T65" fmla="*/ 2147483647 h 1984"/>
                <a:gd name="T66" fmla="*/ 2147483647 w 2172"/>
                <a:gd name="T67" fmla="*/ 2147483647 h 1984"/>
                <a:gd name="T68" fmla="*/ 2147483647 w 2172"/>
                <a:gd name="T69" fmla="*/ 2147483647 h 1984"/>
                <a:gd name="T70" fmla="*/ 2147483647 w 2172"/>
                <a:gd name="T71" fmla="*/ 2147483647 h 1984"/>
                <a:gd name="T72" fmla="*/ 2147483647 w 2172"/>
                <a:gd name="T73" fmla="*/ 0 h 1984"/>
                <a:gd name="T74" fmla="*/ 2147483647 w 2172"/>
                <a:gd name="T75" fmla="*/ 0 h 1984"/>
                <a:gd name="T76" fmla="*/ 2147483647 w 2172"/>
                <a:gd name="T77" fmla="*/ 0 h 1984"/>
                <a:gd name="T78" fmla="*/ 2147483647 w 2172"/>
                <a:gd name="T79" fmla="*/ 2147483647 h 1984"/>
                <a:gd name="T80" fmla="*/ 2147483647 w 2172"/>
                <a:gd name="T81" fmla="*/ 2147483647 h 1984"/>
                <a:gd name="T82" fmla="*/ 2147483647 w 2172"/>
                <a:gd name="T83" fmla="*/ 2147483647 h 1984"/>
                <a:gd name="T84" fmla="*/ 2147483647 w 2172"/>
                <a:gd name="T85" fmla="*/ 2147483647 h 1984"/>
                <a:gd name="T86" fmla="*/ 2147483647 w 2172"/>
                <a:gd name="T87" fmla="*/ 2147483647 h 19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72"/>
                <a:gd name="T133" fmla="*/ 0 h 1984"/>
                <a:gd name="T134" fmla="*/ 2172 w 2172"/>
                <a:gd name="T135" fmla="*/ 1984 h 19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72" h="1984">
                  <a:moveTo>
                    <a:pt x="1115" y="140"/>
                  </a:moveTo>
                  <a:lnTo>
                    <a:pt x="1067" y="167"/>
                  </a:lnTo>
                  <a:lnTo>
                    <a:pt x="891" y="264"/>
                  </a:lnTo>
                  <a:lnTo>
                    <a:pt x="782" y="299"/>
                  </a:lnTo>
                  <a:lnTo>
                    <a:pt x="569" y="431"/>
                  </a:lnTo>
                  <a:lnTo>
                    <a:pt x="393" y="629"/>
                  </a:lnTo>
                  <a:lnTo>
                    <a:pt x="213" y="828"/>
                  </a:lnTo>
                  <a:lnTo>
                    <a:pt x="108" y="1058"/>
                  </a:lnTo>
                  <a:lnTo>
                    <a:pt x="71" y="1158"/>
                  </a:lnTo>
                  <a:lnTo>
                    <a:pt x="37" y="1290"/>
                  </a:lnTo>
                  <a:lnTo>
                    <a:pt x="0" y="1422"/>
                  </a:lnTo>
                  <a:lnTo>
                    <a:pt x="0" y="1555"/>
                  </a:lnTo>
                  <a:lnTo>
                    <a:pt x="0" y="1687"/>
                  </a:lnTo>
                  <a:lnTo>
                    <a:pt x="0" y="1819"/>
                  </a:lnTo>
                  <a:lnTo>
                    <a:pt x="108" y="1917"/>
                  </a:lnTo>
                  <a:lnTo>
                    <a:pt x="250" y="1983"/>
                  </a:lnTo>
                  <a:lnTo>
                    <a:pt x="427" y="1983"/>
                  </a:lnTo>
                  <a:lnTo>
                    <a:pt x="569" y="1983"/>
                  </a:lnTo>
                  <a:lnTo>
                    <a:pt x="748" y="1917"/>
                  </a:lnTo>
                  <a:lnTo>
                    <a:pt x="925" y="1885"/>
                  </a:lnTo>
                  <a:lnTo>
                    <a:pt x="1104" y="1885"/>
                  </a:lnTo>
                  <a:lnTo>
                    <a:pt x="1280" y="1819"/>
                  </a:lnTo>
                  <a:lnTo>
                    <a:pt x="1389" y="1785"/>
                  </a:lnTo>
                  <a:lnTo>
                    <a:pt x="1531" y="1687"/>
                  </a:lnTo>
                  <a:lnTo>
                    <a:pt x="1636" y="1586"/>
                  </a:lnTo>
                  <a:lnTo>
                    <a:pt x="1778" y="1454"/>
                  </a:lnTo>
                  <a:lnTo>
                    <a:pt x="1886" y="1290"/>
                  </a:lnTo>
                  <a:lnTo>
                    <a:pt x="1958" y="1124"/>
                  </a:lnTo>
                  <a:lnTo>
                    <a:pt x="2029" y="960"/>
                  </a:lnTo>
                  <a:lnTo>
                    <a:pt x="2134" y="793"/>
                  </a:lnTo>
                  <a:lnTo>
                    <a:pt x="2134" y="629"/>
                  </a:lnTo>
                  <a:lnTo>
                    <a:pt x="2171" y="529"/>
                  </a:lnTo>
                  <a:lnTo>
                    <a:pt x="2171" y="397"/>
                  </a:lnTo>
                  <a:lnTo>
                    <a:pt x="2134" y="233"/>
                  </a:lnTo>
                  <a:lnTo>
                    <a:pt x="2063" y="132"/>
                  </a:lnTo>
                  <a:lnTo>
                    <a:pt x="1921" y="34"/>
                  </a:lnTo>
                  <a:lnTo>
                    <a:pt x="1778" y="0"/>
                  </a:lnTo>
                  <a:lnTo>
                    <a:pt x="1636" y="0"/>
                  </a:lnTo>
                  <a:lnTo>
                    <a:pt x="1494" y="0"/>
                  </a:lnTo>
                  <a:lnTo>
                    <a:pt x="1352" y="34"/>
                  </a:lnTo>
                  <a:lnTo>
                    <a:pt x="1258" y="66"/>
                  </a:lnTo>
                  <a:lnTo>
                    <a:pt x="1172" y="103"/>
                  </a:lnTo>
                  <a:lnTo>
                    <a:pt x="1144" y="119"/>
                  </a:lnTo>
                  <a:lnTo>
                    <a:pt x="1115" y="140"/>
                  </a:lnTo>
                </a:path>
              </a:pathLst>
            </a:custGeom>
            <a:pattFill prst="pct75">
              <a:fgClr>
                <a:srgbClr val="714400"/>
              </a:fgClr>
              <a:bgClr>
                <a:schemeClr val="bg1"/>
              </a:bgClr>
            </a:pattFill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87" name="Freeform 29" descr="Dark upward diagonal">
              <a:extLst>
                <a:ext uri="{FF2B5EF4-FFF2-40B4-BE49-F238E27FC236}">
                  <a16:creationId xmlns:a16="http://schemas.microsoft.com/office/drawing/2014/main" id="{727827E6-583D-992B-DB36-944749058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7929" y="4522029"/>
              <a:ext cx="1208397" cy="1195494"/>
            </a:xfrm>
            <a:custGeom>
              <a:avLst/>
              <a:gdLst>
                <a:gd name="T0" fmla="*/ 2147483647 w 1717"/>
                <a:gd name="T1" fmla="*/ 2147483647 h 1568"/>
                <a:gd name="T2" fmla="*/ 2147483647 w 1717"/>
                <a:gd name="T3" fmla="*/ 2147483647 h 1568"/>
                <a:gd name="T4" fmla="*/ 2147483647 w 1717"/>
                <a:gd name="T5" fmla="*/ 2147483647 h 1568"/>
                <a:gd name="T6" fmla="*/ 2147483647 w 1717"/>
                <a:gd name="T7" fmla="*/ 2147483647 h 1568"/>
                <a:gd name="T8" fmla="*/ 2147483647 w 1717"/>
                <a:gd name="T9" fmla="*/ 2147483647 h 1568"/>
                <a:gd name="T10" fmla="*/ 2147483647 w 1717"/>
                <a:gd name="T11" fmla="*/ 2147483647 h 1568"/>
                <a:gd name="T12" fmla="*/ 2147483647 w 1717"/>
                <a:gd name="T13" fmla="*/ 2147483647 h 1568"/>
                <a:gd name="T14" fmla="*/ 2147483647 w 1717"/>
                <a:gd name="T15" fmla="*/ 2147483647 h 1568"/>
                <a:gd name="T16" fmla="*/ 2147483647 w 1717"/>
                <a:gd name="T17" fmla="*/ 2147483647 h 1568"/>
                <a:gd name="T18" fmla="*/ 2147483647 w 1717"/>
                <a:gd name="T19" fmla="*/ 2147483647 h 1568"/>
                <a:gd name="T20" fmla="*/ 0 w 1717"/>
                <a:gd name="T21" fmla="*/ 2147483647 h 1568"/>
                <a:gd name="T22" fmla="*/ 0 w 1717"/>
                <a:gd name="T23" fmla="*/ 2147483647 h 1568"/>
                <a:gd name="T24" fmla="*/ 0 w 1717"/>
                <a:gd name="T25" fmla="*/ 2147483647 h 1568"/>
                <a:gd name="T26" fmla="*/ 0 w 1717"/>
                <a:gd name="T27" fmla="*/ 2147483647 h 1568"/>
                <a:gd name="T28" fmla="*/ 2147483647 w 1717"/>
                <a:gd name="T29" fmla="*/ 2147483647 h 1568"/>
                <a:gd name="T30" fmla="*/ 2147483647 w 1717"/>
                <a:gd name="T31" fmla="*/ 2147483647 h 1568"/>
                <a:gd name="T32" fmla="*/ 2147483647 w 1717"/>
                <a:gd name="T33" fmla="*/ 2147483647 h 1568"/>
                <a:gd name="T34" fmla="*/ 2147483647 w 1717"/>
                <a:gd name="T35" fmla="*/ 2147483647 h 1568"/>
                <a:gd name="T36" fmla="*/ 2147483647 w 1717"/>
                <a:gd name="T37" fmla="*/ 2147483647 h 1568"/>
                <a:gd name="T38" fmla="*/ 2147483647 w 1717"/>
                <a:gd name="T39" fmla="*/ 2147483647 h 1568"/>
                <a:gd name="T40" fmla="*/ 2147483647 w 1717"/>
                <a:gd name="T41" fmla="*/ 2147483647 h 1568"/>
                <a:gd name="T42" fmla="*/ 2147483647 w 1717"/>
                <a:gd name="T43" fmla="*/ 2147483647 h 1568"/>
                <a:gd name="T44" fmla="*/ 2147483647 w 1717"/>
                <a:gd name="T45" fmla="*/ 2147483647 h 1568"/>
                <a:gd name="T46" fmla="*/ 2147483647 w 1717"/>
                <a:gd name="T47" fmla="*/ 2147483647 h 1568"/>
                <a:gd name="T48" fmla="*/ 2147483647 w 1717"/>
                <a:gd name="T49" fmla="*/ 2147483647 h 1568"/>
                <a:gd name="T50" fmla="*/ 2147483647 w 1717"/>
                <a:gd name="T51" fmla="*/ 2147483647 h 1568"/>
                <a:gd name="T52" fmla="*/ 2147483647 w 1717"/>
                <a:gd name="T53" fmla="*/ 2147483647 h 1568"/>
                <a:gd name="T54" fmla="*/ 2147483647 w 1717"/>
                <a:gd name="T55" fmla="*/ 2147483647 h 1568"/>
                <a:gd name="T56" fmla="*/ 2147483647 w 1717"/>
                <a:gd name="T57" fmla="*/ 2147483647 h 1568"/>
                <a:gd name="T58" fmla="*/ 2147483647 w 1717"/>
                <a:gd name="T59" fmla="*/ 2147483647 h 1568"/>
                <a:gd name="T60" fmla="*/ 2147483647 w 1717"/>
                <a:gd name="T61" fmla="*/ 2147483647 h 1568"/>
                <a:gd name="T62" fmla="*/ 2147483647 w 1717"/>
                <a:gd name="T63" fmla="*/ 2147483647 h 1568"/>
                <a:gd name="T64" fmla="*/ 2147483647 w 1717"/>
                <a:gd name="T65" fmla="*/ 2147483647 h 1568"/>
                <a:gd name="T66" fmla="*/ 2147483647 w 1717"/>
                <a:gd name="T67" fmla="*/ 2147483647 h 1568"/>
                <a:gd name="T68" fmla="*/ 2147483647 w 1717"/>
                <a:gd name="T69" fmla="*/ 2147483647 h 1568"/>
                <a:gd name="T70" fmla="*/ 2147483647 w 1717"/>
                <a:gd name="T71" fmla="*/ 2147483647 h 1568"/>
                <a:gd name="T72" fmla="*/ 2147483647 w 1717"/>
                <a:gd name="T73" fmla="*/ 0 h 1568"/>
                <a:gd name="T74" fmla="*/ 2147483647 w 1717"/>
                <a:gd name="T75" fmla="*/ 0 h 1568"/>
                <a:gd name="T76" fmla="*/ 2147483647 w 1717"/>
                <a:gd name="T77" fmla="*/ 0 h 1568"/>
                <a:gd name="T78" fmla="*/ 2147483647 w 1717"/>
                <a:gd name="T79" fmla="*/ 2147483647 h 1568"/>
                <a:gd name="T80" fmla="*/ 2147483647 w 1717"/>
                <a:gd name="T81" fmla="*/ 2147483647 h 1568"/>
                <a:gd name="T82" fmla="*/ 2147483647 w 1717"/>
                <a:gd name="T83" fmla="*/ 2147483647 h 1568"/>
                <a:gd name="T84" fmla="*/ 2147483647 w 1717"/>
                <a:gd name="T85" fmla="*/ 2147483647 h 1568"/>
                <a:gd name="T86" fmla="*/ 2147483647 w 1717"/>
                <a:gd name="T87" fmla="*/ 2147483647 h 15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17"/>
                <a:gd name="T133" fmla="*/ 0 h 1568"/>
                <a:gd name="T134" fmla="*/ 1717 w 1717"/>
                <a:gd name="T135" fmla="*/ 1568 h 15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17" h="1568">
                  <a:moveTo>
                    <a:pt x="882" y="111"/>
                  </a:moveTo>
                  <a:lnTo>
                    <a:pt x="843" y="132"/>
                  </a:lnTo>
                  <a:lnTo>
                    <a:pt x="704" y="209"/>
                  </a:lnTo>
                  <a:lnTo>
                    <a:pt x="618" y="236"/>
                  </a:lnTo>
                  <a:lnTo>
                    <a:pt x="450" y="341"/>
                  </a:lnTo>
                  <a:lnTo>
                    <a:pt x="310" y="497"/>
                  </a:lnTo>
                  <a:lnTo>
                    <a:pt x="169" y="654"/>
                  </a:lnTo>
                  <a:lnTo>
                    <a:pt x="85" y="836"/>
                  </a:lnTo>
                  <a:lnTo>
                    <a:pt x="56" y="915"/>
                  </a:lnTo>
                  <a:lnTo>
                    <a:pt x="29" y="1020"/>
                  </a:lnTo>
                  <a:lnTo>
                    <a:pt x="0" y="1124"/>
                  </a:lnTo>
                  <a:lnTo>
                    <a:pt x="0" y="1229"/>
                  </a:lnTo>
                  <a:lnTo>
                    <a:pt x="0" y="1333"/>
                  </a:lnTo>
                  <a:lnTo>
                    <a:pt x="0" y="1437"/>
                  </a:lnTo>
                  <a:lnTo>
                    <a:pt x="85" y="1515"/>
                  </a:lnTo>
                  <a:lnTo>
                    <a:pt x="198" y="1567"/>
                  </a:lnTo>
                  <a:lnTo>
                    <a:pt x="337" y="1567"/>
                  </a:lnTo>
                  <a:lnTo>
                    <a:pt x="450" y="1567"/>
                  </a:lnTo>
                  <a:lnTo>
                    <a:pt x="591" y="1515"/>
                  </a:lnTo>
                  <a:lnTo>
                    <a:pt x="731" y="1490"/>
                  </a:lnTo>
                  <a:lnTo>
                    <a:pt x="873" y="1490"/>
                  </a:lnTo>
                  <a:lnTo>
                    <a:pt x="1012" y="1437"/>
                  </a:lnTo>
                  <a:lnTo>
                    <a:pt x="1098" y="1410"/>
                  </a:lnTo>
                  <a:lnTo>
                    <a:pt x="1210" y="1333"/>
                  </a:lnTo>
                  <a:lnTo>
                    <a:pt x="1293" y="1254"/>
                  </a:lnTo>
                  <a:lnTo>
                    <a:pt x="1406" y="1149"/>
                  </a:lnTo>
                  <a:lnTo>
                    <a:pt x="1491" y="1020"/>
                  </a:lnTo>
                  <a:lnTo>
                    <a:pt x="1547" y="888"/>
                  </a:lnTo>
                  <a:lnTo>
                    <a:pt x="1604" y="758"/>
                  </a:lnTo>
                  <a:lnTo>
                    <a:pt x="1687" y="627"/>
                  </a:lnTo>
                  <a:lnTo>
                    <a:pt x="1687" y="497"/>
                  </a:lnTo>
                  <a:lnTo>
                    <a:pt x="1716" y="418"/>
                  </a:lnTo>
                  <a:lnTo>
                    <a:pt x="1716" y="313"/>
                  </a:lnTo>
                  <a:lnTo>
                    <a:pt x="1687" y="184"/>
                  </a:lnTo>
                  <a:lnTo>
                    <a:pt x="1631" y="104"/>
                  </a:lnTo>
                  <a:lnTo>
                    <a:pt x="1518" y="27"/>
                  </a:lnTo>
                  <a:lnTo>
                    <a:pt x="1406" y="0"/>
                  </a:lnTo>
                  <a:lnTo>
                    <a:pt x="1293" y="0"/>
                  </a:lnTo>
                  <a:lnTo>
                    <a:pt x="1181" y="0"/>
                  </a:lnTo>
                  <a:lnTo>
                    <a:pt x="1068" y="27"/>
                  </a:lnTo>
                  <a:lnTo>
                    <a:pt x="994" y="52"/>
                  </a:lnTo>
                  <a:lnTo>
                    <a:pt x="927" y="81"/>
                  </a:lnTo>
                  <a:lnTo>
                    <a:pt x="904" y="94"/>
                  </a:lnTo>
                  <a:lnTo>
                    <a:pt x="882" y="111"/>
                  </a:lnTo>
                </a:path>
              </a:pathLst>
            </a:custGeom>
            <a:pattFill prst="dkUpDiag">
              <a:fgClr>
                <a:srgbClr val="AD6900"/>
              </a:fgClr>
              <a:bgClr>
                <a:schemeClr val="bg1"/>
              </a:bgClr>
            </a:pattFill>
            <a:ln w="76200" cap="rnd" cmpd="sng">
              <a:solidFill>
                <a:srgbClr val="AD6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88" name="Arc 30">
              <a:extLst>
                <a:ext uri="{FF2B5EF4-FFF2-40B4-BE49-F238E27FC236}">
                  <a16:creationId xmlns:a16="http://schemas.microsoft.com/office/drawing/2014/main" id="{C4751EBA-E46F-360E-F9FA-F7156C600CDA}"/>
                </a:ext>
              </a:extLst>
            </p:cNvPr>
            <p:cNvSpPr>
              <a:spLocks/>
            </p:cNvSpPr>
            <p:nvPr/>
          </p:nvSpPr>
          <p:spPr bwMode="auto">
            <a:xfrm rot="10200000">
              <a:off x="10529192" y="4059995"/>
              <a:ext cx="275180" cy="202045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692"/>
                    <a:pt x="9637" y="30"/>
                    <a:pt x="21545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92"/>
                    <a:pt x="9637" y="30"/>
                    <a:pt x="21545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50800" cap="rnd">
              <a:solidFill>
                <a:srgbClr val="00279F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89" name="Line 31">
              <a:extLst>
                <a:ext uri="{FF2B5EF4-FFF2-40B4-BE49-F238E27FC236}">
                  <a16:creationId xmlns:a16="http://schemas.microsoft.com/office/drawing/2014/main" id="{8865527B-D0D7-AA67-7434-E411A10108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047881" y="5135787"/>
              <a:ext cx="182984" cy="336233"/>
            </a:xfrm>
            <a:prstGeom prst="line">
              <a:avLst/>
            </a:prstGeom>
            <a:noFill/>
            <a:ln w="50800">
              <a:solidFill>
                <a:srgbClr val="00279F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90" name="Arc 32">
              <a:extLst>
                <a:ext uri="{FF2B5EF4-FFF2-40B4-BE49-F238E27FC236}">
                  <a16:creationId xmlns:a16="http://schemas.microsoft.com/office/drawing/2014/main" id="{221AA096-EEA4-0486-072A-A68215A4E4C8}"/>
                </a:ext>
              </a:extLst>
            </p:cNvPr>
            <p:cNvSpPr>
              <a:spLocks/>
            </p:cNvSpPr>
            <p:nvPr/>
          </p:nvSpPr>
          <p:spPr bwMode="auto">
            <a:xfrm rot="4800000">
              <a:off x="10059563" y="6018831"/>
              <a:ext cx="298111" cy="186503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518"/>
                  </a:moveTo>
                  <a:cubicBezTo>
                    <a:pt x="45" y="9642"/>
                    <a:pt x="9669" y="30"/>
                    <a:pt x="21545" y="0"/>
                  </a:cubicBezTo>
                </a:path>
                <a:path w="21600" h="21600" stroke="0" extrusionOk="0">
                  <a:moveTo>
                    <a:pt x="0" y="21518"/>
                  </a:moveTo>
                  <a:cubicBezTo>
                    <a:pt x="45" y="9642"/>
                    <a:pt x="9669" y="30"/>
                    <a:pt x="21545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50800" cap="rnd">
              <a:solidFill>
                <a:srgbClr val="00279F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91" name="Line 33">
              <a:extLst>
                <a:ext uri="{FF2B5EF4-FFF2-40B4-BE49-F238E27FC236}">
                  <a16:creationId xmlns:a16="http://schemas.microsoft.com/office/drawing/2014/main" id="{F0AB4EDD-B419-3ECC-2CE0-4C03E42179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95146" y="4597510"/>
              <a:ext cx="244213" cy="303448"/>
            </a:xfrm>
            <a:prstGeom prst="line">
              <a:avLst/>
            </a:prstGeom>
            <a:noFill/>
            <a:ln w="50800">
              <a:solidFill>
                <a:srgbClr val="00279F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92" name="Rectangle 34">
              <a:extLst>
                <a:ext uri="{FF2B5EF4-FFF2-40B4-BE49-F238E27FC236}">
                  <a16:creationId xmlns:a16="http://schemas.microsoft.com/office/drawing/2014/main" id="{C2E3BAFA-F181-62EA-80FC-12C895D8D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4330" y="4431300"/>
              <a:ext cx="656697" cy="32370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6729" tIns="38365" rIns="76729" bIns="38365">
              <a:spAutoFit/>
            </a:bodyPr>
            <a:lstStyle/>
            <a:p>
              <a:pPr defTabSz="634975"/>
              <a:r>
                <a:rPr lang="de-CH" sz="1600" dirty="0">
                  <a:solidFill>
                    <a:srgbClr val="4C2E00"/>
                  </a:solidFill>
                  <a:latin typeface="Arial Narrow" panose="020B0606020202030204" pitchFamily="34" charset="0"/>
                </a:rPr>
                <a:t>Biofilm</a:t>
              </a:r>
            </a:p>
          </p:txBody>
        </p:sp>
        <p:sp>
          <p:nvSpPr>
            <p:cNvPr id="94" name="Freeform 36">
              <a:extLst>
                <a:ext uri="{FF2B5EF4-FFF2-40B4-BE49-F238E27FC236}">
                  <a16:creationId xmlns:a16="http://schemas.microsoft.com/office/drawing/2014/main" id="{7DCB23CE-2E64-48AB-A6AD-680FEA309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0286" y="5084704"/>
              <a:ext cx="489130" cy="975151"/>
            </a:xfrm>
            <a:custGeom>
              <a:avLst/>
              <a:gdLst>
                <a:gd name="T0" fmla="*/ 0 w 695"/>
                <a:gd name="T1" fmla="*/ 2147483647 h 1279"/>
                <a:gd name="T2" fmla="*/ 2147483647 w 695"/>
                <a:gd name="T3" fmla="*/ 2147483647 h 1279"/>
                <a:gd name="T4" fmla="*/ 2147483647 w 695"/>
                <a:gd name="T5" fmla="*/ 2147483647 h 1279"/>
                <a:gd name="T6" fmla="*/ 2147483647 w 695"/>
                <a:gd name="T7" fmla="*/ 2147483647 h 1279"/>
                <a:gd name="T8" fmla="*/ 2147483647 w 695"/>
                <a:gd name="T9" fmla="*/ 0 h 1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5"/>
                <a:gd name="T16" fmla="*/ 0 h 1279"/>
                <a:gd name="T17" fmla="*/ 695 w 695"/>
                <a:gd name="T18" fmla="*/ 1279 h 12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5" h="1279">
                  <a:moveTo>
                    <a:pt x="0" y="1278"/>
                  </a:moveTo>
                  <a:lnTo>
                    <a:pt x="130" y="970"/>
                  </a:lnTo>
                  <a:lnTo>
                    <a:pt x="434" y="661"/>
                  </a:lnTo>
                  <a:lnTo>
                    <a:pt x="651" y="353"/>
                  </a:lnTo>
                  <a:lnTo>
                    <a:pt x="694" y="0"/>
                  </a:lnTo>
                </a:path>
              </a:pathLst>
            </a:custGeom>
            <a:noFill/>
            <a:ln w="50800" cap="rnd" cmpd="sng">
              <a:solidFill>
                <a:schemeClr val="hlink"/>
              </a:solidFill>
              <a:prstDash val="solid"/>
              <a:round/>
              <a:headEnd type="none" w="sm" len="sm"/>
              <a:tailEnd type="triangle" w="med" len="lg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95" name="Rectangle 37">
              <a:extLst>
                <a:ext uri="{FF2B5EF4-FFF2-40B4-BE49-F238E27FC236}">
                  <a16:creationId xmlns:a16="http://schemas.microsoft.com/office/drawing/2014/main" id="{DB31E41D-A81E-FC57-07F4-728310086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6" y="5839909"/>
              <a:ext cx="928695" cy="29292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365FB"/>
              </a:solidFill>
              <a:miter lim="800000"/>
              <a:headEnd/>
              <a:tailEnd/>
            </a:ln>
          </p:spPr>
          <p:txBody>
            <a:bodyPr wrap="none" lIns="76729" tIns="38365" rIns="76729" bIns="38365">
              <a:spAutoFit/>
            </a:bodyPr>
            <a:lstStyle/>
            <a:p>
              <a:pPr defTabSz="634975"/>
              <a:r>
                <a:rPr lang="de-CH" sz="1400" dirty="0" err="1">
                  <a:solidFill>
                    <a:srgbClr val="3365FB"/>
                  </a:solidFill>
                  <a:latin typeface="Arial Narrow" panose="020B0606020202030204" pitchFamily="34" charset="0"/>
                </a:rPr>
                <a:t>Wastewater</a:t>
              </a:r>
              <a:endParaRPr lang="de-CH" sz="1400" dirty="0">
                <a:solidFill>
                  <a:srgbClr val="3365FB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6" name="Freeform 38">
              <a:extLst>
                <a:ext uri="{FF2B5EF4-FFF2-40B4-BE49-F238E27FC236}">
                  <a16:creationId xmlns:a16="http://schemas.microsoft.com/office/drawing/2014/main" id="{52F3DAF6-BC1A-B39B-843C-CF532FF56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9966" y="3925044"/>
              <a:ext cx="886768" cy="1009461"/>
            </a:xfrm>
            <a:custGeom>
              <a:avLst/>
              <a:gdLst>
                <a:gd name="T0" fmla="*/ 0 w 1260"/>
                <a:gd name="T1" fmla="*/ 2147483647 h 1324"/>
                <a:gd name="T2" fmla="*/ 2147483647 w 1260"/>
                <a:gd name="T3" fmla="*/ 2147483647 h 1324"/>
                <a:gd name="T4" fmla="*/ 2147483647 w 1260"/>
                <a:gd name="T5" fmla="*/ 2147483647 h 1324"/>
                <a:gd name="T6" fmla="*/ 2147483647 w 1260"/>
                <a:gd name="T7" fmla="*/ 2147483647 h 1324"/>
                <a:gd name="T8" fmla="*/ 2147483647 w 1260"/>
                <a:gd name="T9" fmla="*/ 2147483647 h 1324"/>
                <a:gd name="T10" fmla="*/ 2147483647 w 1260"/>
                <a:gd name="T11" fmla="*/ 0 h 13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0"/>
                <a:gd name="T19" fmla="*/ 0 h 1324"/>
                <a:gd name="T20" fmla="*/ 1260 w 1260"/>
                <a:gd name="T21" fmla="*/ 1324 h 13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0" h="1324">
                  <a:moveTo>
                    <a:pt x="0" y="1323"/>
                  </a:moveTo>
                  <a:lnTo>
                    <a:pt x="174" y="1014"/>
                  </a:lnTo>
                  <a:lnTo>
                    <a:pt x="478" y="617"/>
                  </a:lnTo>
                  <a:lnTo>
                    <a:pt x="738" y="397"/>
                  </a:lnTo>
                  <a:lnTo>
                    <a:pt x="1085" y="221"/>
                  </a:lnTo>
                  <a:lnTo>
                    <a:pt x="1259" y="0"/>
                  </a:lnTo>
                </a:path>
              </a:pathLst>
            </a:custGeom>
            <a:noFill/>
            <a:ln w="50800" cap="rnd" cmpd="sng">
              <a:solidFill>
                <a:schemeClr val="hlink"/>
              </a:solidFill>
              <a:prstDash val="solid"/>
              <a:round/>
              <a:headEnd type="none" w="sm" len="sm"/>
              <a:tailEnd type="triangle" w="med" len="lg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97" name="Rectangle 39">
              <a:extLst>
                <a:ext uri="{FF2B5EF4-FFF2-40B4-BE49-F238E27FC236}">
                  <a16:creationId xmlns:a16="http://schemas.microsoft.com/office/drawing/2014/main" id="{D93FBD7F-8B2D-AB55-BD3D-2FF4F9F83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8126" y="4283388"/>
              <a:ext cx="334493" cy="29292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lIns="76729" tIns="38365" rIns="76729" bIns="38365">
              <a:spAutoFit/>
            </a:bodyPr>
            <a:lstStyle/>
            <a:p>
              <a:pPr defTabSz="634975"/>
              <a:r>
                <a:rPr lang="de-CH" sz="1400" dirty="0">
                  <a:solidFill>
                    <a:schemeClr val="hlink"/>
                  </a:solidFill>
                  <a:latin typeface="Arial Narrow" panose="020B0606020202030204" pitchFamily="34" charset="0"/>
                </a:rPr>
                <a:t>Air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2B589CA-9253-D09F-FDEC-00BE0A18C061}"/>
              </a:ext>
            </a:extLst>
          </p:cNvPr>
          <p:cNvGrpSpPr/>
          <p:nvPr/>
        </p:nvGrpSpPr>
        <p:grpSpPr>
          <a:xfrm>
            <a:off x="408000" y="4437000"/>
            <a:ext cx="4869579" cy="1368000"/>
            <a:chOff x="15442225" y="6419058"/>
            <a:chExt cx="6159498" cy="1730374"/>
          </a:xfrm>
        </p:grpSpPr>
        <p:sp>
          <p:nvSpPr>
            <p:cNvPr id="102" name="Line 7">
              <a:extLst>
                <a:ext uri="{FF2B5EF4-FFF2-40B4-BE49-F238E27FC236}">
                  <a16:creationId xmlns:a16="http://schemas.microsoft.com/office/drawing/2014/main" id="{BC93D16B-5A83-0A95-50CE-CBE5C90C47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52223" y="7132108"/>
              <a:ext cx="23495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03" name="Freeform 8" descr="Zig zag">
              <a:extLst>
                <a:ext uri="{FF2B5EF4-FFF2-40B4-BE49-F238E27FC236}">
                  <a16:creationId xmlns:a16="http://schemas.microsoft.com/office/drawing/2014/main" id="{1E9498AC-937F-8994-8D5F-DA35A867B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22637" y="6997172"/>
              <a:ext cx="945173" cy="898261"/>
            </a:xfrm>
            <a:custGeom>
              <a:avLst/>
              <a:gdLst>
                <a:gd name="T0" fmla="*/ 0 w 774"/>
                <a:gd name="T1" fmla="*/ 0 h 679"/>
                <a:gd name="T2" fmla="*/ 2147483647 w 774"/>
                <a:gd name="T3" fmla="*/ 0 h 679"/>
                <a:gd name="T4" fmla="*/ 2147483647 w 774"/>
                <a:gd name="T5" fmla="*/ 2147483647 h 679"/>
                <a:gd name="T6" fmla="*/ 0 w 774"/>
                <a:gd name="T7" fmla="*/ 0 h 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"/>
                <a:gd name="T13" fmla="*/ 0 h 679"/>
                <a:gd name="T14" fmla="*/ 774 w 774"/>
                <a:gd name="T15" fmla="*/ 679 h 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" h="679">
                  <a:moveTo>
                    <a:pt x="0" y="0"/>
                  </a:moveTo>
                  <a:lnTo>
                    <a:pt x="773" y="0"/>
                  </a:lnTo>
                  <a:lnTo>
                    <a:pt x="387" y="678"/>
                  </a:lnTo>
                  <a:lnTo>
                    <a:pt x="0" y="0"/>
                  </a:lnTo>
                </a:path>
              </a:pathLst>
            </a:custGeom>
            <a:pattFill prst="zigZag">
              <a:fgClr>
                <a:schemeClr val="accent1"/>
              </a:fgClr>
              <a:bgClr>
                <a:schemeClr val="bg1"/>
              </a:bgClr>
            </a:pattFill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4" name="Rectangle 9" descr="50%">
              <a:extLst>
                <a:ext uri="{FF2B5EF4-FFF2-40B4-BE49-F238E27FC236}">
                  <a16:creationId xmlns:a16="http://schemas.microsoft.com/office/drawing/2014/main" id="{4C3BABF9-84A5-7F01-E6BF-3C7B71BBA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4223" y="7005108"/>
              <a:ext cx="3048000" cy="825500"/>
            </a:xfrm>
            <a:prstGeom prst="rect">
              <a:avLst/>
            </a:prstGeom>
            <a:pattFill prst="pct50">
              <a:fgClr>
                <a:srgbClr val="AD6900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05" name="Freeform 10">
              <a:extLst>
                <a:ext uri="{FF2B5EF4-FFF2-40B4-BE49-F238E27FC236}">
                  <a16:creationId xmlns:a16="http://schemas.microsoft.com/office/drawing/2014/main" id="{78DE2F3E-BAAE-7612-1896-BD4D551C2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4225" y="6751109"/>
              <a:ext cx="3049221" cy="1080823"/>
            </a:xfrm>
            <a:custGeom>
              <a:avLst/>
              <a:gdLst>
                <a:gd name="T0" fmla="*/ 0 w 2497"/>
                <a:gd name="T1" fmla="*/ 0 h 817"/>
                <a:gd name="T2" fmla="*/ 0 w 2497"/>
                <a:gd name="T3" fmla="*/ 2147483647 h 817"/>
                <a:gd name="T4" fmla="*/ 2147483647 w 2497"/>
                <a:gd name="T5" fmla="*/ 2147483647 h 817"/>
                <a:gd name="T6" fmla="*/ 2147483647 w 2497"/>
                <a:gd name="T7" fmla="*/ 0 h 8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97"/>
                <a:gd name="T13" fmla="*/ 0 h 817"/>
                <a:gd name="T14" fmla="*/ 2497 w 2497"/>
                <a:gd name="T15" fmla="*/ 817 h 8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97" h="817">
                  <a:moveTo>
                    <a:pt x="0" y="0"/>
                  </a:moveTo>
                  <a:lnTo>
                    <a:pt x="0" y="816"/>
                  </a:lnTo>
                  <a:lnTo>
                    <a:pt x="2496" y="816"/>
                  </a:lnTo>
                  <a:lnTo>
                    <a:pt x="2496" y="0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sz="2000"/>
            </a:p>
          </p:txBody>
        </p:sp>
        <p:grpSp>
          <p:nvGrpSpPr>
            <p:cNvPr id="106" name="Group 20">
              <a:extLst>
                <a:ext uri="{FF2B5EF4-FFF2-40B4-BE49-F238E27FC236}">
                  <a16:creationId xmlns:a16="http://schemas.microsoft.com/office/drawing/2014/main" id="{5285167D-C1EA-FD1E-93AB-669CFED33D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73416" y="6419058"/>
              <a:ext cx="884115" cy="1271323"/>
              <a:chOff x="1803" y="2409"/>
              <a:chExt cx="724" cy="961"/>
            </a:xfrm>
          </p:grpSpPr>
          <p:sp>
            <p:nvSpPr>
              <p:cNvPr id="107" name="Freeform 11">
                <a:extLst>
                  <a:ext uri="{FF2B5EF4-FFF2-40B4-BE49-F238E27FC236}">
                    <a16:creationId xmlns:a16="http://schemas.microsoft.com/office/drawing/2014/main" id="{6FC91F15-6F8B-B807-0751-BF567F83D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2409"/>
                <a:ext cx="521" cy="961"/>
              </a:xfrm>
              <a:custGeom>
                <a:avLst/>
                <a:gdLst>
                  <a:gd name="T0" fmla="*/ 0 w 521"/>
                  <a:gd name="T1" fmla="*/ 0 h 961"/>
                  <a:gd name="T2" fmla="*/ 0 w 521"/>
                  <a:gd name="T3" fmla="*/ 960 h 961"/>
                  <a:gd name="T4" fmla="*/ 520 w 521"/>
                  <a:gd name="T5" fmla="*/ 960 h 961"/>
                  <a:gd name="T6" fmla="*/ 0 60000 65536"/>
                  <a:gd name="T7" fmla="*/ 0 60000 65536"/>
                  <a:gd name="T8" fmla="*/ 0 60000 65536"/>
                  <a:gd name="T9" fmla="*/ 0 w 521"/>
                  <a:gd name="T10" fmla="*/ 0 h 961"/>
                  <a:gd name="T11" fmla="*/ 521 w 521"/>
                  <a:gd name="T12" fmla="*/ 961 h 9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1" h="961">
                    <a:moveTo>
                      <a:pt x="0" y="0"/>
                    </a:moveTo>
                    <a:lnTo>
                      <a:pt x="0" y="960"/>
                    </a:lnTo>
                    <a:lnTo>
                      <a:pt x="520" y="960"/>
                    </a:lnTo>
                  </a:path>
                </a:pathLst>
              </a:custGeom>
              <a:noFill/>
              <a:ln w="254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 sz="2000"/>
              </a:p>
            </p:txBody>
          </p:sp>
          <p:sp>
            <p:nvSpPr>
              <p:cNvPr id="108" name="Oval 12">
                <a:extLst>
                  <a:ext uri="{FF2B5EF4-FFF2-40B4-BE49-F238E27FC236}">
                    <a16:creationId xmlns:a16="http://schemas.microsoft.com/office/drawing/2014/main" id="{13E40429-CB8A-DA1F-4F48-9756BBDC0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3" y="3037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09" name="Oval 13">
                <a:extLst>
                  <a:ext uri="{FF2B5EF4-FFF2-40B4-BE49-F238E27FC236}">
                    <a16:creationId xmlns:a16="http://schemas.microsoft.com/office/drawing/2014/main" id="{5D1A869E-7B26-DC72-5C81-FB8D1F904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7" y="3133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10" name="Oval 14">
                <a:extLst>
                  <a:ext uri="{FF2B5EF4-FFF2-40B4-BE49-F238E27FC236}">
                    <a16:creationId xmlns:a16="http://schemas.microsoft.com/office/drawing/2014/main" id="{E5208079-59C7-4BE7-5DC6-1933E0FE6A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3133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11" name="Oval 15">
                <a:extLst>
                  <a:ext uri="{FF2B5EF4-FFF2-40B4-BE49-F238E27FC236}">
                    <a16:creationId xmlns:a16="http://schemas.microsoft.com/office/drawing/2014/main" id="{978839F3-1825-E8CB-8F0A-6BCB3AE955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2989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12" name="Oval 16">
                <a:extLst>
                  <a:ext uri="{FF2B5EF4-FFF2-40B4-BE49-F238E27FC236}">
                    <a16:creationId xmlns:a16="http://schemas.microsoft.com/office/drawing/2014/main" id="{13742D9E-1220-2A95-4E86-F32D762EA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9" y="2941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13" name="Oval 17">
                <a:extLst>
                  <a:ext uri="{FF2B5EF4-FFF2-40B4-BE49-F238E27FC236}">
                    <a16:creationId xmlns:a16="http://schemas.microsoft.com/office/drawing/2014/main" id="{65142F3A-AFFA-6002-9837-DE98F047C4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1" y="2893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14" name="Oval 18">
                <a:extLst>
                  <a:ext uri="{FF2B5EF4-FFF2-40B4-BE49-F238E27FC236}">
                    <a16:creationId xmlns:a16="http://schemas.microsoft.com/office/drawing/2014/main" id="{F16B8E15-DE29-A987-CF0E-24EA48CB3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2845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15" name="Oval 19">
                <a:extLst>
                  <a:ext uri="{FF2B5EF4-FFF2-40B4-BE49-F238E27FC236}">
                    <a16:creationId xmlns:a16="http://schemas.microsoft.com/office/drawing/2014/main" id="{4B9168B3-B693-D2FF-32EA-6BF3F9B23C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3" y="3229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</p:grpSp>
        <p:sp>
          <p:nvSpPr>
            <p:cNvPr id="116" name="Freeform 21">
              <a:extLst>
                <a:ext uri="{FF2B5EF4-FFF2-40B4-BE49-F238E27FC236}">
                  <a16:creationId xmlns:a16="http://schemas.microsoft.com/office/drawing/2014/main" id="{84DEDE1F-8257-3297-CC49-CA72D5965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2166" y="7322609"/>
              <a:ext cx="4636721" cy="826823"/>
            </a:xfrm>
            <a:custGeom>
              <a:avLst/>
              <a:gdLst>
                <a:gd name="T0" fmla="*/ 2147483647 w 3797"/>
                <a:gd name="T1" fmla="*/ 2147483647 h 625"/>
                <a:gd name="T2" fmla="*/ 2147483647 w 3797"/>
                <a:gd name="T3" fmla="*/ 2147483647 h 625"/>
                <a:gd name="T4" fmla="*/ 0 w 3797"/>
                <a:gd name="T5" fmla="*/ 2147483647 h 625"/>
                <a:gd name="T6" fmla="*/ 0 w 3797"/>
                <a:gd name="T7" fmla="*/ 0 h 625"/>
                <a:gd name="T8" fmla="*/ 2147483647 w 3797"/>
                <a:gd name="T9" fmla="*/ 0 h 6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97"/>
                <a:gd name="T16" fmla="*/ 0 h 625"/>
                <a:gd name="T17" fmla="*/ 3797 w 3797"/>
                <a:gd name="T18" fmla="*/ 625 h 6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97" h="625">
                  <a:moveTo>
                    <a:pt x="3796" y="432"/>
                  </a:moveTo>
                  <a:lnTo>
                    <a:pt x="3796" y="624"/>
                  </a:lnTo>
                  <a:lnTo>
                    <a:pt x="0" y="624"/>
                  </a:lnTo>
                  <a:lnTo>
                    <a:pt x="0" y="0"/>
                  </a:lnTo>
                  <a:lnTo>
                    <a:pt x="364" y="0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17" name="Freeform 22">
              <a:extLst>
                <a:ext uri="{FF2B5EF4-FFF2-40B4-BE49-F238E27FC236}">
                  <a16:creationId xmlns:a16="http://schemas.microsoft.com/office/drawing/2014/main" id="{AAECD599-DB7C-12BC-82E7-AB24F9163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2225" y="6433609"/>
              <a:ext cx="1144221" cy="509323"/>
            </a:xfrm>
            <a:custGeom>
              <a:avLst/>
              <a:gdLst>
                <a:gd name="T0" fmla="*/ 0 w 937"/>
                <a:gd name="T1" fmla="*/ 0 h 385"/>
                <a:gd name="T2" fmla="*/ 2147483647 w 937"/>
                <a:gd name="T3" fmla="*/ 0 h 385"/>
                <a:gd name="T4" fmla="*/ 2147483647 w 937"/>
                <a:gd name="T5" fmla="*/ 2147483647 h 385"/>
                <a:gd name="T6" fmla="*/ 0 60000 65536"/>
                <a:gd name="T7" fmla="*/ 0 60000 65536"/>
                <a:gd name="T8" fmla="*/ 0 60000 65536"/>
                <a:gd name="T9" fmla="*/ 0 w 937"/>
                <a:gd name="T10" fmla="*/ 0 h 385"/>
                <a:gd name="T11" fmla="*/ 937 w 937"/>
                <a:gd name="T12" fmla="*/ 385 h 3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37" h="385">
                  <a:moveTo>
                    <a:pt x="0" y="0"/>
                  </a:moveTo>
                  <a:lnTo>
                    <a:pt x="936" y="0"/>
                  </a:lnTo>
                  <a:lnTo>
                    <a:pt x="936" y="384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18" name="Freeform 23" descr="75%">
              <a:extLst>
                <a:ext uri="{FF2B5EF4-FFF2-40B4-BE49-F238E27FC236}">
                  <a16:creationId xmlns:a16="http://schemas.microsoft.com/office/drawing/2014/main" id="{DBE91FF9-CCEB-58CF-759D-65D5CC992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82473" y="7116235"/>
              <a:ext cx="608135" cy="791104"/>
            </a:xfrm>
            <a:custGeom>
              <a:avLst/>
              <a:gdLst>
                <a:gd name="T0" fmla="*/ 0 w 498"/>
                <a:gd name="T1" fmla="*/ 0 h 598"/>
                <a:gd name="T2" fmla="*/ 2147483647 w 498"/>
                <a:gd name="T3" fmla="*/ 2147483647 h 598"/>
                <a:gd name="T4" fmla="*/ 2147483647 w 498"/>
                <a:gd name="T5" fmla="*/ 2147483647 h 598"/>
                <a:gd name="T6" fmla="*/ 2147483647 w 498"/>
                <a:gd name="T7" fmla="*/ 2147483647 h 598"/>
                <a:gd name="T8" fmla="*/ 2147483647 w 498"/>
                <a:gd name="T9" fmla="*/ 2147483647 h 598"/>
                <a:gd name="T10" fmla="*/ 2147483647 w 498"/>
                <a:gd name="T11" fmla="*/ 2147483647 h 598"/>
                <a:gd name="T12" fmla="*/ 2147483647 w 498"/>
                <a:gd name="T13" fmla="*/ 2147483647 h 598"/>
                <a:gd name="T14" fmla="*/ 2147483647 w 498"/>
                <a:gd name="T15" fmla="*/ 2147483647 h 598"/>
                <a:gd name="T16" fmla="*/ 2147483647 w 498"/>
                <a:gd name="T17" fmla="*/ 2147483647 h 598"/>
                <a:gd name="T18" fmla="*/ 0 w 498"/>
                <a:gd name="T19" fmla="*/ 0 h 5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8"/>
                <a:gd name="T31" fmla="*/ 0 h 598"/>
                <a:gd name="T32" fmla="*/ 498 w 498"/>
                <a:gd name="T33" fmla="*/ 598 h 5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8" h="598">
                  <a:moveTo>
                    <a:pt x="0" y="0"/>
                  </a:moveTo>
                  <a:lnTo>
                    <a:pt x="104" y="66"/>
                  </a:lnTo>
                  <a:lnTo>
                    <a:pt x="175" y="189"/>
                  </a:lnTo>
                  <a:lnTo>
                    <a:pt x="188" y="330"/>
                  </a:lnTo>
                  <a:lnTo>
                    <a:pt x="341" y="597"/>
                  </a:lnTo>
                  <a:lnTo>
                    <a:pt x="497" y="312"/>
                  </a:lnTo>
                  <a:lnTo>
                    <a:pt x="422" y="144"/>
                  </a:lnTo>
                  <a:lnTo>
                    <a:pt x="325" y="57"/>
                  </a:lnTo>
                  <a:lnTo>
                    <a:pt x="214" y="18"/>
                  </a:lnTo>
                  <a:lnTo>
                    <a:pt x="0" y="0"/>
                  </a:lnTo>
                </a:path>
              </a:pathLst>
            </a:custGeom>
            <a:pattFill prst="pct75">
              <a:fgClr>
                <a:srgbClr val="AD6900"/>
              </a:fgClr>
              <a:bgClr>
                <a:schemeClr val="bg1"/>
              </a:bgClr>
            </a:pattFill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19" name="Line 24">
              <a:extLst>
                <a:ext uri="{FF2B5EF4-FFF2-40B4-BE49-F238E27FC236}">
                  <a16:creationId xmlns:a16="http://schemas.microsoft.com/office/drawing/2014/main" id="{52DB08C4-937A-C32B-266D-108452DC2E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60223" y="6687608"/>
              <a:ext cx="635000" cy="120650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20" name="Line 25">
              <a:extLst>
                <a:ext uri="{FF2B5EF4-FFF2-40B4-BE49-F238E27FC236}">
                  <a16:creationId xmlns:a16="http://schemas.microsoft.com/office/drawing/2014/main" id="{F99830F5-90EA-1B68-617D-D27C11CA18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397667" y="6687610"/>
              <a:ext cx="632558" cy="120385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grpSp>
          <p:nvGrpSpPr>
            <p:cNvPr id="121" name="Group 35">
              <a:extLst>
                <a:ext uri="{FF2B5EF4-FFF2-40B4-BE49-F238E27FC236}">
                  <a16:creationId xmlns:a16="http://schemas.microsoft.com/office/drawing/2014/main" id="{4464E972-569A-82AC-356A-DE267B9933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57801" y="6428317"/>
              <a:ext cx="884115" cy="1271323"/>
              <a:chOff x="2691" y="2416"/>
              <a:chExt cx="724" cy="961"/>
            </a:xfrm>
          </p:grpSpPr>
          <p:sp>
            <p:nvSpPr>
              <p:cNvPr id="122" name="Freeform 26">
                <a:extLst>
                  <a:ext uri="{FF2B5EF4-FFF2-40B4-BE49-F238E27FC236}">
                    <a16:creationId xmlns:a16="http://schemas.microsoft.com/office/drawing/2014/main" id="{035676D8-A8A9-13C1-676A-F8B9875E4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416"/>
                <a:ext cx="521" cy="961"/>
              </a:xfrm>
              <a:custGeom>
                <a:avLst/>
                <a:gdLst>
                  <a:gd name="T0" fmla="*/ 0 w 521"/>
                  <a:gd name="T1" fmla="*/ 0 h 961"/>
                  <a:gd name="T2" fmla="*/ 0 w 521"/>
                  <a:gd name="T3" fmla="*/ 960 h 961"/>
                  <a:gd name="T4" fmla="*/ 520 w 521"/>
                  <a:gd name="T5" fmla="*/ 960 h 961"/>
                  <a:gd name="T6" fmla="*/ 0 60000 65536"/>
                  <a:gd name="T7" fmla="*/ 0 60000 65536"/>
                  <a:gd name="T8" fmla="*/ 0 60000 65536"/>
                  <a:gd name="T9" fmla="*/ 0 w 521"/>
                  <a:gd name="T10" fmla="*/ 0 h 961"/>
                  <a:gd name="T11" fmla="*/ 521 w 521"/>
                  <a:gd name="T12" fmla="*/ 961 h 9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1" h="961">
                    <a:moveTo>
                      <a:pt x="0" y="0"/>
                    </a:moveTo>
                    <a:lnTo>
                      <a:pt x="0" y="960"/>
                    </a:lnTo>
                    <a:lnTo>
                      <a:pt x="520" y="960"/>
                    </a:lnTo>
                  </a:path>
                </a:pathLst>
              </a:custGeom>
              <a:noFill/>
              <a:ln w="254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 sz="2000"/>
              </a:p>
            </p:txBody>
          </p:sp>
          <p:sp>
            <p:nvSpPr>
              <p:cNvPr id="123" name="Oval 27">
                <a:extLst>
                  <a:ext uri="{FF2B5EF4-FFF2-40B4-BE49-F238E27FC236}">
                    <a16:creationId xmlns:a16="http://schemas.microsoft.com/office/drawing/2014/main" id="{63EFFBCE-6A27-8660-1CCF-5318161B0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1" y="3044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24" name="Oval 28">
                <a:extLst>
                  <a:ext uri="{FF2B5EF4-FFF2-40B4-BE49-F238E27FC236}">
                    <a16:creationId xmlns:a16="http://schemas.microsoft.com/office/drawing/2014/main" id="{43C22C38-E428-0FF7-CB2E-777BCE04EB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5" y="3140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25" name="Oval 29">
                <a:extLst>
                  <a:ext uri="{FF2B5EF4-FFF2-40B4-BE49-F238E27FC236}">
                    <a16:creationId xmlns:a16="http://schemas.microsoft.com/office/drawing/2014/main" id="{CE5175AF-F430-E10A-FC37-FD27DE4C6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3" y="3140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26" name="Oval 30">
                <a:extLst>
                  <a:ext uri="{FF2B5EF4-FFF2-40B4-BE49-F238E27FC236}">
                    <a16:creationId xmlns:a16="http://schemas.microsoft.com/office/drawing/2014/main" id="{1CF33F96-2D33-78D5-2B5A-5F503935C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3" y="2996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27" name="Oval 31">
                <a:extLst>
                  <a:ext uri="{FF2B5EF4-FFF2-40B4-BE49-F238E27FC236}">
                    <a16:creationId xmlns:a16="http://schemas.microsoft.com/office/drawing/2014/main" id="{47946615-560C-EAE5-1EDA-AAD79E101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7" y="2948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28" name="Oval 32">
                <a:extLst>
                  <a:ext uri="{FF2B5EF4-FFF2-40B4-BE49-F238E27FC236}">
                    <a16:creationId xmlns:a16="http://schemas.microsoft.com/office/drawing/2014/main" id="{81798E86-3FD9-9678-008B-5D9AE1C70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9" y="2900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29" name="Oval 33">
                <a:extLst>
                  <a:ext uri="{FF2B5EF4-FFF2-40B4-BE49-F238E27FC236}">
                    <a16:creationId xmlns:a16="http://schemas.microsoft.com/office/drawing/2014/main" id="{D2AF8E8C-5C52-D2C2-D6F6-DFD2B4F0C1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3" y="2852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30" name="Oval 34">
                <a:extLst>
                  <a:ext uri="{FF2B5EF4-FFF2-40B4-BE49-F238E27FC236}">
                    <a16:creationId xmlns:a16="http://schemas.microsoft.com/office/drawing/2014/main" id="{BBEF7E39-01AE-0E8F-6C02-D98336B50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1" y="3236"/>
                <a:ext cx="96" cy="8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000"/>
              </a:p>
            </p:txBody>
          </p:sp>
        </p:grpSp>
        <p:sp>
          <p:nvSpPr>
            <p:cNvPr id="131" name="Line 36">
              <a:extLst>
                <a:ext uri="{FF2B5EF4-FFF2-40B4-BE49-F238E27FC236}">
                  <a16:creationId xmlns:a16="http://schemas.microsoft.com/office/drawing/2014/main" id="{130BF1D7-78BC-A889-8D21-FE1EBFF21F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00109" y="8148108"/>
              <a:ext cx="114177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200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DDA07CC-4D80-594D-2158-2BC1524BE198}"/>
              </a:ext>
            </a:extLst>
          </p:cNvPr>
          <p:cNvGrpSpPr/>
          <p:nvPr/>
        </p:nvGrpSpPr>
        <p:grpSpPr>
          <a:xfrm>
            <a:off x="408001" y="1724175"/>
            <a:ext cx="4896000" cy="836850"/>
            <a:chOff x="15560675" y="4248150"/>
            <a:chExt cx="5778500" cy="889000"/>
          </a:xfrm>
        </p:grpSpPr>
        <p:sp>
          <p:nvSpPr>
            <p:cNvPr id="98" name="Arc 2" descr="Large confetti">
              <a:extLst>
                <a:ext uri="{FF2B5EF4-FFF2-40B4-BE49-F238E27FC236}">
                  <a16:creationId xmlns:a16="http://schemas.microsoft.com/office/drawing/2014/main" id="{E8910595-2FB2-282E-7FB4-C4E9335C2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2397" y="4629150"/>
              <a:ext cx="2476500" cy="508000"/>
            </a:xfrm>
            <a:custGeom>
              <a:avLst/>
              <a:gdLst>
                <a:gd name="T0" fmla="*/ 2147483647 w 21600"/>
                <a:gd name="T1" fmla="*/ 2147483647 h 21600"/>
                <a:gd name="T2" fmla="*/ 0 w 21600"/>
                <a:gd name="T3" fmla="*/ 0 h 21600"/>
                <a:gd name="T4" fmla="*/ 2147483647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</a:path>
                <a:path w="21600" h="21600" stroke="0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close/>
                </a:path>
              </a:pathLst>
            </a:custGeom>
            <a:pattFill prst="lgConfetti">
              <a:fgClr>
                <a:schemeClr val="accent2"/>
              </a:fgClr>
              <a:bgClr>
                <a:schemeClr val="bg1"/>
              </a:bgClr>
            </a:pattFill>
            <a:ln w="508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99" name="Arc 3" descr="Large confetti">
              <a:extLst>
                <a:ext uri="{FF2B5EF4-FFF2-40B4-BE49-F238E27FC236}">
                  <a16:creationId xmlns:a16="http://schemas.microsoft.com/office/drawing/2014/main" id="{BA6BCE25-988E-E226-8276-666B29134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7675" y="4629150"/>
              <a:ext cx="2476500" cy="5080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chemeClr val="accent2"/>
              </a:fgClr>
              <a:bgClr>
                <a:schemeClr val="bg1"/>
              </a:bgClr>
            </a:pattFill>
            <a:ln w="508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00" name="Freeform 4">
              <a:extLst>
                <a:ext uri="{FF2B5EF4-FFF2-40B4-BE49-F238E27FC236}">
                  <a16:creationId xmlns:a16="http://schemas.microsoft.com/office/drawing/2014/main" id="{2C65EEB3-DFC0-CFA5-1BF0-4C6C7C95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60675" y="4248150"/>
              <a:ext cx="1017222" cy="382323"/>
            </a:xfrm>
            <a:custGeom>
              <a:avLst/>
              <a:gdLst>
                <a:gd name="T0" fmla="*/ 0 w 833"/>
                <a:gd name="T1" fmla="*/ 0 h 289"/>
                <a:gd name="T2" fmla="*/ 2147483647 w 833"/>
                <a:gd name="T3" fmla="*/ 0 h 289"/>
                <a:gd name="T4" fmla="*/ 2147483647 w 833"/>
                <a:gd name="T5" fmla="*/ 2147483647 h 289"/>
                <a:gd name="T6" fmla="*/ 0 60000 65536"/>
                <a:gd name="T7" fmla="*/ 0 60000 65536"/>
                <a:gd name="T8" fmla="*/ 0 60000 65536"/>
                <a:gd name="T9" fmla="*/ 0 w 833"/>
                <a:gd name="T10" fmla="*/ 0 h 289"/>
                <a:gd name="T11" fmla="*/ 833 w 833"/>
                <a:gd name="T12" fmla="*/ 289 h 2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33" h="289">
                  <a:moveTo>
                    <a:pt x="0" y="0"/>
                  </a:moveTo>
                  <a:lnTo>
                    <a:pt x="832" y="0"/>
                  </a:lnTo>
                  <a:lnTo>
                    <a:pt x="832" y="288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1" name="Line 5">
              <a:extLst>
                <a:ext uri="{FF2B5EF4-FFF2-40B4-BE49-F238E27FC236}">
                  <a16:creationId xmlns:a16="http://schemas.microsoft.com/office/drawing/2014/main" id="{94A97240-BC55-E1FC-2E11-733A6E37F7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69175" y="4756150"/>
              <a:ext cx="12700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triangle" w="med" len="lg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32" name="Freeform 38">
              <a:extLst>
                <a:ext uri="{FF2B5EF4-FFF2-40B4-BE49-F238E27FC236}">
                  <a16:creationId xmlns:a16="http://schemas.microsoft.com/office/drawing/2014/main" id="{8FDC1766-236D-AD45-CABF-52C7586D3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0175" y="5010150"/>
              <a:ext cx="3176222" cy="112448"/>
            </a:xfrm>
            <a:custGeom>
              <a:avLst/>
              <a:gdLst>
                <a:gd name="T0" fmla="*/ 2147483647 w 2601"/>
                <a:gd name="T1" fmla="*/ 2147483647 h 85"/>
                <a:gd name="T2" fmla="*/ 2147483647 w 2601"/>
                <a:gd name="T3" fmla="*/ 2147483647 h 85"/>
                <a:gd name="T4" fmla="*/ 2147483647 w 2601"/>
                <a:gd name="T5" fmla="*/ 2147483647 h 85"/>
                <a:gd name="T6" fmla="*/ 2147483647 w 2601"/>
                <a:gd name="T7" fmla="*/ 2147483647 h 85"/>
                <a:gd name="T8" fmla="*/ 2147483647 w 2601"/>
                <a:gd name="T9" fmla="*/ 2147483647 h 85"/>
                <a:gd name="T10" fmla="*/ 2147483647 w 2601"/>
                <a:gd name="T11" fmla="*/ 0 h 85"/>
                <a:gd name="T12" fmla="*/ 0 w 2601"/>
                <a:gd name="T13" fmla="*/ 0 h 85"/>
                <a:gd name="T14" fmla="*/ 2147483647 w 2601"/>
                <a:gd name="T15" fmla="*/ 2147483647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01"/>
                <a:gd name="T25" fmla="*/ 0 h 85"/>
                <a:gd name="T26" fmla="*/ 2601 w 2601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01" h="85">
                  <a:moveTo>
                    <a:pt x="572" y="54"/>
                  </a:moveTo>
                  <a:lnTo>
                    <a:pt x="995" y="78"/>
                  </a:lnTo>
                  <a:lnTo>
                    <a:pt x="1333" y="84"/>
                  </a:lnTo>
                  <a:lnTo>
                    <a:pt x="1716" y="78"/>
                  </a:lnTo>
                  <a:lnTo>
                    <a:pt x="2132" y="48"/>
                  </a:lnTo>
                  <a:lnTo>
                    <a:pt x="2600" y="0"/>
                  </a:lnTo>
                  <a:lnTo>
                    <a:pt x="0" y="0"/>
                  </a:lnTo>
                  <a:lnTo>
                    <a:pt x="572" y="54"/>
                  </a:lnTo>
                </a:path>
              </a:pathLst>
            </a:custGeom>
            <a:solidFill>
              <a:srgbClr val="AD6900"/>
            </a:solidFill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33" name="Oval 40">
              <a:extLst>
                <a:ext uri="{FF2B5EF4-FFF2-40B4-BE49-F238E27FC236}">
                  <a16:creationId xmlns:a16="http://schemas.microsoft.com/office/drawing/2014/main" id="{426FC1E4-5E4A-817D-E997-D7B79EC4D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1560" y="4951942"/>
              <a:ext cx="117231" cy="1164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34" name="Oval 41">
              <a:extLst>
                <a:ext uri="{FF2B5EF4-FFF2-40B4-BE49-F238E27FC236}">
                  <a16:creationId xmlns:a16="http://schemas.microsoft.com/office/drawing/2014/main" id="{98A96585-3A2D-19FA-DEAB-F2E697D37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88060" y="4697942"/>
              <a:ext cx="117231" cy="1164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35" name="Oval 42">
              <a:extLst>
                <a:ext uri="{FF2B5EF4-FFF2-40B4-BE49-F238E27FC236}">
                  <a16:creationId xmlns:a16="http://schemas.microsoft.com/office/drawing/2014/main" id="{2FDEC3D5-46C8-4F9C-56E5-E435821FD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8560" y="4761442"/>
              <a:ext cx="117231" cy="1164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36" name="Arc 43">
              <a:extLst>
                <a:ext uri="{FF2B5EF4-FFF2-40B4-BE49-F238E27FC236}">
                  <a16:creationId xmlns:a16="http://schemas.microsoft.com/office/drawing/2014/main" id="{2232C749-5145-3556-21AE-9EBBDA440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7675" y="4629150"/>
              <a:ext cx="2476500" cy="5080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37" name="Arc 44">
              <a:extLst>
                <a:ext uri="{FF2B5EF4-FFF2-40B4-BE49-F238E27FC236}">
                  <a16:creationId xmlns:a16="http://schemas.microsoft.com/office/drawing/2014/main" id="{6CA3D4C7-4476-46E6-1ED7-E193B157D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2397" y="4629150"/>
              <a:ext cx="2476500" cy="508000"/>
            </a:xfrm>
            <a:custGeom>
              <a:avLst/>
              <a:gdLst>
                <a:gd name="T0" fmla="*/ 2147483647 w 21600"/>
                <a:gd name="T1" fmla="*/ 2147483647 h 21600"/>
                <a:gd name="T2" fmla="*/ 0 w 21600"/>
                <a:gd name="T3" fmla="*/ 0 h 21600"/>
                <a:gd name="T4" fmla="*/ 2147483647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</a:path>
                <a:path w="21600" h="21600" stroke="0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2000"/>
            </a:p>
          </p:txBody>
        </p:sp>
      </p:grpSp>
      <p:sp>
        <p:nvSpPr>
          <p:cNvPr id="142" name="TextBox 141">
            <a:extLst>
              <a:ext uri="{FF2B5EF4-FFF2-40B4-BE49-F238E27FC236}">
                <a16:creationId xmlns:a16="http://schemas.microsoft.com/office/drawing/2014/main" id="{75D0F018-AF40-5A5B-C8FC-D0C1C1A2415B}"/>
              </a:ext>
            </a:extLst>
          </p:cNvPr>
          <p:cNvSpPr txBox="1"/>
          <p:nvPr/>
        </p:nvSpPr>
        <p:spPr>
          <a:xfrm>
            <a:off x="336000" y="2997000"/>
            <a:ext cx="357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Lake with suspended biomass</a:t>
            </a:r>
            <a:endParaRPr lang="en-CH" sz="2400" b="0" dirty="0">
              <a:latin typeface="+mn-lt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29F9519-7D00-0D93-603E-84F528B895C0}"/>
              </a:ext>
            </a:extLst>
          </p:cNvPr>
          <p:cNvSpPr txBox="1"/>
          <p:nvPr/>
        </p:nvSpPr>
        <p:spPr>
          <a:xfrm>
            <a:off x="336000" y="6021000"/>
            <a:ext cx="3804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Activated sludge treatment plant</a:t>
            </a:r>
            <a:endParaRPr lang="en-CH" sz="2400" b="0" dirty="0">
              <a:latin typeface="+mn-lt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0D2F7A7B-9774-4D9B-3941-D525C9CDC9CA}"/>
              </a:ext>
            </a:extLst>
          </p:cNvPr>
          <p:cNvSpPr txBox="1"/>
          <p:nvPr/>
        </p:nvSpPr>
        <p:spPr>
          <a:xfrm>
            <a:off x="6744000" y="6021000"/>
            <a:ext cx="1800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Biofilm reactor</a:t>
            </a:r>
            <a:endParaRPr lang="en-CH" sz="2400" b="0" dirty="0">
              <a:latin typeface="+mn-lt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1771A67A-580A-BF22-5FF8-502CEC3B2311}"/>
              </a:ext>
            </a:extLst>
          </p:cNvPr>
          <p:cNvSpPr txBox="1"/>
          <p:nvPr/>
        </p:nvSpPr>
        <p:spPr>
          <a:xfrm>
            <a:off x="6744000" y="2997000"/>
            <a:ext cx="2265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Biofilm in riverbed</a:t>
            </a:r>
            <a:endParaRPr lang="en-CH" sz="2400" b="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EE771D-B24D-FCCB-0E89-5991F909980E}"/>
              </a:ext>
            </a:extLst>
          </p:cNvPr>
          <p:cNvSpPr txBox="1"/>
          <p:nvPr/>
        </p:nvSpPr>
        <p:spPr>
          <a:xfrm>
            <a:off x="0" y="6581001"/>
            <a:ext cx="12362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latin typeface="+mn-lt"/>
              </a:rPr>
              <a:t>Figures from </a:t>
            </a:r>
            <a:r>
              <a:rPr lang="en-US" sz="1200" dirty="0" err="1">
                <a:latin typeface="+mn-lt"/>
              </a:rPr>
              <a:t>Gujer</a:t>
            </a:r>
            <a:endParaRPr lang="en-CH" sz="1200" b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882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1" grpId="0" animBg="1"/>
      <p:bldP spid="143" grpId="0"/>
      <p:bldP spid="14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Factsheet: Trickling filter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100 –  500 µm (can be up to 5’000 µm)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Spontaneous sloughing</a:t>
                      </a:r>
                    </a:p>
                    <a:p>
                      <a:r>
                        <a:rPr lang="en-US" sz="2400" dirty="0"/>
                        <a:t>Limited concerns for clogging due to large void spaces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Rotating arms distribute influent over fixed biofilm support media</a:t>
                      </a:r>
                    </a:p>
                    <a:p>
                      <a:r>
                        <a:rPr lang="en-US" sz="2400" dirty="0"/>
                        <a:t>Water flows (trickles) past the biofilm surface – plug flow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Three phase system with natural convection of air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Simple and robust operation, low maintenance, low energy consumption, high footprint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16" name="Picture 15" descr="Close-up of several black mesh rods&#10;&#10;Description automatically generated">
            <a:extLst>
              <a:ext uri="{FF2B5EF4-FFF2-40B4-BE49-F238E27FC236}">
                <a16:creationId xmlns:a16="http://schemas.microsoft.com/office/drawing/2014/main" id="{1B75DB30-2544-6CC0-2C68-36B3843509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" t="9873" r="9295" b="39757"/>
          <a:stretch/>
        </p:blipFill>
        <p:spPr>
          <a:xfrm>
            <a:off x="5952000" y="1053000"/>
            <a:ext cx="2218631" cy="13985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7FB069-C19C-0374-3DD4-99DFF6E1BD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10" r="26238"/>
          <a:stretch/>
        </p:blipFill>
        <p:spPr>
          <a:xfrm>
            <a:off x="8256000" y="1053000"/>
            <a:ext cx="1423550" cy="1398038"/>
          </a:xfrm>
          <a:prstGeom prst="rect">
            <a:avLst/>
          </a:prstGeom>
        </p:spPr>
      </p:pic>
      <p:pic>
        <p:nvPicPr>
          <p:cNvPr id="5" name="Picture 4" descr="A stack of black plastic objects&#10;&#10;Description automatically generated">
            <a:extLst>
              <a:ext uri="{FF2B5EF4-FFF2-40B4-BE49-F238E27FC236}">
                <a16:creationId xmlns:a16="http://schemas.microsoft.com/office/drawing/2014/main" id="{5A107C24-9A17-1A53-1100-E6739614EF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4" t="18703" r="23677" b="12779"/>
          <a:stretch/>
        </p:blipFill>
        <p:spPr>
          <a:xfrm>
            <a:off x="3864000" y="1053000"/>
            <a:ext cx="2016000" cy="13994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B5856B-DE34-E73C-3A8B-CFB01182AD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8000" y="1052999"/>
            <a:ext cx="1908625" cy="140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897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DC0E7D-D34A-84BD-AF28-B3D05E3E8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001" y="608319"/>
            <a:ext cx="2440058" cy="1789924"/>
          </a:xfrm>
          <a:prstGeom prst="rect">
            <a:avLst/>
          </a:prstGeom>
        </p:spPr>
      </p:pic>
      <p:pic>
        <p:nvPicPr>
          <p:cNvPr id="5" name="Picture 4" descr="18_3">
            <a:extLst>
              <a:ext uri="{FF2B5EF4-FFF2-40B4-BE49-F238E27FC236}">
                <a16:creationId xmlns:a16="http://schemas.microsoft.com/office/drawing/2014/main" id="{B4D2D635-571A-D4D2-13AD-5E70DEB7E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000" y="2529000"/>
            <a:ext cx="239169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18_5">
            <a:extLst>
              <a:ext uri="{FF2B5EF4-FFF2-40B4-BE49-F238E27FC236}">
                <a16:creationId xmlns:a16="http://schemas.microsoft.com/office/drawing/2014/main" id="{3DCEDCAD-5AE3-753F-6BCD-AC4D747EAE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" r="-1583"/>
          <a:stretch/>
        </p:blipFill>
        <p:spPr bwMode="auto">
          <a:xfrm>
            <a:off x="3936000" y="4721757"/>
            <a:ext cx="1815695" cy="179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363C2EF9-6D6E-3C6D-D316-FC8B866A57DC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66"/>
          <a:stretch/>
        </p:blipFill>
        <p:spPr bwMode="auto">
          <a:xfrm>
            <a:off x="5840030" y="4716732"/>
            <a:ext cx="181569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18_9">
            <a:extLst>
              <a:ext uri="{FF2B5EF4-FFF2-40B4-BE49-F238E27FC236}">
                <a16:creationId xmlns:a16="http://schemas.microsoft.com/office/drawing/2014/main" id="{A67EB94C-E903-2C7F-5535-C00CB3FA6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86" y="2781000"/>
            <a:ext cx="257064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stack of black plastic objects&#10;&#10;Description automatically generated">
            <a:extLst>
              <a:ext uri="{FF2B5EF4-FFF2-40B4-BE49-F238E27FC236}">
                <a16:creationId xmlns:a16="http://schemas.microsoft.com/office/drawing/2014/main" id="{6958ECE7-7629-681A-EE4D-F495841EE3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4" t="18703" r="23677" b="12779"/>
          <a:stretch/>
        </p:blipFill>
        <p:spPr>
          <a:xfrm>
            <a:off x="1848000" y="608319"/>
            <a:ext cx="2578459" cy="1789924"/>
          </a:xfrm>
          <a:prstGeom prst="rect">
            <a:avLst/>
          </a:prstGeom>
        </p:spPr>
      </p:pic>
      <p:pic>
        <p:nvPicPr>
          <p:cNvPr id="9" name="Picture 18" descr="K1-1">
            <a:extLst>
              <a:ext uri="{FF2B5EF4-FFF2-40B4-BE49-F238E27FC236}">
                <a16:creationId xmlns:a16="http://schemas.microsoft.com/office/drawing/2014/main" id="{3C01FBA4-50B4-DC75-B21A-A76F261C2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661" y="614259"/>
            <a:ext cx="1769567" cy="173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BiofilmChipM">
            <a:extLst>
              <a:ext uri="{FF2B5EF4-FFF2-40B4-BE49-F238E27FC236}">
                <a16:creationId xmlns:a16="http://schemas.microsoft.com/office/drawing/2014/main" id="{107A507C-7871-EE91-A97C-C5CCF0FC7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565" y="608319"/>
            <a:ext cx="1710185" cy="174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18_8d">
            <a:extLst>
              <a:ext uri="{FF2B5EF4-FFF2-40B4-BE49-F238E27FC236}">
                <a16:creationId xmlns:a16="http://schemas.microsoft.com/office/drawing/2014/main" id="{541E41E7-8200-02A8-6713-AD24E5746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661" y="2399111"/>
            <a:ext cx="1769567" cy="174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K3">
            <a:extLst>
              <a:ext uri="{FF2B5EF4-FFF2-40B4-BE49-F238E27FC236}">
                <a16:creationId xmlns:a16="http://schemas.microsoft.com/office/drawing/2014/main" id="{62E52B6B-C081-104E-D79D-E32AF9C2F0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5"/>
          <a:stretch/>
        </p:blipFill>
        <p:spPr bwMode="auto">
          <a:xfrm>
            <a:off x="9929323" y="2398239"/>
            <a:ext cx="1706428" cy="174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9283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Membrane-aerated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C72EA85-D5FA-7313-71B6-2E21295A391C}"/>
              </a:ext>
            </a:extLst>
          </p:cNvPr>
          <p:cNvSpPr/>
          <p:nvPr/>
        </p:nvSpPr>
        <p:spPr>
          <a:xfrm>
            <a:off x="264000" y="3069000"/>
            <a:ext cx="11664000" cy="4104000"/>
          </a:xfrm>
          <a:prstGeom prst="rect">
            <a:avLst/>
          </a:prstGeom>
          <a:solidFill>
            <a:srgbClr val="FF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32292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BD2D0C64-0A3C-AE15-C9AD-794BC14DFCB8}"/>
              </a:ext>
            </a:extLst>
          </p:cNvPr>
          <p:cNvSpPr/>
          <p:nvPr/>
        </p:nvSpPr>
        <p:spPr>
          <a:xfrm>
            <a:off x="1320799" y="1901371"/>
            <a:ext cx="2815771" cy="2815771"/>
          </a:xfrm>
          <a:prstGeom prst="ellipse">
            <a:avLst/>
          </a:prstGeom>
          <a:solidFill>
            <a:srgbClr val="FFC000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33E764-785B-AAC0-DC3B-5DDCA800064C}"/>
              </a:ext>
            </a:extLst>
          </p:cNvPr>
          <p:cNvSpPr/>
          <p:nvPr/>
        </p:nvSpPr>
        <p:spPr>
          <a:xfrm>
            <a:off x="1117600" y="3454400"/>
            <a:ext cx="3672114" cy="2032000"/>
          </a:xfrm>
          <a:prstGeom prst="rect">
            <a:avLst/>
          </a:prstGeom>
          <a:solidFill>
            <a:srgbClr val="66FFFF">
              <a:alpha val="44000"/>
            </a:srgbClr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8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Rotating biological contactors (RBC)</a:t>
            </a:r>
          </a:p>
        </p:txBody>
      </p:sp>
      <p:sp>
        <p:nvSpPr>
          <p:cNvPr id="2789381" name="Rectangle 5"/>
          <p:cNvSpPr>
            <a:spLocks noChangeArrowheads="1"/>
          </p:cNvSpPr>
          <p:nvPr/>
        </p:nvSpPr>
        <p:spPr bwMode="auto">
          <a:xfrm>
            <a:off x="4425359" y="3339379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9D77D0-506B-8A7F-DC1E-F1D90D486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520" y="4140315"/>
            <a:ext cx="4657537" cy="259266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CAF7C8-BD85-849C-586E-C0746818C6CA}"/>
              </a:ext>
            </a:extLst>
          </p:cNvPr>
          <p:cNvCxnSpPr/>
          <p:nvPr/>
        </p:nvCxnSpPr>
        <p:spPr bwMode="auto">
          <a:xfrm>
            <a:off x="1103086" y="3164114"/>
            <a:ext cx="0" cy="2351315"/>
          </a:xfrm>
          <a:prstGeom prst="line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7D1421F-1F6A-7B13-AB08-0F243B6838A3}"/>
              </a:ext>
            </a:extLst>
          </p:cNvPr>
          <p:cNvCxnSpPr/>
          <p:nvPr/>
        </p:nvCxnSpPr>
        <p:spPr bwMode="auto">
          <a:xfrm>
            <a:off x="4775200" y="3222171"/>
            <a:ext cx="0" cy="2293258"/>
          </a:xfrm>
          <a:prstGeom prst="line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C0420D8-79F6-ABEE-5243-31AEC02FE40A}"/>
              </a:ext>
            </a:extLst>
          </p:cNvPr>
          <p:cNvCxnSpPr/>
          <p:nvPr/>
        </p:nvCxnSpPr>
        <p:spPr bwMode="auto">
          <a:xfrm>
            <a:off x="1074058" y="5486401"/>
            <a:ext cx="3715656" cy="0"/>
          </a:xfrm>
          <a:prstGeom prst="line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Picture 4" descr="18_3">
            <a:extLst>
              <a:ext uri="{FF2B5EF4-FFF2-40B4-BE49-F238E27FC236}">
                <a16:creationId xmlns:a16="http://schemas.microsoft.com/office/drawing/2014/main" id="{3F120D21-FDD7-E803-411D-E4868EA51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687" y="624898"/>
            <a:ext cx="4625370" cy="348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4F78AA62-E650-692C-E67F-E693E81F004E}"/>
              </a:ext>
            </a:extLst>
          </p:cNvPr>
          <p:cNvSpPr/>
          <p:nvPr/>
        </p:nvSpPr>
        <p:spPr>
          <a:xfrm>
            <a:off x="2590798" y="3171370"/>
            <a:ext cx="275772" cy="275772"/>
          </a:xfrm>
          <a:prstGeom prst="ellipse">
            <a:avLst/>
          </a:prstGeom>
          <a:solidFill>
            <a:schemeClr val="tx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B4AD4717-2403-2759-2A28-EDE199836D98}"/>
              </a:ext>
            </a:extLst>
          </p:cNvPr>
          <p:cNvSpPr/>
          <p:nvPr/>
        </p:nvSpPr>
        <p:spPr bwMode="auto">
          <a:xfrm>
            <a:off x="1001485" y="1560284"/>
            <a:ext cx="3439886" cy="3439886"/>
          </a:xfrm>
          <a:prstGeom prst="arc">
            <a:avLst>
              <a:gd name="adj1" fmla="val 18899780"/>
              <a:gd name="adj2" fmla="val 2293954"/>
            </a:avLst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8756F1A-C44D-AD18-745A-BC77F89D6C8E}"/>
              </a:ext>
            </a:extLst>
          </p:cNvPr>
          <p:cNvCxnSpPr>
            <a:stCxn id="18" idx="7"/>
          </p:cNvCxnSpPr>
          <p:nvPr/>
        </p:nvCxnSpPr>
        <p:spPr bwMode="auto">
          <a:xfrm flipH="1">
            <a:off x="2046514" y="2313731"/>
            <a:ext cx="1677696" cy="2156669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6115A61-78D1-2AEA-140B-CF980E69BBFF}"/>
              </a:ext>
            </a:extLst>
          </p:cNvPr>
          <p:cNvCxnSpPr>
            <a:stCxn id="18" idx="7"/>
            <a:endCxn id="18" idx="3"/>
          </p:cNvCxnSpPr>
          <p:nvPr/>
        </p:nvCxnSpPr>
        <p:spPr bwMode="auto">
          <a:xfrm flipH="1">
            <a:off x="1733159" y="2313731"/>
            <a:ext cx="1991051" cy="199105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18D6F41-2DC3-BB31-C066-60A7043C3348}"/>
              </a:ext>
            </a:extLst>
          </p:cNvPr>
          <p:cNvSpPr txBox="1"/>
          <p:nvPr/>
        </p:nvSpPr>
        <p:spPr>
          <a:xfrm rot="18900000">
            <a:off x="1944913" y="2554512"/>
            <a:ext cx="17475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Up to 3.5 m diameter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DE7248-048F-8909-C064-2D3186D92C06}"/>
              </a:ext>
            </a:extLst>
          </p:cNvPr>
          <p:cNvSpPr txBox="1"/>
          <p:nvPr/>
        </p:nvSpPr>
        <p:spPr>
          <a:xfrm>
            <a:off x="4224000" y="20682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Slow rotation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4BB7842-6D87-B0A8-361D-43B1F57FB3E4}"/>
              </a:ext>
            </a:extLst>
          </p:cNvPr>
          <p:cNvSpPr txBox="1"/>
          <p:nvPr/>
        </p:nvSpPr>
        <p:spPr>
          <a:xfrm>
            <a:off x="330201" y="1866293"/>
            <a:ext cx="134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 on rotating disk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A7E4B00-649D-62E7-C0F3-0C12DC42F125}"/>
              </a:ext>
            </a:extLst>
          </p:cNvPr>
          <p:cNvGrpSpPr/>
          <p:nvPr/>
        </p:nvGrpSpPr>
        <p:grpSpPr>
          <a:xfrm>
            <a:off x="3576000" y="4653000"/>
            <a:ext cx="216000" cy="360000"/>
            <a:chOff x="3576000" y="4581000"/>
            <a:chExt cx="216000" cy="36000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24545113-B1FD-A962-7F0D-E23B07300F3D}"/>
                </a:ext>
              </a:extLst>
            </p:cNvPr>
            <p:cNvSpPr/>
            <p:nvPr/>
          </p:nvSpPr>
          <p:spPr>
            <a:xfrm>
              <a:off x="3576000" y="4725000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C562A1E-7430-0DBA-A540-96396948E6AA}"/>
                </a:ext>
              </a:extLst>
            </p:cNvPr>
            <p:cNvCxnSpPr>
              <a:stCxn id="2" idx="0"/>
              <a:endCxn id="8" idx="2"/>
            </p:cNvCxnSpPr>
            <p:nvPr/>
          </p:nvCxnSpPr>
          <p:spPr bwMode="auto">
            <a:xfrm flipV="1">
              <a:off x="3684000" y="4653000"/>
              <a:ext cx="0" cy="72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1EA31A9-FB10-050E-CFD9-DA6330573E78}"/>
                </a:ext>
              </a:extLst>
            </p:cNvPr>
            <p:cNvSpPr/>
            <p:nvPr/>
          </p:nvSpPr>
          <p:spPr>
            <a:xfrm>
              <a:off x="3576000" y="4581000"/>
              <a:ext cx="216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4B846A-7DD8-F66A-67C5-56F6EEA32308}"/>
              </a:ext>
            </a:extLst>
          </p:cNvPr>
          <p:cNvSpPr txBox="1"/>
          <p:nvPr/>
        </p:nvSpPr>
        <p:spPr>
          <a:xfrm>
            <a:off x="2784000" y="5013000"/>
            <a:ext cx="1515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Optional: Aeration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929563" cy="774700"/>
          </a:xfrm>
        </p:spPr>
        <p:txBody>
          <a:bodyPr/>
          <a:lstStyle/>
          <a:p>
            <a:r>
              <a:rPr lang="en-US" dirty="0"/>
              <a:t>Factsheet: Rotating biological contractors (RBC)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100 –  500 µm (can be up to 5’000 µm)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Spontaneous sloughing</a:t>
                      </a:r>
                    </a:p>
                    <a:p>
                      <a:r>
                        <a:rPr lang="en-US" sz="2400" dirty="0"/>
                        <a:t>Limited concerns for clogging due to large void spaces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Disks rotate into and out of water (2 rpm)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Exposure of biofilm to air while out of the water</a:t>
                      </a:r>
                    </a:p>
                    <a:p>
                      <a:r>
                        <a:rPr lang="en-US" sz="2400" dirty="0"/>
                        <a:t>Some RBC provide additional aeration of the bulk phase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Simple and robust operation, low maintenance, low energy consumption, smaller plants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4" name="Picture 4" descr="18_3">
            <a:extLst>
              <a:ext uri="{FF2B5EF4-FFF2-40B4-BE49-F238E27FC236}">
                <a16:creationId xmlns:a16="http://schemas.microsoft.com/office/drawing/2014/main" id="{1C6144A9-E81A-B317-E9A3-18051B4A9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000" y="1053000"/>
            <a:ext cx="2376000" cy="178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4778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34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Biofilter: Biological treatment and filtration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40E0B52-9B9F-C8AF-4E57-17567F7DE505}"/>
              </a:ext>
            </a:extLst>
          </p:cNvPr>
          <p:cNvGrpSpPr/>
          <p:nvPr/>
        </p:nvGrpSpPr>
        <p:grpSpPr>
          <a:xfrm>
            <a:off x="10992000" y="-4131000"/>
            <a:ext cx="5969318" cy="4155429"/>
            <a:chOff x="10992000" y="-4131000"/>
            <a:chExt cx="5969318" cy="4155429"/>
          </a:xfrm>
        </p:grpSpPr>
        <p:sp>
          <p:nvSpPr>
            <p:cNvPr id="2793482" name="Text Box 10"/>
            <p:cNvSpPr txBox="1">
              <a:spLocks noChangeArrowheads="1"/>
            </p:cNvSpPr>
            <p:nvPr/>
          </p:nvSpPr>
          <p:spPr bwMode="auto">
            <a:xfrm>
              <a:off x="13872000" y="-806568"/>
              <a:ext cx="308793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Down-flow, dense media (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Biocarbone</a:t>
              </a:r>
              <a:r>
                <a:rPr kumimoji="0" lang="en-US" sz="2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®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)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E8C9B5C-DCAC-286B-3F5F-AFDF6AF74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92000" y="-4131000"/>
              <a:ext cx="5969318" cy="3343275"/>
            </a:xfrm>
            <a:prstGeom prst="rect">
              <a:avLst/>
            </a:prstGeom>
          </p:spPr>
        </p:pic>
      </p:grpSp>
      <p:sp>
        <p:nvSpPr>
          <p:cNvPr id="2793483" name="Text Box 11"/>
          <p:cNvSpPr txBox="1">
            <a:spLocks noChangeArrowheads="1"/>
          </p:cNvSpPr>
          <p:nvPr/>
        </p:nvSpPr>
        <p:spPr bwMode="auto">
          <a:xfrm>
            <a:off x="0" y="6396335"/>
            <a:ext cx="3960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Up-flow, dense media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Biofor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®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1AA3476-440A-E0B1-2CA0-4F10FC6F24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200401"/>
            <a:ext cx="6057900" cy="29317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892BEFF-7664-F493-B2C4-E46B9275AE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2200401"/>
            <a:ext cx="6057900" cy="293179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5F509F0-8017-A7BC-BC77-A091F5FB4EA6}"/>
              </a:ext>
            </a:extLst>
          </p:cNvPr>
          <p:cNvSpPr/>
          <p:nvPr/>
        </p:nvSpPr>
        <p:spPr>
          <a:xfrm>
            <a:off x="-33900" y="3856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7990207-34E1-4B7B-3315-AD50338AB899}"/>
              </a:ext>
            </a:extLst>
          </p:cNvPr>
          <p:cNvSpPr/>
          <p:nvPr/>
        </p:nvSpPr>
        <p:spPr>
          <a:xfrm>
            <a:off x="326100" y="4360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A2B0108-6F0E-79E8-9F66-DD2378D75ED3}"/>
              </a:ext>
            </a:extLst>
          </p:cNvPr>
          <p:cNvSpPr/>
          <p:nvPr/>
        </p:nvSpPr>
        <p:spPr>
          <a:xfrm>
            <a:off x="5257800" y="2776400"/>
            <a:ext cx="84894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0E1FE50-60D9-22DE-56C0-4050B62E7133}"/>
              </a:ext>
            </a:extLst>
          </p:cNvPr>
          <p:cNvSpPr/>
          <p:nvPr/>
        </p:nvSpPr>
        <p:spPr>
          <a:xfrm>
            <a:off x="4934100" y="2272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CB5D590-7574-BBBA-9E8D-28D592F47092}"/>
              </a:ext>
            </a:extLst>
          </p:cNvPr>
          <p:cNvSpPr/>
          <p:nvPr/>
        </p:nvSpPr>
        <p:spPr>
          <a:xfrm>
            <a:off x="-48300" y="1912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DB90604-E6A1-B214-AE76-BA68D0E2EDC1}"/>
              </a:ext>
            </a:extLst>
          </p:cNvPr>
          <p:cNvSpPr/>
          <p:nvPr/>
        </p:nvSpPr>
        <p:spPr>
          <a:xfrm>
            <a:off x="6024000" y="2992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DDE522C-ECBB-2E0B-67C6-3EB91F4F765C}"/>
              </a:ext>
            </a:extLst>
          </p:cNvPr>
          <p:cNvSpPr/>
          <p:nvPr/>
        </p:nvSpPr>
        <p:spPr>
          <a:xfrm>
            <a:off x="7176000" y="4504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EBABE0F-B9F9-6186-F4C4-BB424198D73A}"/>
              </a:ext>
            </a:extLst>
          </p:cNvPr>
          <p:cNvSpPr/>
          <p:nvPr/>
        </p:nvSpPr>
        <p:spPr>
          <a:xfrm>
            <a:off x="10621913" y="3674300"/>
            <a:ext cx="1080000" cy="164223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0EC270-B623-72BD-2BBD-BB70FDF98B13}"/>
              </a:ext>
            </a:extLst>
          </p:cNvPr>
          <p:cNvSpPr txBox="1"/>
          <p:nvPr/>
        </p:nvSpPr>
        <p:spPr>
          <a:xfrm>
            <a:off x="696000" y="4936400"/>
            <a:ext cx="172835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Raw wastewater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7779B0-4F1E-3929-1FE6-8B2018DC908F}"/>
              </a:ext>
            </a:extLst>
          </p:cNvPr>
          <p:cNvSpPr txBox="1"/>
          <p:nvPr/>
        </p:nvSpPr>
        <p:spPr>
          <a:xfrm>
            <a:off x="48000" y="3136400"/>
            <a:ext cx="123944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Process air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910F96C-021F-1588-4E72-938B05A5F0CC}"/>
              </a:ext>
            </a:extLst>
          </p:cNvPr>
          <p:cNvSpPr/>
          <p:nvPr/>
        </p:nvSpPr>
        <p:spPr>
          <a:xfrm>
            <a:off x="5016000" y="2416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C01086-A3D3-6FC4-303F-0DE3ABAF1B75}"/>
              </a:ext>
            </a:extLst>
          </p:cNvPr>
          <p:cNvSpPr/>
          <p:nvPr/>
        </p:nvSpPr>
        <p:spPr>
          <a:xfrm>
            <a:off x="5736000" y="1912400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99D01B-4C65-A247-7E2B-BFDC89C0DB3B}"/>
              </a:ext>
            </a:extLst>
          </p:cNvPr>
          <p:cNvSpPr txBox="1"/>
          <p:nvPr/>
        </p:nvSpPr>
        <p:spPr>
          <a:xfrm>
            <a:off x="4584000" y="4216400"/>
            <a:ext cx="12490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Treated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wastewater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3047B0-586D-5B12-A221-5B22EDDE2707}"/>
              </a:ext>
            </a:extLst>
          </p:cNvPr>
          <p:cNvSpPr txBox="1"/>
          <p:nvPr/>
        </p:nvSpPr>
        <p:spPr>
          <a:xfrm>
            <a:off x="6096000" y="4432400"/>
            <a:ext cx="1296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Backwash water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DDD1CAC-61A7-9F41-39CA-42B1F0D7A172}"/>
              </a:ext>
            </a:extLst>
          </p:cNvPr>
          <p:cNvSpPr txBox="1"/>
          <p:nvPr/>
        </p:nvSpPr>
        <p:spPr>
          <a:xfrm>
            <a:off x="5664000" y="3498254"/>
            <a:ext cx="864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Air scour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C09AC7-8BAB-1A27-0316-4EE5E238FA7D}"/>
              </a:ext>
            </a:extLst>
          </p:cNvPr>
          <p:cNvSpPr txBox="1"/>
          <p:nvPr/>
        </p:nvSpPr>
        <p:spPr>
          <a:xfrm>
            <a:off x="10992000" y="2272400"/>
            <a:ext cx="1296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Backwash water extraction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4D0880E-5150-80CF-2806-5E5757EA3068}"/>
              </a:ext>
            </a:extLst>
          </p:cNvPr>
          <p:cNvSpPr/>
          <p:nvPr/>
        </p:nvSpPr>
        <p:spPr>
          <a:xfrm>
            <a:off x="328050" y="4051662"/>
            <a:ext cx="864000" cy="864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8E6CFDA1-1DC9-781B-EE27-DD80F06BBC6D}"/>
              </a:ext>
            </a:extLst>
          </p:cNvPr>
          <p:cNvCxnSpPr/>
          <p:nvPr/>
        </p:nvCxnSpPr>
        <p:spPr bwMode="auto">
          <a:xfrm flipV="1">
            <a:off x="9174162" y="2797175"/>
            <a:ext cx="0" cy="714375"/>
          </a:xfrm>
          <a:prstGeom prst="straightConnector1">
            <a:avLst/>
          </a:prstGeom>
          <a:noFill/>
          <a:ln w="63500" cap="flat" cmpd="sng" algn="ctr">
            <a:solidFill>
              <a:srgbClr val="FFFF00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8224CA75-C60C-0704-BA07-A7129B9AF0D8}"/>
              </a:ext>
            </a:extLst>
          </p:cNvPr>
          <p:cNvSpPr txBox="1"/>
          <p:nvPr/>
        </p:nvSpPr>
        <p:spPr>
          <a:xfrm>
            <a:off x="1809750" y="1125000"/>
            <a:ext cx="294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During treatment</a:t>
            </a:r>
            <a:endParaRPr kumimoji="0" lang="en-CH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AAB2D5-DB46-FD4D-40F4-84077EC6FDCC}"/>
              </a:ext>
            </a:extLst>
          </p:cNvPr>
          <p:cNvSpPr txBox="1"/>
          <p:nvPr/>
        </p:nvSpPr>
        <p:spPr>
          <a:xfrm>
            <a:off x="7854951" y="1125000"/>
            <a:ext cx="2927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During backwashing</a:t>
            </a:r>
            <a:endParaRPr kumimoji="0" lang="en-CH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63240A-FA0A-4911-C0EC-283A4AFA6DC6}"/>
              </a:ext>
            </a:extLst>
          </p:cNvPr>
          <p:cNvSpPr txBox="1"/>
          <p:nvPr/>
        </p:nvSpPr>
        <p:spPr>
          <a:xfrm>
            <a:off x="1924216" y="2282025"/>
            <a:ext cx="970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Water flow</a:t>
            </a:r>
            <a:endParaRPr kumimoji="0" 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74A13E-D119-65AB-8BF9-D6D03E8D1FEE}"/>
              </a:ext>
            </a:extLst>
          </p:cNvPr>
          <p:cNvCxnSpPr/>
          <p:nvPr/>
        </p:nvCxnSpPr>
        <p:spPr bwMode="auto">
          <a:xfrm>
            <a:off x="2639833" y="2592125"/>
            <a:ext cx="492981" cy="71561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936C46C-5B98-7816-B681-7BF7DB69C305}"/>
              </a:ext>
            </a:extLst>
          </p:cNvPr>
          <p:cNvCxnSpPr/>
          <p:nvPr/>
        </p:nvCxnSpPr>
        <p:spPr bwMode="auto">
          <a:xfrm flipV="1">
            <a:off x="3128962" y="2797175"/>
            <a:ext cx="0" cy="714375"/>
          </a:xfrm>
          <a:prstGeom prst="straightConnector1">
            <a:avLst/>
          </a:prstGeom>
          <a:noFill/>
          <a:ln w="63500" cap="flat" cmpd="sng" algn="ctr">
            <a:solidFill>
              <a:srgbClr val="FFFF00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31" grpId="0" animBg="1"/>
      <p:bldP spid="33" grpId="0" animBg="1"/>
      <p:bldP spid="34" grpId="0" animBg="1"/>
      <p:bldP spid="35" grpId="0" animBg="1"/>
      <p:bldP spid="4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34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Biofilter: Configurations</a:t>
            </a:r>
          </a:p>
        </p:txBody>
      </p:sp>
      <p:sp>
        <p:nvSpPr>
          <p:cNvPr id="2793482" name="Text Box 10"/>
          <p:cNvSpPr txBox="1">
            <a:spLocks noChangeArrowheads="1"/>
          </p:cNvSpPr>
          <p:nvPr/>
        </p:nvSpPr>
        <p:spPr bwMode="auto">
          <a:xfrm>
            <a:off x="4926300" y="4855532"/>
            <a:ext cx="30879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Down-flow, dense media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Biocarbone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®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8C9B5C-DCAC-286B-3F5F-AFDF6AF748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8625" y="2347913"/>
            <a:ext cx="3979545" cy="22288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DCEED0-1D9C-6EA4-BC65-C3F1B631A0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28"/>
          <a:stretch/>
        </p:blipFill>
        <p:spPr>
          <a:xfrm>
            <a:off x="7962900" y="2194560"/>
            <a:ext cx="4229100" cy="2173958"/>
          </a:xfrm>
          <a:prstGeom prst="rect">
            <a:avLst/>
          </a:prstGeom>
        </p:spPr>
      </p:pic>
      <p:sp>
        <p:nvSpPr>
          <p:cNvPr id="2793484" name="Text Box 12"/>
          <p:cNvSpPr txBox="1">
            <a:spLocks noChangeArrowheads="1"/>
          </p:cNvSpPr>
          <p:nvPr/>
        </p:nvSpPr>
        <p:spPr bwMode="auto">
          <a:xfrm>
            <a:off x="8956300" y="4855532"/>
            <a:ext cx="28232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Up-flow, floating media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Biostyr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®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4488058-4F1F-F3F6-6BB1-2E9258F6D9CA}"/>
              </a:ext>
            </a:extLst>
          </p:cNvPr>
          <p:cNvCxnSpPr/>
          <p:nvPr/>
        </p:nvCxnSpPr>
        <p:spPr bwMode="auto">
          <a:xfrm flipV="1">
            <a:off x="10008870" y="2814638"/>
            <a:ext cx="0" cy="942498"/>
          </a:xfrm>
          <a:prstGeom prst="straightConnector1">
            <a:avLst/>
          </a:prstGeom>
          <a:noFill/>
          <a:ln w="63500" cap="flat" cmpd="sng" algn="ctr">
            <a:solidFill>
              <a:srgbClr val="FFFF00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291F2D1-D4B2-C241-390B-9238BA27D301}"/>
              </a:ext>
            </a:extLst>
          </p:cNvPr>
          <p:cNvCxnSpPr/>
          <p:nvPr/>
        </p:nvCxnSpPr>
        <p:spPr bwMode="auto">
          <a:xfrm>
            <a:off x="6436201" y="2895600"/>
            <a:ext cx="0" cy="876300"/>
          </a:xfrm>
          <a:prstGeom prst="straightConnector1">
            <a:avLst/>
          </a:prstGeom>
          <a:noFill/>
          <a:ln w="63500" cap="flat" cmpd="sng" algn="ctr">
            <a:solidFill>
              <a:srgbClr val="FFFF00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29D0BCE-7A90-A640-4224-ACF6B436CCD4}"/>
              </a:ext>
            </a:extLst>
          </p:cNvPr>
          <p:cNvCxnSpPr/>
          <p:nvPr/>
        </p:nvCxnSpPr>
        <p:spPr bwMode="auto">
          <a:xfrm>
            <a:off x="5611813" y="3803650"/>
            <a:ext cx="1660525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EB6C8E2-71FF-0B41-4B97-5C919CF1BD92}"/>
              </a:ext>
            </a:extLst>
          </p:cNvPr>
          <p:cNvCxnSpPr/>
          <p:nvPr/>
        </p:nvCxnSpPr>
        <p:spPr bwMode="auto">
          <a:xfrm>
            <a:off x="9167813" y="3041650"/>
            <a:ext cx="1660525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642BD6A6-45C5-F5D4-439F-3E39B2105D19}"/>
              </a:ext>
            </a:extLst>
          </p:cNvPr>
          <p:cNvGrpSpPr/>
          <p:nvPr/>
        </p:nvGrpSpPr>
        <p:grpSpPr>
          <a:xfrm>
            <a:off x="274320" y="2210463"/>
            <a:ext cx="4044255" cy="3476066"/>
            <a:chOff x="274320" y="2210463"/>
            <a:chExt cx="4044255" cy="347606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5CCBBEE-504B-1987-D5A1-D1DD90514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9975" y="2660813"/>
              <a:ext cx="4038600" cy="1954530"/>
            </a:xfrm>
            <a:prstGeom prst="rect">
              <a:avLst/>
            </a:prstGeom>
          </p:spPr>
        </p:pic>
        <p:sp>
          <p:nvSpPr>
            <p:cNvPr id="2793483" name="Text Box 11"/>
            <p:cNvSpPr txBox="1">
              <a:spLocks noChangeArrowheads="1"/>
            </p:cNvSpPr>
            <p:nvPr/>
          </p:nvSpPr>
          <p:spPr bwMode="auto">
            <a:xfrm>
              <a:off x="274320" y="4855532"/>
              <a:ext cx="318008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Up-flow, dense media (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Biofor</a:t>
              </a:r>
              <a:r>
                <a:rPr kumimoji="0" lang="en-US" sz="2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®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)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B6C1EF9-DFC0-D163-857B-874068E155E7}"/>
                </a:ext>
              </a:extLst>
            </p:cNvPr>
            <p:cNvCxnSpPr/>
            <p:nvPr/>
          </p:nvCxnSpPr>
          <p:spPr bwMode="auto">
            <a:xfrm>
              <a:off x="1492250" y="3784600"/>
              <a:ext cx="1660525" cy="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ys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21E2BBB-C8F9-3877-BC08-8F16EDEFEA38}"/>
                </a:ext>
              </a:extLst>
            </p:cNvPr>
            <p:cNvSpPr txBox="1"/>
            <p:nvPr/>
          </p:nvSpPr>
          <p:spPr>
            <a:xfrm>
              <a:off x="1105231" y="2210463"/>
              <a:ext cx="970458" cy="338554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Water flow</a:t>
              </a:r>
              <a:endParaRPr kumimoji="0" lang="en-C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7AEF806-55C9-2E53-A98C-A7FDC99148EE}"/>
                </a:ext>
              </a:extLst>
            </p:cNvPr>
            <p:cNvCxnSpPr/>
            <p:nvPr/>
          </p:nvCxnSpPr>
          <p:spPr bwMode="auto">
            <a:xfrm>
              <a:off x="1820848" y="2520563"/>
              <a:ext cx="492981" cy="715618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91E9004-14CB-FF00-DB72-04C49C46D210}"/>
                </a:ext>
              </a:extLst>
            </p:cNvPr>
            <p:cNvCxnSpPr/>
            <p:nvPr/>
          </p:nvCxnSpPr>
          <p:spPr bwMode="auto">
            <a:xfrm flipV="1">
              <a:off x="2328862" y="3022600"/>
              <a:ext cx="0" cy="533400"/>
            </a:xfrm>
            <a:prstGeom prst="straightConnector1">
              <a:avLst/>
            </a:prstGeom>
            <a:noFill/>
            <a:ln w="63500" cap="flat" cmpd="sng" algn="ctr">
              <a:solidFill>
                <a:srgbClr val="FFFF00"/>
              </a:solidFill>
              <a:prstDash val="solid"/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CF70825-2B12-F1EB-B8F0-6608676F8263}"/>
                </a:ext>
              </a:extLst>
            </p:cNvPr>
            <p:cNvCxnSpPr/>
            <p:nvPr/>
          </p:nvCxnSpPr>
          <p:spPr bwMode="auto">
            <a:xfrm>
              <a:off x="2623930" y="3792772"/>
              <a:ext cx="79513" cy="699715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AB61DC0-99D1-72B7-0B37-4B8EF8115315}"/>
                </a:ext>
              </a:extLst>
            </p:cNvPr>
            <p:cNvSpPr txBox="1"/>
            <p:nvPr/>
          </p:nvSpPr>
          <p:spPr>
            <a:xfrm>
              <a:off x="2425148" y="4452731"/>
              <a:ext cx="1279517" cy="338554"/>
            </a:xfrm>
            <a:prstGeom prst="rect">
              <a:avLst/>
            </a:prstGeom>
            <a:solidFill>
              <a:srgbClr val="FFAFAF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Nozzle system</a:t>
              </a:r>
              <a:endParaRPr kumimoji="0" lang="en-C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445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3482" grpId="0"/>
      <p:bldP spid="279348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 carrier material in biofilters</a:t>
            </a:r>
          </a:p>
        </p:txBody>
      </p:sp>
      <p:sp>
        <p:nvSpPr>
          <p:cNvPr id="2795531" name="Rectangle 11"/>
          <p:cNvSpPr>
            <a:spLocks noChangeArrowheads="1"/>
          </p:cNvSpPr>
          <p:nvPr/>
        </p:nvSpPr>
        <p:spPr bwMode="auto">
          <a:xfrm>
            <a:off x="6003636" y="1096884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pic>
        <p:nvPicPr>
          <p:cNvPr id="2795528" name="Picture 8" descr="18_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1" y="2197728"/>
            <a:ext cx="3247602" cy="326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5527" name="Picture 7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5"/>
          <a:stretch>
            <a:fillRect/>
          </a:stretch>
        </p:blipFill>
        <p:spPr bwMode="auto">
          <a:xfrm>
            <a:off x="6888000" y="2205000"/>
            <a:ext cx="3257602" cy="326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95529" name="Text Box 9"/>
          <p:cNvSpPr txBox="1">
            <a:spLocks noChangeArrowheads="1"/>
          </p:cNvSpPr>
          <p:nvPr/>
        </p:nvSpPr>
        <p:spPr bwMode="auto">
          <a:xfrm>
            <a:off x="342430" y="0"/>
            <a:ext cx="271967" cy="2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7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itchFamily="34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Times New Roman" pitchFamily="18" charset="0"/>
              </a:rPr>
              <a:t>A</a:t>
            </a:r>
            <a:endParaRPr kumimoji="0" lang="en-GB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795530" name="Text Box 10"/>
          <p:cNvSpPr txBox="1">
            <a:spLocks noChangeArrowheads="1"/>
          </p:cNvSpPr>
          <p:nvPr/>
        </p:nvSpPr>
        <p:spPr bwMode="auto">
          <a:xfrm>
            <a:off x="2066219" y="11998"/>
            <a:ext cx="271967" cy="2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Times New Roman" pitchFamily="18" charset="0"/>
              </a:rPr>
              <a:t>B</a:t>
            </a:r>
            <a:endParaRPr kumimoji="0" lang="en-GB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795526" name="Text Box 6"/>
          <p:cNvSpPr txBox="1">
            <a:spLocks noChangeArrowheads="1"/>
          </p:cNvSpPr>
          <p:nvPr/>
        </p:nvSpPr>
        <p:spPr bwMode="auto">
          <a:xfrm>
            <a:off x="344430" y="0"/>
            <a:ext cx="271967" cy="2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itchFamily="34" charset="0"/>
                <a:ea typeface="+mn-ea"/>
                <a:cs typeface="Times New Roman" pitchFamily="18" charset="0"/>
              </a:rPr>
              <a:t>C</a:t>
            </a:r>
            <a:endParaRPr kumimoji="0" lang="en-GB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2795536" name="Text Box 16"/>
          <p:cNvSpPr txBox="1">
            <a:spLocks noChangeArrowheads="1"/>
          </p:cNvSpPr>
          <p:nvPr/>
        </p:nvSpPr>
        <p:spPr bwMode="auto">
          <a:xfrm>
            <a:off x="334430" y="5749291"/>
            <a:ext cx="1137757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74725" indent="-457200" algn="l"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546225" indent="-457200" algn="l"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7725" indent="-457200" algn="l"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689225" indent="-457200" algn="l"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146425" indent="-457200" fontAlgn="base">
              <a:spcBef>
                <a:spcPct val="0"/>
              </a:spcBef>
              <a:spcAft>
                <a:spcPct val="0"/>
              </a:spcAft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603625" indent="-457200" fontAlgn="base">
              <a:spcBef>
                <a:spcPct val="0"/>
              </a:spcBef>
              <a:spcAft>
                <a:spcPct val="0"/>
              </a:spcAft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060825" indent="-457200" fontAlgn="base">
              <a:spcBef>
                <a:spcPct val="0"/>
              </a:spcBef>
              <a:spcAft>
                <a:spcPct val="0"/>
              </a:spcAft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518025" indent="-457200" fontAlgn="base">
              <a:spcBef>
                <a:spcPct val="0"/>
              </a:spcBef>
              <a:spcAft>
                <a:spcPct val="0"/>
              </a:spcAft>
              <a:tabLst>
                <a:tab pos="2625725" algn="l"/>
                <a:tab pos="5368925" algn="l"/>
                <a:tab pos="58324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56363" algn="l"/>
                <a:tab pos="10133013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Biofor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® 	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BioStyr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® 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56363" algn="l"/>
                <a:tab pos="10133013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(Submerged fixed bed, dense media)	(Submerged fixed bed, floating media) 	</a:t>
            </a:r>
          </a:p>
        </p:txBody>
      </p:sp>
      <p:sp>
        <p:nvSpPr>
          <p:cNvPr id="2795537" name="Text Box 17"/>
          <p:cNvSpPr txBox="1">
            <a:spLocks noChangeArrowheads="1"/>
          </p:cNvSpPr>
          <p:nvPr/>
        </p:nvSpPr>
        <p:spPr bwMode="auto">
          <a:xfrm>
            <a:off x="334429" y="1773000"/>
            <a:ext cx="144015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74725" indent="-457200" algn="l"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546225" indent="-457200" algn="l"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117725" indent="-457200" algn="l"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689225" indent="-457200" algn="l"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146425" indent="-457200" fontAlgn="base">
              <a:spcBef>
                <a:spcPct val="0"/>
              </a:spcBef>
              <a:spcAft>
                <a:spcPct val="0"/>
              </a:spcAft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603625" indent="-457200" fontAlgn="base">
              <a:spcBef>
                <a:spcPct val="0"/>
              </a:spcBef>
              <a:spcAft>
                <a:spcPct val="0"/>
              </a:spcAft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060825" indent="-457200" fontAlgn="base">
              <a:spcBef>
                <a:spcPct val="0"/>
              </a:spcBef>
              <a:spcAft>
                <a:spcPct val="0"/>
              </a:spcAft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518025" indent="-457200" fontAlgn="base">
              <a:spcBef>
                <a:spcPct val="0"/>
              </a:spcBef>
              <a:spcAft>
                <a:spcPct val="0"/>
              </a:spcAft>
              <a:tabLst>
                <a:tab pos="2454275" algn="r"/>
                <a:tab pos="5197475" algn="r"/>
                <a:tab pos="885507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0" algn="r"/>
                <a:tab pos="9685338" algn="r"/>
                <a:tab pos="13361988" algn="r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Diameter = 	4 mm	4 mm	1 mm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Factsheet: Biofilter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                                                       Spherical support</a:t>
                      </a:r>
                    </a:p>
                    <a:p>
                      <a:endParaRPr lang="en-US" sz="2400" dirty="0"/>
                    </a:p>
                    <a:p>
                      <a:r>
                        <a:rPr lang="en-US" sz="2400" dirty="0"/>
                        <a:t>                       </a:t>
                      </a:r>
                    </a:p>
                    <a:p>
                      <a:endParaRPr lang="en-US" sz="2400" dirty="0"/>
                    </a:p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50 µm (directly after backwashing) –  200 µm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Regular backwashing (every 24 – 48 h or depending on head loss)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Plug flow of water through packing, particle retention through filtration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Bubble aeration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No clarifier, low energy consumption, low footprint, limited to few technology providers, larger plants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5" name="Picture 8" descr="18_5">
            <a:extLst>
              <a:ext uri="{FF2B5EF4-FFF2-40B4-BE49-F238E27FC236}">
                <a16:creationId xmlns:a16="http://schemas.microsoft.com/office/drawing/2014/main" id="{D271597D-16F2-3C79-2104-AD1C22B4B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650" y="1053000"/>
            <a:ext cx="1782899" cy="179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B79F5BBB-9C6A-71A8-8AD9-4926239E11F1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5"/>
          <a:stretch>
            <a:fillRect/>
          </a:stretch>
        </p:blipFill>
        <p:spPr bwMode="auto">
          <a:xfrm>
            <a:off x="5808000" y="1053001"/>
            <a:ext cx="179339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3113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Membrane-aerated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C72EA85-D5FA-7313-71B6-2E21295A391C}"/>
              </a:ext>
            </a:extLst>
          </p:cNvPr>
          <p:cNvSpPr/>
          <p:nvPr/>
        </p:nvSpPr>
        <p:spPr>
          <a:xfrm>
            <a:off x="264000" y="4221000"/>
            <a:ext cx="11664000" cy="4104000"/>
          </a:xfrm>
          <a:prstGeom prst="rect">
            <a:avLst/>
          </a:prstGeom>
          <a:solidFill>
            <a:srgbClr val="FF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611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0C01C-AA2D-0831-0BA5-3228C136C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1D022F6-CA2D-4063-933F-E5CF7CC0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Biological treatment processes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7B9CF-E808-72AA-251A-6EC20A5D87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56000" y="1485000"/>
            <a:ext cx="5544000" cy="51126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Necessary requirements for ALL biological treatment processes:</a:t>
            </a:r>
          </a:p>
          <a:p>
            <a:r>
              <a:rPr lang="en-US" dirty="0"/>
              <a:t>Avoid washing out biomass</a:t>
            </a:r>
          </a:p>
          <a:p>
            <a:r>
              <a:rPr lang="en-US" dirty="0"/>
              <a:t>Expose biomass to contaminants (electron donor)</a:t>
            </a:r>
          </a:p>
          <a:p>
            <a:r>
              <a:rPr lang="en-US" dirty="0"/>
              <a:t>Expose biomass to electron acceptor (e.g., oxygen or nitrate)</a:t>
            </a:r>
          </a:p>
        </p:txBody>
      </p:sp>
      <p:sp>
        <p:nvSpPr>
          <p:cNvPr id="147" name="Content Placeholder 146">
            <a:extLst>
              <a:ext uri="{FF2B5EF4-FFF2-40B4-BE49-F238E27FC236}">
                <a16:creationId xmlns:a16="http://schemas.microsoft.com/office/drawing/2014/main" id="{6AED3584-F838-1F56-F2C3-43ECE8E1A9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6000" y="4149000"/>
            <a:ext cx="5256000" cy="23769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Biofilm reactors:</a:t>
            </a:r>
          </a:p>
          <a:p>
            <a:r>
              <a:rPr lang="en-US" dirty="0"/>
              <a:t>Higher biomass concentrations</a:t>
            </a:r>
          </a:p>
          <a:p>
            <a:r>
              <a:rPr lang="en-US" dirty="0"/>
              <a:t>Biofilms are usually mass transport limited</a:t>
            </a:r>
          </a:p>
          <a:p>
            <a:endParaRPr lang="en-C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66FE75-9B9B-6F6B-2D75-B2C3919B27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939"/>
          <a:stretch/>
        </p:blipFill>
        <p:spPr>
          <a:xfrm>
            <a:off x="624000" y="1485000"/>
            <a:ext cx="5191316" cy="13491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7516F8-1E42-F408-86EB-3D9E0C532420}"/>
              </a:ext>
            </a:extLst>
          </p:cNvPr>
          <p:cNvSpPr txBox="1"/>
          <p:nvPr/>
        </p:nvSpPr>
        <p:spPr>
          <a:xfrm>
            <a:off x="624000" y="2781000"/>
            <a:ext cx="230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Activated sludge</a:t>
            </a:r>
            <a:endParaRPr lang="en-CH" sz="2400" b="0" dirty="0">
              <a:latin typeface="+mn-lt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BB701927-7390-669B-021C-9B39EA3DEEE9}"/>
              </a:ext>
            </a:extLst>
          </p:cNvPr>
          <p:cNvSpPr txBox="1"/>
          <p:nvPr/>
        </p:nvSpPr>
        <p:spPr>
          <a:xfrm>
            <a:off x="3504000" y="2781000"/>
            <a:ext cx="230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 reactor</a:t>
            </a:r>
            <a:endParaRPr lang="en-CH" sz="2400" b="0" dirty="0">
              <a:latin typeface="+mn-lt"/>
            </a:endParaRPr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91BFB98F-8173-660E-AD34-D618D46454F1}"/>
              </a:ext>
            </a:extLst>
          </p:cNvPr>
          <p:cNvCxnSpPr/>
          <p:nvPr/>
        </p:nvCxnSpPr>
        <p:spPr bwMode="auto">
          <a:xfrm flipV="1">
            <a:off x="1200000" y="3285000"/>
            <a:ext cx="3024000" cy="864000"/>
          </a:xfrm>
          <a:prstGeom prst="lin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10605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75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Fluidized bed and airlift reactors</a:t>
            </a:r>
          </a:p>
        </p:txBody>
      </p:sp>
      <p:pic>
        <p:nvPicPr>
          <p:cNvPr id="6" name="Picture 5" descr="18_9">
            <a:extLst>
              <a:ext uri="{FF2B5EF4-FFF2-40B4-BE49-F238E27FC236}">
                <a16:creationId xmlns:a16="http://schemas.microsoft.com/office/drawing/2014/main" id="{D1B42597-631D-D2F0-5DE5-009B0F978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92" y="909000"/>
            <a:ext cx="7936008" cy="55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D55A65-8F46-A635-1F5A-F82852D02AAE}"/>
              </a:ext>
            </a:extLst>
          </p:cNvPr>
          <p:cNvSpPr txBox="1"/>
          <p:nvPr/>
        </p:nvSpPr>
        <p:spPr>
          <a:xfrm>
            <a:off x="8328000" y="5942684"/>
            <a:ext cx="2411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Sand with biofilm</a:t>
            </a:r>
            <a:endParaRPr kumimoji="0" lang="en-CH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B018DC-AE21-65CE-01D4-F764D90E4E7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3895" y="1933574"/>
            <a:ext cx="4070484" cy="4205061"/>
          </a:xfrm>
          <a:prstGeom prst="rect">
            <a:avLst/>
          </a:prstGeom>
        </p:spPr>
      </p:pic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C42C058-5CDD-4FAD-5E1C-935CB2EFFAD3}"/>
              </a:ext>
            </a:extLst>
          </p:cNvPr>
          <p:cNvCxnSpPr/>
          <p:nvPr/>
        </p:nvCxnSpPr>
        <p:spPr bwMode="auto">
          <a:xfrm>
            <a:off x="2640000" y="2637000"/>
            <a:ext cx="0" cy="309600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7E8F881-9FDA-D20F-D7AA-CCBD7057A36B}"/>
              </a:ext>
            </a:extLst>
          </p:cNvPr>
          <p:cNvSpPr/>
          <p:nvPr/>
        </p:nvSpPr>
        <p:spPr>
          <a:xfrm>
            <a:off x="1128000" y="2493000"/>
            <a:ext cx="1080000" cy="648000"/>
          </a:xfrm>
          <a:prstGeom prst="rect">
            <a:avLst/>
          </a:prstGeom>
          <a:solidFill>
            <a:srgbClr val="78BAE7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F64A9C1-1B85-7434-784B-1DEB6EBD27F7}"/>
              </a:ext>
            </a:extLst>
          </p:cNvPr>
          <p:cNvSpPr/>
          <p:nvPr/>
        </p:nvSpPr>
        <p:spPr>
          <a:xfrm>
            <a:off x="1344000" y="2925000"/>
            <a:ext cx="648000" cy="2520000"/>
          </a:xfrm>
          <a:prstGeom prst="rect">
            <a:avLst/>
          </a:prstGeom>
          <a:solidFill>
            <a:srgbClr val="78BAE7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2D20C6B1-AC5C-7CFD-2402-18BC95DBE29B}"/>
              </a:ext>
            </a:extLst>
          </p:cNvPr>
          <p:cNvSpPr/>
          <p:nvPr/>
        </p:nvSpPr>
        <p:spPr>
          <a:xfrm rot="5400000">
            <a:off x="1884000" y="3033000"/>
            <a:ext cx="432000" cy="216000"/>
          </a:xfrm>
          <a:prstGeom prst="triangle">
            <a:avLst/>
          </a:prstGeom>
          <a:solidFill>
            <a:srgbClr val="78BAE7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88D7FD0F-FB80-D7BD-F41B-16B2D7E13848}"/>
              </a:ext>
            </a:extLst>
          </p:cNvPr>
          <p:cNvSpPr/>
          <p:nvPr/>
        </p:nvSpPr>
        <p:spPr>
          <a:xfrm rot="16200000">
            <a:off x="1020000" y="3033000"/>
            <a:ext cx="432000" cy="216000"/>
          </a:xfrm>
          <a:prstGeom prst="triangle">
            <a:avLst/>
          </a:prstGeom>
          <a:solidFill>
            <a:srgbClr val="78BAE7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7975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Fluidized bed and airlift reactors</a:t>
            </a:r>
          </a:p>
        </p:txBody>
      </p:sp>
      <p:sp>
        <p:nvSpPr>
          <p:cNvPr id="279757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Circulation of water keeps biofilm carriers in suspension</a:t>
            </a:r>
          </a:p>
        </p:txBody>
      </p:sp>
      <p:pic>
        <p:nvPicPr>
          <p:cNvPr id="2797575" name="Picture 7" descr="11_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8" r="49159"/>
          <a:stretch/>
        </p:blipFill>
        <p:spPr bwMode="auto">
          <a:xfrm>
            <a:off x="8075324" y="1928551"/>
            <a:ext cx="3246610" cy="460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648E608-3BAA-92AE-1A9F-1B9937C46A7B}"/>
              </a:ext>
            </a:extLst>
          </p:cNvPr>
          <p:cNvSpPr txBox="1"/>
          <p:nvPr/>
        </p:nvSpPr>
        <p:spPr>
          <a:xfrm>
            <a:off x="382385" y="6126480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Fluidized bed reactor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87E43F5-C747-FE75-A2DD-38A338243D52}"/>
              </a:ext>
            </a:extLst>
          </p:cNvPr>
          <p:cNvSpPr txBox="1"/>
          <p:nvPr/>
        </p:nvSpPr>
        <p:spPr>
          <a:xfrm>
            <a:off x="4389120" y="6126480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Airlift reactor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D026915-6072-5A76-D64D-128A795452BB}"/>
              </a:ext>
            </a:extLst>
          </p:cNvPr>
          <p:cNvSpPr/>
          <p:nvPr/>
        </p:nvSpPr>
        <p:spPr>
          <a:xfrm>
            <a:off x="2496000" y="4005000"/>
            <a:ext cx="288000" cy="28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50E34DF-10E6-DC99-CEB0-45CEFB1FB47E}"/>
              </a:ext>
            </a:extLst>
          </p:cNvPr>
          <p:cNvSpPr/>
          <p:nvPr/>
        </p:nvSpPr>
        <p:spPr>
          <a:xfrm rot="10800000">
            <a:off x="2512987" y="4077000"/>
            <a:ext cx="254026" cy="216000"/>
          </a:xfrm>
          <a:prstGeom prst="triangle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4502C4B-9F31-EA5A-2E1F-A752A8DE0633}"/>
              </a:ext>
            </a:extLst>
          </p:cNvPr>
          <p:cNvCxnSpPr/>
          <p:nvPr/>
        </p:nvCxnSpPr>
        <p:spPr bwMode="auto">
          <a:xfrm>
            <a:off x="1128000" y="2421000"/>
            <a:ext cx="0" cy="720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8FB71C0-F3DC-CA76-2056-1F12E378E7E3}"/>
              </a:ext>
            </a:extLst>
          </p:cNvPr>
          <p:cNvCxnSpPr/>
          <p:nvPr/>
        </p:nvCxnSpPr>
        <p:spPr bwMode="auto">
          <a:xfrm>
            <a:off x="1128000" y="3141000"/>
            <a:ext cx="216000" cy="216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2FFA25D-C425-0D52-19BA-E2F1096D3E27}"/>
              </a:ext>
            </a:extLst>
          </p:cNvPr>
          <p:cNvCxnSpPr/>
          <p:nvPr/>
        </p:nvCxnSpPr>
        <p:spPr bwMode="auto">
          <a:xfrm>
            <a:off x="1344000" y="3357000"/>
            <a:ext cx="0" cy="2088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FBA8146-FDE9-2176-136A-4575AD8AC7CD}"/>
              </a:ext>
            </a:extLst>
          </p:cNvPr>
          <p:cNvCxnSpPr/>
          <p:nvPr/>
        </p:nvCxnSpPr>
        <p:spPr bwMode="auto">
          <a:xfrm flipH="1">
            <a:off x="1344000" y="5445000"/>
            <a:ext cx="648000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972B0B9-ED86-5718-8BF1-A3C06F7FCD95}"/>
              </a:ext>
            </a:extLst>
          </p:cNvPr>
          <p:cNvCxnSpPr/>
          <p:nvPr/>
        </p:nvCxnSpPr>
        <p:spPr bwMode="auto">
          <a:xfrm>
            <a:off x="1992000" y="3357000"/>
            <a:ext cx="0" cy="2088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53F662-17CE-64E5-2695-E744B4F5CB9E}"/>
              </a:ext>
            </a:extLst>
          </p:cNvPr>
          <p:cNvCxnSpPr/>
          <p:nvPr/>
        </p:nvCxnSpPr>
        <p:spPr bwMode="auto">
          <a:xfrm>
            <a:off x="2208000" y="2421000"/>
            <a:ext cx="0" cy="720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CC48C41-8560-F33C-9FBD-4621A0AA5B5C}"/>
              </a:ext>
            </a:extLst>
          </p:cNvPr>
          <p:cNvCxnSpPr/>
          <p:nvPr/>
        </p:nvCxnSpPr>
        <p:spPr bwMode="auto">
          <a:xfrm flipH="1">
            <a:off x="1992000" y="3141000"/>
            <a:ext cx="216000" cy="2160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92250CE-3347-70D2-DC4C-EF8E112FE78F}"/>
              </a:ext>
            </a:extLst>
          </p:cNvPr>
          <p:cNvCxnSpPr>
            <a:endCxn id="36" idx="2"/>
          </p:cNvCxnSpPr>
          <p:nvPr/>
        </p:nvCxnSpPr>
        <p:spPr bwMode="auto">
          <a:xfrm flipV="1">
            <a:off x="1704000" y="5445000"/>
            <a:ext cx="0" cy="57600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D617828-548B-F82A-2038-A158051D9738}"/>
              </a:ext>
            </a:extLst>
          </p:cNvPr>
          <p:cNvCxnSpPr/>
          <p:nvPr/>
        </p:nvCxnSpPr>
        <p:spPr bwMode="auto">
          <a:xfrm>
            <a:off x="2208000" y="2637000"/>
            <a:ext cx="792000" cy="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92DA0CC-65AD-0689-06A2-ACC38F7B7632}"/>
              </a:ext>
            </a:extLst>
          </p:cNvPr>
          <p:cNvCxnSpPr/>
          <p:nvPr/>
        </p:nvCxnSpPr>
        <p:spPr bwMode="auto">
          <a:xfrm flipH="1">
            <a:off x="1704000" y="5733000"/>
            <a:ext cx="936000" cy="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94755AB-90BB-B22B-967A-CA4052163C2F}"/>
              </a:ext>
            </a:extLst>
          </p:cNvPr>
          <p:cNvCxnSpPr/>
          <p:nvPr/>
        </p:nvCxnSpPr>
        <p:spPr bwMode="auto">
          <a:xfrm>
            <a:off x="4681717" y="5350141"/>
            <a:ext cx="576000" cy="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426D6B9-37E9-8F1C-C138-1C6D36FA39D3}"/>
              </a:ext>
            </a:extLst>
          </p:cNvPr>
          <p:cNvCxnSpPr/>
          <p:nvPr/>
        </p:nvCxnSpPr>
        <p:spPr bwMode="auto">
          <a:xfrm flipH="1">
            <a:off x="4608512" y="3837326"/>
            <a:ext cx="566738" cy="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A6250EB-06F3-DFAF-8234-65C158E5CD38}"/>
              </a:ext>
            </a:extLst>
          </p:cNvPr>
          <p:cNvCxnSpPr/>
          <p:nvPr/>
        </p:nvCxnSpPr>
        <p:spPr bwMode="auto">
          <a:xfrm>
            <a:off x="5189538" y="3298825"/>
            <a:ext cx="0" cy="55245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E423849B-3BED-E100-0689-DDF16CCA2865}"/>
              </a:ext>
            </a:extLst>
          </p:cNvPr>
          <p:cNvSpPr/>
          <p:nvPr/>
        </p:nvSpPr>
        <p:spPr>
          <a:xfrm>
            <a:off x="3288000" y="1629000"/>
            <a:ext cx="1320511" cy="863996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CFBFBE-B6BF-A2AB-B3AF-AF69C66DF29F}"/>
              </a:ext>
            </a:extLst>
          </p:cNvPr>
          <p:cNvSpPr/>
          <p:nvPr/>
        </p:nvSpPr>
        <p:spPr>
          <a:xfrm>
            <a:off x="3435480" y="1548173"/>
            <a:ext cx="4414794" cy="5066938"/>
          </a:xfrm>
          <a:prstGeom prst="rect">
            <a:avLst/>
          </a:prstGeom>
          <a:solidFill>
            <a:schemeClr val="bg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2811AC-7738-4CB9-E583-9E1C042596D2}"/>
              </a:ext>
            </a:extLst>
          </p:cNvPr>
          <p:cNvSpPr/>
          <p:nvPr/>
        </p:nvSpPr>
        <p:spPr>
          <a:xfrm>
            <a:off x="334428" y="1763714"/>
            <a:ext cx="3487712" cy="486885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21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Factsheet: Fluidized bed and airlift reactors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                                     Sand with biofilm</a:t>
                      </a:r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100 –  200 µm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Erosion and abrasion during turbulent mixing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Turbulent mixing, large upflow water velocities (10 – 50 m/h) by recirculating water or with an internal airlift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Bubble aeration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Low footprint, hydraulic control can be challenging in case of variable influent flow rates, used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 mostly for industrial wastewater treatment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5" name="Picture 5" descr="18_9">
            <a:extLst>
              <a:ext uri="{FF2B5EF4-FFF2-40B4-BE49-F238E27FC236}">
                <a16:creationId xmlns:a16="http://schemas.microsoft.com/office/drawing/2014/main" id="{715442CE-E044-C581-AFDD-F57F559BD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74" y="1037675"/>
            <a:ext cx="2585351" cy="181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7982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Moving-bed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Membrane-aerated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C72EA85-D5FA-7313-71B6-2E21295A391C}"/>
              </a:ext>
            </a:extLst>
          </p:cNvPr>
          <p:cNvSpPr/>
          <p:nvPr/>
        </p:nvSpPr>
        <p:spPr>
          <a:xfrm>
            <a:off x="264000" y="4725000"/>
            <a:ext cx="11664000" cy="4104000"/>
          </a:xfrm>
          <a:prstGeom prst="rect">
            <a:avLst/>
          </a:prstGeom>
          <a:solidFill>
            <a:srgbClr val="FF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70219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AB5679C-9744-C01B-E502-F8831EBEA010}"/>
              </a:ext>
            </a:extLst>
          </p:cNvPr>
          <p:cNvSpPr/>
          <p:nvPr/>
        </p:nvSpPr>
        <p:spPr>
          <a:xfrm>
            <a:off x="9696000" y="4869000"/>
            <a:ext cx="2232000" cy="1080000"/>
          </a:xfrm>
          <a:prstGeom prst="roundRect">
            <a:avLst/>
          </a:prstGeom>
          <a:solidFill>
            <a:srgbClr val="FFCCFF"/>
          </a:solidFill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544644" name="Rectangle 4"/>
          <p:cNvSpPr>
            <a:spLocks noGrp="1" noChangeArrowheads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Moving bed biofilm reactor (MBBR) </a:t>
            </a:r>
            <a:br>
              <a:rPr lang="en-US" dirty="0"/>
            </a:br>
            <a:r>
              <a:rPr lang="en-US" dirty="0"/>
              <a:t>using suspended carrier media</a:t>
            </a:r>
          </a:p>
        </p:txBody>
      </p:sp>
      <p:sp>
        <p:nvSpPr>
          <p:cNvPr id="2544659" name="Rectangle 19"/>
          <p:cNvSpPr>
            <a:spLocks noChangeArrowheads="1"/>
          </p:cNvSpPr>
          <p:nvPr/>
        </p:nvSpPr>
        <p:spPr bwMode="auto">
          <a:xfrm>
            <a:off x="6003636" y="558457"/>
            <a:ext cx="184731" cy="3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E083B14-2D4E-E37D-047A-899705D7FF3E}"/>
              </a:ext>
            </a:extLst>
          </p:cNvPr>
          <p:cNvGrpSpPr/>
          <p:nvPr/>
        </p:nvGrpSpPr>
        <p:grpSpPr>
          <a:xfrm>
            <a:off x="1488000" y="4436784"/>
            <a:ext cx="7674187" cy="2171231"/>
            <a:chOff x="2286000" y="4826000"/>
            <a:chExt cx="4619627" cy="1307015"/>
          </a:xfrm>
        </p:grpSpPr>
        <p:pic>
          <p:nvPicPr>
            <p:cNvPr id="2544658" name="Picture 18" descr="K1-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0" y="4826001"/>
              <a:ext cx="1182688" cy="1158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44657" name="Picture 17" descr="BiofilmChipM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4826003"/>
              <a:ext cx="1143000" cy="1166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44656" name="Picture 16" descr="18_8d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826003"/>
              <a:ext cx="1182688" cy="1166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44655" name="Picture 15" descr="K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2" y="4826000"/>
              <a:ext cx="1190625" cy="1174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44663" name="Rectangle 23"/>
            <p:cNvSpPr>
              <a:spLocks noChangeArrowheads="1"/>
            </p:cNvSpPr>
            <p:nvPr/>
          </p:nvSpPr>
          <p:spPr bwMode="auto">
            <a:xfrm>
              <a:off x="2286000" y="5963738"/>
              <a:ext cx="200696" cy="169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rPr>
                <a:t> </a:t>
              </a:r>
              <a:endPara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/>
              </a:endParaRPr>
            </a:p>
          </p:txBody>
        </p:sp>
      </p:grpSp>
      <p:pic>
        <p:nvPicPr>
          <p:cNvPr id="2" name="Picture 1" descr="A white dice with brown dots&#10;&#10;Description automatically generated">
            <a:extLst>
              <a:ext uri="{FF2B5EF4-FFF2-40B4-BE49-F238E27FC236}">
                <a16:creationId xmlns:a16="http://schemas.microsoft.com/office/drawing/2014/main" id="{EB9C8A12-3768-BC35-7631-4D2943118C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7" y="1557000"/>
            <a:ext cx="10246774" cy="284240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B31856-8C79-3898-DD6F-FBC64BF2EE99}"/>
              </a:ext>
            </a:extLst>
          </p:cNvPr>
          <p:cNvCxnSpPr/>
          <p:nvPr/>
        </p:nvCxnSpPr>
        <p:spPr bwMode="auto">
          <a:xfrm>
            <a:off x="9646875" y="4613563"/>
            <a:ext cx="0" cy="1571106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9DEAB2B-62D4-4B7E-AF44-32E9FCB7EB50}"/>
              </a:ext>
            </a:extLst>
          </p:cNvPr>
          <p:cNvSpPr txBox="1"/>
          <p:nvPr/>
        </p:nvSpPr>
        <p:spPr>
          <a:xfrm>
            <a:off x="9691176" y="4941000"/>
            <a:ext cx="223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Largest dimension from 0.5 to 2.5 cm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DD8EBD-4FC5-B07E-4601-D8E55220751A}"/>
              </a:ext>
            </a:extLst>
          </p:cNvPr>
          <p:cNvSpPr txBox="1"/>
          <p:nvPr/>
        </p:nvSpPr>
        <p:spPr>
          <a:xfrm>
            <a:off x="552000" y="3717000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6FEB9B-22C4-B629-4C60-8BE7C3C9A20E}"/>
              </a:ext>
            </a:extLst>
          </p:cNvPr>
          <p:cNvCxnSpPr>
            <a:stCxn id="6" idx="3"/>
          </p:cNvCxnSpPr>
          <p:nvPr/>
        </p:nvCxnSpPr>
        <p:spPr bwMode="auto">
          <a:xfrm flipV="1">
            <a:off x="1507711" y="3285000"/>
            <a:ext cx="988289" cy="66283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7073F5-7EE8-A679-6587-2B31D7F2EA09}"/>
              </a:ext>
            </a:extLst>
          </p:cNvPr>
          <p:cNvCxnSpPr>
            <a:stCxn id="6" idx="3"/>
          </p:cNvCxnSpPr>
          <p:nvPr/>
        </p:nvCxnSpPr>
        <p:spPr bwMode="auto">
          <a:xfrm>
            <a:off x="1507711" y="3947833"/>
            <a:ext cx="340289" cy="48916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D7506EF-1537-5742-21D9-D34DC296A9B3}"/>
              </a:ext>
            </a:extLst>
          </p:cNvPr>
          <p:cNvSpPr txBox="1"/>
          <p:nvPr/>
        </p:nvSpPr>
        <p:spPr>
          <a:xfrm>
            <a:off x="5520000" y="1125000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Screen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E79894E-66BC-7C05-C6E0-49F0DA3654AB}"/>
              </a:ext>
            </a:extLst>
          </p:cNvPr>
          <p:cNvCxnSpPr/>
          <p:nvPr/>
        </p:nvCxnSpPr>
        <p:spPr bwMode="auto">
          <a:xfrm flipH="1">
            <a:off x="5808000" y="1485000"/>
            <a:ext cx="72000" cy="6480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848306-7CCE-422A-C005-D4719E7C4636}"/>
              </a:ext>
            </a:extLst>
          </p:cNvPr>
          <p:cNvSpPr/>
          <p:nvPr/>
        </p:nvSpPr>
        <p:spPr>
          <a:xfrm>
            <a:off x="-9007" y="4869000"/>
            <a:ext cx="1848000" cy="733663"/>
          </a:xfrm>
          <a:prstGeom prst="rightArrow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Internal surface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F4F6103-7A77-1EA5-14B6-8BEDC8BFD4AC}"/>
              </a:ext>
            </a:extLst>
          </p:cNvPr>
          <p:cNvSpPr/>
          <p:nvPr/>
        </p:nvSpPr>
        <p:spPr>
          <a:xfrm>
            <a:off x="1704000" y="1917000"/>
            <a:ext cx="1056000" cy="733663"/>
          </a:xfrm>
          <a:prstGeom prst="rightArrow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Screen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44E0E579-6CA3-15CA-9071-CF40B3BB06B4}"/>
              </a:ext>
            </a:extLst>
          </p:cNvPr>
          <p:cNvSpPr/>
          <p:nvPr/>
        </p:nvSpPr>
        <p:spPr>
          <a:xfrm>
            <a:off x="3288000" y="1917000"/>
            <a:ext cx="1056000" cy="733663"/>
          </a:xfrm>
          <a:prstGeom prst="rightArrow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Screen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83A753D-62C5-43D9-DD62-90EC94A2A4D7}"/>
              </a:ext>
            </a:extLst>
          </p:cNvPr>
          <p:cNvSpPr/>
          <p:nvPr/>
        </p:nvSpPr>
        <p:spPr>
          <a:xfrm>
            <a:off x="4800000" y="1917000"/>
            <a:ext cx="1056000" cy="733663"/>
          </a:xfrm>
          <a:prstGeom prst="rightArrow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Screen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/>
      <p:bldP spid="10" grpId="0" animBg="1"/>
      <p:bldP spid="20" grpId="0" animBg="1"/>
      <p:bldP spid="21" grpId="0" animBg="1"/>
      <p:bldP spid="2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094A98-42E7-0079-7E76-63CAAC24E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2515" y="908051"/>
            <a:ext cx="6589486" cy="5689600"/>
          </a:xfrm>
        </p:spPr>
        <p:txBody>
          <a:bodyPr/>
          <a:lstStyle/>
          <a:p>
            <a:r>
              <a:rPr lang="en-US" dirty="0"/>
              <a:t>Neutral buoyancy</a:t>
            </a:r>
          </a:p>
          <a:p>
            <a:r>
              <a:rPr lang="en-US" dirty="0"/>
              <a:t>Stable material</a:t>
            </a:r>
          </a:p>
          <a:p>
            <a:endParaRPr lang="en-US" sz="1200" dirty="0"/>
          </a:p>
          <a:p>
            <a:r>
              <a:rPr lang="en-US" dirty="0"/>
              <a:t>Internal surface area protecting biofilm</a:t>
            </a:r>
          </a:p>
          <a:p>
            <a:r>
              <a:rPr lang="en-US" dirty="0"/>
              <a:t>Prevent excessive biofilm accumulation</a:t>
            </a:r>
          </a:p>
          <a:p>
            <a:endParaRPr lang="en-US" sz="1200" dirty="0"/>
          </a:p>
          <a:p>
            <a:r>
              <a:rPr lang="en-US" dirty="0"/>
              <a:t>Large media specific surface area</a:t>
            </a:r>
          </a:p>
          <a:p>
            <a:r>
              <a:rPr lang="en-US" dirty="0"/>
              <a:t>Note: Reactor specific surface area (</a:t>
            </a:r>
            <a:r>
              <a:rPr lang="en-US" dirty="0" err="1"/>
              <a:t>a</a:t>
            </a:r>
            <a:r>
              <a:rPr lang="en-US" baseline="-25000" dirty="0" err="1"/>
              <a:t>F</a:t>
            </a:r>
            <a:r>
              <a:rPr lang="en-US" dirty="0"/>
              <a:t>),</a:t>
            </a:r>
          </a:p>
          <a:p>
            <a:endParaRPr lang="en-US" dirty="0"/>
          </a:p>
          <a:p>
            <a:endParaRPr lang="en-CH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biofilm carriers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334780"/>
            <a:ext cx="8117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Mcquarrie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J. P. &amp; Boltz, J. P. 2011. Moving Bed Biofilm Reactor Technology: Process Applications, Design, and Performance.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Water Environment Research, 83, 560-575.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and https://www.anoxkaldnes.com/en/technologies/z-mbbr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23357" y="640310"/>
            <a:ext cx="4872098" cy="5686154"/>
            <a:chOff x="4119562" y="1085850"/>
            <a:chExt cx="3036025" cy="35433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19562" y="1085850"/>
              <a:ext cx="904875" cy="35433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76000" y="1162050"/>
              <a:ext cx="1114425" cy="34671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187" y="1162050"/>
              <a:ext cx="914400" cy="279082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9" r="50935"/>
          <a:stretch/>
        </p:blipFill>
        <p:spPr>
          <a:xfrm>
            <a:off x="3648000" y="5264699"/>
            <a:ext cx="1410046" cy="1034838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ECC708D-E71A-AB4A-78DB-FF23B6089D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62628" y="4835400"/>
          <a:ext cx="3824470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431640" progId="Equation.DSMT4">
                  <p:embed/>
                </p:oleObj>
              </mc:Choice>
              <mc:Fallback>
                <p:oleObj name="Equation" r:id="rId8" imgW="1638000" imgH="4316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ECC708D-E71A-AB4A-78DB-FF23B6089D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62628" y="4835400"/>
                        <a:ext cx="3824470" cy="10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3792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Factsheet: Moving bed biofilm reactor (MBBR) 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100 – 500 µm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Erosion and abrasion during turbulent mixing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Completely mixed reactor with coarse bubble aeration or mechanical mixer, screens retain media in the reactor, typically separate tanks for carbon oxidation and nitrification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Bubble aeration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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Robust operation, retrofitting of existing plants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16" name="Picture 18" descr="K1-1">
            <a:extLst>
              <a:ext uri="{FF2B5EF4-FFF2-40B4-BE49-F238E27FC236}">
                <a16:creationId xmlns:a16="http://schemas.microsoft.com/office/drawing/2014/main" id="{AF2EFA04-51EA-92BA-185D-9D2202286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001" y="1053002"/>
            <a:ext cx="1769567" cy="173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BiofilmChipM">
            <a:extLst>
              <a:ext uri="{FF2B5EF4-FFF2-40B4-BE49-F238E27FC236}">
                <a16:creationId xmlns:a16="http://schemas.microsoft.com/office/drawing/2014/main" id="{8ACE19C1-F8A7-34F3-5C13-200855B5C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000" y="1053005"/>
            <a:ext cx="1710185" cy="174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18_8d">
            <a:extLst>
              <a:ext uri="{FF2B5EF4-FFF2-40B4-BE49-F238E27FC236}">
                <a16:creationId xmlns:a16="http://schemas.microsoft.com/office/drawing/2014/main" id="{AA74C5B0-2474-3801-8F6D-3A2B0CAC1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00" y="1053005"/>
            <a:ext cx="1769567" cy="174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K3">
            <a:extLst>
              <a:ext uri="{FF2B5EF4-FFF2-40B4-BE49-F238E27FC236}">
                <a16:creationId xmlns:a16="http://schemas.microsoft.com/office/drawing/2014/main" id="{3CD8E585-5E9D-40BB-3FCC-715C6F1C2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000" y="1053001"/>
            <a:ext cx="1771175" cy="174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3">
            <a:extLst>
              <a:ext uri="{FF2B5EF4-FFF2-40B4-BE49-F238E27FC236}">
                <a16:creationId xmlns:a16="http://schemas.microsoft.com/office/drawing/2014/main" id="{B35E6947-58FE-FB09-88C3-E383AE36B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4001" y="2755313"/>
            <a:ext cx="300286" cy="25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/>
              </a:rPr>
              <a:t> </a:t>
            </a:r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65367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 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Membrane-aerated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C72EA85-D5FA-7313-71B6-2E21295A391C}"/>
              </a:ext>
            </a:extLst>
          </p:cNvPr>
          <p:cNvSpPr/>
          <p:nvPr/>
        </p:nvSpPr>
        <p:spPr>
          <a:xfrm>
            <a:off x="264000" y="5301000"/>
            <a:ext cx="11664000" cy="2016000"/>
          </a:xfrm>
          <a:prstGeom prst="rect">
            <a:avLst/>
          </a:prstGeom>
          <a:solidFill>
            <a:srgbClr val="FF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63844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C7F44-89E9-CA73-544C-B08164187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9CBED-F3DE-7580-EA56-59A6B9E8F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2" y="908051"/>
            <a:ext cx="11523135" cy="56896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Biofilms are retained in reactors with fixed or moving media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Specific surface area (</a:t>
            </a:r>
            <a:r>
              <a:rPr lang="en-US" dirty="0" err="1"/>
              <a:t>a</a:t>
            </a:r>
            <a:r>
              <a:rPr lang="en-US" baseline="-25000" dirty="0" err="1"/>
              <a:t>F</a:t>
            </a:r>
            <a:r>
              <a:rPr lang="en-US" dirty="0"/>
              <a:t>) 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Biofilm thickness control (detachment)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Mixing conditions in the overall reactor and close to the biofilm surface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Aeration</a:t>
            </a:r>
          </a:p>
          <a:p>
            <a:endParaRPr lang="en-US" dirty="0"/>
          </a:p>
          <a:p>
            <a:r>
              <a:rPr lang="en-US" dirty="0"/>
              <a:t>Factsheets with specific features and advantages of reactor technologies for trickling filters, rotating biological contactors, biofilters, fluidized bed and airlift reactors, and for moving bed biofilm reactors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51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E1E0A-24FD-A812-6B38-7C7BD3028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Factsheets</a:t>
            </a:r>
            <a:endParaRPr lang="en-C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00C64E-5FD6-CCFC-7252-05E45C75F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98" y="862664"/>
            <a:ext cx="5760000" cy="312085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64CC81-912B-B409-E4D8-C4E97C0A8E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98" y="2210262"/>
            <a:ext cx="5760000" cy="325327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2D2676-5C45-CC51-E38A-47D8574E5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398" y="3690274"/>
            <a:ext cx="5760000" cy="299675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03DA9A-5ECE-D678-8E05-C4EED5A05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2936" y="890589"/>
            <a:ext cx="5760000" cy="321079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B134EE1-4871-CB47-9E5B-5C652FD8C5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2436" y="2174970"/>
            <a:ext cx="5760000" cy="320879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E6F8D1-86EB-B0E4-826E-B1B8719492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2436" y="3457356"/>
            <a:ext cx="5760000" cy="322967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6658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D0C9D-20CB-4CC8-ABB8-E92ACB13C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Example</a:t>
            </a:r>
            <a:r>
              <a:rPr lang="de-CH" dirty="0"/>
              <a:t>: </a:t>
            </a:r>
            <a:r>
              <a:rPr lang="de-CH" dirty="0" err="1"/>
              <a:t>Biomass</a:t>
            </a:r>
            <a:r>
              <a:rPr lang="de-CH" dirty="0"/>
              <a:t> per </a:t>
            </a:r>
            <a:r>
              <a:rPr lang="de-CH" dirty="0" err="1"/>
              <a:t>reactor</a:t>
            </a:r>
            <a:r>
              <a:rPr lang="de-CH" dirty="0"/>
              <a:t> </a:t>
            </a:r>
            <a:r>
              <a:rPr lang="de-CH" dirty="0" err="1"/>
              <a:t>volume</a:t>
            </a:r>
            <a:endParaRPr lang="de-CH" dirty="0"/>
          </a:p>
        </p:txBody>
      </p:sp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AB23625C-F4FB-466F-8A5B-3223F2A4390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73" y="2349000"/>
            <a:ext cx="5044715" cy="139938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2AB017-3731-4E8F-B6A3-F0400E28148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812" y="2349000"/>
            <a:ext cx="5044715" cy="139938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5337B65-88E1-4FB7-999A-B7EA76FD3590}"/>
              </a:ext>
            </a:extLst>
          </p:cNvPr>
          <p:cNvSpPr txBox="1"/>
          <p:nvPr/>
        </p:nvSpPr>
        <p:spPr>
          <a:xfrm>
            <a:off x="1416000" y="3831335"/>
            <a:ext cx="17283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tabLst>
                <a:tab pos="5297488" algn="l"/>
                <a:tab pos="6457950" algn="l"/>
              </a:tabLst>
            </a:pPr>
            <a:r>
              <a:rPr lang="en-US" sz="2000" b="0" dirty="0">
                <a:latin typeface="Arial Narrow" panose="020B0606020202030204" pitchFamily="34" charset="0"/>
              </a:rPr>
              <a:t>Activated sludge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72B8FF-BD58-4549-A963-9653382C5FFD}"/>
              </a:ext>
            </a:extLst>
          </p:cNvPr>
          <p:cNvSpPr txBox="1"/>
          <p:nvPr/>
        </p:nvSpPr>
        <p:spPr>
          <a:xfrm>
            <a:off x="930473" y="5021249"/>
            <a:ext cx="5345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dirty="0">
                <a:latin typeface="+mn-lt"/>
              </a:rPr>
              <a:t>Conventional activated sludge</a:t>
            </a:r>
            <a:r>
              <a:rPr lang="en-US" sz="2000" dirty="0">
                <a:latin typeface="+mn-lt"/>
              </a:rPr>
              <a:t>: </a:t>
            </a:r>
            <a:r>
              <a:rPr lang="en-US" sz="2000" b="1" dirty="0">
                <a:latin typeface="+mn-lt"/>
              </a:rPr>
              <a:t>3 – 5 g VSS/L</a:t>
            </a:r>
          </a:p>
          <a:p>
            <a:pPr algn="l"/>
            <a:endParaRPr lang="en-US" sz="2000" b="0" dirty="0">
              <a:latin typeface="+mn-lt"/>
            </a:endParaRPr>
          </a:p>
          <a:p>
            <a:pPr algn="l"/>
            <a:r>
              <a:rPr lang="en-US" sz="2000" dirty="0">
                <a:latin typeface="+mn-lt"/>
              </a:rPr>
              <a:t>(</a:t>
            </a:r>
            <a:r>
              <a:rPr lang="en-US" sz="2000" b="0" dirty="0">
                <a:latin typeface="+mn-lt"/>
              </a:rPr>
              <a:t>Membrane bioreactor</a:t>
            </a:r>
            <a:r>
              <a:rPr lang="en-US" sz="2000" dirty="0">
                <a:latin typeface="+mn-lt"/>
              </a:rPr>
              <a:t>: </a:t>
            </a:r>
            <a:r>
              <a:rPr lang="en-US" sz="2000" b="1" dirty="0">
                <a:latin typeface="+mn-lt"/>
              </a:rPr>
              <a:t>8 – 12 g VSS/L</a:t>
            </a:r>
            <a:r>
              <a:rPr lang="en-US" sz="2000" dirty="0">
                <a:latin typeface="+mn-lt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F48DBA-F83C-8DAA-3866-28954B13120A}"/>
              </a:ext>
            </a:extLst>
          </p:cNvPr>
          <p:cNvSpPr txBox="1"/>
          <p:nvPr/>
        </p:nvSpPr>
        <p:spPr>
          <a:xfrm>
            <a:off x="6744000" y="5021249"/>
            <a:ext cx="447301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0" dirty="0">
                <a:latin typeface="+mn-lt"/>
              </a:rPr>
              <a:t>Example: </a:t>
            </a:r>
          </a:p>
          <a:p>
            <a:pPr algn="l"/>
            <a:r>
              <a:rPr lang="en-US" sz="2000" dirty="0">
                <a:latin typeface="+mn-lt"/>
              </a:rPr>
              <a:t>Biofilm thickness: L</a:t>
            </a:r>
            <a:r>
              <a:rPr lang="en-US" sz="2000" baseline="-25000" dirty="0">
                <a:latin typeface="+mn-lt"/>
              </a:rPr>
              <a:t>F</a:t>
            </a:r>
            <a:r>
              <a:rPr lang="en-US" sz="2000" dirty="0">
                <a:latin typeface="+mn-lt"/>
              </a:rPr>
              <a:t> = 1’500 </a:t>
            </a:r>
            <a:r>
              <a:rPr lang="el-GR" sz="2000" dirty="0">
                <a:latin typeface="+mn-lt"/>
              </a:rPr>
              <a:t>μ</a:t>
            </a:r>
            <a:r>
              <a:rPr lang="en-US" sz="2000" dirty="0">
                <a:latin typeface="+mn-lt"/>
              </a:rPr>
              <a:t>m</a:t>
            </a:r>
          </a:p>
          <a:p>
            <a:pPr algn="l"/>
            <a:r>
              <a:rPr lang="en-US" sz="2000" b="0" dirty="0">
                <a:latin typeface="+mn-lt"/>
              </a:rPr>
              <a:t>Specific surface area: </a:t>
            </a:r>
            <a:r>
              <a:rPr lang="en-US" sz="2000" b="0" dirty="0" err="1">
                <a:latin typeface="+mn-lt"/>
              </a:rPr>
              <a:t>a</a:t>
            </a:r>
            <a:r>
              <a:rPr lang="en-US" sz="2000" b="0" baseline="-25000" dirty="0" err="1">
                <a:latin typeface="+mn-lt"/>
              </a:rPr>
              <a:t>F</a:t>
            </a:r>
            <a:r>
              <a:rPr lang="en-US" sz="2000" b="0" dirty="0">
                <a:latin typeface="+mn-lt"/>
              </a:rPr>
              <a:t> = 300 m</a:t>
            </a:r>
            <a:r>
              <a:rPr lang="en-US" sz="2000" b="0" baseline="30000" dirty="0">
                <a:latin typeface="+mn-lt"/>
              </a:rPr>
              <a:t>2</a:t>
            </a:r>
            <a:r>
              <a:rPr lang="en-US" sz="2000" b="0" dirty="0">
                <a:latin typeface="+mn-lt"/>
              </a:rPr>
              <a:t>/m</a:t>
            </a:r>
            <a:r>
              <a:rPr lang="en-US" sz="2000" b="0" baseline="30000" dirty="0">
                <a:latin typeface="+mn-lt"/>
              </a:rPr>
              <a:t>3</a:t>
            </a:r>
          </a:p>
          <a:p>
            <a:pPr algn="l"/>
            <a:r>
              <a:rPr lang="en-US" sz="2000" b="0" dirty="0">
                <a:latin typeface="+mn-lt"/>
              </a:rPr>
              <a:t>Biofilm biomass density: X</a:t>
            </a:r>
            <a:r>
              <a:rPr lang="en-US" sz="2000" b="0" baseline="-25000" dirty="0">
                <a:latin typeface="+mn-lt"/>
              </a:rPr>
              <a:t>F</a:t>
            </a:r>
            <a:r>
              <a:rPr lang="en-US" sz="2000" b="0" dirty="0">
                <a:latin typeface="+mn-lt"/>
              </a:rPr>
              <a:t> = 30 g VSS/L</a:t>
            </a:r>
          </a:p>
          <a:p>
            <a:pPr algn="l"/>
            <a:r>
              <a:rPr lang="en-US" sz="2000" dirty="0">
                <a:latin typeface="+mn-lt"/>
                <a:sym typeface="Wingdings" panose="05000000000000000000" pitchFamily="2" charset="2"/>
              </a:rPr>
              <a:t> Total b</a:t>
            </a:r>
            <a:r>
              <a:rPr lang="en-US" sz="2000" dirty="0">
                <a:latin typeface="+mn-lt"/>
              </a:rPr>
              <a:t>iomass concentration: </a:t>
            </a:r>
            <a:r>
              <a:rPr lang="en-US" sz="2000" b="1" dirty="0">
                <a:latin typeface="+mn-lt"/>
              </a:rPr>
              <a:t>13.5 g VSS/L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83C32-CBBC-72D1-E1C3-41255FAFEE30}"/>
              </a:ext>
            </a:extLst>
          </p:cNvPr>
          <p:cNvSpPr txBox="1"/>
          <p:nvPr/>
        </p:nvSpPr>
        <p:spPr>
          <a:xfrm>
            <a:off x="930473" y="1202807"/>
            <a:ext cx="103310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atin typeface="+mn-lt"/>
              </a:rPr>
              <a:t>How much biomass per reactor volume?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C8FA72-8C5A-FC6E-FFAA-9374DCE69B0C}"/>
              </a:ext>
            </a:extLst>
          </p:cNvPr>
          <p:cNvSpPr txBox="1"/>
          <p:nvPr/>
        </p:nvSpPr>
        <p:spPr>
          <a:xfrm>
            <a:off x="6744000" y="3831335"/>
            <a:ext cx="1527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tabLst>
                <a:tab pos="5297488" algn="l"/>
                <a:tab pos="6457950" algn="l"/>
              </a:tabLst>
            </a:pPr>
            <a:r>
              <a:rPr lang="en-US" sz="2000" dirty="0">
                <a:latin typeface="Arial Narrow" panose="020B0606020202030204" pitchFamily="34" charset="0"/>
              </a:rPr>
              <a:t>Biofilm reactor</a:t>
            </a:r>
            <a:endParaRPr lang="en-US" sz="2000" b="0" dirty="0">
              <a:latin typeface="Arial Narrow" panose="020B060602020203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1E19263-589F-D70B-D97C-1050A684A397}"/>
              </a:ext>
            </a:extLst>
          </p:cNvPr>
          <p:cNvSpPr/>
          <p:nvPr/>
        </p:nvSpPr>
        <p:spPr>
          <a:xfrm>
            <a:off x="9624000" y="6141100"/>
            <a:ext cx="1584000" cy="599900"/>
          </a:xfrm>
          <a:prstGeom prst="ellipse">
            <a:avLst/>
          </a:prstGeom>
          <a:ln>
            <a:solidFill>
              <a:srgbClr val="FF0000"/>
            </a:solidFill>
          </a:ln>
        </p:spPr>
        <p:txBody>
          <a:bodyPr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D09D7D8-9E52-E1FE-2608-E9EC6E534493}"/>
              </a:ext>
            </a:extLst>
          </p:cNvPr>
          <p:cNvSpPr/>
          <p:nvPr/>
        </p:nvSpPr>
        <p:spPr>
          <a:xfrm>
            <a:off x="3792000" y="4941000"/>
            <a:ext cx="1584000" cy="599900"/>
          </a:xfrm>
          <a:prstGeom prst="ellipse">
            <a:avLst/>
          </a:prstGeom>
          <a:ln>
            <a:solidFill>
              <a:srgbClr val="FF0000"/>
            </a:solidFill>
          </a:ln>
        </p:spPr>
        <p:txBody>
          <a:bodyPr rtlCol="0" anchor="ctr">
            <a:no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265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5" grpId="0"/>
      <p:bldP spid="16" grpId="0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135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982AEB-50C6-62D0-2212-028556BA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E247F1D-C142-FAEC-CD8B-EB4894FFC356}"/>
              </a:ext>
            </a:extLst>
          </p:cNvPr>
          <p:cNvSpPr txBox="1"/>
          <p:nvPr/>
        </p:nvSpPr>
        <p:spPr>
          <a:xfrm>
            <a:off x="5659471" y="857250"/>
            <a:ext cx="6532529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 reactors – </a:t>
            </a:r>
            <a:b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</a:b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Hybrid systems combining biofilms with activated sludge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774D028-BBFB-AFFE-4628-CEFEB697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B1005CA3-C43E-932F-0E37-A76C0E217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5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B1A76-726D-ED9A-D8EC-FA3C841D7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85563" cy="774700"/>
          </a:xfrm>
        </p:spPr>
        <p:txBody>
          <a:bodyPr/>
          <a:lstStyle/>
          <a:p>
            <a:r>
              <a:rPr lang="en-US" dirty="0"/>
              <a:t>Combine the best of both worlds?</a:t>
            </a:r>
            <a:endParaRPr lang="en-C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F0E363-786E-A3AA-727D-3AD967C36C81}"/>
              </a:ext>
            </a:extLst>
          </p:cNvPr>
          <p:cNvSpPr/>
          <p:nvPr/>
        </p:nvSpPr>
        <p:spPr>
          <a:xfrm>
            <a:off x="4440000" y="1341000"/>
            <a:ext cx="6840000" cy="6840000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CAE818-69C4-25B6-927C-04880F19AD5E}"/>
              </a:ext>
            </a:extLst>
          </p:cNvPr>
          <p:cNvGrpSpPr/>
          <p:nvPr/>
        </p:nvGrpSpPr>
        <p:grpSpPr>
          <a:xfrm>
            <a:off x="699732" y="2159917"/>
            <a:ext cx="10792536" cy="2538167"/>
            <a:chOff x="402636" y="1619608"/>
            <a:chExt cx="10792536" cy="2538167"/>
          </a:xfrm>
        </p:grpSpPr>
        <p:pic>
          <p:nvPicPr>
            <p:cNvPr id="5" name="Picture 4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7168CFD-1C63-AF5E-FB62-6FA74E9FB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636" y="1619608"/>
              <a:ext cx="4200519" cy="1165205"/>
            </a:xfrm>
            <a:prstGeom prst="rect">
              <a:avLst/>
            </a:prstGeom>
          </p:spPr>
        </p:pic>
        <p:pic>
          <p:nvPicPr>
            <p:cNvPr id="10" name="Picture 9" descr="A black and tan rectangle with black lines&#10;&#10;Description automatically generated">
              <a:extLst>
                <a:ext uri="{FF2B5EF4-FFF2-40B4-BE49-F238E27FC236}">
                  <a16:creationId xmlns:a16="http://schemas.microsoft.com/office/drawing/2014/main" id="{6DFEF951-D2FF-0D62-2852-E7FAA6D0B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4000" y="1623568"/>
              <a:ext cx="4091172" cy="1134872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7ABB3B4-B831-DA50-F28A-F4CE213ECC22}"/>
                </a:ext>
              </a:extLst>
            </p:cNvPr>
            <p:cNvSpPr txBox="1"/>
            <p:nvPr/>
          </p:nvSpPr>
          <p:spPr>
            <a:xfrm>
              <a:off x="1200000" y="3573000"/>
              <a:ext cx="23374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Biofilm reactor</a:t>
              </a:r>
              <a:endParaRPr kumimoji="0" lang="en-CH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3451EBE-BA1D-1C0C-86CC-72D7AAB6FF7A}"/>
                </a:ext>
              </a:extLst>
            </p:cNvPr>
            <p:cNvSpPr txBox="1"/>
            <p:nvPr/>
          </p:nvSpPr>
          <p:spPr>
            <a:xfrm>
              <a:off x="6888000" y="3573000"/>
              <a:ext cx="37978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/>
                  <a:ea typeface="+mn-ea"/>
                  <a:cs typeface="Arial"/>
                </a:rPr>
                <a:t>Activated sludge reactor</a:t>
              </a:r>
              <a:endParaRPr kumimoji="0" lang="en-CH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0513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A97F1-0B9C-21A2-F1C7-72478F7D9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379A4-5A3F-CE67-9BB1-BCA5EBB18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3000" dirty="0"/>
              <a:t>Explain approaches to retain both biofilms and activated sludge in a system using different types off biofilm systems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Biofilm carriers that remain in a reactor (Moving bed biofilm reactor based)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Biofilm carriers that move with the activated sludge (Mobile biofilms)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Biofilms that develop without the addition of a biofilm carrier (Aerobic granular sludge)</a:t>
            </a:r>
          </a:p>
          <a:p>
            <a:pPr lvl="1"/>
            <a:endParaRPr lang="en-US" dirty="0"/>
          </a:p>
          <a:p>
            <a:r>
              <a:rPr lang="en-US" sz="3000" dirty="0"/>
              <a:t>Discuss similarities and differences of these approaches</a:t>
            </a:r>
            <a:endParaRPr lang="en-CH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672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00E12BE1-B62F-FC6C-7B46-B1C5A5E0E9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36" y="3736622"/>
            <a:ext cx="4200519" cy="1165205"/>
          </a:xfrm>
          <a:prstGeom prst="rect">
            <a:avLst/>
          </a:prstGeom>
        </p:spPr>
      </p:pic>
      <p:pic>
        <p:nvPicPr>
          <p:cNvPr id="8" name="Picture 7" descr="A close-up of a person's arm&#10;&#10;Description automatically generated">
            <a:extLst>
              <a:ext uri="{FF2B5EF4-FFF2-40B4-BE49-F238E27FC236}">
                <a16:creationId xmlns:a16="http://schemas.microsoft.com/office/drawing/2014/main" id="{4FF7BD9B-0A0E-1884-740C-2F6416A592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82" y="3573000"/>
            <a:ext cx="4195938" cy="13283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848EEE-038B-DFB2-79B6-4AC39C90F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929563" cy="774700"/>
          </a:xfrm>
        </p:spPr>
        <p:txBody>
          <a:bodyPr/>
          <a:lstStyle/>
          <a:p>
            <a:r>
              <a:rPr lang="en-US" dirty="0"/>
              <a:t>Moving bed biofilm reactor can also be </a:t>
            </a:r>
            <a:br>
              <a:rPr lang="en-US" dirty="0"/>
            </a:br>
            <a:r>
              <a:rPr lang="en-US" u="sng" dirty="0"/>
              <a:t>with</a:t>
            </a:r>
            <a:r>
              <a:rPr lang="en-US" dirty="0"/>
              <a:t> sludge recycle</a:t>
            </a:r>
            <a:endParaRPr lang="en-CH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81E7769-FFB5-77CB-1DA0-5051170BD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7985" y="3141000"/>
            <a:ext cx="5340015" cy="2808651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IFAS operation: </a:t>
            </a:r>
          </a:p>
          <a:p>
            <a:r>
              <a:rPr lang="en-US" sz="2400" dirty="0"/>
              <a:t>Additional degree of freedom in operation by controlling sludge age of suspended biomass</a:t>
            </a:r>
          </a:p>
          <a:p>
            <a:r>
              <a:rPr lang="en-US" sz="2400" dirty="0"/>
              <a:t>Distinct ecological niches for bacteria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000" dirty="0"/>
              <a:t>Biofilm for slower growing bacteria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000" dirty="0"/>
              <a:t>Suspended growth for faster growing bacteria</a:t>
            </a:r>
          </a:p>
          <a:p>
            <a:r>
              <a:rPr lang="en-US" sz="2400" dirty="0"/>
              <a:t>Detached biomass from biofilm continuously seeds suspended biomass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583DB3-7276-D968-8DA5-DAD40AAD92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36" y="1619608"/>
            <a:ext cx="4200519" cy="11652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B2AFBE-81C4-5610-27C0-309E9B7FCF01}"/>
              </a:ext>
            </a:extLst>
          </p:cNvPr>
          <p:cNvSpPr txBox="1"/>
          <p:nvPr/>
        </p:nvSpPr>
        <p:spPr>
          <a:xfrm>
            <a:off x="402636" y="2709000"/>
            <a:ext cx="5941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Moving bed biofilm reactor (conventional operation)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1ECEA3-4F7C-F3B0-D65E-2EE6A0C2F40A}"/>
              </a:ext>
            </a:extLst>
          </p:cNvPr>
          <p:cNvSpPr txBox="1"/>
          <p:nvPr/>
        </p:nvSpPr>
        <p:spPr>
          <a:xfrm>
            <a:off x="402636" y="5156489"/>
            <a:ext cx="61724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Moving bed biofilm reactor with sludge recycle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= Integrated fixed film activated sludge (IFAS) system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= Hybrid system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92250E7-E22F-8AAD-D184-44A288F7FD6C}"/>
              </a:ext>
            </a:extLst>
          </p:cNvPr>
          <p:cNvCxnSpPr/>
          <p:nvPr/>
        </p:nvCxnSpPr>
        <p:spPr bwMode="auto">
          <a:xfrm>
            <a:off x="1704000" y="4328719"/>
            <a:ext cx="288000" cy="28800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D3F32C2-94C1-04CD-F921-9294528DD8F4}"/>
              </a:ext>
            </a:extLst>
          </p:cNvPr>
          <p:cNvSpPr txBox="1"/>
          <p:nvPr/>
        </p:nvSpPr>
        <p:spPr>
          <a:xfrm>
            <a:off x="1776000" y="4544719"/>
            <a:ext cx="635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69D5C60-FCA5-4395-93A2-3FA7CDFE4CF4}"/>
              </a:ext>
            </a:extLst>
          </p:cNvPr>
          <p:cNvCxnSpPr/>
          <p:nvPr/>
        </p:nvCxnSpPr>
        <p:spPr bwMode="auto">
          <a:xfrm>
            <a:off x="2352000" y="4184719"/>
            <a:ext cx="288000" cy="43200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3A087B9-8550-8D13-A84F-4EFF17241063}"/>
              </a:ext>
            </a:extLst>
          </p:cNvPr>
          <p:cNvSpPr txBox="1"/>
          <p:nvPr/>
        </p:nvSpPr>
        <p:spPr>
          <a:xfrm>
            <a:off x="2424000" y="4544719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No carrier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5DC59DE-DC48-C9AC-0E15-6A09FC39F746}"/>
              </a:ext>
            </a:extLst>
          </p:cNvPr>
          <p:cNvCxnSpPr/>
          <p:nvPr/>
        </p:nvCxnSpPr>
        <p:spPr bwMode="auto">
          <a:xfrm flipH="1">
            <a:off x="768000" y="4184719"/>
            <a:ext cx="216000" cy="43200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26C3551-8E22-6B87-9494-7D3E24E265FF}"/>
              </a:ext>
            </a:extLst>
          </p:cNvPr>
          <p:cNvSpPr txBox="1"/>
          <p:nvPr/>
        </p:nvSpPr>
        <p:spPr>
          <a:xfrm>
            <a:off x="552000" y="4544719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No carrier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851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4" grpId="0"/>
      <p:bldP spid="16" grpId="0"/>
      <p:bldP spid="1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screenshot of a game&#10;&#10;Description automatically generated">
            <a:extLst>
              <a:ext uri="{FF2B5EF4-FFF2-40B4-BE49-F238E27FC236}">
                <a16:creationId xmlns:a16="http://schemas.microsoft.com/office/drawing/2014/main" id="{9F010BCA-A44C-F7D5-8944-2E1ACA3C19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90003"/>
            <a:ext cx="5535811" cy="2376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5194BAC-A4A1-5942-28CC-9B20F62E3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7201563" cy="774700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From suspended carriers to mobile biofilm carriers</a:t>
            </a:r>
            <a:endParaRPr lang="en-CH" dirty="0"/>
          </a:p>
        </p:txBody>
      </p:sp>
      <p:pic>
        <p:nvPicPr>
          <p:cNvPr id="9" name="Picture 8" descr="A close up of a game&#10;&#10;Description automatically generated">
            <a:extLst>
              <a:ext uri="{FF2B5EF4-FFF2-40B4-BE49-F238E27FC236}">
                <a16:creationId xmlns:a16="http://schemas.microsoft.com/office/drawing/2014/main" id="{25B37CDB-4A6E-68E8-8A46-45FD436B98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8" y="3390004"/>
            <a:ext cx="4672006" cy="18227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5E769C-1073-C94A-6514-2D594F339EB9}"/>
              </a:ext>
            </a:extLst>
          </p:cNvPr>
          <p:cNvSpPr txBox="1"/>
          <p:nvPr/>
        </p:nvSpPr>
        <p:spPr>
          <a:xfrm>
            <a:off x="581892" y="5838003"/>
            <a:ext cx="5370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Mobile carriers would be lost through sludge wastage if there were no screens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AC2980-1FC1-FD03-2958-7199B651E389}"/>
              </a:ext>
            </a:extLst>
          </p:cNvPr>
          <p:cNvSpPr txBox="1"/>
          <p:nvPr/>
        </p:nvSpPr>
        <p:spPr>
          <a:xfrm>
            <a:off x="6176356" y="5838003"/>
            <a:ext cx="5607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Retention of biofilms and selective wasting of floccular biomass…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9BDC784F-B7CA-ABF2-3CFC-78A0093E71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00" y="1302003"/>
            <a:ext cx="4672030" cy="1296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557324D-2DAC-E72B-066C-8FB04B350D6E}"/>
              </a:ext>
            </a:extLst>
          </p:cNvPr>
          <p:cNvSpPr/>
          <p:nvPr/>
        </p:nvSpPr>
        <p:spPr>
          <a:xfrm>
            <a:off x="2064000" y="1302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2EEC8B7-BD39-1608-6763-7CF7336C75A9}"/>
              </a:ext>
            </a:extLst>
          </p:cNvPr>
          <p:cNvSpPr/>
          <p:nvPr/>
        </p:nvSpPr>
        <p:spPr>
          <a:xfrm>
            <a:off x="2784000" y="1302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7ADC482-250C-4499-001F-CAC0F4A60BF0}"/>
              </a:ext>
            </a:extLst>
          </p:cNvPr>
          <p:cNvSpPr/>
          <p:nvPr/>
        </p:nvSpPr>
        <p:spPr>
          <a:xfrm>
            <a:off x="1344000" y="1302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EB7F273-2B87-32D7-8389-226441CD1AEE}"/>
              </a:ext>
            </a:extLst>
          </p:cNvPr>
          <p:cNvSpPr/>
          <p:nvPr/>
        </p:nvSpPr>
        <p:spPr>
          <a:xfrm>
            <a:off x="3936000" y="4830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  <a:prstDash val="sysDot"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7F99E52-C3BE-3C16-2DC0-49B3A0858A51}"/>
              </a:ext>
            </a:extLst>
          </p:cNvPr>
          <p:cNvSpPr/>
          <p:nvPr/>
        </p:nvSpPr>
        <p:spPr>
          <a:xfrm>
            <a:off x="2064000" y="3390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  <a:prstDash val="sysDot"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512C8DA-84A2-37DE-200F-E3A9E1C9198E}"/>
              </a:ext>
            </a:extLst>
          </p:cNvPr>
          <p:cNvSpPr/>
          <p:nvPr/>
        </p:nvSpPr>
        <p:spPr>
          <a:xfrm>
            <a:off x="2784000" y="3390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  <a:prstDash val="sysDot"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3A6B61D-FABD-21CF-8A79-8323DA818D0A}"/>
              </a:ext>
            </a:extLst>
          </p:cNvPr>
          <p:cNvSpPr/>
          <p:nvPr/>
        </p:nvSpPr>
        <p:spPr>
          <a:xfrm>
            <a:off x="1344000" y="3390003"/>
            <a:ext cx="576000" cy="576000"/>
          </a:xfrm>
          <a:prstGeom prst="ellipse">
            <a:avLst/>
          </a:prstGeom>
          <a:ln w="57150">
            <a:solidFill>
              <a:srgbClr val="FF0000"/>
            </a:solidFill>
            <a:prstDash val="sysDot"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1E2EE-2EB9-ACEE-15FD-6647D7DD351C}"/>
              </a:ext>
            </a:extLst>
          </p:cNvPr>
          <p:cNvSpPr txBox="1"/>
          <p:nvPr/>
        </p:nvSpPr>
        <p:spPr>
          <a:xfrm>
            <a:off x="581892" y="2670003"/>
            <a:ext cx="5370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Integrated fixed film activated sludge (IFAS)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40CDF65-3EEA-AE19-476F-F228EC1E3E71}"/>
              </a:ext>
            </a:extLst>
          </p:cNvPr>
          <p:cNvSpPr/>
          <p:nvPr/>
        </p:nvSpPr>
        <p:spPr>
          <a:xfrm>
            <a:off x="8904000" y="4686003"/>
            <a:ext cx="936000" cy="936000"/>
          </a:xfrm>
          <a:prstGeom prst="ellipse">
            <a:avLst/>
          </a:prstGeom>
          <a:ln w="571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768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 animBg="1"/>
      <p:bldP spid="12" grpId="0" animBg="1"/>
      <p:bldP spid="13" grpId="0" animBg="1"/>
      <p:bldP spid="14" grpId="0" animBg="1"/>
      <p:bldP spid="3" grpId="0" animBg="1"/>
      <p:bldP spid="6" grpId="0" animBg="1"/>
      <p:bldP spid="7" grpId="0" animBg="1"/>
      <p:bldP spid="5" grpId="0"/>
      <p:bldP spid="1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8B17A-4411-6242-E1E9-89D581F6C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7C31FA-D81D-2F88-4842-5A846CA17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7201563" cy="774700"/>
          </a:xfrm>
        </p:spPr>
        <p:txBody>
          <a:bodyPr/>
          <a:lstStyle/>
          <a:p>
            <a:r>
              <a:rPr lang="en-US" dirty="0"/>
              <a:t>Separators: How to retain mobile biofilm carriers?</a:t>
            </a:r>
            <a:endParaRPr lang="en-CH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43C96877-40EF-7942-1F19-058F18323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123400"/>
            <a:ext cx="5473563" cy="5689600"/>
          </a:xfrm>
        </p:spPr>
        <p:txBody>
          <a:bodyPr/>
          <a:lstStyle/>
          <a:p>
            <a:r>
              <a:rPr lang="en-US" dirty="0"/>
              <a:t>Fine screen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Hydrocyclone</a:t>
            </a:r>
            <a:endParaRPr lang="en-CH" dirty="0"/>
          </a:p>
        </p:txBody>
      </p:sp>
      <p:pic>
        <p:nvPicPr>
          <p:cNvPr id="16" name="Picture 15" descr="Diagram of a diagram of a feed&#10;&#10;Description automatically generated">
            <a:extLst>
              <a:ext uri="{FF2B5EF4-FFF2-40B4-BE49-F238E27FC236}">
                <a16:creationId xmlns:a16="http://schemas.microsoft.com/office/drawing/2014/main" id="{C6D0AF8A-BA97-8730-907C-FE1B1C6DF6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300" y="4162425"/>
            <a:ext cx="1650709" cy="246162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A391DE5-A874-EB89-6773-E6BF19EFD0C0}"/>
              </a:ext>
            </a:extLst>
          </p:cNvPr>
          <p:cNvSpPr txBox="1"/>
          <p:nvPr/>
        </p:nvSpPr>
        <p:spPr>
          <a:xfrm>
            <a:off x="0" y="6573901"/>
            <a:ext cx="2518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https://en.wikipedia.org/wiki/Hydrocyclone</a:t>
            </a:r>
            <a:endParaRPr kumimoji="0" lang="en-CH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DB1A0B-F294-7995-78A9-503F9C73BFF3}"/>
              </a:ext>
            </a:extLst>
          </p:cNvPr>
          <p:cNvSpPr txBox="1"/>
          <p:nvPr/>
        </p:nvSpPr>
        <p:spPr>
          <a:xfrm>
            <a:off x="3360000" y="3990975"/>
            <a:ext cx="216437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Overflow (floc wastage)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909E30-B855-BA32-724F-9EA74B9C603B}"/>
              </a:ext>
            </a:extLst>
          </p:cNvPr>
          <p:cNvSpPr txBox="1"/>
          <p:nvPr/>
        </p:nvSpPr>
        <p:spPr>
          <a:xfrm>
            <a:off x="3243398" y="6488668"/>
            <a:ext cx="232307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Underflow (return sludge)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D328C9-5C39-C212-452D-87A21F838CAD}"/>
              </a:ext>
            </a:extLst>
          </p:cNvPr>
          <p:cNvSpPr txBox="1"/>
          <p:nvPr/>
        </p:nvSpPr>
        <p:spPr>
          <a:xfrm>
            <a:off x="3248025" y="5095875"/>
            <a:ext cx="6174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Feed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06C104-5B8A-1A8C-6246-B20693B953EB}"/>
              </a:ext>
            </a:extLst>
          </p:cNvPr>
          <p:cNvSpPr/>
          <p:nvPr/>
        </p:nvSpPr>
        <p:spPr>
          <a:xfrm>
            <a:off x="10372725" y="6858000"/>
            <a:ext cx="914400" cy="914400"/>
          </a:xfrm>
          <a:prstGeom prst="ellipse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Cylinder 12">
            <a:extLst>
              <a:ext uri="{FF2B5EF4-FFF2-40B4-BE49-F238E27FC236}">
                <a16:creationId xmlns:a16="http://schemas.microsoft.com/office/drawing/2014/main" id="{D1EA2345-54BF-0556-819F-D620665D92F4}"/>
              </a:ext>
            </a:extLst>
          </p:cNvPr>
          <p:cNvSpPr/>
          <p:nvPr/>
        </p:nvSpPr>
        <p:spPr>
          <a:xfrm rot="16200000">
            <a:off x="2058113" y="1858410"/>
            <a:ext cx="1447800" cy="1724025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851EE38-F203-437C-4128-D7DCBB458BF0}"/>
              </a:ext>
            </a:extLst>
          </p:cNvPr>
          <p:cNvCxnSpPr/>
          <p:nvPr/>
        </p:nvCxnSpPr>
        <p:spPr bwMode="auto">
          <a:xfrm>
            <a:off x="1291351" y="2701373"/>
            <a:ext cx="809625" cy="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118D664-A647-96D6-7131-637268549EDA}"/>
              </a:ext>
            </a:extLst>
          </p:cNvPr>
          <p:cNvCxnSpPr/>
          <p:nvPr/>
        </p:nvCxnSpPr>
        <p:spPr bwMode="auto">
          <a:xfrm>
            <a:off x="3644026" y="2701373"/>
            <a:ext cx="809625" cy="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1040E79-9693-A318-5DB6-F96E4D850008}"/>
              </a:ext>
            </a:extLst>
          </p:cNvPr>
          <p:cNvCxnSpPr/>
          <p:nvPr/>
        </p:nvCxnSpPr>
        <p:spPr bwMode="auto">
          <a:xfrm>
            <a:off x="2291476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B2D7C28-8488-849C-EFD4-20FA649F71C8}"/>
              </a:ext>
            </a:extLst>
          </p:cNvPr>
          <p:cNvCxnSpPr/>
          <p:nvPr/>
        </p:nvCxnSpPr>
        <p:spPr bwMode="auto">
          <a:xfrm>
            <a:off x="2423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0729E0A-BC57-9AC1-0EE1-1AEF56A9D8B0}"/>
              </a:ext>
            </a:extLst>
          </p:cNvPr>
          <p:cNvCxnSpPr/>
          <p:nvPr/>
        </p:nvCxnSpPr>
        <p:spPr bwMode="auto">
          <a:xfrm>
            <a:off x="2567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6CD5D49-AEF3-A564-4A0D-F629F6FD9403}"/>
              </a:ext>
            </a:extLst>
          </p:cNvPr>
          <p:cNvCxnSpPr/>
          <p:nvPr/>
        </p:nvCxnSpPr>
        <p:spPr bwMode="auto">
          <a:xfrm>
            <a:off x="2711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741493B-D21D-51BC-DD2C-C5E589724EFF}"/>
              </a:ext>
            </a:extLst>
          </p:cNvPr>
          <p:cNvCxnSpPr/>
          <p:nvPr/>
        </p:nvCxnSpPr>
        <p:spPr bwMode="auto">
          <a:xfrm>
            <a:off x="2855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E4EC962-DF93-8176-4228-BD43CA37B95E}"/>
              </a:ext>
            </a:extLst>
          </p:cNvPr>
          <p:cNvCxnSpPr/>
          <p:nvPr/>
        </p:nvCxnSpPr>
        <p:spPr bwMode="auto">
          <a:xfrm>
            <a:off x="2999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5C7E214-7FEA-2B36-2415-F0786AA9A0F0}"/>
              </a:ext>
            </a:extLst>
          </p:cNvPr>
          <p:cNvCxnSpPr/>
          <p:nvPr/>
        </p:nvCxnSpPr>
        <p:spPr bwMode="auto">
          <a:xfrm>
            <a:off x="3143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E02D57F-D0F6-CD4D-4908-FC31C613451C}"/>
              </a:ext>
            </a:extLst>
          </p:cNvPr>
          <p:cNvCxnSpPr/>
          <p:nvPr/>
        </p:nvCxnSpPr>
        <p:spPr bwMode="auto">
          <a:xfrm>
            <a:off x="3287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AE3C928-924D-E6A4-94AE-507B99A400E2}"/>
              </a:ext>
            </a:extLst>
          </p:cNvPr>
          <p:cNvCxnSpPr/>
          <p:nvPr/>
        </p:nvCxnSpPr>
        <p:spPr bwMode="auto">
          <a:xfrm>
            <a:off x="3431325" y="3453848"/>
            <a:ext cx="0" cy="361951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F4EDBA4-76EE-4684-E771-A2ADA8C0475E}"/>
              </a:ext>
            </a:extLst>
          </p:cNvPr>
          <p:cNvSpPr txBox="1"/>
          <p:nvPr/>
        </p:nvSpPr>
        <p:spPr>
          <a:xfrm>
            <a:off x="624000" y="2492349"/>
            <a:ext cx="6174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Feed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0747293-52D3-1DB5-FBD0-CF0C822FA148}"/>
              </a:ext>
            </a:extLst>
          </p:cNvPr>
          <p:cNvSpPr txBox="1"/>
          <p:nvPr/>
        </p:nvSpPr>
        <p:spPr>
          <a:xfrm>
            <a:off x="4440000" y="2492349"/>
            <a:ext cx="13660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Return sludge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63FB1EF-2DBB-8C3D-8D45-79A544B8EACB}"/>
              </a:ext>
            </a:extLst>
          </p:cNvPr>
          <p:cNvSpPr txBox="1"/>
          <p:nvPr/>
        </p:nvSpPr>
        <p:spPr>
          <a:xfrm>
            <a:off x="3504000" y="3428349"/>
            <a:ext cx="130195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Floc wastage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12" name="Picture 11" descr="A brown circle on a black background&#10;&#10;Description automatically generated">
            <a:extLst>
              <a:ext uri="{FF2B5EF4-FFF2-40B4-BE49-F238E27FC236}">
                <a16:creationId xmlns:a16="http://schemas.microsoft.com/office/drawing/2014/main" id="{DC97F2F6-FA3C-B246-2A9F-228826F962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000" y="6309000"/>
            <a:ext cx="172448" cy="172448"/>
          </a:xfrm>
          <a:prstGeom prst="rect">
            <a:avLst/>
          </a:prstGeom>
        </p:spPr>
      </p:pic>
      <p:pic>
        <p:nvPicPr>
          <p:cNvPr id="15" name="Picture 14" descr="A brown circle on a black background&#10;&#10;Description automatically generated">
            <a:extLst>
              <a:ext uri="{FF2B5EF4-FFF2-40B4-BE49-F238E27FC236}">
                <a16:creationId xmlns:a16="http://schemas.microsoft.com/office/drawing/2014/main" id="{DDC30F18-6EFF-955C-016E-DEA1ED9DC2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000" y="2492349"/>
            <a:ext cx="172448" cy="17244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C068DBF-5F13-0E5C-CA21-074A7C199250}"/>
              </a:ext>
            </a:extLst>
          </p:cNvPr>
          <p:cNvSpPr txBox="1"/>
          <p:nvPr/>
        </p:nvSpPr>
        <p:spPr>
          <a:xfrm>
            <a:off x="6176356" y="5445000"/>
            <a:ext cx="6015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Retention of biofilms and selective wasting of floccular biomass using fine screens or hydrocyclones 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CB7764F-7267-B85F-7FD3-AAED3DC43FB1}"/>
              </a:ext>
            </a:extLst>
          </p:cNvPr>
          <p:cNvSpPr/>
          <p:nvPr/>
        </p:nvSpPr>
        <p:spPr>
          <a:xfrm>
            <a:off x="8904000" y="4293000"/>
            <a:ext cx="936000" cy="936000"/>
          </a:xfrm>
          <a:prstGeom prst="ellipse">
            <a:avLst/>
          </a:prstGeom>
          <a:ln w="571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3" name="Picture 2" descr="A screenshot of a game&#10;&#10;Description automatically generated">
            <a:extLst>
              <a:ext uri="{FF2B5EF4-FFF2-40B4-BE49-F238E27FC236}">
                <a16:creationId xmlns:a16="http://schemas.microsoft.com/office/drawing/2014/main" id="{F0B4EC84-E9DC-A544-2A0A-50C62CAF94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97000"/>
            <a:ext cx="5535811" cy="237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310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13" grpId="0" animBg="1"/>
      <p:bldP spid="36" grpId="0" animBg="1"/>
      <p:bldP spid="37" grpId="0" animBg="1"/>
      <p:bldP spid="3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8B17A-4411-6242-E1E9-89D581F6C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-up of a microscope&#10;&#10;Description automatically generated">
            <a:extLst>
              <a:ext uri="{FF2B5EF4-FFF2-40B4-BE49-F238E27FC236}">
                <a16:creationId xmlns:a16="http://schemas.microsoft.com/office/drawing/2014/main" id="{976C04F0-35C9-4B13-F129-D197AB3C2C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83"/>
          <a:stretch/>
        </p:blipFill>
        <p:spPr>
          <a:xfrm>
            <a:off x="2496000" y="4869000"/>
            <a:ext cx="2059200" cy="18432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777297F-A83B-CB68-AF94-FFBAFD80AD25}"/>
              </a:ext>
            </a:extLst>
          </p:cNvPr>
          <p:cNvSpPr/>
          <p:nvPr/>
        </p:nvSpPr>
        <p:spPr>
          <a:xfrm>
            <a:off x="1128000" y="2709000"/>
            <a:ext cx="648000" cy="64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7C31FA-D81D-2F88-4842-5A846CA17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Biofilms with or without carrier</a:t>
            </a:r>
            <a:endParaRPr lang="en-CH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31257A-9AB0-A4A3-F428-6A4CAA17E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0000" y="4797000"/>
            <a:ext cx="2411900" cy="18169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C715190-A0D0-CDC2-1C0D-09312D4DECBE}"/>
              </a:ext>
            </a:extLst>
          </p:cNvPr>
          <p:cNvSpPr txBox="1"/>
          <p:nvPr/>
        </p:nvSpPr>
        <p:spPr>
          <a:xfrm>
            <a:off x="4584000" y="5661000"/>
            <a:ext cx="331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Example of 1 mm organic particles as carrier material that can be retained by fine screens</a:t>
            </a: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26902F-E1FC-771F-21A6-8535D2D3958C}"/>
              </a:ext>
            </a:extLst>
          </p:cNvPr>
          <p:cNvSpPr txBox="1"/>
          <p:nvPr/>
        </p:nvSpPr>
        <p:spPr>
          <a:xfrm>
            <a:off x="840000" y="3933000"/>
            <a:ext cx="54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Biofilms can grow on carrier material or develop as granules without a carrier inside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D32C074-AB1C-1DD8-C724-0E02BFBC14A1}"/>
              </a:ext>
            </a:extLst>
          </p:cNvPr>
          <p:cNvSpPr/>
          <p:nvPr/>
        </p:nvSpPr>
        <p:spPr>
          <a:xfrm>
            <a:off x="1272000" y="2853000"/>
            <a:ext cx="360000" cy="360000"/>
          </a:xfrm>
          <a:prstGeom prst="ellipse">
            <a:avLst/>
          </a:prstGeom>
          <a:solidFill>
            <a:schemeClr val="tx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9F673D2-11FA-B054-8B99-B3F1C61E957E}"/>
              </a:ext>
            </a:extLst>
          </p:cNvPr>
          <p:cNvSpPr/>
          <p:nvPr/>
        </p:nvSpPr>
        <p:spPr>
          <a:xfrm>
            <a:off x="2064000" y="2709000"/>
            <a:ext cx="648000" cy="64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B72E82A-CD60-0AD3-32AF-52F876150A1A}"/>
              </a:ext>
            </a:extLst>
          </p:cNvPr>
          <p:cNvSpPr/>
          <p:nvPr/>
        </p:nvSpPr>
        <p:spPr>
          <a:xfrm>
            <a:off x="2321512" y="2966512"/>
            <a:ext cx="132976" cy="132976"/>
          </a:xfrm>
          <a:prstGeom prst="ellipse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18D00C-5A61-A1EE-B72C-DEE0CCA95A0D}"/>
              </a:ext>
            </a:extLst>
          </p:cNvPr>
          <p:cNvSpPr/>
          <p:nvPr/>
        </p:nvSpPr>
        <p:spPr>
          <a:xfrm>
            <a:off x="3000000" y="2709000"/>
            <a:ext cx="648000" cy="64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86501C-A484-722B-F912-B5F9D8A95D2A}"/>
              </a:ext>
            </a:extLst>
          </p:cNvPr>
          <p:cNvSpPr txBox="1"/>
          <p:nvPr/>
        </p:nvSpPr>
        <p:spPr>
          <a:xfrm>
            <a:off x="1416000" y="1989000"/>
            <a:ext cx="942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D97C88B-EDF3-5338-51D2-355D524B525D}"/>
              </a:ext>
            </a:extLst>
          </p:cNvPr>
          <p:cNvCxnSpPr>
            <a:stCxn id="17" idx="2"/>
            <a:endCxn id="6" idx="7"/>
          </p:cNvCxnSpPr>
          <p:nvPr/>
        </p:nvCxnSpPr>
        <p:spPr bwMode="auto">
          <a:xfrm flipH="1">
            <a:off x="1681103" y="2450665"/>
            <a:ext cx="206341" cy="35323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EC8C56F-3662-F84F-FA8E-61CB00BB8DF7}"/>
              </a:ext>
            </a:extLst>
          </p:cNvPr>
          <p:cNvCxnSpPr>
            <a:stCxn id="17" idx="2"/>
            <a:endCxn id="9" idx="1"/>
          </p:cNvCxnSpPr>
          <p:nvPr/>
        </p:nvCxnSpPr>
        <p:spPr bwMode="auto">
          <a:xfrm>
            <a:off x="1887444" y="2450665"/>
            <a:ext cx="271453" cy="35323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D2301A-43BD-7491-5571-4E8420934BD2}"/>
              </a:ext>
            </a:extLst>
          </p:cNvPr>
          <p:cNvCxnSpPr>
            <a:stCxn id="17" idx="2"/>
            <a:endCxn id="11" idx="1"/>
          </p:cNvCxnSpPr>
          <p:nvPr/>
        </p:nvCxnSpPr>
        <p:spPr bwMode="auto">
          <a:xfrm>
            <a:off x="1887444" y="2450665"/>
            <a:ext cx="1207453" cy="35323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FC288B5-887B-3887-8859-1A497268FD5F}"/>
              </a:ext>
            </a:extLst>
          </p:cNvPr>
          <p:cNvSpPr txBox="1"/>
          <p:nvPr/>
        </p:nvSpPr>
        <p:spPr>
          <a:xfrm>
            <a:off x="336000" y="3357000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Carrier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7CB49C8-D664-8EB6-631F-BE13C65B56D3}"/>
              </a:ext>
            </a:extLst>
          </p:cNvPr>
          <p:cNvSpPr txBox="1"/>
          <p:nvPr/>
        </p:nvSpPr>
        <p:spPr>
          <a:xfrm>
            <a:off x="3936000" y="3357000"/>
            <a:ext cx="2026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No carrier inside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E8D45C-ACD8-818D-0D91-66DA3DB3FC77}"/>
              </a:ext>
            </a:extLst>
          </p:cNvPr>
          <p:cNvCxnSpPr>
            <a:endCxn id="31" idx="3"/>
          </p:cNvCxnSpPr>
          <p:nvPr/>
        </p:nvCxnSpPr>
        <p:spPr bwMode="auto">
          <a:xfrm flipH="1">
            <a:off x="1291711" y="3213000"/>
            <a:ext cx="124289" cy="37483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663149F-CBEB-3EFE-9C92-8AABEF9A745D}"/>
              </a:ext>
            </a:extLst>
          </p:cNvPr>
          <p:cNvCxnSpPr>
            <a:endCxn id="31" idx="3"/>
          </p:cNvCxnSpPr>
          <p:nvPr/>
        </p:nvCxnSpPr>
        <p:spPr bwMode="auto">
          <a:xfrm flipH="1">
            <a:off x="1291711" y="3080438"/>
            <a:ext cx="1032052" cy="507395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08FAEE-75AE-C5D2-7E28-74C56D5409A7}"/>
              </a:ext>
            </a:extLst>
          </p:cNvPr>
          <p:cNvCxnSpPr>
            <a:stCxn id="32" idx="1"/>
            <a:endCxn id="11" idx="5"/>
          </p:cNvCxnSpPr>
          <p:nvPr/>
        </p:nvCxnSpPr>
        <p:spPr bwMode="auto">
          <a:xfrm flipH="1" flipV="1">
            <a:off x="3553103" y="3262103"/>
            <a:ext cx="382897" cy="32573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63D3CB1-2114-5581-F150-ECE515236554}"/>
              </a:ext>
            </a:extLst>
          </p:cNvPr>
          <p:cNvSpPr/>
          <p:nvPr/>
        </p:nvSpPr>
        <p:spPr>
          <a:xfrm>
            <a:off x="1128000" y="5517000"/>
            <a:ext cx="648000" cy="64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841EFC9-6753-1119-8BAB-FB3443AE86BE}"/>
              </a:ext>
            </a:extLst>
          </p:cNvPr>
          <p:cNvSpPr/>
          <p:nvPr/>
        </p:nvSpPr>
        <p:spPr>
          <a:xfrm>
            <a:off x="1272000" y="5661000"/>
            <a:ext cx="360000" cy="360000"/>
          </a:xfrm>
          <a:prstGeom prst="ellipse">
            <a:avLst/>
          </a:prstGeom>
          <a:solidFill>
            <a:schemeClr val="tx1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33DAE19-D350-B38C-0CB2-807C95BBFDDE}"/>
              </a:ext>
            </a:extLst>
          </p:cNvPr>
          <p:cNvCxnSpPr>
            <a:stCxn id="15" idx="7"/>
          </p:cNvCxnSpPr>
          <p:nvPr/>
        </p:nvCxnSpPr>
        <p:spPr bwMode="auto">
          <a:xfrm flipV="1">
            <a:off x="1579279" y="5229000"/>
            <a:ext cx="1204721" cy="484721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Picture 1" descr="A screenshot of a game&#10;&#10;Description automatically generated">
            <a:extLst>
              <a:ext uri="{FF2B5EF4-FFF2-40B4-BE49-F238E27FC236}">
                <a16:creationId xmlns:a16="http://schemas.microsoft.com/office/drawing/2014/main" id="{0DA99F8B-FF01-8EF3-7275-E98CF7B9A3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97000"/>
            <a:ext cx="5535811" cy="237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555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  <p:bldP spid="32" grpId="0"/>
      <p:bldP spid="14" grpId="0" animBg="1"/>
      <p:bldP spid="1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9001563" cy="774700"/>
          </a:xfrm>
        </p:spPr>
        <p:txBody>
          <a:bodyPr/>
          <a:lstStyle/>
          <a:p>
            <a:r>
              <a:rPr lang="en-US" dirty="0"/>
              <a:t>Factsheet: Integrated fixed film activated-sludge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740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1534635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420148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Depending on biofilm system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1092386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Erosion and abrasion during turbulent mixing, detachment from biofilm seeds activated sludge, attachment of flocs to the biofilm, separate control of activated sludge and biofilm biomass retention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756267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Completely mixed reactor with coarse bubble aeration or mechanical mixer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420148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Bubble aeration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420148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756267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Robust operation, retrofitting of existing plants, can have low energy consumption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5" name="Picture 18" descr="K1-1">
            <a:extLst>
              <a:ext uri="{FF2B5EF4-FFF2-40B4-BE49-F238E27FC236}">
                <a16:creationId xmlns:a16="http://schemas.microsoft.com/office/drawing/2014/main" id="{0A1B7D3C-2402-64F1-D075-31538FA80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800" y="1061499"/>
            <a:ext cx="1405400" cy="137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-up of a microscope&#10;&#10;Description automatically generated">
            <a:extLst>
              <a:ext uri="{FF2B5EF4-FFF2-40B4-BE49-F238E27FC236}">
                <a16:creationId xmlns:a16="http://schemas.microsoft.com/office/drawing/2014/main" id="{06D532C2-FAD0-5DBC-1256-6A2259678F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83"/>
          <a:stretch/>
        </p:blipFill>
        <p:spPr>
          <a:xfrm>
            <a:off x="5380200" y="1059349"/>
            <a:ext cx="1541300" cy="137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162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white rectangular object with brown dots&#10;&#10;Description automatically generated">
            <a:extLst>
              <a:ext uri="{FF2B5EF4-FFF2-40B4-BE49-F238E27FC236}">
                <a16:creationId xmlns:a16="http://schemas.microsoft.com/office/drawing/2014/main" id="{95F62DAA-D927-FDA5-0B0D-88733FFA9C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0" y="1557000"/>
            <a:ext cx="2659856" cy="2016000"/>
          </a:xfrm>
          <a:prstGeom prst="rect">
            <a:avLst/>
          </a:prstGeom>
        </p:spPr>
      </p:pic>
      <p:pic>
        <p:nvPicPr>
          <p:cNvPr id="14" name="Picture 1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9CB48A1B-0BEE-5856-6EB5-02C42D8ABC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000" y="1557000"/>
            <a:ext cx="2659856" cy="201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340DB5-0D5E-F7DF-0B04-1C8062E2C9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700" y="3995475"/>
            <a:ext cx="2599874" cy="194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204829-F924-48DC-AE54-3A973C50E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Aerobic granular sludge (AGS) in SBR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24B140-937A-4D39-BD8F-B0D4BF25A6F7}"/>
              </a:ext>
            </a:extLst>
          </p:cNvPr>
          <p:cNvPicPr/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200" y="3995129"/>
            <a:ext cx="2594909" cy="194051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BF1CCE-E52E-47ED-A01A-E33640654DB0}"/>
              </a:ext>
            </a:extLst>
          </p:cNvPr>
          <p:cNvSpPr txBox="1"/>
          <p:nvPr/>
        </p:nvSpPr>
        <p:spPr>
          <a:xfrm>
            <a:off x="585539" y="914204"/>
            <a:ext cx="460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08913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Granules without flocs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5A51F1-7437-478E-A664-BD62539D83D1}"/>
              </a:ext>
            </a:extLst>
          </p:cNvPr>
          <p:cNvSpPr txBox="1"/>
          <p:nvPr/>
        </p:nvSpPr>
        <p:spPr>
          <a:xfrm>
            <a:off x="0" y="6581001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Photos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: Layer, M. (2021) PhD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dissertation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, ETH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Zurich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. http://doi.org/10.3929/ethz-b-000474564, Livia Britschgi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90B9E2-9D50-40E0-9108-28A311C899D4}"/>
              </a:ext>
            </a:extLst>
          </p:cNvPr>
          <p:cNvSpPr txBox="1"/>
          <p:nvPr/>
        </p:nvSpPr>
        <p:spPr>
          <a:xfrm>
            <a:off x="6070602" y="914204"/>
            <a:ext cx="4457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08913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Mixture of granules and flocs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2F34A3-C917-9214-36AA-38626735A117}"/>
              </a:ext>
            </a:extLst>
          </p:cNvPr>
          <p:cNvSpPr txBox="1"/>
          <p:nvPr/>
        </p:nvSpPr>
        <p:spPr>
          <a:xfrm>
            <a:off x="12648000" y="3022600"/>
            <a:ext cx="2222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(Granule removal)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FAD481-FC81-4D4C-A8D5-DEC99077BAC7}"/>
              </a:ext>
            </a:extLst>
          </p:cNvPr>
          <p:cNvSpPr txBox="1"/>
          <p:nvPr/>
        </p:nvSpPr>
        <p:spPr>
          <a:xfrm>
            <a:off x="9664700" y="2044700"/>
            <a:ext cx="1677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Floc wastage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7288DB-6B31-AAD5-C20F-B14F472A1D6F}"/>
              </a:ext>
            </a:extLst>
          </p:cNvPr>
          <p:cNvSpPr txBox="1"/>
          <p:nvPr/>
        </p:nvSpPr>
        <p:spPr>
          <a:xfrm>
            <a:off x="9664700" y="1536700"/>
            <a:ext cx="1039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Effluent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3E199C-4CF8-08BB-66B3-D89AC5F89B19}"/>
              </a:ext>
            </a:extLst>
          </p:cNvPr>
          <p:cNvSpPr txBox="1"/>
          <p:nvPr/>
        </p:nvSpPr>
        <p:spPr>
          <a:xfrm>
            <a:off x="3314700" y="5321300"/>
            <a:ext cx="260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AGS grown with volatile fatty acids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480B87-CB70-D1F2-6F8D-D1E9F63D8A73}"/>
              </a:ext>
            </a:extLst>
          </p:cNvPr>
          <p:cNvSpPr txBox="1"/>
          <p:nvPr/>
        </p:nvSpPr>
        <p:spPr>
          <a:xfrm>
            <a:off x="9537700" y="5321300"/>
            <a:ext cx="275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AGS grown with municipal wastewater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3CE1DB-A8E5-3399-967C-ED8ACFEFAB60}"/>
              </a:ext>
            </a:extLst>
          </p:cNvPr>
          <p:cNvCxnSpPr/>
          <p:nvPr/>
        </p:nvCxnSpPr>
        <p:spPr bwMode="auto">
          <a:xfrm>
            <a:off x="3036094" y="5888907"/>
            <a:ext cx="247650" cy="0"/>
          </a:xfrm>
          <a:prstGeom prst="lin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9C75C98-9C88-D575-0F15-577A80201C3E}"/>
              </a:ext>
            </a:extLst>
          </p:cNvPr>
          <p:cNvSpPr txBox="1"/>
          <p:nvPr/>
        </p:nvSpPr>
        <p:spPr>
          <a:xfrm>
            <a:off x="2905126" y="5905500"/>
            <a:ext cx="502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1 mm</a:t>
            </a:r>
            <a:endParaRPr kumimoji="0" lang="en-CH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96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11" grpId="0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0FCA0-EFDC-9BED-7135-36EF1A668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C52E4B3-50DD-2D04-8123-B13386BB4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Thick biofilms</a:t>
            </a:r>
            <a:endParaRPr lang="en-CH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F9D0A30-39C0-A863-E211-C4FC8A87BE9C}"/>
              </a:ext>
            </a:extLst>
          </p:cNvPr>
          <p:cNvSpPr txBox="1"/>
          <p:nvPr/>
        </p:nvSpPr>
        <p:spPr>
          <a:xfrm>
            <a:off x="1488000" y="3979178"/>
            <a:ext cx="68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EC7039-5502-8B26-9052-7CEBCF8618A9}"/>
              </a:ext>
            </a:extLst>
          </p:cNvPr>
          <p:cNvSpPr/>
          <p:nvPr/>
        </p:nvSpPr>
        <p:spPr>
          <a:xfrm>
            <a:off x="1004977" y="4468164"/>
            <a:ext cx="487106" cy="209863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D848686C-9DEF-5D4B-7726-EC0F05BFF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1841" y="4470399"/>
            <a:ext cx="1746004" cy="2086757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A6A40B-6C71-4759-06D3-3A4ABD4F1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081" y="4466758"/>
            <a:ext cx="6818646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3D323E0-A605-0199-1D02-B67D4EA3E30A}"/>
              </a:ext>
            </a:extLst>
          </p:cNvPr>
          <p:cNvCxnSpPr/>
          <p:nvPr/>
        </p:nvCxnSpPr>
        <p:spPr bwMode="auto">
          <a:xfrm flipH="1" flipV="1">
            <a:off x="8311863" y="4463343"/>
            <a:ext cx="42" cy="208899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666D14D-30EF-315B-9646-CEDF316924C6}"/>
              </a:ext>
            </a:extLst>
          </p:cNvPr>
          <p:cNvSpPr txBox="1"/>
          <p:nvPr/>
        </p:nvSpPr>
        <p:spPr>
          <a:xfrm>
            <a:off x="8311896" y="3979178"/>
            <a:ext cx="1812011" cy="29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42FB81-6867-FF42-2798-E5DD2AD6C35A}"/>
              </a:ext>
            </a:extLst>
          </p:cNvPr>
          <p:cNvSpPr txBox="1"/>
          <p:nvPr/>
        </p:nvSpPr>
        <p:spPr>
          <a:xfrm rot="16200000">
            <a:off x="205440" y="5284235"/>
            <a:ext cx="210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solidFill>
                  <a:schemeClr val="bg1"/>
                </a:solidFill>
                <a:latin typeface="+mn-lt"/>
              </a:rPr>
              <a:t>Carrier</a:t>
            </a:r>
            <a:endParaRPr lang="en-CH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5A3193-39D5-506C-85B3-E7E7295B5FF5}"/>
              </a:ext>
            </a:extLst>
          </p:cNvPr>
          <p:cNvSpPr txBox="1"/>
          <p:nvPr/>
        </p:nvSpPr>
        <p:spPr>
          <a:xfrm>
            <a:off x="10066867" y="4470401"/>
            <a:ext cx="172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1’500 µm thick biofilm</a:t>
            </a:r>
            <a:endParaRPr lang="en-CH" sz="24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031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Factsheet: Aerobic granular sludge in SBR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250 – 5’000 µm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Erosion and abrasion during turbulent mixing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Plug flow feeding, completely mixed reactor during react phase, different react phases, constant volume SBR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Bubble aeration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Low energy demand, retrofitting of existing plants, advantageous for concentrated wastewater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9A4574E-64CC-D53C-7E81-0F9CB5DD0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00" y="1053000"/>
            <a:ext cx="2304000" cy="17207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E041F8-3563-4AB8-CE8E-F10788CF90A4}"/>
              </a:ext>
            </a:extLst>
          </p:cNvPr>
          <p:cNvPicPr/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6000" y="1053000"/>
            <a:ext cx="2310734" cy="17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4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9440D9-4662-3728-C0E6-F10CA4863A39}"/>
              </a:ext>
            </a:extLst>
          </p:cNvPr>
          <p:cNvSpPr/>
          <p:nvPr/>
        </p:nvSpPr>
        <p:spPr>
          <a:xfrm>
            <a:off x="3000000" y="4221000"/>
            <a:ext cx="2016000" cy="576000"/>
          </a:xfrm>
          <a:prstGeom prst="roundRect">
            <a:avLst/>
          </a:prstGeom>
          <a:solidFill>
            <a:srgbClr val="CCFFCC"/>
          </a:solidFill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6B8E9C7-0A55-3058-F609-2223B7AAA387}"/>
              </a:ext>
            </a:extLst>
          </p:cNvPr>
          <p:cNvSpPr/>
          <p:nvPr/>
        </p:nvSpPr>
        <p:spPr>
          <a:xfrm>
            <a:off x="1560000" y="4221000"/>
            <a:ext cx="1368000" cy="576000"/>
          </a:xfrm>
          <a:prstGeom prst="roundRect">
            <a:avLst/>
          </a:prstGeom>
          <a:solidFill>
            <a:srgbClr val="FFCCFF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71D37-4734-43F3-26A0-B3471B809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857563" cy="774700"/>
          </a:xfrm>
        </p:spPr>
        <p:txBody>
          <a:bodyPr/>
          <a:lstStyle/>
          <a:p>
            <a:r>
              <a:rPr lang="en-US" sz="2800" dirty="0"/>
              <a:t>How to determine the specific surface area in biofilm reactors where biofilms develop without a carrier?</a:t>
            </a:r>
            <a:endParaRPr lang="en-CH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2EC92-ADB8-750D-6699-9C97C83FE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1340999"/>
            <a:ext cx="11523135" cy="5256651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Question: What is the specific surface area (</a:t>
            </a:r>
            <a:r>
              <a:rPr lang="en-US" sz="2800" dirty="0" err="1">
                <a:sym typeface="Wingdings" panose="05000000000000000000" pitchFamily="2" charset="2"/>
              </a:rPr>
              <a:t>a</a:t>
            </a:r>
            <a:r>
              <a:rPr lang="en-US" sz="2800" baseline="-25000" dirty="0" err="1">
                <a:sym typeface="Wingdings" panose="05000000000000000000" pitchFamily="2" charset="2"/>
              </a:rPr>
              <a:t>F</a:t>
            </a:r>
            <a:r>
              <a:rPr lang="en-US" sz="2800" dirty="0">
                <a:sym typeface="Wingdings" panose="05000000000000000000" pitchFamily="2" charset="2"/>
              </a:rPr>
              <a:t>)? 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>
                <a:sym typeface="Wingdings" panose="05000000000000000000" pitchFamily="2" charset="2"/>
              </a:rPr>
              <a:t>Solids concentration, MLSS = 8 g/L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de-CH" sz="2400" dirty="0" err="1"/>
              <a:t>Granule</a:t>
            </a:r>
            <a:r>
              <a:rPr lang="de-CH" sz="2400" dirty="0"/>
              <a:t> </a:t>
            </a:r>
            <a:r>
              <a:rPr lang="de-CH" sz="2400" dirty="0" err="1"/>
              <a:t>density</a:t>
            </a:r>
            <a:r>
              <a:rPr lang="de-CH" sz="2400" dirty="0"/>
              <a:t>, </a:t>
            </a:r>
            <a:r>
              <a:rPr lang="de-CH" sz="2400" dirty="0" err="1"/>
              <a:t>ρ</a:t>
            </a:r>
            <a:r>
              <a:rPr lang="de-CH" sz="2400" baseline="-25000" dirty="0" err="1"/>
              <a:t>Granule</a:t>
            </a:r>
            <a:r>
              <a:rPr lang="en-US" sz="2400" dirty="0">
                <a:sym typeface="Wingdings" panose="05000000000000000000" pitchFamily="2" charset="2"/>
              </a:rPr>
              <a:t> = 90 g/L 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400" dirty="0">
                <a:sym typeface="Wingdings" panose="05000000000000000000" pitchFamily="2" charset="2"/>
              </a:rPr>
              <a:t>Granule diameter, </a:t>
            </a:r>
            <a:r>
              <a:rPr lang="en-US" sz="2400" dirty="0" err="1">
                <a:sym typeface="Wingdings" panose="05000000000000000000" pitchFamily="2" charset="2"/>
              </a:rPr>
              <a:t>d</a:t>
            </a:r>
            <a:r>
              <a:rPr lang="en-US" sz="2400" baseline="-25000" dirty="0" err="1">
                <a:sym typeface="Wingdings" panose="05000000000000000000" pitchFamily="2" charset="2"/>
              </a:rPr>
              <a:t>granule</a:t>
            </a:r>
            <a:r>
              <a:rPr lang="en-US" sz="2400" dirty="0">
                <a:sym typeface="Wingdings" panose="05000000000000000000" pitchFamily="2" charset="2"/>
              </a:rPr>
              <a:t> = large (5 mm) or small (0.2 mm)</a:t>
            </a:r>
          </a:p>
          <a:p>
            <a:endParaRPr lang="en-US" sz="2800" dirty="0">
              <a:sym typeface="Wingdings" panose="05000000000000000000" pitchFamily="2" charset="2"/>
            </a:endParaRPr>
          </a:p>
          <a:p>
            <a:r>
              <a:rPr lang="en-US" sz="2800" dirty="0">
                <a:sym typeface="Wingdings" panose="05000000000000000000" pitchFamily="2" charset="2"/>
              </a:rPr>
              <a:t>Answer: 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     </a:t>
            </a:r>
            <a:r>
              <a:rPr lang="en-US" sz="2800" b="1" dirty="0" err="1">
                <a:sym typeface="Wingdings" panose="05000000000000000000" pitchFamily="2" charset="2"/>
              </a:rPr>
              <a:t>a</a:t>
            </a:r>
            <a:r>
              <a:rPr lang="en-US" sz="2800" b="1" baseline="-25000" dirty="0" err="1">
                <a:sym typeface="Wingdings" panose="05000000000000000000" pitchFamily="2" charset="2"/>
              </a:rPr>
              <a:t>F</a:t>
            </a:r>
            <a:r>
              <a:rPr lang="en-US" sz="2800" b="1" dirty="0">
                <a:sym typeface="Wingdings" panose="05000000000000000000" pitchFamily="2" charset="2"/>
              </a:rPr>
              <a:t> 	</a:t>
            </a:r>
            <a:r>
              <a:rPr lang="de-CH" sz="2800" dirty="0"/>
              <a:t>= (6/</a:t>
            </a:r>
            <a:r>
              <a:rPr lang="de-CH" sz="2800" dirty="0" err="1"/>
              <a:t>d</a:t>
            </a:r>
            <a:r>
              <a:rPr lang="de-CH" sz="2800" baseline="-25000" dirty="0" err="1"/>
              <a:t>granule</a:t>
            </a:r>
            <a:r>
              <a:rPr lang="de-CH" sz="2800" dirty="0"/>
              <a:t>) ∙ (MLSS/</a:t>
            </a:r>
            <a:r>
              <a:rPr lang="de-CH" sz="2800" dirty="0" err="1"/>
              <a:t>ρ</a:t>
            </a:r>
            <a:r>
              <a:rPr lang="de-CH" sz="2800" baseline="-25000" dirty="0" err="1"/>
              <a:t>granule</a:t>
            </a:r>
            <a:r>
              <a:rPr lang="de-CH" sz="2800" dirty="0"/>
              <a:t>)</a:t>
            </a:r>
          </a:p>
          <a:p>
            <a:pPr marL="0" indent="0">
              <a:buNone/>
            </a:pPr>
            <a:r>
              <a:rPr lang="de-CH" sz="2800" dirty="0"/>
              <a:t>	= </a:t>
            </a:r>
            <a:r>
              <a:rPr lang="de-CH" sz="2800" b="1" dirty="0"/>
              <a:t>100 m</a:t>
            </a:r>
            <a:r>
              <a:rPr lang="de-CH" sz="2800" b="1" baseline="30000" dirty="0"/>
              <a:t>2</a:t>
            </a:r>
            <a:r>
              <a:rPr lang="de-CH" sz="2800" b="1" dirty="0"/>
              <a:t>/m</a:t>
            </a:r>
            <a:r>
              <a:rPr lang="de-CH" sz="2800" b="1" baseline="30000" dirty="0"/>
              <a:t>3</a:t>
            </a:r>
            <a:r>
              <a:rPr lang="de-CH" sz="2800" b="1" dirty="0"/>
              <a:t> </a:t>
            </a:r>
            <a:r>
              <a:rPr lang="de-CH" sz="2800" dirty="0"/>
              <a:t>(for </a:t>
            </a:r>
            <a:r>
              <a:rPr lang="de-CH" sz="2800" dirty="0" err="1"/>
              <a:t>very</a:t>
            </a:r>
            <a:r>
              <a:rPr lang="de-CH" sz="2800" dirty="0"/>
              <a:t> large </a:t>
            </a:r>
            <a:r>
              <a:rPr lang="de-CH" sz="2800" dirty="0" err="1"/>
              <a:t>granules</a:t>
            </a:r>
            <a:r>
              <a:rPr lang="de-CH" sz="2800" dirty="0"/>
              <a:t>, </a:t>
            </a:r>
            <a:r>
              <a:rPr lang="de-CH" sz="2800" dirty="0" err="1"/>
              <a:t>d</a:t>
            </a:r>
            <a:r>
              <a:rPr lang="de-CH" sz="2800" baseline="-25000" dirty="0" err="1"/>
              <a:t>granule</a:t>
            </a:r>
            <a:r>
              <a:rPr lang="de-CH" sz="2800" dirty="0"/>
              <a:t> = 5 mm)</a:t>
            </a:r>
            <a:br>
              <a:rPr lang="de-CH" sz="2800" dirty="0"/>
            </a:br>
            <a:r>
              <a:rPr lang="de-CH" sz="2800" dirty="0"/>
              <a:t>	= </a:t>
            </a:r>
            <a:r>
              <a:rPr lang="de-CH" sz="2800" b="1" dirty="0"/>
              <a:t>3’000 m</a:t>
            </a:r>
            <a:r>
              <a:rPr lang="de-CH" sz="2800" b="1" baseline="30000" dirty="0"/>
              <a:t>2</a:t>
            </a:r>
            <a:r>
              <a:rPr lang="de-CH" sz="2800" b="1" dirty="0"/>
              <a:t>/m</a:t>
            </a:r>
            <a:r>
              <a:rPr lang="de-CH" sz="2800" b="1" baseline="30000" dirty="0"/>
              <a:t>3</a:t>
            </a:r>
            <a:r>
              <a:rPr lang="de-CH" sz="2800" dirty="0"/>
              <a:t> (for </a:t>
            </a:r>
            <a:r>
              <a:rPr lang="de-CH" sz="2800" dirty="0" err="1"/>
              <a:t>small</a:t>
            </a:r>
            <a:r>
              <a:rPr lang="de-CH" sz="2800" dirty="0"/>
              <a:t> </a:t>
            </a:r>
            <a:r>
              <a:rPr lang="de-CH" sz="2800" dirty="0" err="1"/>
              <a:t>granules</a:t>
            </a:r>
            <a:r>
              <a:rPr lang="de-CH" sz="2800" dirty="0"/>
              <a:t>, </a:t>
            </a:r>
            <a:r>
              <a:rPr lang="de-CH" sz="2800" dirty="0" err="1"/>
              <a:t>d</a:t>
            </a:r>
            <a:r>
              <a:rPr lang="de-CH" sz="2800" baseline="-25000" dirty="0" err="1"/>
              <a:t>granule</a:t>
            </a:r>
            <a:r>
              <a:rPr lang="de-CH" sz="2800" dirty="0"/>
              <a:t> = 0.2 mm)</a:t>
            </a:r>
          </a:p>
          <a:p>
            <a:endParaRPr lang="en-CH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0F78CD-E16C-3706-4D6A-69DD8F29569A}"/>
              </a:ext>
            </a:extLst>
          </p:cNvPr>
          <p:cNvSpPr txBox="1"/>
          <p:nvPr/>
        </p:nvSpPr>
        <p:spPr>
          <a:xfrm>
            <a:off x="0" y="6442502"/>
            <a:ext cx="8976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Morgenroth, E. and Derlon, N. (2022) Entwicklung der biologischen Abwasserreinigung: Belebtschlamm </a:t>
            </a:r>
            <a:r>
              <a:rPr kumimoji="0" lang="de-DE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vs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Biofilmsysteme. </a:t>
            </a:r>
            <a:r>
              <a:rPr kumimoji="0" lang="de-DE" sz="105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Essener Tagung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 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  <a:hlinkClick r:id="rId4"/>
              </a:rPr>
              <a:t>https://www.dora.lib4ri.ch/eawag/islandora/object/eawag%3A24627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van den Berg et al. (2021) Density </a:t>
            </a:r>
            <a:r>
              <a:rPr kumimoji="0" lang="de-DE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measurements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of </a:t>
            </a:r>
            <a:r>
              <a:rPr kumimoji="0" lang="de-DE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aerobic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granular </a:t>
            </a:r>
            <a:r>
              <a:rPr kumimoji="0" lang="de-DE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sludge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 </a:t>
            </a:r>
            <a:r>
              <a:rPr kumimoji="0" lang="de-DE" sz="105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Environmental Technology</a:t>
            </a:r>
            <a:r>
              <a:rPr kumimoji="0" lang="de-DE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1-11.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DE76CA3-81E5-9BC4-F1C7-C08F1BB4FAB3}"/>
              </a:ext>
            </a:extLst>
          </p:cNvPr>
          <p:cNvSpPr/>
          <p:nvPr/>
        </p:nvSpPr>
        <p:spPr>
          <a:xfrm>
            <a:off x="10128000" y="3357000"/>
            <a:ext cx="648000" cy="64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F600CA-4641-C5C4-6198-40D429D53637}"/>
              </a:ext>
            </a:extLst>
          </p:cNvPr>
          <p:cNvSpPr txBox="1"/>
          <p:nvPr/>
        </p:nvSpPr>
        <p:spPr>
          <a:xfrm>
            <a:off x="10056000" y="4005000"/>
            <a:ext cx="17123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Sphere: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 = 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π∙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endParaRPr kumimoji="0" lang="en-CH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 = (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π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/6)</a:t>
            </a: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A/V = 6/d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6BA193-33F1-CF93-DA86-26AE7957692F}"/>
              </a:ext>
            </a:extLst>
          </p:cNvPr>
          <p:cNvSpPr txBox="1"/>
          <p:nvPr/>
        </p:nvSpPr>
        <p:spPr>
          <a:xfrm>
            <a:off x="12171100" y="1557000"/>
            <a:ext cx="60960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39" marR="0" lvl="0" indent="-285739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If the biofilm surface is not directly related to the carrier surface (e.g., if there is no carrier) then biofilm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  <a:sym typeface="Wingdings" panose="05000000000000000000" pitchFamily="2" charset="2"/>
              </a:rPr>
              <a:t>surface can be estimated from aggregate concentration, density, and diameter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382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4" grpId="0" animBg="1"/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 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Membrane-aerated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C72EA85-D5FA-7313-71B6-2E21295A391C}"/>
              </a:ext>
            </a:extLst>
          </p:cNvPr>
          <p:cNvSpPr/>
          <p:nvPr/>
        </p:nvSpPr>
        <p:spPr>
          <a:xfrm>
            <a:off x="264000" y="5949000"/>
            <a:ext cx="11664000" cy="4104000"/>
          </a:xfrm>
          <a:prstGeom prst="rect">
            <a:avLst/>
          </a:prstGeom>
          <a:solidFill>
            <a:srgbClr val="FFFFCC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93992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-up of a person's arm&#10;&#10;Description automatically generated">
            <a:extLst>
              <a:ext uri="{FF2B5EF4-FFF2-40B4-BE49-F238E27FC236}">
                <a16:creationId xmlns:a16="http://schemas.microsoft.com/office/drawing/2014/main" id="{8566377D-EEA2-60D4-B2BA-7D0B99583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92" y="5570336"/>
            <a:ext cx="2260095" cy="71547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5214398-6D49-859E-C7ED-4D79A433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biofilms with activated sludge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0DC1C33-0520-E622-C165-892E5A5B2CF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34963" y="1124622"/>
          <a:ext cx="11522076" cy="4194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346">
                  <a:extLst>
                    <a:ext uri="{9D8B030D-6E8A-4147-A177-3AD203B41FA5}">
                      <a16:colId xmlns:a16="http://schemas.microsoft.com/office/drawing/2014/main" val="1345567802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13844368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6239238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8217814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2779963653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995099748"/>
                    </a:ext>
                  </a:extLst>
                </a:gridCol>
              </a:tblGrid>
              <a:tr h="1107723">
                <a:tc>
                  <a:txBody>
                    <a:bodyPr/>
                    <a:lstStyle/>
                    <a:p>
                      <a:r>
                        <a:rPr lang="en-US" sz="2000" dirty="0"/>
                        <a:t>Reactor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Moving bed biofilm reactor </a:t>
                      </a:r>
                      <a:r>
                        <a:rPr lang="en-US" sz="2000" b="0" dirty="0"/>
                        <a:t>(MBBR)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Integrated fixed film activated sludge </a:t>
                      </a:r>
                      <a:r>
                        <a:rPr lang="en-US" sz="2000" b="0" dirty="0"/>
                        <a:t>(IFAS)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Mobile biofilms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SBR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891025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Biofilm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283718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Carrier added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570736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Activated sludge retention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81261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Carrier/biofilm retention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Coarse screens </a:t>
                      </a:r>
                      <a:br>
                        <a:rPr lang="en-US" sz="2000" u="none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2000" u="none" dirty="0">
                          <a:solidFill>
                            <a:srgbClr val="FFC000"/>
                          </a:solidFill>
                        </a:rPr>
                        <a:t>in each </a:t>
                      </a:r>
                      <a:br>
                        <a:rPr lang="en-US" sz="2000" u="none" dirty="0">
                          <a:solidFill>
                            <a:srgbClr val="FFC000"/>
                          </a:solidFill>
                        </a:rPr>
                      </a:br>
                      <a:r>
                        <a:rPr lang="en-US" sz="2000" u="none" dirty="0">
                          <a:solidFill>
                            <a:srgbClr val="FFC000"/>
                          </a:solidFill>
                        </a:rPr>
                        <a:t>compartment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Carrier/biofilm </a:t>
                      </a:r>
                      <a:r>
                        <a:rPr lang="en-US" sz="2000" u="none" dirty="0">
                          <a:solidFill>
                            <a:srgbClr val="7030A0"/>
                          </a:solidFill>
                        </a:rPr>
                        <a:t>move with the activated sludge;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 fine screens or hydrocyclones to avoid removal with sludge wastage</a:t>
                      </a:r>
                      <a:endParaRPr lang="en-US" sz="2000" u="none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Sedimentation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941722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Sequencing 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419401"/>
                  </a:ext>
                </a:extLst>
              </a:tr>
            </a:tbl>
          </a:graphicData>
        </a:graphic>
      </p:graphicFrame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8382248-0B2E-B8F8-264C-B7EC7664E2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00" y="5661950"/>
            <a:ext cx="2259776" cy="626852"/>
          </a:xfrm>
          <a:prstGeom prst="rect">
            <a:avLst/>
          </a:prstGeom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06B47C-6EDB-654B-171D-F2A923F5BB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23"/>
          <a:stretch/>
        </p:blipFill>
        <p:spPr>
          <a:xfrm>
            <a:off x="10128000" y="5661950"/>
            <a:ext cx="1033404" cy="764960"/>
          </a:xfrm>
          <a:prstGeom prst="rect">
            <a:avLst/>
          </a:prstGeom>
        </p:spPr>
      </p:pic>
      <p:pic>
        <p:nvPicPr>
          <p:cNvPr id="12" name="Picture 11" descr="A screenshot of a game&#10;&#10;Description automatically generated">
            <a:extLst>
              <a:ext uri="{FF2B5EF4-FFF2-40B4-BE49-F238E27FC236}">
                <a16:creationId xmlns:a16="http://schemas.microsoft.com/office/drawing/2014/main" id="{54B20738-012C-7B55-4970-3E0B319796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000" y="5661950"/>
            <a:ext cx="2252361" cy="936000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CA86383E-F53D-A96D-6142-A6E90A5351B5}"/>
              </a:ext>
            </a:extLst>
          </p:cNvPr>
          <p:cNvSpPr/>
          <p:nvPr/>
        </p:nvSpPr>
        <p:spPr bwMode="auto">
          <a:xfrm rot="5400000">
            <a:off x="7896000" y="3573950"/>
            <a:ext cx="216000" cy="3816000"/>
          </a:xfrm>
          <a:prstGeom prst="rightBrace">
            <a:avLst>
              <a:gd name="adj1" fmla="val 27736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DF26071-C19D-979F-5BD8-368EC21518C3}"/>
              </a:ext>
            </a:extLst>
          </p:cNvPr>
          <p:cNvGrpSpPr/>
          <p:nvPr/>
        </p:nvGrpSpPr>
        <p:grpSpPr>
          <a:xfrm rot="3271699">
            <a:off x="3771309" y="2779846"/>
            <a:ext cx="211955" cy="214010"/>
            <a:chOff x="7392000" y="2346207"/>
            <a:chExt cx="288000" cy="29079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68C2F1B-EBDA-3A94-436B-02A1DC20908E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8910CAF-85A7-2C03-E1BE-661AA6DD9C35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C8A5D0-BF4A-B585-78E4-ED3336C5E0C0}"/>
                </a:ext>
              </a:extLst>
            </p:cNvPr>
            <p:cNvCxnSpPr>
              <a:stCxn id="1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76DD49C-F502-3E60-E2CE-D4B88865BA9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1E2D1B4-CA0A-E2A0-C3AC-328AE812577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C8E7811-DCCD-BE11-04EB-E00AE2EE5C37}"/>
                </a:ext>
              </a:extLst>
            </p:cNvPr>
            <p:cNvCxnSpPr>
              <a:stCxn id="15" idx="2"/>
              <a:endCxn id="1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8AE5CBE-E2BA-884A-F1C3-7364336CE109}"/>
                </a:ext>
              </a:extLst>
            </p:cNvPr>
            <p:cNvCxnSpPr>
              <a:stCxn id="15" idx="0"/>
              <a:endCxn id="1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E938FE7C-2A06-CF18-9762-1A1FCE587D87}"/>
              </a:ext>
            </a:extLst>
          </p:cNvPr>
          <p:cNvSpPr/>
          <p:nvPr/>
        </p:nvSpPr>
        <p:spPr>
          <a:xfrm>
            <a:off x="11496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B3FDCC-19CD-975D-38A3-12B04F5CB9FF}"/>
              </a:ext>
            </a:extLst>
          </p:cNvPr>
          <p:cNvSpPr/>
          <p:nvPr/>
        </p:nvSpPr>
        <p:spPr>
          <a:xfrm>
            <a:off x="9552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94903891-ABA6-C049-EDC7-245EE1A43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80000" y="2738447"/>
            <a:ext cx="288000" cy="28800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E87BDC8-9BC2-DFDA-C2F8-9C87124AA920}"/>
              </a:ext>
            </a:extLst>
          </p:cNvPr>
          <p:cNvGrpSpPr/>
          <p:nvPr/>
        </p:nvGrpSpPr>
        <p:grpSpPr>
          <a:xfrm rot="3271699">
            <a:off x="5778666" y="2779846"/>
            <a:ext cx="211955" cy="214010"/>
            <a:chOff x="7392000" y="2346207"/>
            <a:chExt cx="288000" cy="290793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E5FCC28-B9C3-8EAA-AC23-011AA5834CA8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8C8220B-75FC-81E0-C4C6-4F2BB223C93F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8F0CC48-3959-9B15-0731-FD42DB700629}"/>
                </a:ext>
              </a:extLst>
            </p:cNvPr>
            <p:cNvCxnSpPr>
              <a:stCxn id="2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BD47EEA-B618-EE26-9569-9F80CAA9F77A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DDE7FB6-B249-2871-D97B-85AEA87BB66C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C95C491-10D7-BA6C-DD9C-DBD9D62328A5}"/>
                </a:ext>
              </a:extLst>
            </p:cNvPr>
            <p:cNvCxnSpPr>
              <a:stCxn id="27" idx="2"/>
              <a:endCxn id="2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21D0256-0313-7F4D-0927-A1DFF86E2302}"/>
                </a:ext>
              </a:extLst>
            </p:cNvPr>
            <p:cNvCxnSpPr>
              <a:stCxn id="27" idx="0"/>
              <a:endCxn id="2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9ECC11AC-3A8E-D86B-A684-1141AF137D35}"/>
              </a:ext>
            </a:extLst>
          </p:cNvPr>
          <p:cNvSpPr/>
          <p:nvPr/>
        </p:nvSpPr>
        <p:spPr>
          <a:xfrm>
            <a:off x="4197426" y="1057619"/>
            <a:ext cx="7994573" cy="5800381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648812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-up of a person's arm&#10;&#10;Description automatically generated">
            <a:extLst>
              <a:ext uri="{FF2B5EF4-FFF2-40B4-BE49-F238E27FC236}">
                <a16:creationId xmlns:a16="http://schemas.microsoft.com/office/drawing/2014/main" id="{8566377D-EEA2-60D4-B2BA-7D0B99583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92" y="5570336"/>
            <a:ext cx="2260095" cy="71547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5214398-6D49-859E-C7ED-4D79A433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biofilms with activated sludge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0DC1C33-0520-E622-C165-892E5A5B2CF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34963" y="1124622"/>
          <a:ext cx="11522076" cy="4194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346">
                  <a:extLst>
                    <a:ext uri="{9D8B030D-6E8A-4147-A177-3AD203B41FA5}">
                      <a16:colId xmlns:a16="http://schemas.microsoft.com/office/drawing/2014/main" val="1345567802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13844368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6239238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8217814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2779963653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995099748"/>
                    </a:ext>
                  </a:extLst>
                </a:gridCol>
              </a:tblGrid>
              <a:tr h="1107723">
                <a:tc>
                  <a:txBody>
                    <a:bodyPr/>
                    <a:lstStyle/>
                    <a:p>
                      <a:r>
                        <a:rPr lang="en-US" sz="2000" dirty="0"/>
                        <a:t>Reactor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Moving bed biofilm reactor </a:t>
                      </a:r>
                      <a:r>
                        <a:rPr lang="en-US" sz="2000" b="0" dirty="0"/>
                        <a:t>(MBBR)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Integrated fixed film activated sludge </a:t>
                      </a:r>
                      <a:r>
                        <a:rPr lang="en-US" sz="2000" b="0" dirty="0"/>
                        <a:t>(IFAS)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Mobile biofilms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SBR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891025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Biofilm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283718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Carrier added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570736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Activated sludge retention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81261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Carrier/biofilm retention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Coarse screens </a:t>
                      </a:r>
                      <a:r>
                        <a:rPr lang="en-US" sz="2000" u="none" dirty="0">
                          <a:solidFill>
                            <a:srgbClr val="FFC000"/>
                          </a:solidFill>
                        </a:rPr>
                        <a:t>in each compartment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Carrier/biofilm </a:t>
                      </a:r>
                      <a:r>
                        <a:rPr lang="en-US" sz="2000" u="none" dirty="0">
                          <a:solidFill>
                            <a:srgbClr val="7030A0"/>
                          </a:solidFill>
                        </a:rPr>
                        <a:t>move with the activated sludge;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 fine screens or hydrocyclones to avoid removal with sludge wastage</a:t>
                      </a:r>
                      <a:endParaRPr lang="en-US" sz="2000" u="none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Sedimentation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941722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Sequencing 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419401"/>
                  </a:ext>
                </a:extLst>
              </a:tr>
            </a:tbl>
          </a:graphicData>
        </a:graphic>
      </p:graphicFrame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8382248-0B2E-B8F8-264C-B7EC7664E2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00" y="5661950"/>
            <a:ext cx="2259776" cy="626852"/>
          </a:xfrm>
          <a:prstGeom prst="rect">
            <a:avLst/>
          </a:prstGeom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06B47C-6EDB-654B-171D-F2A923F5BB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23"/>
          <a:stretch/>
        </p:blipFill>
        <p:spPr>
          <a:xfrm>
            <a:off x="10128000" y="5661950"/>
            <a:ext cx="1033404" cy="764960"/>
          </a:xfrm>
          <a:prstGeom prst="rect">
            <a:avLst/>
          </a:prstGeom>
        </p:spPr>
      </p:pic>
      <p:pic>
        <p:nvPicPr>
          <p:cNvPr id="12" name="Picture 11" descr="A screenshot of a game&#10;&#10;Description automatically generated">
            <a:extLst>
              <a:ext uri="{FF2B5EF4-FFF2-40B4-BE49-F238E27FC236}">
                <a16:creationId xmlns:a16="http://schemas.microsoft.com/office/drawing/2014/main" id="{54B20738-012C-7B55-4970-3E0B319796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000" y="5661950"/>
            <a:ext cx="2252361" cy="936000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CA86383E-F53D-A96D-6142-A6E90A5351B5}"/>
              </a:ext>
            </a:extLst>
          </p:cNvPr>
          <p:cNvSpPr/>
          <p:nvPr/>
        </p:nvSpPr>
        <p:spPr bwMode="auto">
          <a:xfrm rot="5400000">
            <a:off x="7896000" y="3573950"/>
            <a:ext cx="216000" cy="3816000"/>
          </a:xfrm>
          <a:prstGeom prst="rightBrace">
            <a:avLst>
              <a:gd name="adj1" fmla="val 27736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DF26071-C19D-979F-5BD8-368EC21518C3}"/>
              </a:ext>
            </a:extLst>
          </p:cNvPr>
          <p:cNvGrpSpPr/>
          <p:nvPr/>
        </p:nvGrpSpPr>
        <p:grpSpPr>
          <a:xfrm rot="3271699">
            <a:off x="3771309" y="2779846"/>
            <a:ext cx="211955" cy="214010"/>
            <a:chOff x="7392000" y="2346207"/>
            <a:chExt cx="288000" cy="29079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68C2F1B-EBDA-3A94-436B-02A1DC20908E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8910CAF-85A7-2C03-E1BE-661AA6DD9C35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C8A5D0-BF4A-B585-78E4-ED3336C5E0C0}"/>
                </a:ext>
              </a:extLst>
            </p:cNvPr>
            <p:cNvCxnSpPr>
              <a:stCxn id="1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76DD49C-F502-3E60-E2CE-D4B88865BA9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1E2D1B4-CA0A-E2A0-C3AC-328AE812577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C8E7811-DCCD-BE11-04EB-E00AE2EE5C37}"/>
                </a:ext>
              </a:extLst>
            </p:cNvPr>
            <p:cNvCxnSpPr>
              <a:stCxn id="15" idx="2"/>
              <a:endCxn id="1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8AE5CBE-E2BA-884A-F1C3-7364336CE109}"/>
                </a:ext>
              </a:extLst>
            </p:cNvPr>
            <p:cNvCxnSpPr>
              <a:stCxn id="15" idx="0"/>
              <a:endCxn id="1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E938FE7C-2A06-CF18-9762-1A1FCE587D87}"/>
              </a:ext>
            </a:extLst>
          </p:cNvPr>
          <p:cNvSpPr/>
          <p:nvPr/>
        </p:nvSpPr>
        <p:spPr>
          <a:xfrm>
            <a:off x="11496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B3FDCC-19CD-975D-38A3-12B04F5CB9FF}"/>
              </a:ext>
            </a:extLst>
          </p:cNvPr>
          <p:cNvSpPr/>
          <p:nvPr/>
        </p:nvSpPr>
        <p:spPr>
          <a:xfrm>
            <a:off x="9552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94903891-ABA6-C049-EDC7-245EE1A43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80000" y="2738447"/>
            <a:ext cx="288000" cy="28800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E87BDC8-9BC2-DFDA-C2F8-9C87124AA920}"/>
              </a:ext>
            </a:extLst>
          </p:cNvPr>
          <p:cNvGrpSpPr/>
          <p:nvPr/>
        </p:nvGrpSpPr>
        <p:grpSpPr>
          <a:xfrm rot="3271699">
            <a:off x="5778666" y="2779846"/>
            <a:ext cx="211955" cy="214010"/>
            <a:chOff x="7392000" y="2346207"/>
            <a:chExt cx="288000" cy="290793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E5FCC28-B9C3-8EAA-AC23-011AA5834CA8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8C8220B-75FC-81E0-C4C6-4F2BB223C93F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8F0CC48-3959-9B15-0731-FD42DB700629}"/>
                </a:ext>
              </a:extLst>
            </p:cNvPr>
            <p:cNvCxnSpPr>
              <a:stCxn id="2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BD47EEA-B618-EE26-9569-9F80CAA9F77A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DDE7FB6-B249-2871-D97B-85AEA87BB66C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C95C491-10D7-BA6C-DD9C-DBD9D62328A5}"/>
                </a:ext>
              </a:extLst>
            </p:cNvPr>
            <p:cNvCxnSpPr>
              <a:stCxn id="27" idx="2"/>
              <a:endCxn id="2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21D0256-0313-7F4D-0927-A1DFF86E2302}"/>
                </a:ext>
              </a:extLst>
            </p:cNvPr>
            <p:cNvCxnSpPr>
              <a:stCxn id="27" idx="0"/>
              <a:endCxn id="2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75362203-9AF2-CA0D-1D33-C7A36B848E97}"/>
              </a:ext>
            </a:extLst>
          </p:cNvPr>
          <p:cNvSpPr/>
          <p:nvPr/>
        </p:nvSpPr>
        <p:spPr>
          <a:xfrm>
            <a:off x="6096000" y="1057619"/>
            <a:ext cx="6095999" cy="4571999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E28291-6F36-C13B-1D17-6F227BD354E9}"/>
              </a:ext>
            </a:extLst>
          </p:cNvPr>
          <p:cNvSpPr/>
          <p:nvPr/>
        </p:nvSpPr>
        <p:spPr>
          <a:xfrm>
            <a:off x="6768029" y="2434728"/>
            <a:ext cx="6095999" cy="4571999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554937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-up of a person's arm&#10;&#10;Description automatically generated">
            <a:extLst>
              <a:ext uri="{FF2B5EF4-FFF2-40B4-BE49-F238E27FC236}">
                <a16:creationId xmlns:a16="http://schemas.microsoft.com/office/drawing/2014/main" id="{8566377D-EEA2-60D4-B2BA-7D0B99583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92" y="5570336"/>
            <a:ext cx="2260095" cy="71547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5214398-6D49-859E-C7ED-4D79A433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biofilms with activated sludge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0DC1C33-0520-E622-C165-892E5A5B2CF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34963" y="1124622"/>
          <a:ext cx="11522076" cy="4194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346">
                  <a:extLst>
                    <a:ext uri="{9D8B030D-6E8A-4147-A177-3AD203B41FA5}">
                      <a16:colId xmlns:a16="http://schemas.microsoft.com/office/drawing/2014/main" val="1345567802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13844368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6239238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8217814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2779963653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995099748"/>
                    </a:ext>
                  </a:extLst>
                </a:gridCol>
              </a:tblGrid>
              <a:tr h="1107723">
                <a:tc>
                  <a:txBody>
                    <a:bodyPr/>
                    <a:lstStyle/>
                    <a:p>
                      <a:r>
                        <a:rPr lang="en-US" sz="2000" dirty="0"/>
                        <a:t>Reactor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Moving bed biofilm reactor </a:t>
                      </a:r>
                      <a:r>
                        <a:rPr lang="en-US" sz="2000" b="0" dirty="0"/>
                        <a:t>(MBBR)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Integrated fixed film activated sludge </a:t>
                      </a:r>
                      <a:r>
                        <a:rPr lang="en-US" sz="2000" b="0" dirty="0"/>
                        <a:t>(IFAS)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Mobile biofilms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SBR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891025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Biofilm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283718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Carrier added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570736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Activated sludge retention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81261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Carrier/biofilm retention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Coarse screens </a:t>
                      </a:r>
                      <a:r>
                        <a:rPr lang="en-US" sz="2000" u="none" dirty="0">
                          <a:solidFill>
                            <a:srgbClr val="FFC000"/>
                          </a:solidFill>
                        </a:rPr>
                        <a:t>in each compartment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Carrier/biofilm </a:t>
                      </a:r>
                      <a:r>
                        <a:rPr lang="en-US" sz="2000" u="none" dirty="0">
                          <a:solidFill>
                            <a:srgbClr val="7030A0"/>
                          </a:solidFill>
                        </a:rPr>
                        <a:t>move with the activated sludge;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 fine screens or hydrocyclones to avoid removal with sludge wastage</a:t>
                      </a:r>
                      <a:endParaRPr lang="en-US" sz="2000" u="none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Sedimentation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941722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Sequencing 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419401"/>
                  </a:ext>
                </a:extLst>
              </a:tr>
            </a:tbl>
          </a:graphicData>
        </a:graphic>
      </p:graphicFrame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8382248-0B2E-B8F8-264C-B7EC7664E2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00" y="5661950"/>
            <a:ext cx="2259776" cy="626852"/>
          </a:xfrm>
          <a:prstGeom prst="rect">
            <a:avLst/>
          </a:prstGeom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06B47C-6EDB-654B-171D-F2A923F5BB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23"/>
          <a:stretch/>
        </p:blipFill>
        <p:spPr>
          <a:xfrm>
            <a:off x="10128000" y="5661950"/>
            <a:ext cx="1033404" cy="764960"/>
          </a:xfrm>
          <a:prstGeom prst="rect">
            <a:avLst/>
          </a:prstGeom>
        </p:spPr>
      </p:pic>
      <p:pic>
        <p:nvPicPr>
          <p:cNvPr id="12" name="Picture 11" descr="A screenshot of a game&#10;&#10;Description automatically generated">
            <a:extLst>
              <a:ext uri="{FF2B5EF4-FFF2-40B4-BE49-F238E27FC236}">
                <a16:creationId xmlns:a16="http://schemas.microsoft.com/office/drawing/2014/main" id="{54B20738-012C-7B55-4970-3E0B319796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000" y="5661950"/>
            <a:ext cx="2252361" cy="936000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CA86383E-F53D-A96D-6142-A6E90A5351B5}"/>
              </a:ext>
            </a:extLst>
          </p:cNvPr>
          <p:cNvSpPr/>
          <p:nvPr/>
        </p:nvSpPr>
        <p:spPr bwMode="auto">
          <a:xfrm rot="5400000">
            <a:off x="7896000" y="3573950"/>
            <a:ext cx="216000" cy="3816000"/>
          </a:xfrm>
          <a:prstGeom prst="rightBrace">
            <a:avLst>
              <a:gd name="adj1" fmla="val 27736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DF26071-C19D-979F-5BD8-368EC21518C3}"/>
              </a:ext>
            </a:extLst>
          </p:cNvPr>
          <p:cNvGrpSpPr/>
          <p:nvPr/>
        </p:nvGrpSpPr>
        <p:grpSpPr>
          <a:xfrm rot="3271699">
            <a:off x="3771309" y="2779846"/>
            <a:ext cx="211955" cy="214010"/>
            <a:chOff x="7392000" y="2346207"/>
            <a:chExt cx="288000" cy="29079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68C2F1B-EBDA-3A94-436B-02A1DC20908E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8910CAF-85A7-2C03-E1BE-661AA6DD9C35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C8A5D0-BF4A-B585-78E4-ED3336C5E0C0}"/>
                </a:ext>
              </a:extLst>
            </p:cNvPr>
            <p:cNvCxnSpPr>
              <a:stCxn id="1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76DD49C-F502-3E60-E2CE-D4B88865BA9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1E2D1B4-CA0A-E2A0-C3AC-328AE812577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C8E7811-DCCD-BE11-04EB-E00AE2EE5C37}"/>
                </a:ext>
              </a:extLst>
            </p:cNvPr>
            <p:cNvCxnSpPr>
              <a:stCxn id="15" idx="2"/>
              <a:endCxn id="1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8AE5CBE-E2BA-884A-F1C3-7364336CE109}"/>
                </a:ext>
              </a:extLst>
            </p:cNvPr>
            <p:cNvCxnSpPr>
              <a:stCxn id="15" idx="0"/>
              <a:endCxn id="1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E938FE7C-2A06-CF18-9762-1A1FCE587D87}"/>
              </a:ext>
            </a:extLst>
          </p:cNvPr>
          <p:cNvSpPr/>
          <p:nvPr/>
        </p:nvSpPr>
        <p:spPr>
          <a:xfrm>
            <a:off x="11496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B3FDCC-19CD-975D-38A3-12B04F5CB9FF}"/>
              </a:ext>
            </a:extLst>
          </p:cNvPr>
          <p:cNvSpPr/>
          <p:nvPr/>
        </p:nvSpPr>
        <p:spPr>
          <a:xfrm>
            <a:off x="9552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94903891-ABA6-C049-EDC7-245EE1A43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80000" y="2738447"/>
            <a:ext cx="288000" cy="28800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E87BDC8-9BC2-DFDA-C2F8-9C87124AA920}"/>
              </a:ext>
            </a:extLst>
          </p:cNvPr>
          <p:cNvGrpSpPr/>
          <p:nvPr/>
        </p:nvGrpSpPr>
        <p:grpSpPr>
          <a:xfrm rot="3271699">
            <a:off x="5778666" y="2779846"/>
            <a:ext cx="211955" cy="214010"/>
            <a:chOff x="7392000" y="2346207"/>
            <a:chExt cx="288000" cy="290793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E5FCC28-B9C3-8EAA-AC23-011AA5834CA8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8C8220B-75FC-81E0-C4C6-4F2BB223C93F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8F0CC48-3959-9B15-0731-FD42DB700629}"/>
                </a:ext>
              </a:extLst>
            </p:cNvPr>
            <p:cNvCxnSpPr>
              <a:stCxn id="2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BD47EEA-B618-EE26-9569-9F80CAA9F77A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DDE7FB6-B249-2871-D97B-85AEA87BB66C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C95C491-10D7-BA6C-DD9C-DBD9D62328A5}"/>
                </a:ext>
              </a:extLst>
            </p:cNvPr>
            <p:cNvCxnSpPr>
              <a:stCxn id="27" idx="2"/>
              <a:endCxn id="2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21D0256-0313-7F4D-0927-A1DFF86E2302}"/>
                </a:ext>
              </a:extLst>
            </p:cNvPr>
            <p:cNvCxnSpPr>
              <a:stCxn id="27" idx="0"/>
              <a:endCxn id="2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ADE760CD-3736-6538-AB3A-65E70474F759}"/>
              </a:ext>
            </a:extLst>
          </p:cNvPr>
          <p:cNvSpPr/>
          <p:nvPr/>
        </p:nvSpPr>
        <p:spPr>
          <a:xfrm>
            <a:off x="9970265" y="1057619"/>
            <a:ext cx="2221734" cy="5800381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62053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-up of a person's arm&#10;&#10;Description automatically generated">
            <a:extLst>
              <a:ext uri="{FF2B5EF4-FFF2-40B4-BE49-F238E27FC236}">
                <a16:creationId xmlns:a16="http://schemas.microsoft.com/office/drawing/2014/main" id="{8566377D-EEA2-60D4-B2BA-7D0B99583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92" y="5570336"/>
            <a:ext cx="2260095" cy="71547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5214398-6D49-859E-C7ED-4D79A433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biofilms with activated sludge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0DC1C33-0520-E622-C165-892E5A5B2CF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34963" y="1124622"/>
          <a:ext cx="11522076" cy="4194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346">
                  <a:extLst>
                    <a:ext uri="{9D8B030D-6E8A-4147-A177-3AD203B41FA5}">
                      <a16:colId xmlns:a16="http://schemas.microsoft.com/office/drawing/2014/main" val="1345567802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13844368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6239238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3821781456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2779963653"/>
                    </a:ext>
                  </a:extLst>
                </a:gridCol>
                <a:gridCol w="1920346">
                  <a:extLst>
                    <a:ext uri="{9D8B030D-6E8A-4147-A177-3AD203B41FA5}">
                      <a16:colId xmlns:a16="http://schemas.microsoft.com/office/drawing/2014/main" val="995099748"/>
                    </a:ext>
                  </a:extLst>
                </a:gridCol>
              </a:tblGrid>
              <a:tr h="1107723">
                <a:tc>
                  <a:txBody>
                    <a:bodyPr/>
                    <a:lstStyle/>
                    <a:p>
                      <a:r>
                        <a:rPr lang="en-US" sz="2000" dirty="0"/>
                        <a:t>Reactor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Moving bed biofilm reactor </a:t>
                      </a:r>
                      <a:r>
                        <a:rPr lang="en-US" sz="2000" b="0" dirty="0"/>
                        <a:t>(MBBR)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Integrated fixed film activated sludge </a:t>
                      </a:r>
                      <a:r>
                        <a:rPr lang="en-US" sz="2000" b="0" dirty="0"/>
                        <a:t>(IFAS)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Mobile biofilms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 granular sludge </a:t>
                      </a:r>
                      <a:r>
                        <a:rPr lang="en-US" sz="2000" b="0" dirty="0"/>
                        <a:t>in SBR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891025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Biofilm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283718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Carrier added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570736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Activated sludge retention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81261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r>
                        <a:rPr lang="en-US" sz="2000" dirty="0"/>
                        <a:t>Carrier/biofilm retention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Coarse screens </a:t>
                      </a:r>
                      <a:r>
                        <a:rPr lang="en-US" sz="2000" u="none" dirty="0">
                          <a:solidFill>
                            <a:srgbClr val="FFC000"/>
                          </a:solidFill>
                        </a:rPr>
                        <a:t>in each compartment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Carrier/biofilm </a:t>
                      </a:r>
                      <a:r>
                        <a:rPr lang="en-US" sz="2000" u="none" dirty="0">
                          <a:solidFill>
                            <a:srgbClr val="7030A0"/>
                          </a:solidFill>
                        </a:rPr>
                        <a:t>move with the activated sludge;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 fine screens or hydrocyclones to avoid removal with sludge wastage</a:t>
                      </a:r>
                      <a:endParaRPr lang="en-US" sz="2000" u="none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Sedimentation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941722"/>
                  </a:ext>
                </a:extLst>
              </a:tr>
              <a:tr h="436376">
                <a:tc>
                  <a:txBody>
                    <a:bodyPr/>
                    <a:lstStyle/>
                    <a:p>
                      <a:r>
                        <a:rPr lang="en-US" sz="2000" dirty="0"/>
                        <a:t>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</a:rPr>
                        <a:t>Continuous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Sequencing 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419401"/>
                  </a:ext>
                </a:extLst>
              </a:tr>
            </a:tbl>
          </a:graphicData>
        </a:graphic>
      </p:graphicFrame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8382248-0B2E-B8F8-264C-B7EC7664E2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00" y="5661950"/>
            <a:ext cx="2259776" cy="626852"/>
          </a:xfrm>
          <a:prstGeom prst="rect">
            <a:avLst/>
          </a:prstGeom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06B47C-6EDB-654B-171D-F2A923F5BB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23"/>
          <a:stretch/>
        </p:blipFill>
        <p:spPr>
          <a:xfrm>
            <a:off x="10128000" y="5661950"/>
            <a:ext cx="1033404" cy="764960"/>
          </a:xfrm>
          <a:prstGeom prst="rect">
            <a:avLst/>
          </a:prstGeom>
        </p:spPr>
      </p:pic>
      <p:pic>
        <p:nvPicPr>
          <p:cNvPr id="12" name="Picture 11" descr="A screenshot of a game&#10;&#10;Description automatically generated">
            <a:extLst>
              <a:ext uri="{FF2B5EF4-FFF2-40B4-BE49-F238E27FC236}">
                <a16:creationId xmlns:a16="http://schemas.microsoft.com/office/drawing/2014/main" id="{54B20738-012C-7B55-4970-3E0B319796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000" y="5661950"/>
            <a:ext cx="2252361" cy="936000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CA86383E-F53D-A96D-6142-A6E90A5351B5}"/>
              </a:ext>
            </a:extLst>
          </p:cNvPr>
          <p:cNvSpPr/>
          <p:nvPr/>
        </p:nvSpPr>
        <p:spPr bwMode="auto">
          <a:xfrm rot="5400000">
            <a:off x="7896000" y="3573950"/>
            <a:ext cx="216000" cy="3816000"/>
          </a:xfrm>
          <a:prstGeom prst="rightBrace">
            <a:avLst>
              <a:gd name="adj1" fmla="val 27736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DF26071-C19D-979F-5BD8-368EC21518C3}"/>
              </a:ext>
            </a:extLst>
          </p:cNvPr>
          <p:cNvGrpSpPr/>
          <p:nvPr/>
        </p:nvGrpSpPr>
        <p:grpSpPr>
          <a:xfrm rot="3271699">
            <a:off x="3771309" y="2779846"/>
            <a:ext cx="211955" cy="214010"/>
            <a:chOff x="7392000" y="2346207"/>
            <a:chExt cx="288000" cy="29079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68C2F1B-EBDA-3A94-436B-02A1DC20908E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8910CAF-85A7-2C03-E1BE-661AA6DD9C35}"/>
                </a:ext>
              </a:extLst>
            </p:cNvPr>
            <p:cNvCxnSpPr>
              <a:stCxn id="15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C8A5D0-BF4A-B585-78E4-ED3336C5E0C0}"/>
                </a:ext>
              </a:extLst>
            </p:cNvPr>
            <p:cNvCxnSpPr>
              <a:stCxn id="15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76DD49C-F502-3E60-E2CE-D4B88865BA94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1E2D1B4-CA0A-E2A0-C3AC-328AE8125778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C8E7811-DCCD-BE11-04EB-E00AE2EE5C37}"/>
                </a:ext>
              </a:extLst>
            </p:cNvPr>
            <p:cNvCxnSpPr>
              <a:stCxn id="15" idx="2"/>
              <a:endCxn id="15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8AE5CBE-E2BA-884A-F1C3-7364336CE109}"/>
                </a:ext>
              </a:extLst>
            </p:cNvPr>
            <p:cNvCxnSpPr>
              <a:stCxn id="15" idx="0"/>
              <a:endCxn id="15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E938FE7C-2A06-CF18-9762-1A1FCE587D87}"/>
              </a:ext>
            </a:extLst>
          </p:cNvPr>
          <p:cNvSpPr/>
          <p:nvPr/>
        </p:nvSpPr>
        <p:spPr>
          <a:xfrm>
            <a:off x="11496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B3FDCC-19CD-975D-38A3-12B04F5CB9FF}"/>
              </a:ext>
            </a:extLst>
          </p:cNvPr>
          <p:cNvSpPr/>
          <p:nvPr/>
        </p:nvSpPr>
        <p:spPr>
          <a:xfrm>
            <a:off x="9552000" y="2738447"/>
            <a:ext cx="288000" cy="288000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94903891-ABA6-C049-EDC7-245EE1A43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80000" y="2738447"/>
            <a:ext cx="288000" cy="28800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E87BDC8-9BC2-DFDA-C2F8-9C87124AA920}"/>
              </a:ext>
            </a:extLst>
          </p:cNvPr>
          <p:cNvGrpSpPr/>
          <p:nvPr/>
        </p:nvGrpSpPr>
        <p:grpSpPr>
          <a:xfrm rot="3271699">
            <a:off x="5778666" y="2779846"/>
            <a:ext cx="211955" cy="214010"/>
            <a:chOff x="7392000" y="2346207"/>
            <a:chExt cx="288000" cy="290793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E5FCC28-B9C3-8EAA-AC23-011AA5834CA8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4445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8C8220B-75FC-81E0-C4C6-4F2BB223C93F}"/>
                </a:ext>
              </a:extLst>
            </p:cNvPr>
            <p:cNvCxnSpPr>
              <a:stCxn id="27" idx="0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8F0CC48-3959-9B15-0731-FD42DB700629}"/>
                </a:ext>
              </a:extLst>
            </p:cNvPr>
            <p:cNvCxnSpPr>
              <a:stCxn id="27" idx="2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BD47EEA-B618-EE26-9569-9F80CAA9F77A}"/>
                </a:ext>
              </a:extLst>
            </p:cNvPr>
            <p:cNvSpPr/>
            <p:nvPr/>
          </p:nvSpPr>
          <p:spPr>
            <a:xfrm>
              <a:off x="7392000" y="2346207"/>
              <a:ext cx="288000" cy="288000"/>
            </a:xfrm>
            <a:prstGeom prst="ellipse">
              <a:avLst/>
            </a:prstGeom>
            <a:noFill/>
            <a:ln w="63500" cap="flat" cmpd="sng" algn="ctr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DDE7FB6-B249-2871-D97B-85AEA87BB66C}"/>
                </a:ext>
              </a:extLst>
            </p:cNvPr>
            <p:cNvSpPr/>
            <p:nvPr/>
          </p:nvSpPr>
          <p:spPr>
            <a:xfrm>
              <a:off x="7392000" y="2349000"/>
              <a:ext cx="288000" cy="288000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C95C491-10D7-BA6C-DD9C-DBD9D62328A5}"/>
                </a:ext>
              </a:extLst>
            </p:cNvPr>
            <p:cNvCxnSpPr>
              <a:stCxn id="27" idx="2"/>
              <a:endCxn id="27" idx="6"/>
            </p:cNvCxnSpPr>
            <p:nvPr/>
          </p:nvCxnSpPr>
          <p:spPr bwMode="auto">
            <a:xfrm>
              <a:off x="7392000" y="2493000"/>
              <a:ext cx="288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21D0256-0313-7F4D-0927-A1DFF86E2302}"/>
                </a:ext>
              </a:extLst>
            </p:cNvPr>
            <p:cNvCxnSpPr>
              <a:stCxn id="27" idx="0"/>
              <a:endCxn id="27" idx="4"/>
            </p:cNvCxnSpPr>
            <p:nvPr/>
          </p:nvCxnSpPr>
          <p:spPr bwMode="auto">
            <a:xfrm>
              <a:off x="7536000" y="234900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92326868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C7F44-89E9-CA73-544C-B08164187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6673C7A-8188-0311-21DA-0F46981BDF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3000" dirty="0"/>
              <a:t>Integrated fixed film activated sludge (IFAS) systems combine the benefits of biofilms with the benefits of activated sludge</a:t>
            </a:r>
          </a:p>
          <a:p>
            <a:endParaRPr lang="en-US" sz="2400" dirty="0"/>
          </a:p>
          <a:p>
            <a:r>
              <a:rPr lang="en-US" sz="3000" dirty="0"/>
              <a:t>Additional degree of freedom in operation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Growth conditions in biofilm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Sludge age for growth conditions in activated sludge</a:t>
            </a:r>
          </a:p>
          <a:p>
            <a:endParaRPr lang="en-US" sz="2400" dirty="0"/>
          </a:p>
          <a:p>
            <a:r>
              <a:rPr lang="en-US" sz="3000" dirty="0"/>
              <a:t>There are different approaches to selectively retain biofilms.</a:t>
            </a:r>
          </a:p>
          <a:p>
            <a:endParaRPr lang="en-US" sz="2400" dirty="0"/>
          </a:p>
          <a:p>
            <a:r>
              <a:rPr lang="en-US" sz="3000" dirty="0"/>
              <a:t>Biofilms can grow with or without carrier</a:t>
            </a:r>
          </a:p>
          <a:p>
            <a:endParaRPr lang="en-US" dirty="0"/>
          </a:p>
          <a:p>
            <a:endParaRPr lang="en-US" dirty="0"/>
          </a:p>
          <a:p>
            <a:endParaRPr lang="en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34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1420758"/>
            <a:ext cx="352800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11: Aerobic Granular Sludge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DOI:https://doi.org/10.2166/9781789060362_0497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949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982AEB-50C6-62D0-2212-028556BA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E247F1D-C142-FAEC-CD8B-EB4894FFC356}"/>
              </a:ext>
            </a:extLst>
          </p:cNvPr>
          <p:cNvSpPr txBox="1"/>
          <p:nvPr/>
        </p:nvSpPr>
        <p:spPr>
          <a:xfrm>
            <a:off x="5659471" y="857250"/>
            <a:ext cx="6532529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 reactors – </a:t>
            </a:r>
            <a:b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</a:b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Membrane-attached biofilm 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774D028-BBFB-AFFE-4628-CEFEB697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B1005CA3-C43E-932F-0E37-A76C0E217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1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9"/>
    </mc:Choice>
    <mc:Fallback xmlns="">
      <p:transition spd="slow" advTm="10579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ADC00-9118-BD27-A382-03C152013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EC4EE37E-846D-D323-F851-FE18C3548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Thick biofilms where only the upper layers </a:t>
            </a:r>
            <a:r>
              <a:rPr lang="en-US" dirty="0">
                <a:sym typeface="Symbol" panose="05050102010706020507" pitchFamily="18" charset="2"/>
              </a:rPr>
              <a:t>are </a:t>
            </a:r>
            <a:br>
              <a:rPr lang="en-US" dirty="0">
                <a:sym typeface="Symbol" panose="05050102010706020507" pitchFamily="18" charset="2"/>
              </a:rPr>
            </a:br>
            <a:r>
              <a:rPr lang="en-US" dirty="0">
                <a:sym typeface="Symbol" panose="05050102010706020507" pitchFamily="18" charset="2"/>
              </a:rPr>
              <a:t>penetrated by substrate</a:t>
            </a:r>
            <a:endParaRPr lang="en-C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EC1D46-95AC-B94A-F639-63D0F6E1E9DC}"/>
              </a:ext>
            </a:extLst>
          </p:cNvPr>
          <p:cNvSpPr/>
          <p:nvPr/>
        </p:nvSpPr>
        <p:spPr>
          <a:xfrm>
            <a:off x="1004977" y="4468164"/>
            <a:ext cx="487106" cy="209863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A314E66B-9F83-3CC2-E951-A5CF20C69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1841" y="4470399"/>
            <a:ext cx="1746004" cy="2086757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4BB20F-20B2-5B41-C2B7-60D2F2F83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081" y="4466758"/>
            <a:ext cx="6818646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7E955C-3488-D4D6-AA32-0DFD535DF354}"/>
              </a:ext>
            </a:extLst>
          </p:cNvPr>
          <p:cNvCxnSpPr/>
          <p:nvPr/>
        </p:nvCxnSpPr>
        <p:spPr bwMode="auto">
          <a:xfrm flipH="1" flipV="1">
            <a:off x="8311863" y="4463343"/>
            <a:ext cx="42" cy="208899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1095747-CD6D-0437-9183-0C64FC328E57}"/>
              </a:ext>
            </a:extLst>
          </p:cNvPr>
          <p:cNvSpPr txBox="1"/>
          <p:nvPr/>
        </p:nvSpPr>
        <p:spPr>
          <a:xfrm>
            <a:off x="8311896" y="3979178"/>
            <a:ext cx="1812011" cy="29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A1900B-35A5-04F1-C021-2727FDFD3C01}"/>
              </a:ext>
            </a:extLst>
          </p:cNvPr>
          <p:cNvSpPr txBox="1"/>
          <p:nvPr/>
        </p:nvSpPr>
        <p:spPr>
          <a:xfrm rot="16200000">
            <a:off x="205440" y="5284235"/>
            <a:ext cx="210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solidFill>
                  <a:schemeClr val="bg1"/>
                </a:solidFill>
                <a:latin typeface="+mn-lt"/>
              </a:rPr>
              <a:t>Carrier</a:t>
            </a:r>
            <a:endParaRPr lang="en-CH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BC99A4C-AE37-3826-466B-2D548444B8FB}"/>
              </a:ext>
            </a:extLst>
          </p:cNvPr>
          <p:cNvSpPr/>
          <p:nvPr/>
        </p:nvSpPr>
        <p:spPr>
          <a:xfrm>
            <a:off x="6608654" y="5286629"/>
            <a:ext cx="1709737" cy="1275356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E0849D5-CAC9-6523-1116-B3BCC6531447}"/>
              </a:ext>
            </a:extLst>
          </p:cNvPr>
          <p:cNvCxnSpPr>
            <a:cxnSpLocks/>
          </p:cNvCxnSpPr>
          <p:nvPr/>
        </p:nvCxnSpPr>
        <p:spPr bwMode="auto">
          <a:xfrm>
            <a:off x="8311098" y="5286629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BE05F-1910-9F26-F1A1-64A1CBEBB38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492083" y="3861758"/>
            <a:ext cx="28" cy="2700227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88F215D-0E39-EC73-583A-CE25620BB5C4}"/>
              </a:ext>
            </a:extLst>
          </p:cNvPr>
          <p:cNvCxnSpPr/>
          <p:nvPr/>
        </p:nvCxnSpPr>
        <p:spPr bwMode="auto">
          <a:xfrm>
            <a:off x="1492111" y="6561985"/>
            <a:ext cx="9067889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0267180-9774-4592-B4D8-A396E355105E}"/>
              </a:ext>
            </a:extLst>
          </p:cNvPr>
          <p:cNvSpPr txBox="1"/>
          <p:nvPr/>
        </p:nvSpPr>
        <p:spPr>
          <a:xfrm>
            <a:off x="10066867" y="4470401"/>
            <a:ext cx="172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1’500 µm thick biofilm</a:t>
            </a:r>
            <a:endParaRPr lang="en-CH" sz="2400" b="0" dirty="0"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B9F9A5-02CC-EC79-DA4A-4A85E51EBFC9}"/>
              </a:ext>
            </a:extLst>
          </p:cNvPr>
          <p:cNvSpPr txBox="1"/>
          <p:nvPr/>
        </p:nvSpPr>
        <p:spPr>
          <a:xfrm>
            <a:off x="1488000" y="3979178"/>
            <a:ext cx="68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92ED66-9D21-7EB9-5047-F2D36FAE05C2}"/>
              </a:ext>
            </a:extLst>
          </p:cNvPr>
          <p:cNvSpPr txBox="1"/>
          <p:nvPr/>
        </p:nvSpPr>
        <p:spPr>
          <a:xfrm>
            <a:off x="0" y="3765363"/>
            <a:ext cx="142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b="0" dirty="0">
                <a:latin typeface="+mn-lt"/>
              </a:rPr>
              <a:t>Substrate conc.</a:t>
            </a:r>
            <a:endParaRPr lang="en-CH" sz="1800" b="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CF3627-ADB0-7BBA-8466-FC32B4A51FB9}"/>
              </a:ext>
            </a:extLst>
          </p:cNvPr>
          <p:cNvSpPr txBox="1"/>
          <p:nvPr/>
        </p:nvSpPr>
        <p:spPr>
          <a:xfrm>
            <a:off x="10568608" y="6211669"/>
            <a:ext cx="142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latin typeface="+mn-lt"/>
              </a:rPr>
              <a:t>Distance from</a:t>
            </a:r>
            <a:br>
              <a:rPr lang="en-US" sz="1800" b="0" dirty="0">
                <a:latin typeface="+mn-lt"/>
              </a:rPr>
            </a:br>
            <a:r>
              <a:rPr lang="en-US" sz="1800" b="0" dirty="0">
                <a:latin typeface="+mn-lt"/>
              </a:rPr>
              <a:t>carrier</a:t>
            </a:r>
            <a:endParaRPr lang="en-CH" sz="1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6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agram of a human lungs&#10;&#10;Description automatically generated">
            <a:extLst>
              <a:ext uri="{FF2B5EF4-FFF2-40B4-BE49-F238E27FC236}">
                <a16:creationId xmlns:a16="http://schemas.microsoft.com/office/drawing/2014/main" id="{6F6F84BC-1863-5C8C-BD45-7A8F949DF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582" y="99000"/>
            <a:ext cx="5274836" cy="67429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717200-ACC6-6765-E6CA-9068225774A2}"/>
              </a:ext>
            </a:extLst>
          </p:cNvPr>
          <p:cNvSpPr txBox="1"/>
          <p:nvPr/>
        </p:nvSpPr>
        <p:spPr>
          <a:xfrm>
            <a:off x="-35057" y="6595708"/>
            <a:ext cx="979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By Patrick J. Lynch, medical illustrator - Patrick J. Lynch, medical illustrator, CC BY 2.5, https://commons.wikimedia.org/w/index.php?curid=1496626</a:t>
            </a:r>
          </a:p>
        </p:txBody>
      </p:sp>
    </p:spTree>
    <p:extLst>
      <p:ext uri="{BB962C8B-B14F-4D97-AF65-F5344CB8AC3E}">
        <p14:creationId xmlns:p14="http://schemas.microsoft.com/office/powerpoint/2010/main" val="13924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9"/>
    </mc:Choice>
    <mc:Fallback xmlns="">
      <p:transition spd="slow" advTm="10009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A97F1-0B9C-21A2-F1C7-72478F7D9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88116-F9BC-2B27-934A-882B907BD3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000" dirty="0"/>
          </a:p>
          <a:p>
            <a:r>
              <a:rPr lang="en-US" sz="3000" dirty="0"/>
              <a:t>Explain how gas permeable membranes can be used to aerate biofilms</a:t>
            </a:r>
          </a:p>
          <a:p>
            <a:endParaRPr lang="en-US" sz="3000" dirty="0"/>
          </a:p>
          <a:p>
            <a:r>
              <a:rPr lang="en-US" sz="3000" dirty="0"/>
              <a:t>Discuss counter-diffusion of electron donors and acceptors in a biofilm</a:t>
            </a:r>
          </a:p>
          <a:p>
            <a:endParaRPr lang="en-US" sz="3000" dirty="0"/>
          </a:p>
          <a:p>
            <a:r>
              <a:rPr lang="en-US" sz="3000" dirty="0"/>
              <a:t>Explain how the gas phase can provide either electron acceptors or electron donors to the biofilm</a:t>
            </a:r>
            <a:endParaRPr lang="en-CH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730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33"/>
    </mc:Choice>
    <mc:Fallback xmlns="">
      <p:transition spd="slow" advTm="11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7FDA5-671F-C86F-EBD2-0DDDAFEC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ADC273B-E33D-7F3A-69C7-4A951422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176" y="3175990"/>
            <a:ext cx="2194022" cy="2090401"/>
          </a:xfrm>
          <a:prstGeom prst="rect">
            <a:avLst/>
          </a:prstGeom>
          <a:solidFill>
            <a:srgbClr val="E0E1E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4DDAD942-AFA5-26EE-A444-FC4943F79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187" y="3179999"/>
            <a:ext cx="1746004" cy="2086389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A69511-F007-8131-09B3-76B08CDA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539" y="3175990"/>
            <a:ext cx="2313905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3EF4C3-3247-A290-7B57-2E4987111E36}"/>
              </a:ext>
            </a:extLst>
          </p:cNvPr>
          <p:cNvCxnSpPr/>
          <p:nvPr/>
        </p:nvCxnSpPr>
        <p:spPr bwMode="auto">
          <a:xfrm flipH="1" flipV="1">
            <a:off x="6287209" y="3172575"/>
            <a:ext cx="42" cy="2088994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B2AA3ED-6185-10DE-4AD8-6630BC73C32F}"/>
              </a:ext>
            </a:extLst>
          </p:cNvPr>
          <p:cNvSpPr txBox="1"/>
          <p:nvPr/>
        </p:nvSpPr>
        <p:spPr>
          <a:xfrm>
            <a:off x="6312001" y="2565000"/>
            <a:ext cx="172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D00BB7-E81F-739E-E94A-AB4755C72878}"/>
              </a:ext>
            </a:extLst>
          </p:cNvPr>
          <p:cNvSpPr txBox="1"/>
          <p:nvPr/>
        </p:nvSpPr>
        <p:spPr>
          <a:xfrm>
            <a:off x="3936000" y="2565000"/>
            <a:ext cx="23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C9D9446-C758-F175-BD93-C9FD26EB5C50}"/>
              </a:ext>
            </a:extLst>
          </p:cNvPr>
          <p:cNvGrpSpPr/>
          <p:nvPr/>
        </p:nvGrpSpPr>
        <p:grpSpPr>
          <a:xfrm>
            <a:off x="6816000" y="3573000"/>
            <a:ext cx="987907" cy="1008000"/>
            <a:chOff x="6960000" y="3429000"/>
            <a:chExt cx="987907" cy="10080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A1F8B21-CDD4-AF77-C735-BECBE2B9542E}"/>
                </a:ext>
              </a:extLst>
            </p:cNvPr>
            <p:cNvCxnSpPr/>
            <p:nvPr/>
          </p:nvCxnSpPr>
          <p:spPr bwMode="auto">
            <a:xfrm>
              <a:off x="7452094" y="3429000"/>
              <a:ext cx="0" cy="1008000"/>
            </a:xfrm>
            <a:prstGeom prst="line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9CE94E9-1E43-A800-A744-6BABFFDCBE49}"/>
                </a:ext>
              </a:extLst>
            </p:cNvPr>
            <p:cNvSpPr/>
            <p:nvPr/>
          </p:nvSpPr>
          <p:spPr>
            <a:xfrm>
              <a:off x="7464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CA10AFB-74C6-72B0-DF21-B4BC5F6F3A2E}"/>
                </a:ext>
              </a:extLst>
            </p:cNvPr>
            <p:cNvSpPr/>
            <p:nvPr/>
          </p:nvSpPr>
          <p:spPr>
            <a:xfrm>
              <a:off x="6960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493B1CD-52D0-A485-8DC2-7C59D0D9B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Membrane-attached biofilm reactor (MABR)</a:t>
            </a:r>
            <a:endParaRPr lang="en-CH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C984AC-A097-2F04-38C5-08893DF1E5C2}"/>
              </a:ext>
            </a:extLst>
          </p:cNvPr>
          <p:cNvSpPr txBox="1"/>
          <p:nvPr/>
        </p:nvSpPr>
        <p:spPr>
          <a:xfrm>
            <a:off x="6024000" y="1312727"/>
            <a:ext cx="396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of electron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donor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(e.g., COD or 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into the biofilm (J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2" name="Arrow: Right 81">
            <a:extLst>
              <a:ext uri="{FF2B5EF4-FFF2-40B4-BE49-F238E27FC236}">
                <a16:creationId xmlns:a16="http://schemas.microsoft.com/office/drawing/2014/main" id="{158DE6C2-7CAD-56EC-4640-10E3C8CCD204}"/>
              </a:ext>
            </a:extLst>
          </p:cNvPr>
          <p:cNvSpPr/>
          <p:nvPr/>
        </p:nvSpPr>
        <p:spPr>
          <a:xfrm flipH="1">
            <a:off x="5592000" y="3653843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chemeClr val="tx2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0DFD058-8424-58D8-B60A-0FFE193E6C64}"/>
              </a:ext>
            </a:extLst>
          </p:cNvPr>
          <p:cNvCxnSpPr/>
          <p:nvPr/>
        </p:nvCxnSpPr>
        <p:spPr bwMode="auto">
          <a:xfrm flipH="1">
            <a:off x="6168000" y="2133000"/>
            <a:ext cx="144000" cy="16648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A90FFE-4FE3-926C-4FEC-13932B8E6DA4}"/>
              </a:ext>
            </a:extLst>
          </p:cNvPr>
          <p:cNvCxnSpPr/>
          <p:nvPr/>
        </p:nvCxnSpPr>
        <p:spPr bwMode="auto">
          <a:xfrm>
            <a:off x="3972281" y="3174338"/>
            <a:ext cx="0" cy="2095368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BB392EE-1CD8-A988-B5FE-DE16A80EE437}"/>
              </a:ext>
            </a:extLst>
          </p:cNvPr>
          <p:cNvSpPr txBox="1"/>
          <p:nvPr/>
        </p:nvSpPr>
        <p:spPr>
          <a:xfrm>
            <a:off x="1781175" y="2565000"/>
            <a:ext cx="2194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Gas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F510ED-A234-AC4C-5C22-E8C726F96EB5}"/>
              </a:ext>
            </a:extLst>
          </p:cNvPr>
          <p:cNvSpPr txBox="1"/>
          <p:nvPr/>
        </p:nvSpPr>
        <p:spPr>
          <a:xfrm>
            <a:off x="3566041" y="5807353"/>
            <a:ext cx="2487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Gas permeable membrane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602407D-7F41-D38F-2CFE-D2663C0ADD4A}"/>
              </a:ext>
            </a:extLst>
          </p:cNvPr>
          <p:cNvCxnSpPr/>
          <p:nvPr/>
        </p:nvCxnSpPr>
        <p:spPr bwMode="auto">
          <a:xfrm flipV="1">
            <a:off x="3967309" y="5277876"/>
            <a:ext cx="0" cy="583809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CD8EB6E-0E0A-6F25-44F5-FF850D32740F}"/>
              </a:ext>
            </a:extLst>
          </p:cNvPr>
          <p:cNvSpPr txBox="1"/>
          <p:nvPr/>
        </p:nvSpPr>
        <p:spPr>
          <a:xfrm>
            <a:off x="984000" y="1312727"/>
            <a:ext cx="295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of electron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acceptor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(e.g.,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into the 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70248FF-ECD6-2E2B-1ADF-4E47E1C81519}"/>
              </a:ext>
            </a:extLst>
          </p:cNvPr>
          <p:cNvCxnSpPr/>
          <p:nvPr/>
        </p:nvCxnSpPr>
        <p:spPr bwMode="auto">
          <a:xfrm>
            <a:off x="3648000" y="2061000"/>
            <a:ext cx="72000" cy="17368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7F71BBA-D2E4-7411-7D66-A850CD4D3596}"/>
              </a:ext>
            </a:extLst>
          </p:cNvPr>
          <p:cNvSpPr/>
          <p:nvPr/>
        </p:nvSpPr>
        <p:spPr>
          <a:xfrm rot="10800000" flipH="1">
            <a:off x="3360000" y="3645000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rgbClr val="FF0000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56B7B5B-BB84-F197-E11D-5CB3E5F1972F}"/>
              </a:ext>
            </a:extLst>
          </p:cNvPr>
          <p:cNvSpPr/>
          <p:nvPr/>
        </p:nvSpPr>
        <p:spPr>
          <a:xfrm>
            <a:off x="4609556" y="4724999"/>
            <a:ext cx="1679325" cy="537563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608EFD-D57B-CACB-7D4F-9449818DAF1D}"/>
              </a:ext>
            </a:extLst>
          </p:cNvPr>
          <p:cNvCxnSpPr>
            <a:cxnSpLocks/>
          </p:cNvCxnSpPr>
          <p:nvPr/>
        </p:nvCxnSpPr>
        <p:spPr bwMode="auto">
          <a:xfrm>
            <a:off x="6283425" y="4725000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C1672-4F31-FB8A-97CE-033A832650D5}"/>
              </a:ext>
            </a:extLst>
          </p:cNvPr>
          <p:cNvCxnSpPr>
            <a:cxnSpLocks/>
            <a:endCxn id="3" idx="0"/>
          </p:cNvCxnSpPr>
          <p:nvPr/>
        </p:nvCxnSpPr>
        <p:spPr bwMode="auto">
          <a:xfrm flipV="1">
            <a:off x="3959325" y="5262562"/>
            <a:ext cx="650231" cy="60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455594B-9D9A-FC3D-702A-6FE81FB7EEC0}"/>
              </a:ext>
            </a:extLst>
          </p:cNvPr>
          <p:cNvSpPr/>
          <p:nvPr/>
        </p:nvSpPr>
        <p:spPr>
          <a:xfrm flipH="1">
            <a:off x="3962060" y="4496399"/>
            <a:ext cx="1680716" cy="760552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918B-7F4A-1F8A-6BFF-8AEFD0743D4D}"/>
              </a:ext>
            </a:extLst>
          </p:cNvPr>
          <p:cNvCxnSpPr>
            <a:cxnSpLocks/>
          </p:cNvCxnSpPr>
          <p:nvPr/>
        </p:nvCxnSpPr>
        <p:spPr bwMode="auto">
          <a:xfrm flipH="1">
            <a:off x="1785938" y="4496400"/>
            <a:ext cx="2181582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18A1F8-D18B-38A6-5C67-830FC1B281AA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 flipH="1" flipV="1">
            <a:off x="5642776" y="5256951"/>
            <a:ext cx="650770" cy="849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BCBFF18-8789-F055-C3AA-80176571183A}"/>
              </a:ext>
            </a:extLst>
          </p:cNvPr>
          <p:cNvSpPr txBox="1"/>
          <p:nvPr/>
        </p:nvSpPr>
        <p:spPr>
          <a:xfrm>
            <a:off x="8616000" y="5807352"/>
            <a:ext cx="37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Can be applied for carbon oxidation and nitrification</a:t>
            </a:r>
            <a:endParaRPr kumimoji="0" lang="en-CH" sz="24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629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19"/>
    </mc:Choice>
    <mc:Fallback xmlns="">
      <p:transition spd="slow" advTm="342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8" grpId="0" animBg="1"/>
      <p:bldP spid="10" grpId="0" animBg="1"/>
      <p:bldP spid="14" grpId="0"/>
      <p:bldP spid="42" grpId="0"/>
      <p:bldP spid="39" grpId="0"/>
      <p:bldP spid="82" grpId="0" animBg="1"/>
      <p:bldP spid="82" grpId="1" animBg="1"/>
      <p:bldP spid="25" grpId="0"/>
      <p:bldP spid="26" grpId="0"/>
      <p:bldP spid="38" grpId="0"/>
      <p:bldP spid="30" grpId="0" animBg="1"/>
      <p:bldP spid="30" grpId="1" animBg="1"/>
      <p:bldP spid="3" grpId="0" animBg="1"/>
      <p:bldP spid="3" grpId="1" animBg="1"/>
      <p:bldP spid="7" grpId="0" animBg="1"/>
      <p:bldP spid="7" grpId="1" animBg="1"/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7FDA5-671F-C86F-EBD2-0DDDAFEC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ADC273B-E33D-7F3A-69C7-4A951422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176" y="3175990"/>
            <a:ext cx="2964600" cy="2090401"/>
          </a:xfrm>
          <a:prstGeom prst="rect">
            <a:avLst/>
          </a:prstGeom>
          <a:solidFill>
            <a:srgbClr val="E0E1E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4DDAD942-AFA5-26EE-A444-FC4943F79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187" y="3179999"/>
            <a:ext cx="1746004" cy="2086389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A69511-F007-8131-09B3-76B08CDA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539" y="3175990"/>
            <a:ext cx="2313905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3EF4C3-3247-A290-7B57-2E4987111E36}"/>
              </a:ext>
            </a:extLst>
          </p:cNvPr>
          <p:cNvCxnSpPr/>
          <p:nvPr/>
        </p:nvCxnSpPr>
        <p:spPr bwMode="auto">
          <a:xfrm flipH="1" flipV="1">
            <a:off x="6287209" y="3172575"/>
            <a:ext cx="42" cy="2088994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B2AA3ED-6185-10DE-4AD8-6630BC73C32F}"/>
              </a:ext>
            </a:extLst>
          </p:cNvPr>
          <p:cNvSpPr txBox="1"/>
          <p:nvPr/>
        </p:nvSpPr>
        <p:spPr>
          <a:xfrm>
            <a:off x="6312001" y="2565000"/>
            <a:ext cx="172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D00BB7-E81F-739E-E94A-AB4755C72878}"/>
              </a:ext>
            </a:extLst>
          </p:cNvPr>
          <p:cNvSpPr txBox="1"/>
          <p:nvPr/>
        </p:nvSpPr>
        <p:spPr>
          <a:xfrm>
            <a:off x="3936000" y="2565000"/>
            <a:ext cx="23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C9D9446-C758-F175-BD93-C9FD26EB5C50}"/>
              </a:ext>
            </a:extLst>
          </p:cNvPr>
          <p:cNvGrpSpPr/>
          <p:nvPr/>
        </p:nvGrpSpPr>
        <p:grpSpPr>
          <a:xfrm>
            <a:off x="6816000" y="3573000"/>
            <a:ext cx="987907" cy="1008000"/>
            <a:chOff x="6960000" y="3429000"/>
            <a:chExt cx="987907" cy="10080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A1F8B21-CDD4-AF77-C735-BECBE2B9542E}"/>
                </a:ext>
              </a:extLst>
            </p:cNvPr>
            <p:cNvCxnSpPr/>
            <p:nvPr/>
          </p:nvCxnSpPr>
          <p:spPr bwMode="auto">
            <a:xfrm>
              <a:off x="7452094" y="3429000"/>
              <a:ext cx="0" cy="1008000"/>
            </a:xfrm>
            <a:prstGeom prst="line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9CE94E9-1E43-A800-A744-6BABFFDCBE49}"/>
                </a:ext>
              </a:extLst>
            </p:cNvPr>
            <p:cNvSpPr/>
            <p:nvPr/>
          </p:nvSpPr>
          <p:spPr>
            <a:xfrm>
              <a:off x="7464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CA10AFB-74C6-72B0-DF21-B4BC5F6F3A2E}"/>
                </a:ext>
              </a:extLst>
            </p:cNvPr>
            <p:cNvSpPr/>
            <p:nvPr/>
          </p:nvSpPr>
          <p:spPr>
            <a:xfrm>
              <a:off x="6960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493B1CD-52D0-A485-8DC2-7C59D0D9B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Membrane-attached biofilm reactor (MABR)</a:t>
            </a:r>
            <a:endParaRPr lang="en-CH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C984AC-A097-2F04-38C5-08893DF1E5C2}"/>
              </a:ext>
            </a:extLst>
          </p:cNvPr>
          <p:cNvSpPr txBox="1"/>
          <p:nvPr/>
        </p:nvSpPr>
        <p:spPr>
          <a:xfrm>
            <a:off x="6024000" y="1312727"/>
            <a:ext cx="396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of electron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donor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(e.g., COD or 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into the biofilm (J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2" name="Arrow: Right 81">
            <a:extLst>
              <a:ext uri="{FF2B5EF4-FFF2-40B4-BE49-F238E27FC236}">
                <a16:creationId xmlns:a16="http://schemas.microsoft.com/office/drawing/2014/main" id="{158DE6C2-7CAD-56EC-4640-10E3C8CCD204}"/>
              </a:ext>
            </a:extLst>
          </p:cNvPr>
          <p:cNvSpPr/>
          <p:nvPr/>
        </p:nvSpPr>
        <p:spPr>
          <a:xfrm flipH="1">
            <a:off x="5592000" y="3653843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chemeClr val="tx2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0DFD058-8424-58D8-B60A-0FFE193E6C64}"/>
              </a:ext>
            </a:extLst>
          </p:cNvPr>
          <p:cNvCxnSpPr/>
          <p:nvPr/>
        </p:nvCxnSpPr>
        <p:spPr bwMode="auto">
          <a:xfrm flipH="1">
            <a:off x="6168000" y="2133000"/>
            <a:ext cx="144000" cy="16648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A90FFE-4FE3-926C-4FEC-13932B8E6DA4}"/>
              </a:ext>
            </a:extLst>
          </p:cNvPr>
          <p:cNvCxnSpPr/>
          <p:nvPr/>
        </p:nvCxnSpPr>
        <p:spPr bwMode="auto">
          <a:xfrm>
            <a:off x="3972281" y="3174338"/>
            <a:ext cx="0" cy="2095368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BB392EE-1CD8-A988-B5FE-DE16A80EE437}"/>
              </a:ext>
            </a:extLst>
          </p:cNvPr>
          <p:cNvSpPr txBox="1"/>
          <p:nvPr/>
        </p:nvSpPr>
        <p:spPr>
          <a:xfrm>
            <a:off x="1781175" y="2565000"/>
            <a:ext cx="2194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Gas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F510ED-A234-AC4C-5C22-E8C726F96EB5}"/>
              </a:ext>
            </a:extLst>
          </p:cNvPr>
          <p:cNvSpPr txBox="1"/>
          <p:nvPr/>
        </p:nvSpPr>
        <p:spPr>
          <a:xfrm>
            <a:off x="3566041" y="5807353"/>
            <a:ext cx="2487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Gas permeable membrane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602407D-7F41-D38F-2CFE-D2663C0ADD4A}"/>
              </a:ext>
            </a:extLst>
          </p:cNvPr>
          <p:cNvCxnSpPr/>
          <p:nvPr/>
        </p:nvCxnSpPr>
        <p:spPr bwMode="auto">
          <a:xfrm flipV="1">
            <a:off x="3967309" y="5277876"/>
            <a:ext cx="0" cy="583809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CD8EB6E-0E0A-6F25-44F5-FF850D32740F}"/>
              </a:ext>
            </a:extLst>
          </p:cNvPr>
          <p:cNvSpPr txBox="1"/>
          <p:nvPr/>
        </p:nvSpPr>
        <p:spPr>
          <a:xfrm>
            <a:off x="984000" y="1312727"/>
            <a:ext cx="295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of electron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acceptor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(e.g., 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into the 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70248FF-ECD6-2E2B-1ADF-4E47E1C81519}"/>
              </a:ext>
            </a:extLst>
          </p:cNvPr>
          <p:cNvCxnSpPr/>
          <p:nvPr/>
        </p:nvCxnSpPr>
        <p:spPr bwMode="auto">
          <a:xfrm>
            <a:off x="3648000" y="2061000"/>
            <a:ext cx="72000" cy="17368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7F71BBA-D2E4-7411-7D66-A850CD4D3596}"/>
              </a:ext>
            </a:extLst>
          </p:cNvPr>
          <p:cNvSpPr/>
          <p:nvPr/>
        </p:nvSpPr>
        <p:spPr>
          <a:xfrm rot="10800000" flipH="1">
            <a:off x="3360000" y="3645000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rgbClr val="FF0000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56B7B5B-BB84-F197-E11D-5CB3E5F1972F}"/>
              </a:ext>
            </a:extLst>
          </p:cNvPr>
          <p:cNvSpPr/>
          <p:nvPr/>
        </p:nvSpPr>
        <p:spPr>
          <a:xfrm>
            <a:off x="4609556" y="4724999"/>
            <a:ext cx="1679325" cy="537563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608EFD-D57B-CACB-7D4F-9449818DAF1D}"/>
              </a:ext>
            </a:extLst>
          </p:cNvPr>
          <p:cNvCxnSpPr>
            <a:cxnSpLocks/>
          </p:cNvCxnSpPr>
          <p:nvPr/>
        </p:nvCxnSpPr>
        <p:spPr bwMode="auto">
          <a:xfrm>
            <a:off x="6283425" y="4725000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C1672-4F31-FB8A-97CE-033A832650D5}"/>
              </a:ext>
            </a:extLst>
          </p:cNvPr>
          <p:cNvCxnSpPr>
            <a:cxnSpLocks/>
            <a:endCxn id="3" idx="0"/>
          </p:cNvCxnSpPr>
          <p:nvPr/>
        </p:nvCxnSpPr>
        <p:spPr bwMode="auto">
          <a:xfrm flipV="1">
            <a:off x="3959325" y="5262562"/>
            <a:ext cx="650231" cy="60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455594B-9D9A-FC3D-702A-6FE81FB7EEC0}"/>
              </a:ext>
            </a:extLst>
          </p:cNvPr>
          <p:cNvSpPr/>
          <p:nvPr/>
        </p:nvSpPr>
        <p:spPr>
          <a:xfrm flipH="1">
            <a:off x="3962060" y="4496399"/>
            <a:ext cx="1680716" cy="760552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918B-7F4A-1F8A-6BFF-8AEFD0743D4D}"/>
              </a:ext>
            </a:extLst>
          </p:cNvPr>
          <p:cNvCxnSpPr>
            <a:cxnSpLocks/>
          </p:cNvCxnSpPr>
          <p:nvPr/>
        </p:nvCxnSpPr>
        <p:spPr bwMode="auto">
          <a:xfrm flipH="1">
            <a:off x="1785938" y="4496400"/>
            <a:ext cx="2181582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18A1F8-D18B-38A6-5C67-830FC1B281AA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 flipH="1" flipV="1">
            <a:off x="5642776" y="5256951"/>
            <a:ext cx="650770" cy="849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BCBFF18-8789-F055-C3AA-80176571183A}"/>
              </a:ext>
            </a:extLst>
          </p:cNvPr>
          <p:cNvSpPr txBox="1"/>
          <p:nvPr/>
        </p:nvSpPr>
        <p:spPr>
          <a:xfrm>
            <a:off x="7608000" y="5877000"/>
            <a:ext cx="43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Can be applied for carbon oxidation and nitrification</a:t>
            </a:r>
            <a:endParaRPr kumimoji="0" lang="en-CH" sz="24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381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64"/>
    </mc:Choice>
    <mc:Fallback xmlns="">
      <p:transition spd="slow" advTm="116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38" grpId="0"/>
      <p:bldP spid="30" grpId="0" animBg="1"/>
      <p:bldP spid="7" grpId="0" animBg="1"/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7FDA5-671F-C86F-EBD2-0DDDAFEC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ADC273B-E33D-7F3A-69C7-4A951422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176" y="3175990"/>
            <a:ext cx="2964600" cy="2090401"/>
          </a:xfrm>
          <a:prstGeom prst="rect">
            <a:avLst/>
          </a:prstGeom>
          <a:solidFill>
            <a:srgbClr val="E0E1E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4DDAD942-AFA5-26EE-A444-FC4943F79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187" y="3179999"/>
            <a:ext cx="1746004" cy="2086389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A69511-F007-8131-09B3-76B08CDA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539" y="3175990"/>
            <a:ext cx="2313905" cy="209040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3EF4C3-3247-A290-7B57-2E4987111E36}"/>
              </a:ext>
            </a:extLst>
          </p:cNvPr>
          <p:cNvCxnSpPr/>
          <p:nvPr/>
        </p:nvCxnSpPr>
        <p:spPr bwMode="auto">
          <a:xfrm flipH="1" flipV="1">
            <a:off x="6287209" y="3172575"/>
            <a:ext cx="42" cy="2088994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B2AA3ED-6185-10DE-4AD8-6630BC73C32F}"/>
              </a:ext>
            </a:extLst>
          </p:cNvPr>
          <p:cNvSpPr txBox="1"/>
          <p:nvPr/>
        </p:nvSpPr>
        <p:spPr>
          <a:xfrm>
            <a:off x="6312001" y="2565000"/>
            <a:ext cx="172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Bulk liquid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D00BB7-E81F-739E-E94A-AB4755C72878}"/>
              </a:ext>
            </a:extLst>
          </p:cNvPr>
          <p:cNvSpPr txBox="1"/>
          <p:nvPr/>
        </p:nvSpPr>
        <p:spPr>
          <a:xfrm>
            <a:off x="3936000" y="2565000"/>
            <a:ext cx="23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C9D9446-C758-F175-BD93-C9FD26EB5C50}"/>
              </a:ext>
            </a:extLst>
          </p:cNvPr>
          <p:cNvGrpSpPr/>
          <p:nvPr/>
        </p:nvGrpSpPr>
        <p:grpSpPr>
          <a:xfrm>
            <a:off x="6816000" y="3573000"/>
            <a:ext cx="987907" cy="1008000"/>
            <a:chOff x="6960000" y="3429000"/>
            <a:chExt cx="987907" cy="10080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A1F8B21-CDD4-AF77-C735-BECBE2B9542E}"/>
                </a:ext>
              </a:extLst>
            </p:cNvPr>
            <p:cNvCxnSpPr/>
            <p:nvPr/>
          </p:nvCxnSpPr>
          <p:spPr bwMode="auto">
            <a:xfrm>
              <a:off x="7452094" y="3429000"/>
              <a:ext cx="0" cy="1008000"/>
            </a:xfrm>
            <a:prstGeom prst="line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9CE94E9-1E43-A800-A744-6BABFFDCBE49}"/>
                </a:ext>
              </a:extLst>
            </p:cNvPr>
            <p:cNvSpPr/>
            <p:nvPr/>
          </p:nvSpPr>
          <p:spPr>
            <a:xfrm>
              <a:off x="7464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CA10AFB-74C6-72B0-DF21-B4BC5F6F3A2E}"/>
                </a:ext>
              </a:extLst>
            </p:cNvPr>
            <p:cNvSpPr/>
            <p:nvPr/>
          </p:nvSpPr>
          <p:spPr>
            <a:xfrm>
              <a:off x="6960000" y="4221000"/>
              <a:ext cx="483907" cy="216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493B1CD-52D0-A485-8DC2-7C59D0D9B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Membrane-attached biofilm reactor (MABR)</a:t>
            </a:r>
            <a:endParaRPr lang="en-CH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C984AC-A097-2F04-38C5-08893DF1E5C2}"/>
              </a:ext>
            </a:extLst>
          </p:cNvPr>
          <p:cNvSpPr txBox="1"/>
          <p:nvPr/>
        </p:nvSpPr>
        <p:spPr>
          <a:xfrm>
            <a:off x="6024000" y="1312727"/>
            <a:ext cx="396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of electron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acceptor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(e.g., NO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3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into the biofilm (J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0DFD058-8424-58D8-B60A-0FFE193E6C64}"/>
              </a:ext>
            </a:extLst>
          </p:cNvPr>
          <p:cNvCxnSpPr/>
          <p:nvPr/>
        </p:nvCxnSpPr>
        <p:spPr bwMode="auto">
          <a:xfrm flipH="1">
            <a:off x="6168000" y="2133000"/>
            <a:ext cx="144000" cy="16648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A90FFE-4FE3-926C-4FEC-13932B8E6DA4}"/>
              </a:ext>
            </a:extLst>
          </p:cNvPr>
          <p:cNvCxnSpPr/>
          <p:nvPr/>
        </p:nvCxnSpPr>
        <p:spPr bwMode="auto">
          <a:xfrm>
            <a:off x="3972281" y="3174338"/>
            <a:ext cx="0" cy="2095368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BB392EE-1CD8-A988-B5FE-DE16A80EE437}"/>
              </a:ext>
            </a:extLst>
          </p:cNvPr>
          <p:cNvSpPr txBox="1"/>
          <p:nvPr/>
        </p:nvSpPr>
        <p:spPr>
          <a:xfrm>
            <a:off x="1781175" y="2565000"/>
            <a:ext cx="2194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Gas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F510ED-A234-AC4C-5C22-E8C726F96EB5}"/>
              </a:ext>
            </a:extLst>
          </p:cNvPr>
          <p:cNvSpPr txBox="1"/>
          <p:nvPr/>
        </p:nvSpPr>
        <p:spPr>
          <a:xfrm>
            <a:off x="3566041" y="5807353"/>
            <a:ext cx="2487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Gas permeable membrane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602407D-7F41-D38F-2CFE-D2663C0ADD4A}"/>
              </a:ext>
            </a:extLst>
          </p:cNvPr>
          <p:cNvCxnSpPr/>
          <p:nvPr/>
        </p:nvCxnSpPr>
        <p:spPr bwMode="auto">
          <a:xfrm flipV="1">
            <a:off x="3967309" y="5277876"/>
            <a:ext cx="0" cy="583809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CD8EB6E-0E0A-6F25-44F5-FF850D32740F}"/>
              </a:ext>
            </a:extLst>
          </p:cNvPr>
          <p:cNvSpPr txBox="1"/>
          <p:nvPr/>
        </p:nvSpPr>
        <p:spPr>
          <a:xfrm>
            <a:off x="984000" y="1312727"/>
            <a:ext cx="295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Flux of electron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donor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(e.g., 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 into the biofilm</a:t>
            </a:r>
            <a:endParaRPr kumimoji="0" lang="en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70248FF-ECD6-2E2B-1ADF-4E47E1C81519}"/>
              </a:ext>
            </a:extLst>
          </p:cNvPr>
          <p:cNvCxnSpPr/>
          <p:nvPr/>
        </p:nvCxnSpPr>
        <p:spPr bwMode="auto">
          <a:xfrm>
            <a:off x="3648000" y="2061000"/>
            <a:ext cx="72000" cy="173684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7F71BBA-D2E4-7411-7D66-A850CD4D3596}"/>
              </a:ext>
            </a:extLst>
          </p:cNvPr>
          <p:cNvSpPr/>
          <p:nvPr/>
        </p:nvSpPr>
        <p:spPr>
          <a:xfrm rot="10800000" flipH="1">
            <a:off x="3360000" y="3645000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chemeClr val="tx2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82" name="Arrow: Right 81">
            <a:extLst>
              <a:ext uri="{FF2B5EF4-FFF2-40B4-BE49-F238E27FC236}">
                <a16:creationId xmlns:a16="http://schemas.microsoft.com/office/drawing/2014/main" id="{158DE6C2-7CAD-56EC-4640-10E3C8CCD204}"/>
              </a:ext>
            </a:extLst>
          </p:cNvPr>
          <p:cNvSpPr/>
          <p:nvPr/>
        </p:nvSpPr>
        <p:spPr>
          <a:xfrm flipH="1">
            <a:off x="5592000" y="3653843"/>
            <a:ext cx="1224000" cy="504000"/>
          </a:xfrm>
          <a:prstGeom prst="rightArrow">
            <a:avLst>
              <a:gd name="adj1" fmla="val 50000"/>
              <a:gd name="adj2" fmla="val 90317"/>
            </a:avLst>
          </a:prstGeom>
          <a:solidFill>
            <a:srgbClr val="FF0000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4CC6CCB-3DC4-4D12-38A1-870DBE014765}"/>
              </a:ext>
            </a:extLst>
          </p:cNvPr>
          <p:cNvSpPr/>
          <p:nvPr/>
        </p:nvSpPr>
        <p:spPr>
          <a:xfrm>
            <a:off x="4609556" y="4724999"/>
            <a:ext cx="1679325" cy="537563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C30F7D-F8BE-E02D-61EC-02715EC33C03}"/>
              </a:ext>
            </a:extLst>
          </p:cNvPr>
          <p:cNvCxnSpPr>
            <a:cxnSpLocks/>
          </p:cNvCxnSpPr>
          <p:nvPr/>
        </p:nvCxnSpPr>
        <p:spPr bwMode="auto">
          <a:xfrm>
            <a:off x="6283425" y="4725000"/>
            <a:ext cx="1746747" cy="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A199AC-B4A7-0E76-ABB1-24F20A94D3AA}"/>
              </a:ext>
            </a:extLst>
          </p:cNvPr>
          <p:cNvCxnSpPr>
            <a:cxnSpLocks/>
            <a:endCxn id="3" idx="0"/>
          </p:cNvCxnSpPr>
          <p:nvPr/>
        </p:nvCxnSpPr>
        <p:spPr bwMode="auto">
          <a:xfrm flipV="1">
            <a:off x="3959325" y="5262562"/>
            <a:ext cx="650231" cy="600"/>
          </a:xfrm>
          <a:prstGeom prst="line">
            <a:avLst/>
          </a:prstGeom>
          <a:noFill/>
          <a:ln w="28575">
            <a:solidFill>
              <a:srgbClr val="FF0000"/>
            </a:solidFill>
          </a:ln>
        </p:spPr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9FC90C2-EF27-59DB-1F8E-7E75ADBC81C6}"/>
              </a:ext>
            </a:extLst>
          </p:cNvPr>
          <p:cNvSpPr/>
          <p:nvPr/>
        </p:nvSpPr>
        <p:spPr>
          <a:xfrm flipH="1">
            <a:off x="3962060" y="4496399"/>
            <a:ext cx="1680716" cy="760552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0B1AE3C-BAA5-B3B5-FD04-F6165FAC20AD}"/>
              </a:ext>
            </a:extLst>
          </p:cNvPr>
          <p:cNvCxnSpPr>
            <a:cxnSpLocks/>
          </p:cNvCxnSpPr>
          <p:nvPr/>
        </p:nvCxnSpPr>
        <p:spPr bwMode="auto">
          <a:xfrm flipH="1">
            <a:off x="1785938" y="4496400"/>
            <a:ext cx="2181582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FE7D401-4051-A8C5-9083-245768276369}"/>
              </a:ext>
            </a:extLst>
          </p:cNvPr>
          <p:cNvCxnSpPr>
            <a:cxnSpLocks/>
            <a:endCxn id="6" idx="0"/>
          </p:cNvCxnSpPr>
          <p:nvPr/>
        </p:nvCxnSpPr>
        <p:spPr bwMode="auto">
          <a:xfrm flipH="1" flipV="1">
            <a:off x="5642776" y="5256951"/>
            <a:ext cx="650770" cy="849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E8D3CE6-FAE0-B618-68D7-D63795248F8F}"/>
              </a:ext>
            </a:extLst>
          </p:cNvPr>
          <p:cNvSpPr txBox="1"/>
          <p:nvPr/>
        </p:nvSpPr>
        <p:spPr>
          <a:xfrm>
            <a:off x="7608000" y="5877000"/>
            <a:ext cx="43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Can be applied for denitrification</a:t>
            </a:r>
            <a:endParaRPr kumimoji="0" lang="en-CH" sz="24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765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56"/>
    </mc:Choice>
    <mc:Fallback xmlns="">
      <p:transition spd="slow" advTm="3356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3"/>
          <p:cNvPicPr>
            <a:picLocks noChangeAspect="1"/>
          </p:cNvPicPr>
          <p:nvPr/>
        </p:nvPicPr>
        <p:blipFill rotWithShape="1">
          <a:blip r:embed="rId4"/>
          <a:srcRect b="9944"/>
          <a:stretch/>
        </p:blipFill>
        <p:spPr>
          <a:xfrm>
            <a:off x="6384000" y="909000"/>
            <a:ext cx="5143946" cy="46443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00" y="1341000"/>
            <a:ext cx="5353050" cy="38773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Membrane </a:t>
            </a:r>
            <a:r>
              <a:rPr lang="en-US" i="1" dirty="0"/>
              <a:t>aerated</a:t>
            </a:r>
            <a:r>
              <a:rPr lang="en-US" dirty="0"/>
              <a:t> biofilm reactor</a:t>
            </a:r>
          </a:p>
        </p:txBody>
      </p:sp>
      <p:sp>
        <p:nvSpPr>
          <p:cNvPr id="6" name="Rectangle 5"/>
          <p:cNvSpPr/>
          <p:nvPr/>
        </p:nvSpPr>
        <p:spPr>
          <a:xfrm>
            <a:off x="6375" y="6488668"/>
            <a:ext cx="655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https://www.suezwatertechnologies.com/products/biological/zeelung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55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0"/>
    </mc:Choice>
    <mc:Fallback xmlns="">
      <p:transition spd="slow" advTm="6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F52333-4BA2-1025-75E1-4892EE3B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Factsheet: Membrane att. bio. react. (MABR)</a:t>
            </a:r>
            <a:endParaRPr lang="en-CH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FA2652E-FB86-7DDB-51AE-A5A8AF7F5C33}"/>
              </a:ext>
            </a:extLst>
          </p:cNvPr>
          <p:cNvGraphicFramePr>
            <a:graphicFrameLocks noGrp="1"/>
          </p:cNvGraphicFramePr>
          <p:nvPr/>
        </p:nvGraphicFramePr>
        <p:xfrm>
          <a:off x="336000" y="981000"/>
          <a:ext cx="11520000" cy="5623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000">
                  <a:extLst>
                    <a:ext uri="{9D8B030D-6E8A-4147-A177-3AD203B41FA5}">
                      <a16:colId xmlns:a16="http://schemas.microsoft.com/office/drawing/2014/main" val="1852704886"/>
                    </a:ext>
                  </a:extLst>
                </a:gridCol>
                <a:gridCol w="8064000">
                  <a:extLst>
                    <a:ext uri="{9D8B030D-6E8A-4147-A177-3AD203B41FA5}">
                      <a16:colId xmlns:a16="http://schemas.microsoft.com/office/drawing/2014/main" val="323592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support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5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                                   </a:t>
                      </a:r>
                      <a:r>
                        <a:rPr lang="de-CH" sz="15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Hollow</a:t>
                      </a:r>
                      <a:r>
                        <a:rPr lang="de-CH" sz="15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-fiber </a:t>
                      </a:r>
                      <a:r>
                        <a:rPr lang="de-CH" sz="15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lang="de-CH" sz="15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spiral-</a:t>
                      </a:r>
                      <a:r>
                        <a:rPr lang="de-CH" sz="15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wound</a:t>
                      </a:r>
                      <a:br>
                        <a:rPr lang="de-CH" sz="15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de-CH" sz="15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                                    gas permeable </a:t>
                      </a:r>
                      <a:r>
                        <a:rPr lang="de-CH" sz="15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membranes</a:t>
                      </a:r>
                      <a:r>
                        <a:rPr lang="de-CH" sz="2400" dirty="0"/>
                        <a:t> </a:t>
                      </a:r>
                      <a:br>
                        <a:rPr lang="de-CH" sz="2400" dirty="0"/>
                      </a:br>
                      <a:endParaRPr lang="en-US" sz="2400" dirty="0"/>
                    </a:p>
                    <a:p>
                      <a:endParaRPr lang="en-US" sz="2400" dirty="0"/>
                    </a:p>
                    <a:p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272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250 – 5’000 µm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88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Biofilm thickness control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Sloughing, erosion, and regular air scouring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8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Mixing conditions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Water flows past biofilm surface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36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Aeration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Through gas permeable membrane to the base of the biofilm, no dissolved oxygen in the bulk water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1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 objectives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carbon oxidation,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</a:t>
                      </a:r>
                      <a:r>
                        <a:rPr lang="en-US" sz="2400" dirty="0"/>
                        <a:t> 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denitrification, </a:t>
                      </a:r>
                      <a:r>
                        <a:rPr lang="en-US" sz="2400" dirty="0">
                          <a:sym typeface="Wingdings" panose="05000000000000000000" pitchFamily="2" charset="2"/>
                        </a:rPr>
                        <a:t> </a:t>
                      </a:r>
                      <a:r>
                        <a:rPr lang="en-US" sz="2400" dirty="0"/>
                        <a:t>bio-P removal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38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Comments</a:t>
                      </a:r>
                      <a:endParaRPr lang="en-C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Very low energy consumption, retrofitting of existing plants, suitable for concentrated wastewater, can be combined with activated sludge (i.e., possible IFAS configuration)</a:t>
                      </a:r>
                      <a:endParaRPr lang="en-C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18322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167E55B-A2A9-78FB-BB38-E03080D414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000" y="1048900"/>
            <a:ext cx="2291929" cy="166010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AF3B96B-06B7-AAFC-87BF-56F0CE254BFB}"/>
              </a:ext>
            </a:extLst>
          </p:cNvPr>
          <p:cNvGrpSpPr/>
          <p:nvPr/>
        </p:nvGrpSpPr>
        <p:grpSpPr>
          <a:xfrm>
            <a:off x="6168001" y="1053000"/>
            <a:ext cx="2324862" cy="1656000"/>
            <a:chOff x="13446125" y="3141000"/>
            <a:chExt cx="4409657" cy="314100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E2DCBF0-5A36-A246-403B-546FDBC3EE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38"/>
            <a:stretch/>
          </p:blipFill>
          <p:spPr>
            <a:xfrm>
              <a:off x="13446125" y="3141000"/>
              <a:ext cx="4409657" cy="3141000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687BCEA-9D9C-1D7A-C43D-F69218EAA03E}"/>
                </a:ext>
              </a:extLst>
            </p:cNvPr>
            <p:cNvSpPr/>
            <p:nvPr/>
          </p:nvSpPr>
          <p:spPr>
            <a:xfrm>
              <a:off x="13449300" y="4184650"/>
              <a:ext cx="384175" cy="882650"/>
            </a:xfrm>
            <a:prstGeom prst="rect">
              <a:avLst/>
            </a:prstGeom>
            <a:solidFill>
              <a:srgbClr val="294356"/>
            </a:solidFill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8"/>
    </mc:Choice>
    <mc:Fallback xmlns="">
      <p:transition spd="slow" advTm="3038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Specific surface area for different types of reactors: </a:t>
            </a:r>
            <a:r>
              <a:rPr lang="en-US" sz="2800" dirty="0" err="1"/>
              <a:t>a</a:t>
            </a:r>
            <a:r>
              <a:rPr lang="en-US" sz="2800" baseline="-25000" dirty="0" err="1"/>
              <a:t>F</a:t>
            </a:r>
            <a:r>
              <a:rPr lang="en-US" sz="2800" dirty="0"/>
              <a:t> = A</a:t>
            </a:r>
            <a:r>
              <a:rPr lang="en-US" sz="2800" baseline="-25000" dirty="0"/>
              <a:t>F</a:t>
            </a:r>
            <a:r>
              <a:rPr lang="en-US" sz="2800" dirty="0"/>
              <a:t>/V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7" y="890590"/>
          <a:ext cx="11523134" cy="556274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6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45462861"/>
                    </a:ext>
                  </a:extLst>
                </a:gridCol>
                <a:gridCol w="34825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</a:tblGrid>
              <a:tr h="10179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Size of material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Specific surface, </a:t>
                      </a:r>
                      <a:r>
                        <a:rPr lang="en-US" sz="24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24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2400" b="1" baseline="-25000" noProof="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0" dirty="0">
                          <a:effectLst/>
                          <a:latin typeface="Arial Narrow" panose="020B0606020202030204" pitchFamily="34" charset="0"/>
                        </a:rPr>
                        <a:t>(per reactor volume)</a:t>
                      </a:r>
                      <a:endParaRPr lang="en-US" sz="24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11122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40 – 80 mm (rock)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 (plastic)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100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1 – 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0.8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Moving bed biofilm reactor (MBBR) 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3.5 – 25 mm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6047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Aerobic granular sludge (AGS)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0.2 – 5 mm (granule)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5655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Membrane-attached biofilm reactor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1620" algn="l"/>
                        </a:tabLst>
                      </a:pPr>
                      <a:r>
                        <a:rPr lang="en-US" sz="2400" noProof="0" dirty="0">
                          <a:effectLst/>
                          <a:latin typeface="Arial Narrow" panose="020B0606020202030204" pitchFamily="34" charset="0"/>
                        </a:rPr>
                        <a:t>-</a:t>
                      </a:r>
                      <a:endParaRPr lang="en-US" sz="24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24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24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45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7"/>
    </mc:Choice>
    <mc:Fallback xmlns="">
      <p:transition spd="slow" advTm="2987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C7F44-89E9-CA73-544C-B08164187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944F14-299D-50F7-40A0-95B81A363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000" dirty="0"/>
          </a:p>
          <a:p>
            <a:r>
              <a:rPr lang="en-US" sz="3000" dirty="0"/>
              <a:t>Biofilm can grow on gas permeable membranes</a:t>
            </a:r>
          </a:p>
          <a:p>
            <a:endParaRPr lang="en-US" sz="3000" dirty="0"/>
          </a:p>
          <a:p>
            <a:r>
              <a:rPr lang="en-US" sz="3000" dirty="0"/>
              <a:t>MABR are operated with counter diffusion</a:t>
            </a:r>
          </a:p>
          <a:p>
            <a:endParaRPr lang="en-US" sz="3000" dirty="0"/>
          </a:p>
          <a:p>
            <a:r>
              <a:rPr lang="en-US" sz="3000" dirty="0"/>
              <a:t>Membranes can be used to transfer different compounds: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600" dirty="0"/>
              <a:t>O</a:t>
            </a:r>
            <a:r>
              <a:rPr lang="en-US" sz="2600" baseline="-25000" dirty="0"/>
              <a:t>2</a:t>
            </a:r>
            <a:r>
              <a:rPr lang="en-US" sz="2600" dirty="0"/>
              <a:t> for carbon oxidation and nitrification</a:t>
            </a:r>
          </a:p>
          <a:p>
            <a:pPr lvl="1">
              <a:buSzPct val="100000"/>
              <a:buFont typeface="Arial Narrow" panose="020B0606020202030204" pitchFamily="34" charset="0"/>
              <a:buChar char="−"/>
            </a:pPr>
            <a:r>
              <a:rPr lang="en-US" sz="2600" dirty="0"/>
              <a:t>H</a:t>
            </a:r>
            <a:r>
              <a:rPr lang="en-US" sz="2600" baseline="-25000" dirty="0"/>
              <a:t>2</a:t>
            </a:r>
            <a:r>
              <a:rPr lang="en-US" sz="2600" dirty="0"/>
              <a:t> for denitrification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Energy efficient approach to supply oxygen compared to aeration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34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43"/>
    </mc:Choice>
    <mc:Fallback xmlns="">
      <p:transition spd="slow" advTm="20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36" y="625990"/>
            <a:ext cx="4371128" cy="560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72000" y="2244060"/>
            <a:ext cx="338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8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72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36">
        <p:fade/>
      </p:transition>
    </mc:Choice>
    <mc:Fallback xmlns="">
      <p:transition spd="med" advTm="6336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1934-899D-B3F7-17F9-5B3269E7B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AA5C2A03-FB8F-0D6C-C393-A4F5C513B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11523135" cy="774700"/>
          </a:xfrm>
        </p:spPr>
        <p:txBody>
          <a:bodyPr/>
          <a:lstStyle/>
          <a:p>
            <a:r>
              <a:rPr lang="en-US" dirty="0"/>
              <a:t>Thick biofilms where only the upper layers </a:t>
            </a:r>
            <a:r>
              <a:rPr lang="en-US" dirty="0">
                <a:sym typeface="Symbol" panose="05050102010706020507" pitchFamily="18" charset="2"/>
              </a:rPr>
              <a:t>are</a:t>
            </a:r>
            <a:br>
              <a:rPr lang="en-US" dirty="0">
                <a:sym typeface="Symbol" panose="05050102010706020507" pitchFamily="18" charset="2"/>
              </a:rPr>
            </a:br>
            <a:r>
              <a:rPr lang="en-US" dirty="0">
                <a:sym typeface="Symbol" panose="05050102010706020507" pitchFamily="18" charset="2"/>
              </a:rPr>
              <a:t>penetrated by substrate perform similar to thinner biofilms</a:t>
            </a:r>
            <a:endParaRPr lang="en-CH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C7B9305-707B-B3E0-5D01-F8E333C08B36}"/>
              </a:ext>
            </a:extLst>
          </p:cNvPr>
          <p:cNvSpPr/>
          <p:nvPr/>
        </p:nvSpPr>
        <p:spPr>
          <a:xfrm>
            <a:off x="1004977" y="1695179"/>
            <a:ext cx="487106" cy="209863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12E8B1CC-1843-E5EB-252A-163567793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4782" y="1697782"/>
            <a:ext cx="1746004" cy="2086389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DFF65B-39AB-1628-B9DA-1AFCA829A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134" y="1693773"/>
            <a:ext cx="2313905" cy="209040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2000">
                <a:srgbClr val="FFC000"/>
              </a:gs>
              <a:gs pos="40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91B1F49-7F4C-9D1A-1380-BECB11ED53A6}"/>
              </a:ext>
            </a:extLst>
          </p:cNvPr>
          <p:cNvCxnSpPr/>
          <p:nvPr/>
        </p:nvCxnSpPr>
        <p:spPr bwMode="auto">
          <a:xfrm flipH="1" flipV="1">
            <a:off x="3804804" y="1690358"/>
            <a:ext cx="42" cy="208899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DC53E12-4927-1448-C390-043905A8DD7A}"/>
              </a:ext>
            </a:extLst>
          </p:cNvPr>
          <p:cNvSpPr txBox="1"/>
          <p:nvPr/>
        </p:nvSpPr>
        <p:spPr>
          <a:xfrm>
            <a:off x="1492083" y="1193782"/>
            <a:ext cx="2299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F229D9F-A675-708A-3FD1-2860A0326947}"/>
              </a:ext>
            </a:extLst>
          </p:cNvPr>
          <p:cNvSpPr txBox="1"/>
          <p:nvPr/>
        </p:nvSpPr>
        <p:spPr>
          <a:xfrm>
            <a:off x="4372103" y="1206193"/>
            <a:ext cx="1790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688771B-A1CB-6A66-95D1-1FAB7D4DE43C}"/>
              </a:ext>
            </a:extLst>
          </p:cNvPr>
          <p:cNvSpPr txBox="1"/>
          <p:nvPr/>
        </p:nvSpPr>
        <p:spPr>
          <a:xfrm rot="16200000">
            <a:off x="205440" y="2511250"/>
            <a:ext cx="210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solidFill>
                  <a:schemeClr val="bg1"/>
                </a:solidFill>
                <a:latin typeface="+mn-lt"/>
              </a:rPr>
              <a:t>Carrier</a:t>
            </a:r>
            <a:endParaRPr lang="en-CH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ECF2D6A-BC03-AAA1-4192-6245F5D47928}"/>
              </a:ext>
            </a:extLst>
          </p:cNvPr>
          <p:cNvSpPr/>
          <p:nvPr/>
        </p:nvSpPr>
        <p:spPr>
          <a:xfrm>
            <a:off x="2101595" y="2513644"/>
            <a:ext cx="1709737" cy="1275356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4ECE7DA-5444-E50D-F4B5-3D6266B58362}"/>
              </a:ext>
            </a:extLst>
          </p:cNvPr>
          <p:cNvCxnSpPr>
            <a:cxnSpLocks/>
          </p:cNvCxnSpPr>
          <p:nvPr/>
        </p:nvCxnSpPr>
        <p:spPr bwMode="auto">
          <a:xfrm>
            <a:off x="3804039" y="2513644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B79FBF6-43AD-87F3-A785-7EB0EEBF2D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2083" y="1082811"/>
            <a:ext cx="0" cy="2694597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9BA8D5C-7486-E45D-C483-5F5516A6E8F0}"/>
              </a:ext>
            </a:extLst>
          </p:cNvPr>
          <p:cNvCxnSpPr/>
          <p:nvPr/>
        </p:nvCxnSpPr>
        <p:spPr bwMode="auto">
          <a:xfrm>
            <a:off x="1492111" y="3789000"/>
            <a:ext cx="5040000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CB52CA-7D6C-B54C-E477-8817D340609F}"/>
              </a:ext>
            </a:extLst>
          </p:cNvPr>
          <p:cNvSpPr txBox="1"/>
          <p:nvPr/>
        </p:nvSpPr>
        <p:spPr>
          <a:xfrm>
            <a:off x="2497668" y="1841782"/>
            <a:ext cx="130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Active</a:t>
            </a:r>
            <a:endParaRPr lang="en-CH" sz="2400" b="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D2BAB7-8A5F-2AC2-931A-6F3CBA5CE58A}"/>
              </a:ext>
            </a:extLst>
          </p:cNvPr>
          <p:cNvSpPr txBox="1"/>
          <p:nvPr/>
        </p:nvSpPr>
        <p:spPr>
          <a:xfrm>
            <a:off x="1453750" y="1841782"/>
            <a:ext cx="1128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Inactive</a:t>
            </a:r>
            <a:endParaRPr lang="en-CH" sz="2400" b="0" dirty="0"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82C0C4-8FAA-C6B7-8D16-3E0D4B898152}"/>
              </a:ext>
            </a:extLst>
          </p:cNvPr>
          <p:cNvSpPr/>
          <p:nvPr/>
        </p:nvSpPr>
        <p:spPr>
          <a:xfrm>
            <a:off x="1004977" y="4468164"/>
            <a:ext cx="487106" cy="209863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rtlCol="0" anchor="ctr">
            <a:spAutoFit/>
          </a:bodyPr>
          <a:lstStyle/>
          <a:p>
            <a:pPr algn="ctr"/>
            <a:endParaRPr lang="en-CH" b="0" dirty="0">
              <a:latin typeface="+mn-lt"/>
            </a:endParaRP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5DF977E3-8941-EA03-4A14-985AE79C8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1841" y="4470399"/>
            <a:ext cx="1746004" cy="2086757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27AF0F-0138-2717-B46A-3D8F7ED13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081" y="4466758"/>
            <a:ext cx="6818646" cy="209040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83000">
                <a:srgbClr val="FFC000"/>
              </a:gs>
              <a:gs pos="72000">
                <a:schemeClr val="bg1">
                  <a:lumMod val="75000"/>
                </a:schemeClr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DBEF5E5-AF48-77E7-A8A2-58A632FF734F}"/>
              </a:ext>
            </a:extLst>
          </p:cNvPr>
          <p:cNvCxnSpPr/>
          <p:nvPr/>
        </p:nvCxnSpPr>
        <p:spPr bwMode="auto">
          <a:xfrm flipH="1" flipV="1">
            <a:off x="8311863" y="4463343"/>
            <a:ext cx="42" cy="208899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824243-2568-C4E3-E3C7-83A23162E9BD}"/>
              </a:ext>
            </a:extLst>
          </p:cNvPr>
          <p:cNvSpPr txBox="1"/>
          <p:nvPr/>
        </p:nvSpPr>
        <p:spPr>
          <a:xfrm>
            <a:off x="8311896" y="3979178"/>
            <a:ext cx="1812011" cy="29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Bulk liquid</a:t>
            </a:r>
            <a:endParaRPr lang="en-CH" sz="2400" b="0" dirty="0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2B2A5D-4B24-EFF9-69B8-31484BBD2FCB}"/>
              </a:ext>
            </a:extLst>
          </p:cNvPr>
          <p:cNvSpPr txBox="1"/>
          <p:nvPr/>
        </p:nvSpPr>
        <p:spPr>
          <a:xfrm rot="16200000">
            <a:off x="163106" y="5284235"/>
            <a:ext cx="210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solidFill>
                  <a:schemeClr val="bg1"/>
                </a:solidFill>
                <a:latin typeface="+mn-lt"/>
              </a:rPr>
              <a:t>Carrier</a:t>
            </a:r>
            <a:endParaRPr lang="en-CH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16B49E9-45C1-BAD1-EDB4-0C8C6DC59CEF}"/>
              </a:ext>
            </a:extLst>
          </p:cNvPr>
          <p:cNvSpPr/>
          <p:nvPr/>
        </p:nvSpPr>
        <p:spPr>
          <a:xfrm>
            <a:off x="6608654" y="5286629"/>
            <a:ext cx="1709737" cy="1275356"/>
          </a:xfrm>
          <a:custGeom>
            <a:avLst/>
            <a:gdLst>
              <a:gd name="connsiteX0" fmla="*/ 0 w 2852738"/>
              <a:gd name="connsiteY0" fmla="*/ 2324100 h 2324100"/>
              <a:gd name="connsiteX1" fmla="*/ 561975 w 2852738"/>
              <a:gd name="connsiteY1" fmla="*/ 2252663 h 2324100"/>
              <a:gd name="connsiteX2" fmla="*/ 1143000 w 2852738"/>
              <a:gd name="connsiteY2" fmla="*/ 1962150 h 2324100"/>
              <a:gd name="connsiteX3" fmla="*/ 1714500 w 2852738"/>
              <a:gd name="connsiteY3" fmla="*/ 1490663 h 2324100"/>
              <a:gd name="connsiteX4" fmla="*/ 2286000 w 2852738"/>
              <a:gd name="connsiteY4" fmla="*/ 838200 h 2324100"/>
              <a:gd name="connsiteX5" fmla="*/ 2852738 w 2852738"/>
              <a:gd name="connsiteY5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2738" h="2324100">
                <a:moveTo>
                  <a:pt x="0" y="2324100"/>
                </a:moveTo>
                <a:cubicBezTo>
                  <a:pt x="185737" y="2318544"/>
                  <a:pt x="371475" y="2312988"/>
                  <a:pt x="561975" y="2252663"/>
                </a:cubicBezTo>
                <a:cubicBezTo>
                  <a:pt x="752475" y="2192338"/>
                  <a:pt x="950913" y="2089150"/>
                  <a:pt x="1143000" y="1962150"/>
                </a:cubicBezTo>
                <a:cubicBezTo>
                  <a:pt x="1335087" y="1835150"/>
                  <a:pt x="1524000" y="1677988"/>
                  <a:pt x="1714500" y="1490663"/>
                </a:cubicBezTo>
                <a:cubicBezTo>
                  <a:pt x="1905000" y="1303338"/>
                  <a:pt x="2096294" y="1086644"/>
                  <a:pt x="2286000" y="838200"/>
                </a:cubicBezTo>
                <a:cubicBezTo>
                  <a:pt x="2475706" y="589756"/>
                  <a:pt x="2664222" y="294878"/>
                  <a:pt x="2852738" y="0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539052A-0465-2AD4-DD96-752A5194D291}"/>
              </a:ext>
            </a:extLst>
          </p:cNvPr>
          <p:cNvCxnSpPr>
            <a:cxnSpLocks/>
          </p:cNvCxnSpPr>
          <p:nvPr/>
        </p:nvCxnSpPr>
        <p:spPr bwMode="auto">
          <a:xfrm>
            <a:off x="8311098" y="5286629"/>
            <a:ext cx="1746747" cy="0"/>
          </a:xfrm>
          <a:prstGeom prst="line">
            <a:avLst/>
          </a:prstGeom>
          <a:noFill/>
          <a:ln w="28575">
            <a:solidFill>
              <a:schemeClr val="tx2"/>
            </a:solidFill>
          </a:ln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2FAAA31-72BD-DF59-9A71-00347841B2D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492083" y="3861758"/>
            <a:ext cx="28" cy="2700227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663A88E-75FB-1BB3-5510-CAD28BC2A79A}"/>
              </a:ext>
            </a:extLst>
          </p:cNvPr>
          <p:cNvCxnSpPr/>
          <p:nvPr/>
        </p:nvCxnSpPr>
        <p:spPr bwMode="auto">
          <a:xfrm>
            <a:off x="1492111" y="6561985"/>
            <a:ext cx="9067889" cy="0"/>
          </a:xfrm>
          <a:prstGeom prst="straightConnector1">
            <a:avLst/>
          </a:prstGeom>
          <a:noFill/>
          <a:ln w="4445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B6117D0-9346-2D31-B34C-2A1B8F5EECB5}"/>
              </a:ext>
            </a:extLst>
          </p:cNvPr>
          <p:cNvSpPr txBox="1"/>
          <p:nvPr/>
        </p:nvSpPr>
        <p:spPr>
          <a:xfrm>
            <a:off x="6700338" y="4581000"/>
            <a:ext cx="1610760" cy="29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Active</a:t>
            </a:r>
            <a:endParaRPr lang="en-CH" sz="2400" b="0" dirty="0">
              <a:latin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C4C328-42C4-CA6E-C9EE-888D2A6063F0}"/>
              </a:ext>
            </a:extLst>
          </p:cNvPr>
          <p:cNvSpPr txBox="1"/>
          <p:nvPr/>
        </p:nvSpPr>
        <p:spPr>
          <a:xfrm>
            <a:off x="3801213" y="4581000"/>
            <a:ext cx="1424579" cy="29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Inactive</a:t>
            </a:r>
            <a:endParaRPr lang="en-CH" sz="2400" b="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7FFF27-7C62-FA0C-88E5-FDF74DC15F34}"/>
              </a:ext>
            </a:extLst>
          </p:cNvPr>
          <p:cNvSpPr txBox="1"/>
          <p:nvPr/>
        </p:nvSpPr>
        <p:spPr>
          <a:xfrm>
            <a:off x="10066867" y="4470401"/>
            <a:ext cx="172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1’500 µm thick biofilm</a:t>
            </a:r>
            <a:endParaRPr lang="en-CH" sz="2400" b="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903FD1D-DE5A-5BBF-D83D-C4507FC195AF}"/>
              </a:ext>
            </a:extLst>
          </p:cNvPr>
          <p:cNvSpPr txBox="1"/>
          <p:nvPr/>
        </p:nvSpPr>
        <p:spPr>
          <a:xfrm>
            <a:off x="5554134" y="1637469"/>
            <a:ext cx="1583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0" dirty="0">
                <a:latin typeface="+mn-lt"/>
              </a:rPr>
              <a:t>500 µm thick biofilm</a:t>
            </a:r>
            <a:endParaRPr lang="en-CH" sz="2400" b="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A240D7-CFDF-F02F-30B9-700AEDF738E9}"/>
              </a:ext>
            </a:extLst>
          </p:cNvPr>
          <p:cNvSpPr txBox="1"/>
          <p:nvPr/>
        </p:nvSpPr>
        <p:spPr>
          <a:xfrm>
            <a:off x="0" y="3862669"/>
            <a:ext cx="142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b="0" dirty="0">
                <a:latin typeface="+mn-lt"/>
              </a:rPr>
              <a:t>Substrate conc.</a:t>
            </a:r>
            <a:endParaRPr lang="en-CH" sz="1800" b="0" dirty="0"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CF0E30-74E2-155D-C8DE-6A3B76C7EA91}"/>
              </a:ext>
            </a:extLst>
          </p:cNvPr>
          <p:cNvSpPr txBox="1"/>
          <p:nvPr/>
        </p:nvSpPr>
        <p:spPr>
          <a:xfrm>
            <a:off x="10568608" y="6211669"/>
            <a:ext cx="142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0" dirty="0">
                <a:latin typeface="+mn-lt"/>
              </a:rPr>
              <a:t>Distance from</a:t>
            </a:r>
            <a:br>
              <a:rPr lang="en-US" sz="1800" b="0" dirty="0">
                <a:latin typeface="+mn-lt"/>
              </a:rPr>
            </a:br>
            <a:r>
              <a:rPr lang="en-US" sz="1800" b="0" dirty="0">
                <a:latin typeface="+mn-lt"/>
              </a:rPr>
              <a:t>carrier</a:t>
            </a:r>
            <a:endParaRPr lang="en-CH" sz="1800" b="0" dirty="0"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DAE90D-9178-7379-7538-ECE06C8740BD}"/>
              </a:ext>
            </a:extLst>
          </p:cNvPr>
          <p:cNvSpPr txBox="1"/>
          <p:nvPr/>
        </p:nvSpPr>
        <p:spPr>
          <a:xfrm>
            <a:off x="0" y="1126669"/>
            <a:ext cx="142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b="0" dirty="0">
                <a:latin typeface="+mn-lt"/>
              </a:rPr>
              <a:t>Substrate conc.</a:t>
            </a:r>
            <a:endParaRPr lang="en-CH" sz="1800" b="0" dirty="0">
              <a:latin typeface="+mn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62C99BB-7B73-0C4A-C51D-7234E21A2CFB}"/>
              </a:ext>
            </a:extLst>
          </p:cNvPr>
          <p:cNvSpPr txBox="1"/>
          <p:nvPr/>
        </p:nvSpPr>
        <p:spPr>
          <a:xfrm>
            <a:off x="1488000" y="3979178"/>
            <a:ext cx="68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latin typeface="+mn-lt"/>
              </a:rPr>
              <a:t>Biofilm</a:t>
            </a:r>
            <a:endParaRPr lang="en-CH" sz="2400" b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90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6" grpId="0" animBg="1"/>
      <p:bldP spid="17" grpId="0" animBg="1"/>
      <p:bldP spid="40" grpId="0"/>
      <p:bldP spid="41" grpId="0"/>
      <p:bldP spid="43" grpId="0"/>
      <p:bldP spid="65" grpId="0" animBg="1"/>
      <p:bldP spid="2" grpId="0"/>
      <p:bldP spid="3" grpId="0"/>
      <p:bldP spid="32" grpId="0"/>
      <p:bldP spid="3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982AEB-50C6-62D0-2212-028556BA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E247F1D-C142-FAEC-CD8B-EB4894FFC356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 reactors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Summary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774D028-BBFB-AFFE-4628-CEFEB697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B1005CA3-C43E-932F-0E37-A76C0E217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4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44"/>
    </mc:Choice>
    <mc:Fallback xmlns="">
      <p:transition spd="slow" advTm="5444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A97F1-0B9C-21A2-F1C7-72478F7D9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/>
              <a:t>Learning objectives</a:t>
            </a:r>
            <a:endParaRPr lang="en-CH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BEED3-44C2-793A-A7B2-3096BE5A5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9361563" cy="56896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Describe similarities and differences of the different biofilm reactor technologies </a:t>
            </a:r>
          </a:p>
          <a:p>
            <a:endParaRPr lang="en-US" sz="3000" dirty="0"/>
          </a:p>
          <a:p>
            <a:r>
              <a:rPr lang="en-US" sz="3000" dirty="0"/>
              <a:t>List treatment objectives that can be achieved with the different approaches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821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20"/>
    </mc:Choice>
    <mc:Fallback xmlns="">
      <p:transition spd="slow" advTm="10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1C5A7-46F0-4977-AD94-9CA16953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33000"/>
            <a:ext cx="11523134" cy="774700"/>
          </a:xfrm>
        </p:spPr>
        <p:txBody>
          <a:bodyPr/>
          <a:lstStyle/>
          <a:p>
            <a:r>
              <a:rPr lang="en-US" sz="2800" dirty="0"/>
              <a:t>Development of biofilm reactor technologies</a:t>
            </a:r>
            <a:endParaRPr lang="en-CH" sz="2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B407007-89EF-4662-AB27-85EE18ACE4A2}"/>
              </a:ext>
            </a:extLst>
          </p:cNvPr>
          <p:cNvGraphicFramePr>
            <a:graphicFrameLocks noGrp="1"/>
          </p:cNvGraphicFramePr>
          <p:nvPr/>
        </p:nvGraphicFramePr>
        <p:xfrm>
          <a:off x="359686" y="890592"/>
          <a:ext cx="11568313" cy="54530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86151">
                  <a:extLst>
                    <a:ext uri="{9D8B030D-6E8A-4147-A177-3AD203B41FA5}">
                      <a16:colId xmlns:a16="http://schemas.microsoft.com/office/drawing/2014/main" val="1375300253"/>
                    </a:ext>
                  </a:extLst>
                </a:gridCol>
                <a:gridCol w="1604865">
                  <a:extLst>
                    <a:ext uri="{9D8B030D-6E8A-4147-A177-3AD203B41FA5}">
                      <a16:colId xmlns:a16="http://schemas.microsoft.com/office/drawing/2014/main" val="3167277139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2974567032"/>
                    </a:ext>
                  </a:extLst>
                </a:gridCol>
                <a:gridCol w="1726163">
                  <a:extLst>
                    <a:ext uri="{9D8B030D-6E8A-4147-A177-3AD203B41FA5}">
                      <a16:colId xmlns:a16="http://schemas.microsoft.com/office/drawing/2014/main" val="3787145885"/>
                    </a:ext>
                  </a:extLst>
                </a:gridCol>
                <a:gridCol w="1735494">
                  <a:extLst>
                    <a:ext uri="{9D8B030D-6E8A-4147-A177-3AD203B41FA5}">
                      <a16:colId xmlns:a16="http://schemas.microsoft.com/office/drawing/2014/main" val="4111874404"/>
                    </a:ext>
                  </a:extLst>
                </a:gridCol>
                <a:gridCol w="1614196">
                  <a:extLst>
                    <a:ext uri="{9D8B030D-6E8A-4147-A177-3AD203B41FA5}">
                      <a16:colId xmlns:a16="http://schemas.microsoft.com/office/drawing/2014/main" val="4176378038"/>
                    </a:ext>
                  </a:extLst>
                </a:gridCol>
                <a:gridCol w="1673656">
                  <a:extLst>
                    <a:ext uri="{9D8B030D-6E8A-4147-A177-3AD203B41FA5}">
                      <a16:colId xmlns:a16="http://schemas.microsoft.com/office/drawing/2014/main" val="1910671374"/>
                    </a:ext>
                  </a:extLst>
                </a:gridCol>
              </a:tblGrid>
              <a:tr h="46013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</a:rPr>
                        <a:t>Type of biofilm reactor</a:t>
                      </a:r>
                      <a:endParaRPr lang="en-US" sz="16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</a:rPr>
                        <a:t>Spec. surface, </a:t>
                      </a:r>
                      <a:r>
                        <a:rPr lang="en-US" sz="1600" b="1" noProof="0" dirty="0" err="1"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r>
                        <a:rPr lang="en-US" sz="1600" b="1" baseline="-25000" noProof="0" dirty="0" err="1">
                          <a:effectLst/>
                          <a:latin typeface="Arial Narrow" panose="020B0606020202030204" pitchFamily="34" charset="0"/>
                        </a:rPr>
                        <a:t>F</a:t>
                      </a:r>
                      <a:endParaRPr lang="en-US" sz="1600" b="1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From…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Detachment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Hybrid operation?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Treatment objectives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94550518"/>
                  </a:ext>
                </a:extLst>
              </a:tr>
              <a:tr h="2663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Trickling filter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200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Fixed bed</a:t>
                      </a:r>
                    </a:p>
                  </a:txBody>
                  <a:tcPr marL="45720" marR="4572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Sloughing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</a:t>
                      </a:r>
                    </a:p>
                  </a:txBody>
                  <a:tcPr marL="45720" marR="4572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029021"/>
                  </a:ext>
                </a:extLst>
              </a:tr>
              <a:tr h="46013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Rotating biological contactor (RBC)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200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1960s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Fixed bed</a:t>
                      </a:r>
                    </a:p>
                  </a:txBody>
                  <a:tcPr marL="45720" marR="4572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Sloughing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</a:t>
                      </a:r>
                    </a:p>
                  </a:txBody>
                  <a:tcPr marL="45720" marR="4572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430379"/>
                  </a:ext>
                </a:extLst>
              </a:tr>
              <a:tr h="46013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Biofilter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1'000 – 3'000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1980s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Fixed bed with backwashing</a:t>
                      </a:r>
                    </a:p>
                  </a:txBody>
                  <a:tcPr marL="45720" marR="4572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Backwashing</a:t>
                      </a:r>
                    </a:p>
                  </a:txBody>
                  <a:tcPr marL="45720" marR="45720" anchor="ctr">
                    <a:solidFill>
                      <a:srgbClr val="FFCA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</a:t>
                      </a:r>
                    </a:p>
                  </a:txBody>
                  <a:tcPr marL="45720" marR="4572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958027"/>
                  </a:ext>
                </a:extLst>
              </a:tr>
              <a:tr h="2663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Fluidized bed, airlift reactor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3'000 – 4'000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1980s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Fluidized media</a:t>
                      </a:r>
                    </a:p>
                  </a:txBody>
                  <a:tcPr marL="45720" marR="4572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Erosion and abrasion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</a:t>
                      </a:r>
                    </a:p>
                  </a:txBody>
                  <a:tcPr marL="45720" marR="4572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428028"/>
                  </a:ext>
                </a:extLst>
              </a:tr>
              <a:tr h="46013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Moving bed biofilm reactor (MBBR) 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Suspended carrier</a:t>
                      </a:r>
                    </a:p>
                  </a:txBody>
                  <a:tcPr marL="45720" marR="4572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Erosion and abrasion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</a:t>
                      </a:r>
                    </a:p>
                  </a:txBody>
                  <a:tcPr marL="45720" marR="4572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553179"/>
                  </a:ext>
                </a:extLst>
              </a:tr>
              <a:tr h="52067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MBBR based integrated fixed-film activated sludge (IFAS)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300 – 500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Suspended carrier</a:t>
                      </a:r>
                    </a:p>
                  </a:txBody>
                  <a:tcPr marL="45720" marR="4572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Erosion and abrasion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 </a:t>
                      </a:r>
                      <a:b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activated sludge</a:t>
                      </a:r>
                    </a:p>
                  </a:txBody>
                  <a:tcPr marL="45720" marR="4572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DN, P</a:t>
                      </a:r>
                    </a:p>
                  </a:txBody>
                  <a:tcPr marL="45720" marR="4572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505593"/>
                  </a:ext>
                </a:extLst>
              </a:tr>
              <a:tr h="6538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Aerobic granular sludge (AGS) in SBR or continuous flow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̶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5720" marR="457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Erosion and abrasion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 </a:t>
                      </a:r>
                      <a:b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activated sludge</a:t>
                      </a:r>
                    </a:p>
                  </a:txBody>
                  <a:tcPr marL="45720" marR="4572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DN, P</a:t>
                      </a:r>
                    </a:p>
                  </a:txBody>
                  <a:tcPr marL="45720" marR="4572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166115"/>
                  </a:ext>
                </a:extLst>
              </a:tr>
              <a:tr h="6538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Mobile carriers in SBR or continuous flow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100 – 3'000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Mobile carrier moving with activated sludge</a:t>
                      </a:r>
                    </a:p>
                  </a:txBody>
                  <a:tcPr marL="45720" marR="4572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Erosion and abrasion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 </a:t>
                      </a:r>
                      <a:b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activated sludge</a:t>
                      </a:r>
                    </a:p>
                  </a:txBody>
                  <a:tcPr marL="45720" marR="4572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DN, P</a:t>
                      </a:r>
                    </a:p>
                  </a:txBody>
                  <a:tcPr marL="45720" marR="4572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195242"/>
                  </a:ext>
                </a:extLst>
              </a:tr>
              <a:tr h="46013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effectLst/>
                          <a:latin typeface="Arial Narrow" panose="020B0606020202030204" pitchFamily="34" charset="0"/>
                        </a:rPr>
                        <a:t>Membrane-attached biofilm reactor (MABR)</a:t>
                      </a:r>
                      <a:endParaRPr lang="en-US" sz="1600" noProof="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 – 500 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/m</a:t>
                      </a:r>
                      <a:r>
                        <a:rPr lang="en-US" sz="1600" baseline="300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n-US" sz="160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2010s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 on fixed gas-transfer membrane</a:t>
                      </a:r>
                    </a:p>
                  </a:txBody>
                  <a:tcPr marL="45720" marR="4572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Erosion, sloughing, and scouring</a:t>
                      </a:r>
                    </a:p>
                  </a:txBody>
                  <a:tcPr marL="45720" marR="45720" anchor="ctr">
                    <a:solidFill>
                      <a:srgbClr val="FFCA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Biofilm </a:t>
                      </a:r>
                      <a:b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activated sludge</a:t>
                      </a:r>
                    </a:p>
                  </a:txBody>
                  <a:tcPr marL="45720" marR="4572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97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 N, DN, P</a:t>
                      </a:r>
                    </a:p>
                  </a:txBody>
                  <a:tcPr marL="45720" marR="4572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21321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79C3C2D-B654-F3B1-57EE-FB5E2925084F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Treatment objectives: C: Carbon oxidation, N: nitrification, DN: denitrification, P: EBPR</a:t>
            </a:r>
          </a:p>
        </p:txBody>
      </p:sp>
    </p:spTree>
    <p:extLst>
      <p:ext uri="{BB962C8B-B14F-4D97-AF65-F5344CB8AC3E}">
        <p14:creationId xmlns:p14="http://schemas.microsoft.com/office/powerpoint/2010/main" val="49571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41"/>
    </mc:Choice>
    <mc:Fallback xmlns="">
      <p:transition spd="slow" advTm="4941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  <a:endParaRPr lang="en-CH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C3A35-DC3B-434B-6E18-5ED8F493A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7" y="908051"/>
            <a:ext cx="9865563" cy="5689600"/>
          </a:xfrm>
        </p:spPr>
        <p:txBody>
          <a:bodyPr/>
          <a:lstStyle/>
          <a:p>
            <a:pPr>
              <a:spcBef>
                <a:spcPts val="700"/>
              </a:spcBef>
            </a:pPr>
            <a:endParaRPr lang="en-US" sz="2800" dirty="0"/>
          </a:p>
          <a:p>
            <a:pPr>
              <a:spcBef>
                <a:spcPts val="700"/>
              </a:spcBef>
            </a:pPr>
            <a:r>
              <a:rPr lang="en-US" sz="3000" dirty="0"/>
              <a:t>Biofilm reactors have evolved over the past century</a:t>
            </a:r>
          </a:p>
          <a:p>
            <a:pPr>
              <a:spcBef>
                <a:spcPts val="700"/>
              </a:spcBef>
            </a:pPr>
            <a:endParaRPr lang="en-US" sz="2800" dirty="0"/>
          </a:p>
          <a:p>
            <a:pPr>
              <a:spcBef>
                <a:spcPts val="700"/>
              </a:spcBef>
              <a:spcAft>
                <a:spcPts val="600"/>
              </a:spcAft>
            </a:pPr>
            <a:r>
              <a:rPr lang="en-US" sz="3000" dirty="0"/>
              <a:t>Selection of appropriate biofilm reactor technology should consider:</a:t>
            </a:r>
          </a:p>
          <a:p>
            <a:pPr lvl="1">
              <a:spcBef>
                <a:spcPts val="700"/>
              </a:spcBef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Treatment objective and influent characteristics</a:t>
            </a:r>
          </a:p>
          <a:p>
            <a:pPr lvl="1">
              <a:spcBef>
                <a:spcPts val="700"/>
              </a:spcBef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Complexity</a:t>
            </a:r>
          </a:p>
          <a:p>
            <a:pPr lvl="1">
              <a:spcBef>
                <a:spcPts val="700"/>
              </a:spcBef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Flexibility</a:t>
            </a:r>
          </a:p>
          <a:p>
            <a:pPr lvl="1">
              <a:spcBef>
                <a:spcPts val="700"/>
              </a:spcBef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Energy and cost</a:t>
            </a:r>
          </a:p>
          <a:p>
            <a:pPr lvl="1">
              <a:spcBef>
                <a:spcPts val="700"/>
              </a:spcBef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Available space</a:t>
            </a:r>
          </a:p>
          <a:p>
            <a:pPr lvl="1">
              <a:spcBef>
                <a:spcPts val="700"/>
              </a:spcBef>
              <a:buSzPct val="100000"/>
              <a:buFont typeface="Arial Narrow" panose="020B0606020202030204" pitchFamily="34" charset="0"/>
              <a:buChar char="−"/>
            </a:pPr>
            <a:r>
              <a:rPr lang="en-US" dirty="0"/>
              <a:t>Climate conditions</a:t>
            </a:r>
            <a:endParaRPr lang="en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96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656"/>
    </mc:Choice>
    <mc:Fallback xmlns="">
      <p:transition spd="slow" advTm="30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E0F46-ECFA-248A-3078-4D4FEECC5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7" y="115889"/>
            <a:ext cx="8713563" cy="774700"/>
          </a:xfrm>
        </p:spPr>
        <p:txBody>
          <a:bodyPr/>
          <a:lstStyle/>
          <a:p>
            <a:r>
              <a:rPr lang="en-US" sz="2800" dirty="0"/>
              <a:t>Do Exercise 17.4.13 in accompanying book of </a:t>
            </a:r>
            <a:r>
              <a:rPr lang="en-US" sz="2800" i="1" dirty="0"/>
              <a:t>Examples and Exercises</a:t>
            </a:r>
            <a:endParaRPr lang="en-CH" sz="2800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C3B973-426B-CCCA-7C6C-D4BE11550C96}"/>
              </a:ext>
            </a:extLst>
          </p:cNvPr>
          <p:cNvSpPr txBox="1"/>
          <p:nvPr/>
        </p:nvSpPr>
        <p:spPr>
          <a:xfrm>
            <a:off x="0" y="6150114"/>
            <a:ext cx="117983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Morgenroth, E. and Sorensen, K.H. (2023) 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Biological </a:t>
            </a:r>
            <a:r>
              <a:rPr kumimoji="0" lang="de-CH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Wastewater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Treatment: </a:t>
            </a:r>
            <a:r>
              <a:rPr kumimoji="0" lang="de-CH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Principles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Modelling and Design - </a:t>
            </a:r>
            <a:r>
              <a:rPr kumimoji="0" lang="de-CH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Examples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&amp; </a:t>
            </a:r>
            <a:r>
              <a:rPr kumimoji="0" lang="de-CH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Exercises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. Lopez-</a:t>
            </a:r>
            <a:r>
              <a:rPr kumimoji="0" lang="de-CH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Vazque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, C.M., Volcke, E., Wu, D., van Loosdrecht, M.C.M., Brdjanovic, D. and Chen, G.H. (</a:t>
            </a:r>
            <a:r>
              <a:rPr kumimoji="0" lang="de-CH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eds</a:t>
            </a:r>
            <a:r>
              <a:rPr kumimoji="0" lang="de-CH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9CD245-D16D-4616-58AB-DBCF6205F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041" y="1164464"/>
            <a:ext cx="5735860" cy="48299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0F10E4-9F18-C352-9783-FD7AE9658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48" y="1155699"/>
            <a:ext cx="3679552" cy="478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7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3"/>
    </mc:Choice>
    <mc:Fallback xmlns="">
      <p:transition spd="slow" advTm="9303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2DA6D2A-5DBC-43BC-961F-6B2D69DFB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04000" y="1680000"/>
            <a:ext cx="7680000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00F48-A372-40CA-9722-DBB3FF19B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001" y="189000"/>
            <a:ext cx="2806993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043DCD-D96C-4D60-8786-48584AF40116}"/>
              </a:ext>
            </a:extLst>
          </p:cNvPr>
          <p:cNvSpPr txBox="1"/>
          <p:nvPr/>
        </p:nvSpPr>
        <p:spPr>
          <a:xfrm>
            <a:off x="8418755" y="4077000"/>
            <a:ext cx="3437245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Biofilm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modelling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and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biofilm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DOI:https://doi.org/10.2166/9781789062304_0539 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A25347-ED77-C88F-60D4-0B4DA65F41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144" y="3069000"/>
            <a:ext cx="2769714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CE03C2-2447-E7A0-CEEB-BEC6489271A5}"/>
              </a:ext>
            </a:extLst>
          </p:cNvPr>
          <p:cNvSpPr txBox="1"/>
          <p:nvPr/>
        </p:nvSpPr>
        <p:spPr>
          <a:xfrm>
            <a:off x="5744400" y="998661"/>
            <a:ext cx="5112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17: Modelling Biofilms</a:t>
            </a: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DOI:https://doi.org/10.2166/9781789060362_0757 </a:t>
            </a:r>
            <a:r>
              <a:rPr kumimoji="0" lang="de-C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 </a:t>
            </a:r>
          </a:p>
          <a:p>
            <a:pPr marL="4476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7063" marR="0" lvl="0" indent="-6270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18: Biofilm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Reactors</a:t>
            </a: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  <a:p>
            <a:pPr marL="625475" marR="0" lvl="0" indent="-447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/>
                <a:ea typeface="+mn-ea"/>
                <a:cs typeface="Arial"/>
              </a:rPr>
              <a:t>DOI:https://doi.org/10.2166/9781789060362_0813 </a:t>
            </a:r>
            <a:endParaRPr kumimoji="0" lang="en-CH" sz="16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507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194">
        <p:fade/>
      </p:transition>
    </mc:Choice>
    <mc:Fallback xmlns="">
      <p:transition spd="med" advTm="6194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801A5-8D50-A47C-4BF0-9450A34B3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B5DD329-9B14-2909-5432-CE8C111C7FD4}"/>
              </a:ext>
            </a:extLst>
          </p:cNvPr>
          <p:cNvSpPr txBox="1"/>
          <p:nvPr/>
        </p:nvSpPr>
        <p:spPr>
          <a:xfrm>
            <a:off x="5659471" y="857250"/>
            <a:ext cx="653252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Biofilms and Biofilm Reactors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Diffusion and reaction in biofilms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</a:rPr>
              <a:t>Eberhard Morgenroth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</a:endParaRP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A7D8719-3FA0-4178-360E-5B338D43B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471" y="5966751"/>
            <a:ext cx="2375750" cy="510755"/>
          </a:xfrm>
          <a:prstGeom prst="rect">
            <a:avLst/>
          </a:prstGeom>
        </p:spPr>
      </p:pic>
      <p:pic>
        <p:nvPicPr>
          <p:cNvPr id="6" name="Grafik 11">
            <a:extLst>
              <a:ext uri="{FF2B5EF4-FFF2-40B4-BE49-F238E27FC236}">
                <a16:creationId xmlns:a16="http://schemas.microsoft.com/office/drawing/2014/main" id="{8E6D203A-072E-13DF-1098-51EE685D06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40389" y="5966751"/>
            <a:ext cx="1936091" cy="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3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37A7A-06CC-9FA2-9FC9-233327ABC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Oxygen concentration in the biofilm </a:t>
            </a:r>
            <a:br>
              <a:rPr lang="en-US" dirty="0"/>
            </a:br>
            <a:r>
              <a:rPr lang="en-US" dirty="0"/>
              <a:t>using microsensors</a:t>
            </a:r>
            <a:endParaRPr lang="en-CH" dirty="0"/>
          </a:p>
        </p:txBody>
      </p:sp>
      <p:pic>
        <p:nvPicPr>
          <p:cNvPr id="125958" name="Picture 6">
            <a:extLst>
              <a:ext uri="{FF2B5EF4-FFF2-40B4-BE49-F238E27FC236}">
                <a16:creationId xmlns:a16="http://schemas.microsoft.com/office/drawing/2014/main" id="{BF18119A-40E6-7FD3-5DBE-E6D198105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73" y="1549943"/>
            <a:ext cx="5428794" cy="320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59" name="Picture 7">
            <a:extLst>
              <a:ext uri="{FF2B5EF4-FFF2-40B4-BE49-F238E27FC236}">
                <a16:creationId xmlns:a16="http://schemas.microsoft.com/office/drawing/2014/main" id="{B7C1280A-05D9-5093-31D5-5D4881B25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" b="2438"/>
          <a:stretch>
            <a:fillRect/>
          </a:stretch>
        </p:blipFill>
        <p:spPr bwMode="auto">
          <a:xfrm>
            <a:off x="6196503" y="1537666"/>
            <a:ext cx="5659497" cy="481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61" name="Text Box 9">
            <a:extLst>
              <a:ext uri="{FF2B5EF4-FFF2-40B4-BE49-F238E27FC236}">
                <a16:creationId xmlns:a16="http://schemas.microsoft.com/office/drawing/2014/main" id="{D7B16635-81D8-5E40-9CC3-4154751F7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19446"/>
            <a:ext cx="51062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Larsen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Harremoes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(1994)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Water Research 28(6), 1435-1441. </a:t>
            </a:r>
            <a:endParaRPr kumimoji="0" lang="en-US" alt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7AA8BE-EC29-FED1-1833-FB0AEB533C36}"/>
              </a:ext>
            </a:extLst>
          </p:cNvPr>
          <p:cNvSpPr/>
          <p:nvPr/>
        </p:nvSpPr>
        <p:spPr>
          <a:xfrm>
            <a:off x="984000" y="5445000"/>
            <a:ext cx="914400" cy="914400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C26FAB-CF98-42F3-A6CF-304CE6E1257D}"/>
              </a:ext>
            </a:extLst>
          </p:cNvPr>
          <p:cNvSpPr/>
          <p:nvPr/>
        </p:nvSpPr>
        <p:spPr>
          <a:xfrm>
            <a:off x="2074127" y="4970738"/>
            <a:ext cx="297366" cy="443354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5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6130B2-5320-497C-ABE7-45B844E4DE52}"/>
              </a:ext>
            </a:extLst>
          </p:cNvPr>
          <p:cNvGrpSpPr/>
          <p:nvPr/>
        </p:nvGrpSpPr>
        <p:grpSpPr>
          <a:xfrm>
            <a:off x="336000" y="4921405"/>
            <a:ext cx="5427867" cy="1431374"/>
            <a:chOff x="336000" y="4921405"/>
            <a:chExt cx="5427867" cy="1431374"/>
          </a:xfrm>
        </p:grpSpPr>
        <p:pic>
          <p:nvPicPr>
            <p:cNvPr id="125960" name="Picture 8">
              <a:extLst>
                <a:ext uri="{FF2B5EF4-FFF2-40B4-BE49-F238E27FC236}">
                  <a16:creationId xmlns:a16="http://schemas.microsoft.com/office/drawing/2014/main" id="{840D8B4C-EBA0-ECC9-BC5A-BBFA05A3C40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208" r="2777" b="35608"/>
            <a:stretch/>
          </p:blipFill>
          <p:spPr bwMode="auto">
            <a:xfrm>
              <a:off x="336000" y="4921405"/>
              <a:ext cx="5427867" cy="1431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42F2AE6-AA39-4C47-91DC-9848CD106434}"/>
                </a:ext>
              </a:extLst>
            </p:cNvPr>
            <p:cNvSpPr/>
            <p:nvPr/>
          </p:nvSpPr>
          <p:spPr>
            <a:xfrm>
              <a:off x="637410" y="5309527"/>
              <a:ext cx="326192" cy="667445"/>
            </a:xfrm>
            <a:prstGeom prst="rect">
              <a:avLst/>
            </a:prstGeom>
            <a:solidFill>
              <a:srgbClr val="A7ABAE"/>
            </a:solidFill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256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endParaRPr>
            </a:p>
          </p:txBody>
        </p:sp>
      </p:grp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2CC2CED-8898-89F9-E67A-128DDD9177BD}"/>
              </a:ext>
            </a:extLst>
          </p:cNvPr>
          <p:cNvCxnSpPr/>
          <p:nvPr/>
        </p:nvCxnSpPr>
        <p:spPr bwMode="auto">
          <a:xfrm>
            <a:off x="963602" y="5614200"/>
            <a:ext cx="0" cy="288000"/>
          </a:xfrm>
          <a:prstGeom prst="straightConnector1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BFE7204-E32D-2EE6-C8E6-FC5DD399C9A5}"/>
              </a:ext>
            </a:extLst>
          </p:cNvPr>
          <p:cNvSpPr txBox="1"/>
          <p:nvPr/>
        </p:nvSpPr>
        <p:spPr>
          <a:xfrm>
            <a:off x="352025" y="5203778"/>
            <a:ext cx="6815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5 µm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9" name="Rectangle 119">
            <a:extLst>
              <a:ext uri="{FF2B5EF4-FFF2-40B4-BE49-F238E27FC236}">
                <a16:creationId xmlns:a16="http://schemas.microsoft.com/office/drawing/2014/main" id="{53804262-0216-0FE1-AFE6-7FA3EA07C5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CH" dirty="0"/>
              <a:t>Concentration profile in biofilm obtained from microelectrodes</a:t>
            </a:r>
          </a:p>
        </p:txBody>
      </p:sp>
      <p:sp>
        <p:nvSpPr>
          <p:cNvPr id="133235" name="Text Box 115">
            <a:extLst>
              <a:ext uri="{FF2B5EF4-FFF2-40B4-BE49-F238E27FC236}">
                <a16:creationId xmlns:a16="http://schemas.microsoft.com/office/drawing/2014/main" id="{A1A7E8FF-4591-A796-9136-1088829C2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521" y="5857143"/>
            <a:ext cx="15504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Depth in </a:t>
            </a:r>
            <a:r>
              <a:rPr kumimoji="0" lang="el-GR" altLang="en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μ</a:t>
            </a:r>
            <a:r>
              <a:rPr kumimoji="0" lang="en-US" altLang="en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m</a:t>
            </a:r>
          </a:p>
        </p:txBody>
      </p:sp>
      <p:sp>
        <p:nvSpPr>
          <p:cNvPr id="133236" name="Text Box 116">
            <a:extLst>
              <a:ext uri="{FF2B5EF4-FFF2-40B4-BE49-F238E27FC236}">
                <a16:creationId xmlns:a16="http://schemas.microsoft.com/office/drawing/2014/main" id="{5428651B-9CBF-38D5-8195-5E02B5436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4916" y="867812"/>
            <a:ext cx="6222853" cy="61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Dissolved oxygen concentration in g m</a:t>
            </a:r>
            <a:r>
              <a:rPr kumimoji="0" lang="en-US" altLang="en-CH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-3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89EEE8C-6F68-0632-8B79-8524808736AA}"/>
              </a:ext>
            </a:extLst>
          </p:cNvPr>
          <p:cNvGrpSpPr/>
          <p:nvPr/>
        </p:nvGrpSpPr>
        <p:grpSpPr>
          <a:xfrm flipH="1">
            <a:off x="1900583" y="1350626"/>
            <a:ext cx="8390834" cy="4694632"/>
            <a:chOff x="2385165" y="1389307"/>
            <a:chExt cx="8102835" cy="4694632"/>
          </a:xfrm>
        </p:grpSpPr>
        <p:sp>
          <p:nvSpPr>
            <p:cNvPr id="5" name="Rectangle 112">
              <a:extLst>
                <a:ext uri="{FF2B5EF4-FFF2-40B4-BE49-F238E27FC236}">
                  <a16:creationId xmlns:a16="http://schemas.microsoft.com/office/drawing/2014/main" id="{E78FD4BB-975A-A1AE-BABB-9FF6241B7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5693" y="1553195"/>
              <a:ext cx="4439117" cy="3995028"/>
            </a:xfrm>
            <a:prstGeom prst="rect">
              <a:avLst/>
            </a:prstGeom>
            <a:pattFill prst="pct25">
              <a:fgClr>
                <a:srgbClr val="996633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16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/>
              </a:endParaRPr>
            </a:p>
          </p:txBody>
        </p:sp>
        <p:sp>
          <p:nvSpPr>
            <p:cNvPr id="6" name="Line 17">
              <a:extLst>
                <a:ext uri="{FF2B5EF4-FFF2-40B4-BE49-F238E27FC236}">
                  <a16:creationId xmlns:a16="http://schemas.microsoft.com/office/drawing/2014/main" id="{29B26622-D04F-941C-DB97-0B3F1D0165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2169" y="1547911"/>
              <a:ext cx="1762" cy="40003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16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/>
              </a:endParaRPr>
            </a:p>
          </p:txBody>
        </p:sp>
        <p:grpSp>
          <p:nvGrpSpPr>
            <p:cNvPr id="7" name="Group 107">
              <a:extLst>
                <a:ext uri="{FF2B5EF4-FFF2-40B4-BE49-F238E27FC236}">
                  <a16:creationId xmlns:a16="http://schemas.microsoft.com/office/drawing/2014/main" id="{280199AE-6709-2284-CF9C-CB976CD23E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3346" y="5602854"/>
              <a:ext cx="7397939" cy="65203"/>
              <a:chOff x="1131" y="3217"/>
              <a:chExt cx="4198" cy="37"/>
            </a:xfrm>
          </p:grpSpPr>
          <p:sp>
            <p:nvSpPr>
              <p:cNvPr id="104" name="Line 7">
                <a:extLst>
                  <a:ext uri="{FF2B5EF4-FFF2-40B4-BE49-F238E27FC236}">
                    <a16:creationId xmlns:a16="http://schemas.microsoft.com/office/drawing/2014/main" id="{4DE74B99-CE62-DD23-B6CC-2F1C0AC38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3217"/>
                <a:ext cx="4198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05" name="Line 9">
                <a:extLst>
                  <a:ext uri="{FF2B5EF4-FFF2-40B4-BE49-F238E27FC236}">
                    <a16:creationId xmlns:a16="http://schemas.microsoft.com/office/drawing/2014/main" id="{3312CCD8-9EBE-731B-C645-5919CE187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4" y="3223"/>
                <a:ext cx="1" cy="3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06" name="Line 12">
                <a:extLst>
                  <a:ext uri="{FF2B5EF4-FFF2-40B4-BE49-F238E27FC236}">
                    <a16:creationId xmlns:a16="http://schemas.microsoft.com/office/drawing/2014/main" id="{31762BAF-9879-FF0C-ADF3-C8925C070C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4" y="3223"/>
                <a:ext cx="1" cy="3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07" name="Line 15">
                <a:extLst>
                  <a:ext uri="{FF2B5EF4-FFF2-40B4-BE49-F238E27FC236}">
                    <a16:creationId xmlns:a16="http://schemas.microsoft.com/office/drawing/2014/main" id="{BF082223-F693-3119-86D4-DB30AF9A5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5" y="3223"/>
                <a:ext cx="1" cy="3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08" name="Line 18">
                <a:extLst>
                  <a:ext uri="{FF2B5EF4-FFF2-40B4-BE49-F238E27FC236}">
                    <a16:creationId xmlns:a16="http://schemas.microsoft.com/office/drawing/2014/main" id="{9015F46B-E34C-0D25-5558-DB20E2286B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0" y="3223"/>
                <a:ext cx="1" cy="3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09" name="Line 21">
                <a:extLst>
                  <a:ext uri="{FF2B5EF4-FFF2-40B4-BE49-F238E27FC236}">
                    <a16:creationId xmlns:a16="http://schemas.microsoft.com/office/drawing/2014/main" id="{99414E8A-946E-35EA-E267-49B5398D42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0" y="3223"/>
                <a:ext cx="1" cy="3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10" name="Line 24">
                <a:extLst>
                  <a:ext uri="{FF2B5EF4-FFF2-40B4-BE49-F238E27FC236}">
                    <a16:creationId xmlns:a16="http://schemas.microsoft.com/office/drawing/2014/main" id="{17F25F67-53A4-70DD-1588-F57C51E03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3223"/>
                <a:ext cx="1" cy="3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</p:grpSp>
        <p:grpSp>
          <p:nvGrpSpPr>
            <p:cNvPr id="8" name="Group 105">
              <a:extLst>
                <a:ext uri="{FF2B5EF4-FFF2-40B4-BE49-F238E27FC236}">
                  <a16:creationId xmlns:a16="http://schemas.microsoft.com/office/drawing/2014/main" id="{5FD37811-4237-00A1-554C-B91A49E221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267" y="5742062"/>
              <a:ext cx="7799733" cy="341877"/>
              <a:chOff x="1067" y="3254"/>
              <a:chExt cx="4426" cy="194"/>
            </a:xfrm>
          </p:grpSpPr>
          <p:sp>
            <p:nvSpPr>
              <p:cNvPr id="98" name="Rectangle 10">
                <a:extLst>
                  <a:ext uri="{FF2B5EF4-FFF2-40B4-BE49-F238E27FC236}">
                    <a16:creationId xmlns:a16="http://schemas.microsoft.com/office/drawing/2014/main" id="{E03661B3-BC4F-15FB-ACE2-14429211D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1" y="3254"/>
                <a:ext cx="222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150</a:t>
                </a:r>
              </a:p>
            </p:txBody>
          </p:sp>
          <p:sp>
            <p:nvSpPr>
              <p:cNvPr id="99" name="Rectangle 13">
                <a:extLst>
                  <a:ext uri="{FF2B5EF4-FFF2-40B4-BE49-F238E27FC236}">
                    <a16:creationId xmlns:a16="http://schemas.microsoft.com/office/drawing/2014/main" id="{40C5A5B6-F7DF-89D2-711F-B3D8844FE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" y="3254"/>
                <a:ext cx="222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100</a:t>
                </a:r>
              </a:p>
            </p:txBody>
          </p:sp>
          <p:sp>
            <p:nvSpPr>
              <p:cNvPr id="100" name="Rectangle 16">
                <a:extLst>
                  <a:ext uri="{FF2B5EF4-FFF2-40B4-BE49-F238E27FC236}">
                    <a16:creationId xmlns:a16="http://schemas.microsoft.com/office/drawing/2014/main" id="{27D77113-8E91-400C-EB27-9427BDA4D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6" y="3254"/>
                <a:ext cx="14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50</a:t>
                </a:r>
              </a:p>
            </p:txBody>
          </p:sp>
          <p:sp>
            <p:nvSpPr>
              <p:cNvPr id="101" name="Rectangle 19">
                <a:extLst>
                  <a:ext uri="{FF2B5EF4-FFF2-40B4-BE49-F238E27FC236}">
                    <a16:creationId xmlns:a16="http://schemas.microsoft.com/office/drawing/2014/main" id="{C81C0326-A766-341E-6257-414B26C9D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5" y="3254"/>
                <a:ext cx="7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0</a:t>
                </a:r>
              </a:p>
            </p:txBody>
          </p:sp>
          <p:sp>
            <p:nvSpPr>
              <p:cNvPr id="102" name="Rectangle 22">
                <a:extLst>
                  <a:ext uri="{FF2B5EF4-FFF2-40B4-BE49-F238E27FC236}">
                    <a16:creationId xmlns:a16="http://schemas.microsoft.com/office/drawing/2014/main" id="{62F1EDD8-1952-331A-A822-E417DEDE4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" y="3254"/>
                <a:ext cx="191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-50</a:t>
                </a:r>
              </a:p>
            </p:txBody>
          </p:sp>
          <p:sp>
            <p:nvSpPr>
              <p:cNvPr id="103" name="Rectangle 25">
                <a:extLst>
                  <a:ext uri="{FF2B5EF4-FFF2-40B4-BE49-F238E27FC236}">
                    <a16:creationId xmlns:a16="http://schemas.microsoft.com/office/drawing/2014/main" id="{0CFC149F-6D55-395B-E626-B2F73A262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3254"/>
                <a:ext cx="265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-100</a:t>
                </a:r>
              </a:p>
            </p:txBody>
          </p:sp>
        </p:grpSp>
        <p:grpSp>
          <p:nvGrpSpPr>
            <p:cNvPr id="9" name="Group 109">
              <a:extLst>
                <a:ext uri="{FF2B5EF4-FFF2-40B4-BE49-F238E27FC236}">
                  <a16:creationId xmlns:a16="http://schemas.microsoft.com/office/drawing/2014/main" id="{6DC9145E-6E2B-0AD2-B965-4F9A57CFD1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3346" y="1547911"/>
              <a:ext cx="7397939" cy="4000315"/>
              <a:chOff x="1131" y="916"/>
              <a:chExt cx="4198" cy="2270"/>
            </a:xfrm>
          </p:grpSpPr>
          <p:sp>
            <p:nvSpPr>
              <p:cNvPr id="84" name="Line 8">
                <a:extLst>
                  <a:ext uri="{FF2B5EF4-FFF2-40B4-BE49-F238E27FC236}">
                    <a16:creationId xmlns:a16="http://schemas.microsoft.com/office/drawing/2014/main" id="{1FEF8AF3-D71B-C084-2BAA-0F01868A6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4" y="916"/>
                <a:ext cx="1" cy="227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5" name="Line 11">
                <a:extLst>
                  <a:ext uri="{FF2B5EF4-FFF2-40B4-BE49-F238E27FC236}">
                    <a16:creationId xmlns:a16="http://schemas.microsoft.com/office/drawing/2014/main" id="{6E896A24-FC67-1C3D-A8EC-1E6334AA08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4" y="916"/>
                <a:ext cx="1" cy="227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6" name="Line 14">
                <a:extLst>
                  <a:ext uri="{FF2B5EF4-FFF2-40B4-BE49-F238E27FC236}">
                    <a16:creationId xmlns:a16="http://schemas.microsoft.com/office/drawing/2014/main" id="{57CC08BD-2C30-E3D7-804A-8EF172CC2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5" y="916"/>
                <a:ext cx="1" cy="227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7" name="Line 20">
                <a:extLst>
                  <a:ext uri="{FF2B5EF4-FFF2-40B4-BE49-F238E27FC236}">
                    <a16:creationId xmlns:a16="http://schemas.microsoft.com/office/drawing/2014/main" id="{C578B8AF-708D-59CA-73EE-A139B10455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0" y="916"/>
                <a:ext cx="1" cy="227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8" name="Line 23">
                <a:extLst>
                  <a:ext uri="{FF2B5EF4-FFF2-40B4-BE49-F238E27FC236}">
                    <a16:creationId xmlns:a16="http://schemas.microsoft.com/office/drawing/2014/main" id="{1B0919CA-7157-AF3D-DB71-04E1E7F9C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916"/>
                <a:ext cx="1" cy="227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9" name="Line 27">
                <a:extLst>
                  <a:ext uri="{FF2B5EF4-FFF2-40B4-BE49-F238E27FC236}">
                    <a16:creationId xmlns:a16="http://schemas.microsoft.com/office/drawing/2014/main" id="{EEE9D6D2-CD83-B6CE-490E-704C433CE4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916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0" name="Line 30">
                <a:extLst>
                  <a:ext uri="{FF2B5EF4-FFF2-40B4-BE49-F238E27FC236}">
                    <a16:creationId xmlns:a16="http://schemas.microsoft.com/office/drawing/2014/main" id="{642237B1-42A7-4FB5-F33C-9E44DABB83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1201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1" name="Line 33">
                <a:extLst>
                  <a:ext uri="{FF2B5EF4-FFF2-40B4-BE49-F238E27FC236}">
                    <a16:creationId xmlns:a16="http://schemas.microsoft.com/office/drawing/2014/main" id="{D26F6E45-3623-EC6C-9313-1297990E51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1481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2" name="Line 36">
                <a:extLst>
                  <a:ext uri="{FF2B5EF4-FFF2-40B4-BE49-F238E27FC236}">
                    <a16:creationId xmlns:a16="http://schemas.microsoft.com/office/drawing/2014/main" id="{E5324FDC-CD75-1709-9921-DAFFD3BDD1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1766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3" name="Line 39">
                <a:extLst>
                  <a:ext uri="{FF2B5EF4-FFF2-40B4-BE49-F238E27FC236}">
                    <a16:creationId xmlns:a16="http://schemas.microsoft.com/office/drawing/2014/main" id="{02C4B03B-BD74-9E0E-218D-0FD019734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2051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4" name="Line 42">
                <a:extLst>
                  <a:ext uri="{FF2B5EF4-FFF2-40B4-BE49-F238E27FC236}">
                    <a16:creationId xmlns:a16="http://schemas.microsoft.com/office/drawing/2014/main" id="{0829C04F-634B-C430-6727-E3F56D6BB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2331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5" name="Line 45">
                <a:extLst>
                  <a:ext uri="{FF2B5EF4-FFF2-40B4-BE49-F238E27FC236}">
                    <a16:creationId xmlns:a16="http://schemas.microsoft.com/office/drawing/2014/main" id="{39295A07-5A86-5511-92F0-2212A2EFCF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2616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6" name="Line 48">
                <a:extLst>
                  <a:ext uri="{FF2B5EF4-FFF2-40B4-BE49-F238E27FC236}">
                    <a16:creationId xmlns:a16="http://schemas.microsoft.com/office/drawing/2014/main" id="{0E636920-5834-932F-3307-04DB3BF50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2896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97" name="Line 51">
                <a:extLst>
                  <a:ext uri="{FF2B5EF4-FFF2-40B4-BE49-F238E27FC236}">
                    <a16:creationId xmlns:a16="http://schemas.microsoft.com/office/drawing/2014/main" id="{72F36283-BB14-1035-1C7A-9085817268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1" y="3181"/>
                <a:ext cx="4198" cy="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</p:grpSp>
        <p:grpSp>
          <p:nvGrpSpPr>
            <p:cNvPr id="10" name="Group 106">
              <a:extLst>
                <a:ext uri="{FF2B5EF4-FFF2-40B4-BE49-F238E27FC236}">
                  <a16:creationId xmlns:a16="http://schemas.microsoft.com/office/drawing/2014/main" id="{07B72354-3EA8-55A6-3A37-D2C1E35F9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23513" y="1547911"/>
              <a:ext cx="56392" cy="4000315"/>
              <a:chOff x="1063" y="916"/>
              <a:chExt cx="32" cy="2270"/>
            </a:xfrm>
          </p:grpSpPr>
          <p:sp>
            <p:nvSpPr>
              <p:cNvPr id="74" name="Line 26">
                <a:extLst>
                  <a:ext uri="{FF2B5EF4-FFF2-40B4-BE49-F238E27FC236}">
                    <a16:creationId xmlns:a16="http://schemas.microsoft.com/office/drawing/2014/main" id="{F5E65395-D922-7C48-7886-C7361E8335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4" y="916"/>
                <a:ext cx="1" cy="227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75" name="Line 28">
                <a:extLst>
                  <a:ext uri="{FF2B5EF4-FFF2-40B4-BE49-F238E27FC236}">
                    <a16:creationId xmlns:a16="http://schemas.microsoft.com/office/drawing/2014/main" id="{32557713-D65A-6179-F331-C3D45D0F70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916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76" name="Line 31">
                <a:extLst>
                  <a:ext uri="{FF2B5EF4-FFF2-40B4-BE49-F238E27FC236}">
                    <a16:creationId xmlns:a16="http://schemas.microsoft.com/office/drawing/2014/main" id="{7C9447DA-DCD7-0B46-7E61-21D21F197E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1201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77" name="Line 34">
                <a:extLst>
                  <a:ext uri="{FF2B5EF4-FFF2-40B4-BE49-F238E27FC236}">
                    <a16:creationId xmlns:a16="http://schemas.microsoft.com/office/drawing/2014/main" id="{76E7738C-BFEC-79D4-52A0-8009AB7DE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1481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78" name="Line 37">
                <a:extLst>
                  <a:ext uri="{FF2B5EF4-FFF2-40B4-BE49-F238E27FC236}">
                    <a16:creationId xmlns:a16="http://schemas.microsoft.com/office/drawing/2014/main" id="{EAB85738-7D26-9164-1F3C-84F940F53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1766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79" name="Line 40">
                <a:extLst>
                  <a:ext uri="{FF2B5EF4-FFF2-40B4-BE49-F238E27FC236}">
                    <a16:creationId xmlns:a16="http://schemas.microsoft.com/office/drawing/2014/main" id="{CC922C99-2AF4-9AB8-3B79-135F7539F0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2051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0" name="Line 43">
                <a:extLst>
                  <a:ext uri="{FF2B5EF4-FFF2-40B4-BE49-F238E27FC236}">
                    <a16:creationId xmlns:a16="http://schemas.microsoft.com/office/drawing/2014/main" id="{A0D660F4-4CF3-97B3-3B43-D0047CEC8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2331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1" name="Line 46">
                <a:extLst>
                  <a:ext uri="{FF2B5EF4-FFF2-40B4-BE49-F238E27FC236}">
                    <a16:creationId xmlns:a16="http://schemas.microsoft.com/office/drawing/2014/main" id="{1AB5D566-DB78-17F9-B249-6631CD06D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2616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2" name="Line 49">
                <a:extLst>
                  <a:ext uri="{FF2B5EF4-FFF2-40B4-BE49-F238E27FC236}">
                    <a16:creationId xmlns:a16="http://schemas.microsoft.com/office/drawing/2014/main" id="{2C08261C-A4C4-EB9D-23CC-9AF24AD717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2896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83" name="Line 52">
                <a:extLst>
                  <a:ext uri="{FF2B5EF4-FFF2-40B4-BE49-F238E27FC236}">
                    <a16:creationId xmlns:a16="http://schemas.microsoft.com/office/drawing/2014/main" id="{85CAD9E7-F84E-BE9F-9792-3EA843FA26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3" y="3181"/>
                <a:ext cx="31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</p:grpSp>
        <p:grpSp>
          <p:nvGrpSpPr>
            <p:cNvPr id="11" name="Group 104">
              <a:extLst>
                <a:ext uri="{FF2B5EF4-FFF2-40B4-BE49-F238E27FC236}">
                  <a16:creationId xmlns:a16="http://schemas.microsoft.com/office/drawing/2014/main" id="{08A37653-94D8-C150-395D-97AF07DDBF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85165" y="1389307"/>
              <a:ext cx="262576" cy="4335143"/>
              <a:chOff x="937" y="874"/>
              <a:chExt cx="149" cy="2460"/>
            </a:xfrm>
          </p:grpSpPr>
          <p:sp>
            <p:nvSpPr>
              <p:cNvPr id="65" name="Rectangle 29">
                <a:extLst>
                  <a:ext uri="{FF2B5EF4-FFF2-40B4-BE49-F238E27FC236}">
                    <a16:creationId xmlns:a16="http://schemas.microsoft.com/office/drawing/2014/main" id="{97593D02-3955-ABF1-4FDE-7D4F579F1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" y="874"/>
                <a:ext cx="14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16</a:t>
                </a:r>
              </a:p>
            </p:txBody>
          </p:sp>
          <p:sp>
            <p:nvSpPr>
              <p:cNvPr id="66" name="Rectangle 32">
                <a:extLst>
                  <a:ext uri="{FF2B5EF4-FFF2-40B4-BE49-F238E27FC236}">
                    <a16:creationId xmlns:a16="http://schemas.microsoft.com/office/drawing/2014/main" id="{9D65DA8F-F13C-B066-A33E-81E652292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" y="1160"/>
                <a:ext cx="14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14</a:t>
                </a:r>
              </a:p>
            </p:txBody>
          </p:sp>
          <p:sp>
            <p:nvSpPr>
              <p:cNvPr id="67" name="Rectangle 35">
                <a:extLst>
                  <a:ext uri="{FF2B5EF4-FFF2-40B4-BE49-F238E27FC236}">
                    <a16:creationId xmlns:a16="http://schemas.microsoft.com/office/drawing/2014/main" id="{794CC40C-778A-97AB-9D85-3F8F0BBBF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" y="1439"/>
                <a:ext cx="14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12</a:t>
                </a:r>
              </a:p>
            </p:txBody>
          </p:sp>
          <p:sp>
            <p:nvSpPr>
              <p:cNvPr id="68" name="Rectangle 38">
                <a:extLst>
                  <a:ext uri="{FF2B5EF4-FFF2-40B4-BE49-F238E27FC236}">
                    <a16:creationId xmlns:a16="http://schemas.microsoft.com/office/drawing/2014/main" id="{D89E7C15-62F1-2D01-A31F-8582D7778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" y="1725"/>
                <a:ext cx="14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10</a:t>
                </a:r>
              </a:p>
            </p:txBody>
          </p:sp>
          <p:sp>
            <p:nvSpPr>
              <p:cNvPr id="69" name="Rectangle 41">
                <a:extLst>
                  <a:ext uri="{FF2B5EF4-FFF2-40B4-BE49-F238E27FC236}">
                    <a16:creationId xmlns:a16="http://schemas.microsoft.com/office/drawing/2014/main" id="{BA36F490-D5F6-A080-7F4D-1FB9564119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" y="2010"/>
                <a:ext cx="7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8</a:t>
                </a:r>
              </a:p>
            </p:txBody>
          </p:sp>
          <p:sp>
            <p:nvSpPr>
              <p:cNvPr id="70" name="Rectangle 44">
                <a:extLst>
                  <a:ext uri="{FF2B5EF4-FFF2-40B4-BE49-F238E27FC236}">
                    <a16:creationId xmlns:a16="http://schemas.microsoft.com/office/drawing/2014/main" id="{23E37337-CBE1-99DF-9206-4ADA2B8876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" y="2290"/>
                <a:ext cx="7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6</a:t>
                </a:r>
              </a:p>
            </p:txBody>
          </p:sp>
          <p:sp>
            <p:nvSpPr>
              <p:cNvPr id="71" name="Rectangle 47">
                <a:extLst>
                  <a:ext uri="{FF2B5EF4-FFF2-40B4-BE49-F238E27FC236}">
                    <a16:creationId xmlns:a16="http://schemas.microsoft.com/office/drawing/2014/main" id="{C9A0D301-2136-277B-2864-2597C49E36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" y="2575"/>
                <a:ext cx="7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4</a:t>
                </a:r>
              </a:p>
            </p:txBody>
          </p:sp>
          <p:sp>
            <p:nvSpPr>
              <p:cNvPr id="72" name="Rectangle 50">
                <a:extLst>
                  <a:ext uri="{FF2B5EF4-FFF2-40B4-BE49-F238E27FC236}">
                    <a16:creationId xmlns:a16="http://schemas.microsoft.com/office/drawing/2014/main" id="{EED0F152-890A-E09D-EC06-84E56AF47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" y="2855"/>
                <a:ext cx="7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2</a:t>
                </a:r>
              </a:p>
            </p:txBody>
          </p:sp>
          <p:sp>
            <p:nvSpPr>
              <p:cNvPr id="73" name="Rectangle 53">
                <a:extLst>
                  <a:ext uri="{FF2B5EF4-FFF2-40B4-BE49-F238E27FC236}">
                    <a16:creationId xmlns:a16="http://schemas.microsoft.com/office/drawing/2014/main" id="{6D5DB578-3294-03A7-0365-67D6171811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" y="3140"/>
                <a:ext cx="7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CH" sz="1667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Arial"/>
                  </a:rPr>
                  <a:t>0</a:t>
                </a:r>
              </a:p>
            </p:txBody>
          </p:sp>
        </p:grpSp>
        <p:sp>
          <p:nvSpPr>
            <p:cNvPr id="12" name="Text Box 111">
              <a:extLst>
                <a:ext uri="{FF2B5EF4-FFF2-40B4-BE49-F238E27FC236}">
                  <a16:creationId xmlns:a16="http://schemas.microsoft.com/office/drawing/2014/main" id="{99FBBDDD-74B3-3D91-28C0-437C9C01EF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8854" y="1796387"/>
              <a:ext cx="1085189" cy="532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Arial"/>
                </a:rPr>
                <a:t>Biofilm</a:t>
              </a:r>
            </a:p>
          </p:txBody>
        </p:sp>
        <p:sp>
          <p:nvSpPr>
            <p:cNvPr id="13" name="Line 110">
              <a:extLst>
                <a:ext uri="{FF2B5EF4-FFF2-40B4-BE49-F238E27FC236}">
                  <a16:creationId xmlns:a16="http://schemas.microsoft.com/office/drawing/2014/main" id="{4F637C2A-C160-0D60-49BB-9B1302C479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7458" y="2050151"/>
              <a:ext cx="146795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16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/>
              </a:endParaRPr>
            </a:p>
          </p:txBody>
        </p:sp>
        <p:sp>
          <p:nvSpPr>
            <p:cNvPr id="14" name="Text Box 113">
              <a:extLst>
                <a:ext uri="{FF2B5EF4-FFF2-40B4-BE49-F238E27FC236}">
                  <a16:creationId xmlns:a16="http://schemas.microsoft.com/office/drawing/2014/main" id="{2E7DF31F-8CFF-C5D2-3FA2-47F5B78277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0669" y="4279401"/>
              <a:ext cx="1715630" cy="532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Arial"/>
                </a:rPr>
                <a:t>Wastewater</a:t>
              </a:r>
            </a:p>
          </p:txBody>
        </p:sp>
        <p:sp>
          <p:nvSpPr>
            <p:cNvPr id="15" name="Line 114">
              <a:extLst>
                <a:ext uri="{FF2B5EF4-FFF2-40B4-BE49-F238E27FC236}">
                  <a16:creationId xmlns:a16="http://schemas.microsoft.com/office/drawing/2014/main" id="{694ABB10-BD79-E634-D36A-3F671DDBEC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75640" y="4545502"/>
              <a:ext cx="121947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sz="16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/>
              </a:endParaRPr>
            </a:p>
          </p:txBody>
        </p:sp>
        <p:grpSp>
          <p:nvGrpSpPr>
            <p:cNvPr id="16" name="Group 108">
              <a:extLst>
                <a:ext uri="{FF2B5EF4-FFF2-40B4-BE49-F238E27FC236}">
                  <a16:creationId xmlns:a16="http://schemas.microsoft.com/office/drawing/2014/main" id="{FD7FA3DF-BD48-A04B-889B-7D906E1526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02813" y="1720611"/>
              <a:ext cx="6881599" cy="3875195"/>
              <a:chOff x="1108" y="1014"/>
              <a:chExt cx="3905" cy="2199"/>
            </a:xfrm>
          </p:grpSpPr>
          <p:sp>
            <p:nvSpPr>
              <p:cNvPr id="17" name="Oval 56">
                <a:extLst>
                  <a:ext uri="{FF2B5EF4-FFF2-40B4-BE49-F238E27FC236}">
                    <a16:creationId xmlns:a16="http://schemas.microsoft.com/office/drawing/2014/main" id="{62DFA0C4-BBC6-C2AC-D2DD-254486BE91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" y="101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8" name="Oval 57">
                <a:extLst>
                  <a:ext uri="{FF2B5EF4-FFF2-40B4-BE49-F238E27FC236}">
                    <a16:creationId xmlns:a16="http://schemas.microsoft.com/office/drawing/2014/main" id="{C2C4A144-6AB3-BBE6-518B-938BED38CD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4" y="101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19" name="Oval 58">
                <a:extLst>
                  <a:ext uri="{FF2B5EF4-FFF2-40B4-BE49-F238E27FC236}">
                    <a16:creationId xmlns:a16="http://schemas.microsoft.com/office/drawing/2014/main" id="{7FF09314-518B-206E-2D3A-3EAA555A9E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5" y="102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0" name="Oval 59">
                <a:extLst>
                  <a:ext uri="{FF2B5EF4-FFF2-40B4-BE49-F238E27FC236}">
                    <a16:creationId xmlns:a16="http://schemas.microsoft.com/office/drawing/2014/main" id="{53F9679A-F9CD-C5DF-E599-5BF27287E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1" y="102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1" name="Oval 60">
                <a:extLst>
                  <a:ext uri="{FF2B5EF4-FFF2-40B4-BE49-F238E27FC236}">
                    <a16:creationId xmlns:a16="http://schemas.microsoft.com/office/drawing/2014/main" id="{F2BF0A34-B4CD-592B-AD67-5413624D5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" y="102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2" name="Oval 61">
                <a:extLst>
                  <a:ext uri="{FF2B5EF4-FFF2-40B4-BE49-F238E27FC236}">
                    <a16:creationId xmlns:a16="http://schemas.microsoft.com/office/drawing/2014/main" id="{BC61325D-37A7-A4A2-30F3-BB6AC3518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8" y="1055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3" name="Oval 62">
                <a:extLst>
                  <a:ext uri="{FF2B5EF4-FFF2-40B4-BE49-F238E27FC236}">
                    <a16:creationId xmlns:a16="http://schemas.microsoft.com/office/drawing/2014/main" id="{E6E22F99-A2B7-D8F3-7A15-655C45298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4" y="1071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4" name="Oval 63">
                <a:extLst>
                  <a:ext uri="{FF2B5EF4-FFF2-40B4-BE49-F238E27FC236}">
                    <a16:creationId xmlns:a16="http://schemas.microsoft.com/office/drawing/2014/main" id="{2835ADA5-622C-627F-A7AF-E22C6AF277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5" y="115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5" name="Oval 64">
                <a:extLst>
                  <a:ext uri="{FF2B5EF4-FFF2-40B4-BE49-F238E27FC236}">
                    <a16:creationId xmlns:a16="http://schemas.microsoft.com/office/drawing/2014/main" id="{BEEC462C-E415-D7EA-F7F9-C7B45A839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1211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6" name="Oval 65">
                <a:extLst>
                  <a:ext uri="{FF2B5EF4-FFF2-40B4-BE49-F238E27FC236}">
                    <a16:creationId xmlns:a16="http://schemas.microsoft.com/office/drawing/2014/main" id="{5C56AA0A-EE46-7E80-D0BF-B4CD4F989F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7" y="1340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7" name="Oval 66">
                <a:extLst>
                  <a:ext uri="{FF2B5EF4-FFF2-40B4-BE49-F238E27FC236}">
                    <a16:creationId xmlns:a16="http://schemas.microsoft.com/office/drawing/2014/main" id="{3FB9FE98-F7AC-CB7B-CE12-D209FEB655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8" y="1480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8" name="Oval 67">
                <a:extLst>
                  <a:ext uri="{FF2B5EF4-FFF2-40B4-BE49-F238E27FC236}">
                    <a16:creationId xmlns:a16="http://schemas.microsoft.com/office/drawing/2014/main" id="{EF06F805-A086-5F97-5AE3-7A5EA16FE4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4" y="1693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29" name="Oval 68">
                <a:extLst>
                  <a:ext uri="{FF2B5EF4-FFF2-40B4-BE49-F238E27FC236}">
                    <a16:creationId xmlns:a16="http://schemas.microsoft.com/office/drawing/2014/main" id="{DFF25837-541E-2FDA-314C-A077E2BB0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9" y="1931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0" name="Oval 69">
                <a:extLst>
                  <a:ext uri="{FF2B5EF4-FFF2-40B4-BE49-F238E27FC236}">
                    <a16:creationId xmlns:a16="http://schemas.microsoft.com/office/drawing/2014/main" id="{BAD322B7-E80C-67F1-6266-11B665E5D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" y="215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1" name="Oval 70">
                <a:extLst>
                  <a:ext uri="{FF2B5EF4-FFF2-40B4-BE49-F238E27FC236}">
                    <a16:creationId xmlns:a16="http://schemas.microsoft.com/office/drawing/2014/main" id="{EEE01D80-4D70-AB72-04F2-FFC37670D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2330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2" name="Oval 71">
                <a:extLst>
                  <a:ext uri="{FF2B5EF4-FFF2-40B4-BE49-F238E27FC236}">
                    <a16:creationId xmlns:a16="http://schemas.microsoft.com/office/drawing/2014/main" id="{B5A7B404-D161-48C0-7BCD-A81F4E2D46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2" y="2501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3" name="Oval 72">
                <a:extLst>
                  <a:ext uri="{FF2B5EF4-FFF2-40B4-BE49-F238E27FC236}">
                    <a16:creationId xmlns:a16="http://schemas.microsoft.com/office/drawing/2014/main" id="{E9DF3D65-B13A-D1E8-DCBA-9469246D3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657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4" name="Oval 73">
                <a:extLst>
                  <a:ext uri="{FF2B5EF4-FFF2-40B4-BE49-F238E27FC236}">
                    <a16:creationId xmlns:a16="http://schemas.microsoft.com/office/drawing/2014/main" id="{91139813-E9C8-45EB-14E5-AEFCA8713D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9" y="2771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5" name="Oval 74">
                <a:extLst>
                  <a:ext uri="{FF2B5EF4-FFF2-40B4-BE49-F238E27FC236}">
                    <a16:creationId xmlns:a16="http://schemas.microsoft.com/office/drawing/2014/main" id="{C568AF79-ED8F-FEAE-9639-1A81287686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5" y="2895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6" name="Oval 75">
                <a:extLst>
                  <a:ext uri="{FF2B5EF4-FFF2-40B4-BE49-F238E27FC236}">
                    <a16:creationId xmlns:a16="http://schemas.microsoft.com/office/drawing/2014/main" id="{7EBC1745-EBB2-0946-CF86-9034979FF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99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7" name="Oval 76">
                <a:extLst>
                  <a:ext uri="{FF2B5EF4-FFF2-40B4-BE49-F238E27FC236}">
                    <a16:creationId xmlns:a16="http://schemas.microsoft.com/office/drawing/2014/main" id="{FDE2CDF0-6918-6C28-4BDC-912256F40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3082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8" name="Oval 77">
                <a:extLst>
                  <a:ext uri="{FF2B5EF4-FFF2-40B4-BE49-F238E27FC236}">
                    <a16:creationId xmlns:a16="http://schemas.microsoft.com/office/drawing/2014/main" id="{390FDFA0-0802-3CF7-AAAE-270657538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3108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39" name="Oval 78">
                <a:extLst>
                  <a:ext uri="{FF2B5EF4-FFF2-40B4-BE49-F238E27FC236}">
                    <a16:creationId xmlns:a16="http://schemas.microsoft.com/office/drawing/2014/main" id="{5248D6BA-FF4F-05FF-6EF6-86107EB01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9" y="314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0" name="Oval 79">
                <a:extLst>
                  <a:ext uri="{FF2B5EF4-FFF2-40B4-BE49-F238E27FC236}">
                    <a16:creationId xmlns:a16="http://schemas.microsoft.com/office/drawing/2014/main" id="{0040162B-9E71-4BFC-5582-275DA287D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5" y="3165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1" name="Oval 80">
                <a:extLst>
                  <a:ext uri="{FF2B5EF4-FFF2-40B4-BE49-F238E27FC236}">
                    <a16:creationId xmlns:a16="http://schemas.microsoft.com/office/drawing/2014/main" id="{C9CB849E-4EE4-0453-32D3-2196AB739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" y="1522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2" name="Oval 81">
                <a:extLst>
                  <a:ext uri="{FF2B5EF4-FFF2-40B4-BE49-F238E27FC236}">
                    <a16:creationId xmlns:a16="http://schemas.microsoft.com/office/drawing/2014/main" id="{59EB2A71-A2D9-0D05-EBB6-09EB17D678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4" y="1522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3" name="Oval 82">
                <a:extLst>
                  <a:ext uri="{FF2B5EF4-FFF2-40B4-BE49-F238E27FC236}">
                    <a16:creationId xmlns:a16="http://schemas.microsoft.com/office/drawing/2014/main" id="{5147C334-09E9-D368-283D-619058873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5" y="1537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4" name="Oval 83">
                <a:extLst>
                  <a:ext uri="{FF2B5EF4-FFF2-40B4-BE49-F238E27FC236}">
                    <a16:creationId xmlns:a16="http://schemas.microsoft.com/office/drawing/2014/main" id="{7382AB70-FAD3-1480-BD5E-482E2FB1B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1" y="1553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5" name="Oval 84">
                <a:extLst>
                  <a:ext uri="{FF2B5EF4-FFF2-40B4-BE49-F238E27FC236}">
                    <a16:creationId xmlns:a16="http://schemas.microsoft.com/office/drawing/2014/main" id="{B916CC85-FC53-A6D6-9432-3324B73E0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" y="159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6" name="Oval 85">
                <a:extLst>
                  <a:ext uri="{FF2B5EF4-FFF2-40B4-BE49-F238E27FC236}">
                    <a16:creationId xmlns:a16="http://schemas.microsoft.com/office/drawing/2014/main" id="{9160AAFB-600A-A93A-ED18-B6B3421D37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8" y="1610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7" name="Oval 86">
                <a:extLst>
                  <a:ext uri="{FF2B5EF4-FFF2-40B4-BE49-F238E27FC236}">
                    <a16:creationId xmlns:a16="http://schemas.microsoft.com/office/drawing/2014/main" id="{2AF3DD76-9386-DE16-0F3A-6612AA672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4" y="1708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8" name="Oval 87">
                <a:extLst>
                  <a:ext uri="{FF2B5EF4-FFF2-40B4-BE49-F238E27FC236}">
                    <a16:creationId xmlns:a16="http://schemas.microsoft.com/office/drawing/2014/main" id="{C47FADDF-81FD-F161-BD71-ECFB59722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5" y="1776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49" name="Oval 88">
                <a:extLst>
                  <a:ext uri="{FF2B5EF4-FFF2-40B4-BE49-F238E27FC236}">
                    <a16:creationId xmlns:a16="http://schemas.microsoft.com/office/drawing/2014/main" id="{315643EF-4A6D-9E90-1057-607780D742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187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0" name="Oval 89">
                <a:extLst>
                  <a:ext uri="{FF2B5EF4-FFF2-40B4-BE49-F238E27FC236}">
                    <a16:creationId xmlns:a16="http://schemas.microsoft.com/office/drawing/2014/main" id="{B283124B-2977-AABB-B90E-74B2EE526F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7" y="200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1" name="Oval 90">
                <a:extLst>
                  <a:ext uri="{FF2B5EF4-FFF2-40B4-BE49-F238E27FC236}">
                    <a16:creationId xmlns:a16="http://schemas.microsoft.com/office/drawing/2014/main" id="{267184D8-C1DF-0F1D-2C73-0F5105E0F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8" y="214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2" name="Oval 91">
                <a:extLst>
                  <a:ext uri="{FF2B5EF4-FFF2-40B4-BE49-F238E27FC236}">
                    <a16:creationId xmlns:a16="http://schemas.microsoft.com/office/drawing/2014/main" id="{28064C74-1E8C-E8EA-6B5E-C0D2B8074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4" y="2387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3" name="Oval 92">
                <a:extLst>
                  <a:ext uri="{FF2B5EF4-FFF2-40B4-BE49-F238E27FC236}">
                    <a16:creationId xmlns:a16="http://schemas.microsoft.com/office/drawing/2014/main" id="{0F927F64-DAFA-C93A-D5E7-3A344A8DE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9" y="2610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4" name="Oval 93">
                <a:extLst>
                  <a:ext uri="{FF2B5EF4-FFF2-40B4-BE49-F238E27FC236}">
                    <a16:creationId xmlns:a16="http://schemas.microsoft.com/office/drawing/2014/main" id="{A4AE86CD-D2E3-BCFF-D20E-A6E615557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" y="271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5" name="Oval 94">
                <a:extLst>
                  <a:ext uri="{FF2B5EF4-FFF2-40B4-BE49-F238E27FC236}">
                    <a16:creationId xmlns:a16="http://schemas.microsoft.com/office/drawing/2014/main" id="{B14ABAEE-03FB-C03C-A6CC-F2D3BC60F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2823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6" name="Oval 95">
                <a:extLst>
                  <a:ext uri="{FF2B5EF4-FFF2-40B4-BE49-F238E27FC236}">
                    <a16:creationId xmlns:a16="http://schemas.microsoft.com/office/drawing/2014/main" id="{D4DBDA3E-73B0-47E7-8F06-FF5C6CEAA1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2" y="2911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7" name="Oval 96">
                <a:extLst>
                  <a:ext uri="{FF2B5EF4-FFF2-40B4-BE49-F238E27FC236}">
                    <a16:creationId xmlns:a16="http://schemas.microsoft.com/office/drawing/2014/main" id="{E4C68C63-52E5-A236-5979-F2952906BB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994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8" name="Oval 97">
                <a:extLst>
                  <a:ext uri="{FF2B5EF4-FFF2-40B4-BE49-F238E27FC236}">
                    <a16:creationId xmlns:a16="http://schemas.microsoft.com/office/drawing/2014/main" id="{81788478-172A-0EE9-2807-50E75EB53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9" y="3035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59" name="Oval 98">
                <a:extLst>
                  <a:ext uri="{FF2B5EF4-FFF2-40B4-BE49-F238E27FC236}">
                    <a16:creationId xmlns:a16="http://schemas.microsoft.com/office/drawing/2014/main" id="{B3FC24BB-ACCF-5368-283B-C87EDD36A6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5" y="3082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60" name="Oval 99">
                <a:extLst>
                  <a:ext uri="{FF2B5EF4-FFF2-40B4-BE49-F238E27FC236}">
                    <a16:creationId xmlns:a16="http://schemas.microsoft.com/office/drawing/2014/main" id="{9C0EAD5E-BD70-7170-B505-BC78AFDCEC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3108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61" name="Oval 100">
                <a:extLst>
                  <a:ext uri="{FF2B5EF4-FFF2-40B4-BE49-F238E27FC236}">
                    <a16:creationId xmlns:a16="http://schemas.microsoft.com/office/drawing/2014/main" id="{48EBBEC2-8209-C72A-983B-0AF6439BE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314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62" name="Oval 101">
                <a:extLst>
                  <a:ext uri="{FF2B5EF4-FFF2-40B4-BE49-F238E27FC236}">
                    <a16:creationId xmlns:a16="http://schemas.microsoft.com/office/drawing/2014/main" id="{6866E21D-197B-242B-AE5E-8020528AC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3149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63" name="Oval 102">
                <a:extLst>
                  <a:ext uri="{FF2B5EF4-FFF2-40B4-BE49-F238E27FC236}">
                    <a16:creationId xmlns:a16="http://schemas.microsoft.com/office/drawing/2014/main" id="{8C3A393B-1452-4C41-A0F3-C34C0C4620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9" y="3165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  <p:sp>
            <p:nvSpPr>
              <p:cNvPr id="64" name="Oval 103">
                <a:extLst>
                  <a:ext uri="{FF2B5EF4-FFF2-40B4-BE49-F238E27FC236}">
                    <a16:creationId xmlns:a16="http://schemas.microsoft.com/office/drawing/2014/main" id="{E88C9495-186C-A163-BD44-9D0D523AC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5" y="3165"/>
                <a:ext cx="48" cy="48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H" sz="1667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endParaRPr>
              </a:p>
            </p:txBody>
          </p:sp>
        </p:grpSp>
      </p:grpSp>
      <p:sp>
        <p:nvSpPr>
          <p:cNvPr id="3" name="Text Box 9">
            <a:extLst>
              <a:ext uri="{FF2B5EF4-FFF2-40B4-BE49-F238E27FC236}">
                <a16:creationId xmlns:a16="http://schemas.microsoft.com/office/drawing/2014/main" id="{803F7E7A-54E6-9D03-ACDD-50FECB4A5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06593"/>
            <a:ext cx="51062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Larsen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Harremoes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 (1994)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Arial"/>
              </a:rPr>
              <a:t>Water Research 28(6), 1435-1441. </a:t>
            </a:r>
            <a:endParaRPr kumimoji="0" lang="en-US" altLang="en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Arial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48DEB1FA-416B-4F5A-AEC8-B1D5E4134480}"/>
              </a:ext>
            </a:extLst>
          </p:cNvPr>
          <p:cNvSpPr/>
          <p:nvPr/>
        </p:nvSpPr>
        <p:spPr>
          <a:xfrm>
            <a:off x="2671672" y="1708220"/>
            <a:ext cx="7205858" cy="3830892"/>
          </a:xfrm>
          <a:custGeom>
            <a:avLst/>
            <a:gdLst>
              <a:gd name="connsiteX0" fmla="*/ 7205858 w 7205858"/>
              <a:gd name="connsiteY0" fmla="*/ 0 h 3830892"/>
              <a:gd name="connsiteX1" fmla="*/ 6542666 w 7205858"/>
              <a:gd name="connsiteY1" fmla="*/ 40193 h 3830892"/>
              <a:gd name="connsiteX2" fmla="*/ 5899572 w 7205858"/>
              <a:gd name="connsiteY2" fmla="*/ 40193 h 3830892"/>
              <a:gd name="connsiteX3" fmla="*/ 5296671 w 7205858"/>
              <a:gd name="connsiteY3" fmla="*/ 90435 h 3830892"/>
              <a:gd name="connsiteX4" fmla="*/ 4683721 w 7205858"/>
              <a:gd name="connsiteY4" fmla="*/ 361740 h 3830892"/>
              <a:gd name="connsiteX5" fmla="*/ 4080820 w 7205858"/>
              <a:gd name="connsiteY5" fmla="*/ 844061 h 3830892"/>
              <a:gd name="connsiteX6" fmla="*/ 3156372 w 7205858"/>
              <a:gd name="connsiteY6" fmla="*/ 2049864 h 3830892"/>
              <a:gd name="connsiteX7" fmla="*/ 2231924 w 7205858"/>
              <a:gd name="connsiteY7" fmla="*/ 2924070 h 3830892"/>
              <a:gd name="connsiteX8" fmla="*/ 1649119 w 7205858"/>
              <a:gd name="connsiteY8" fmla="*/ 3326004 h 3830892"/>
              <a:gd name="connsiteX9" fmla="*/ 1026121 w 7205858"/>
              <a:gd name="connsiteY9" fmla="*/ 3657600 h 3830892"/>
              <a:gd name="connsiteX10" fmla="*/ 81576 w 7205858"/>
              <a:gd name="connsiteY10" fmla="*/ 3818373 h 3830892"/>
              <a:gd name="connsiteX11" fmla="*/ 111721 w 7205858"/>
              <a:gd name="connsiteY11" fmla="*/ 3808325 h 383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05858" h="3830892">
                <a:moveTo>
                  <a:pt x="7205858" y="0"/>
                </a:moveTo>
                <a:cubicBezTo>
                  <a:pt x="6983119" y="16747"/>
                  <a:pt x="6760380" y="33494"/>
                  <a:pt x="6542666" y="40193"/>
                </a:cubicBezTo>
                <a:cubicBezTo>
                  <a:pt x="6324952" y="46892"/>
                  <a:pt x="6107238" y="31819"/>
                  <a:pt x="5899572" y="40193"/>
                </a:cubicBezTo>
                <a:cubicBezTo>
                  <a:pt x="5691906" y="48567"/>
                  <a:pt x="5499313" y="36844"/>
                  <a:pt x="5296671" y="90435"/>
                </a:cubicBezTo>
                <a:cubicBezTo>
                  <a:pt x="5094029" y="144026"/>
                  <a:pt x="4886363" y="236136"/>
                  <a:pt x="4683721" y="361740"/>
                </a:cubicBezTo>
                <a:cubicBezTo>
                  <a:pt x="4481079" y="487344"/>
                  <a:pt x="4335378" y="562707"/>
                  <a:pt x="4080820" y="844061"/>
                </a:cubicBezTo>
                <a:cubicBezTo>
                  <a:pt x="3826262" y="1125415"/>
                  <a:pt x="3464521" y="1703196"/>
                  <a:pt x="3156372" y="2049864"/>
                </a:cubicBezTo>
                <a:cubicBezTo>
                  <a:pt x="2848223" y="2396532"/>
                  <a:pt x="2483133" y="2711380"/>
                  <a:pt x="2231924" y="2924070"/>
                </a:cubicBezTo>
                <a:cubicBezTo>
                  <a:pt x="1980715" y="3136760"/>
                  <a:pt x="1850086" y="3203749"/>
                  <a:pt x="1649119" y="3326004"/>
                </a:cubicBezTo>
                <a:cubicBezTo>
                  <a:pt x="1448152" y="3448259"/>
                  <a:pt x="1287378" y="3575539"/>
                  <a:pt x="1026121" y="3657600"/>
                </a:cubicBezTo>
                <a:cubicBezTo>
                  <a:pt x="764864" y="3739661"/>
                  <a:pt x="233976" y="3793252"/>
                  <a:pt x="81576" y="3818373"/>
                </a:cubicBezTo>
                <a:cubicBezTo>
                  <a:pt x="-70824" y="3843494"/>
                  <a:pt x="20448" y="3825909"/>
                  <a:pt x="111721" y="3808325"/>
                </a:cubicBez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2B19047-225C-4AC3-98DE-03EA84A489EE}"/>
              </a:ext>
            </a:extLst>
          </p:cNvPr>
          <p:cNvSpPr/>
          <p:nvPr/>
        </p:nvSpPr>
        <p:spPr>
          <a:xfrm>
            <a:off x="2793442" y="2602523"/>
            <a:ext cx="7033846" cy="2924070"/>
          </a:xfrm>
          <a:custGeom>
            <a:avLst/>
            <a:gdLst>
              <a:gd name="connsiteX0" fmla="*/ 7033846 w 7033846"/>
              <a:gd name="connsiteY0" fmla="*/ 0 h 2924070"/>
              <a:gd name="connsiteX1" fmla="*/ 6420896 w 7033846"/>
              <a:gd name="connsiteY1" fmla="*/ 50242 h 2924070"/>
              <a:gd name="connsiteX2" fmla="*/ 5817995 w 7033846"/>
              <a:gd name="connsiteY2" fmla="*/ 150725 h 2924070"/>
              <a:gd name="connsiteX3" fmla="*/ 5496448 w 7033846"/>
              <a:gd name="connsiteY3" fmla="*/ 180870 h 2924070"/>
              <a:gd name="connsiteX4" fmla="*/ 5205046 w 7033846"/>
              <a:gd name="connsiteY4" fmla="*/ 331596 h 2924070"/>
              <a:gd name="connsiteX5" fmla="*/ 4582048 w 7033846"/>
              <a:gd name="connsiteY5" fmla="*/ 653143 h 2924070"/>
              <a:gd name="connsiteX6" fmla="*/ 3959050 w 7033846"/>
              <a:gd name="connsiteY6" fmla="*/ 1115367 h 2924070"/>
              <a:gd name="connsiteX7" fmla="*/ 3336053 w 7033846"/>
              <a:gd name="connsiteY7" fmla="*/ 1949380 h 2924070"/>
              <a:gd name="connsiteX8" fmla="*/ 2733151 w 7033846"/>
              <a:gd name="connsiteY8" fmla="*/ 2321169 h 2924070"/>
              <a:gd name="connsiteX9" fmla="*/ 2130250 w 7033846"/>
              <a:gd name="connsiteY9" fmla="*/ 2612572 h 2924070"/>
              <a:gd name="connsiteX10" fmla="*/ 1507253 w 7033846"/>
              <a:gd name="connsiteY10" fmla="*/ 2763297 h 2924070"/>
              <a:gd name="connsiteX11" fmla="*/ 904351 w 7033846"/>
              <a:gd name="connsiteY11" fmla="*/ 2883877 h 2924070"/>
              <a:gd name="connsiteX12" fmla="*/ 0 w 7033846"/>
              <a:gd name="connsiteY12" fmla="*/ 2924070 h 2924070"/>
              <a:gd name="connsiteX13" fmla="*/ 0 w 7033846"/>
              <a:gd name="connsiteY13" fmla="*/ 2924070 h 292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3846" h="2924070">
                <a:moveTo>
                  <a:pt x="7033846" y="0"/>
                </a:moveTo>
                <a:cubicBezTo>
                  <a:pt x="6828692" y="12560"/>
                  <a:pt x="6623538" y="25121"/>
                  <a:pt x="6420896" y="50242"/>
                </a:cubicBezTo>
                <a:cubicBezTo>
                  <a:pt x="6218254" y="75363"/>
                  <a:pt x="5972070" y="128954"/>
                  <a:pt x="5817995" y="150725"/>
                </a:cubicBezTo>
                <a:cubicBezTo>
                  <a:pt x="5663920" y="172496"/>
                  <a:pt x="5598606" y="150725"/>
                  <a:pt x="5496448" y="180870"/>
                </a:cubicBezTo>
                <a:cubicBezTo>
                  <a:pt x="5394290" y="211015"/>
                  <a:pt x="5205046" y="331596"/>
                  <a:pt x="5205046" y="331596"/>
                </a:cubicBezTo>
                <a:cubicBezTo>
                  <a:pt x="5052646" y="410308"/>
                  <a:pt x="4789714" y="522515"/>
                  <a:pt x="4582048" y="653143"/>
                </a:cubicBezTo>
                <a:cubicBezTo>
                  <a:pt x="4374382" y="783772"/>
                  <a:pt x="4166716" y="899328"/>
                  <a:pt x="3959050" y="1115367"/>
                </a:cubicBezTo>
                <a:cubicBezTo>
                  <a:pt x="3751384" y="1331407"/>
                  <a:pt x="3540369" y="1748413"/>
                  <a:pt x="3336053" y="1949380"/>
                </a:cubicBezTo>
                <a:cubicBezTo>
                  <a:pt x="3131737" y="2150347"/>
                  <a:pt x="2934118" y="2210637"/>
                  <a:pt x="2733151" y="2321169"/>
                </a:cubicBezTo>
                <a:cubicBezTo>
                  <a:pt x="2532184" y="2431701"/>
                  <a:pt x="2334566" y="2538884"/>
                  <a:pt x="2130250" y="2612572"/>
                </a:cubicBezTo>
                <a:cubicBezTo>
                  <a:pt x="1925934" y="2686260"/>
                  <a:pt x="1711569" y="2718080"/>
                  <a:pt x="1507253" y="2763297"/>
                </a:cubicBezTo>
                <a:cubicBezTo>
                  <a:pt x="1302936" y="2808515"/>
                  <a:pt x="1155560" y="2857082"/>
                  <a:pt x="904351" y="2883877"/>
                </a:cubicBezTo>
                <a:cubicBezTo>
                  <a:pt x="653142" y="2910673"/>
                  <a:pt x="0" y="2924070"/>
                  <a:pt x="0" y="2924070"/>
                </a:cubicBezTo>
                <a:lnTo>
                  <a:pt x="0" y="2924070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090E7E8B-A41B-4E9D-AD47-502007134AD4}"/>
              </a:ext>
            </a:extLst>
          </p:cNvPr>
          <p:cNvSpPr/>
          <p:nvPr/>
        </p:nvSpPr>
        <p:spPr>
          <a:xfrm>
            <a:off x="2643941" y="1728876"/>
            <a:ext cx="7205858" cy="3830892"/>
          </a:xfrm>
          <a:custGeom>
            <a:avLst/>
            <a:gdLst>
              <a:gd name="connsiteX0" fmla="*/ 7205858 w 7205858"/>
              <a:gd name="connsiteY0" fmla="*/ 0 h 3830892"/>
              <a:gd name="connsiteX1" fmla="*/ 6542666 w 7205858"/>
              <a:gd name="connsiteY1" fmla="*/ 40193 h 3830892"/>
              <a:gd name="connsiteX2" fmla="*/ 5899572 w 7205858"/>
              <a:gd name="connsiteY2" fmla="*/ 40193 h 3830892"/>
              <a:gd name="connsiteX3" fmla="*/ 5296671 w 7205858"/>
              <a:gd name="connsiteY3" fmla="*/ 90435 h 3830892"/>
              <a:gd name="connsiteX4" fmla="*/ 4683721 w 7205858"/>
              <a:gd name="connsiteY4" fmla="*/ 361740 h 3830892"/>
              <a:gd name="connsiteX5" fmla="*/ 4080820 w 7205858"/>
              <a:gd name="connsiteY5" fmla="*/ 844061 h 3830892"/>
              <a:gd name="connsiteX6" fmla="*/ 3156372 w 7205858"/>
              <a:gd name="connsiteY6" fmla="*/ 2049864 h 3830892"/>
              <a:gd name="connsiteX7" fmla="*/ 2231924 w 7205858"/>
              <a:gd name="connsiteY7" fmla="*/ 2924070 h 3830892"/>
              <a:gd name="connsiteX8" fmla="*/ 1649119 w 7205858"/>
              <a:gd name="connsiteY8" fmla="*/ 3326004 h 3830892"/>
              <a:gd name="connsiteX9" fmla="*/ 1026121 w 7205858"/>
              <a:gd name="connsiteY9" fmla="*/ 3657600 h 3830892"/>
              <a:gd name="connsiteX10" fmla="*/ 81576 w 7205858"/>
              <a:gd name="connsiteY10" fmla="*/ 3818373 h 3830892"/>
              <a:gd name="connsiteX11" fmla="*/ 111721 w 7205858"/>
              <a:gd name="connsiteY11" fmla="*/ 3808325 h 383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05858" h="3830892">
                <a:moveTo>
                  <a:pt x="7205858" y="0"/>
                </a:moveTo>
                <a:cubicBezTo>
                  <a:pt x="6983119" y="16747"/>
                  <a:pt x="6760380" y="33494"/>
                  <a:pt x="6542666" y="40193"/>
                </a:cubicBezTo>
                <a:cubicBezTo>
                  <a:pt x="6324952" y="46892"/>
                  <a:pt x="6107238" y="31819"/>
                  <a:pt x="5899572" y="40193"/>
                </a:cubicBezTo>
                <a:cubicBezTo>
                  <a:pt x="5691906" y="48567"/>
                  <a:pt x="5499313" y="36844"/>
                  <a:pt x="5296671" y="90435"/>
                </a:cubicBezTo>
                <a:cubicBezTo>
                  <a:pt x="5094029" y="144026"/>
                  <a:pt x="4886363" y="236136"/>
                  <a:pt x="4683721" y="361740"/>
                </a:cubicBezTo>
                <a:cubicBezTo>
                  <a:pt x="4481079" y="487344"/>
                  <a:pt x="4335378" y="562707"/>
                  <a:pt x="4080820" y="844061"/>
                </a:cubicBezTo>
                <a:cubicBezTo>
                  <a:pt x="3826262" y="1125415"/>
                  <a:pt x="3464521" y="1703196"/>
                  <a:pt x="3156372" y="2049864"/>
                </a:cubicBezTo>
                <a:cubicBezTo>
                  <a:pt x="2848223" y="2396532"/>
                  <a:pt x="2483133" y="2711380"/>
                  <a:pt x="2231924" y="2924070"/>
                </a:cubicBezTo>
                <a:cubicBezTo>
                  <a:pt x="1980715" y="3136760"/>
                  <a:pt x="1850086" y="3203749"/>
                  <a:pt x="1649119" y="3326004"/>
                </a:cubicBezTo>
                <a:cubicBezTo>
                  <a:pt x="1448152" y="3448259"/>
                  <a:pt x="1287378" y="3575539"/>
                  <a:pt x="1026121" y="3657600"/>
                </a:cubicBezTo>
                <a:cubicBezTo>
                  <a:pt x="764864" y="3739661"/>
                  <a:pt x="233976" y="3793252"/>
                  <a:pt x="81576" y="3818373"/>
                </a:cubicBezTo>
                <a:cubicBezTo>
                  <a:pt x="-70824" y="3843494"/>
                  <a:pt x="20448" y="3825909"/>
                  <a:pt x="111721" y="3808325"/>
                </a:cubicBezTo>
              </a:path>
            </a:pathLst>
          </a:custGeom>
          <a:noFill/>
          <a:ln w="28575">
            <a:solidFill>
              <a:schemeClr val="tx2"/>
            </a:solidFill>
            <a:prstDash val="lg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42D197-61AA-9102-2CB3-33939F4CC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  <a:endParaRPr lang="en-CH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928890-80EB-5C98-AC1B-DBBBAC086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436" y="843266"/>
            <a:ext cx="11647862" cy="5689600"/>
          </a:xfrm>
        </p:spPr>
        <p:txBody>
          <a:bodyPr/>
          <a:lstStyle/>
          <a:p>
            <a:endParaRPr lang="en-US" sz="3000" b="1" dirty="0"/>
          </a:p>
          <a:p>
            <a:r>
              <a:rPr lang="en-US" sz="3000" dirty="0"/>
              <a:t>Explain relevant processes determining concentration profiles inside the biofilm</a:t>
            </a:r>
          </a:p>
          <a:p>
            <a:pPr lvl="1">
              <a:buFont typeface="Arial Narrow" panose="020B0606020202030204" pitchFamily="34" charset="0"/>
              <a:buChar char="−"/>
            </a:pPr>
            <a:r>
              <a:rPr lang="en-US" dirty="0"/>
              <a:t>Diffusion (Fick’s first law)</a:t>
            </a:r>
          </a:p>
          <a:p>
            <a:pPr lvl="1">
              <a:buFont typeface="Arial Narrow" panose="020B0606020202030204" pitchFamily="34" charset="0"/>
              <a:buChar char="−"/>
            </a:pPr>
            <a:r>
              <a:rPr lang="en-US" dirty="0"/>
              <a:t>Biological degradation</a:t>
            </a:r>
          </a:p>
          <a:p>
            <a:endParaRPr lang="en-US" sz="2800" dirty="0"/>
          </a:p>
          <a:p>
            <a:r>
              <a:rPr lang="en-US" sz="3000" dirty="0"/>
              <a:t>Derive a mass balance equation considering diffusion and reaction in the biofilm</a:t>
            </a:r>
          </a:p>
          <a:p>
            <a:endParaRPr lang="en-US" dirty="0"/>
          </a:p>
          <a:p>
            <a:r>
              <a:rPr lang="en-US" sz="3000" dirty="0"/>
              <a:t>Assuming first order degradation kinetics:</a:t>
            </a:r>
          </a:p>
          <a:p>
            <a:pPr lvl="1">
              <a:buFont typeface="Arial Narrow" panose="020B0606020202030204" pitchFamily="34" charset="0"/>
              <a:buChar char="−"/>
            </a:pPr>
            <a:r>
              <a:rPr lang="en-US" dirty="0"/>
              <a:t>Calculate substrate concentrations inside the biofilm</a:t>
            </a:r>
          </a:p>
          <a:p>
            <a:pPr lvl="1">
              <a:buFont typeface="Arial Narrow" panose="020B0606020202030204" pitchFamily="34" charset="0"/>
              <a:buChar char="−"/>
            </a:pPr>
            <a:r>
              <a:rPr lang="en-US" dirty="0"/>
              <a:t>Calculate substrate flux into the biofilm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01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218">
        <p:fade/>
      </p:transition>
    </mc:Choice>
    <mc:Fallback xmlns="">
      <p:transition spd="med" advTm="312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3.4|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5.1|6.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3|2.3|2|2.2|2.1|2.1|1.9|1.9|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|2.1|1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5.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.2|2.3|2.2|2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.7|2|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7|1.8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4.4|2.9|1.2|2.2|2.4|0.8|1.9|2.7|0.8|0.5|1.5|0.5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4.6|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0.9|0.3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1.8|1.5|1.5|1.8|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8|1|4.4|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4|1.1|1.2|1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4.7|2.5|2.1|2.2|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6|1.5|1.5|1.6|1.5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5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5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.4|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4.5|4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1|3.5|0.9|0.3|0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3.3|2.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7|2|2|3.2|2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4|3.6|3.1|3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2.8|2.9|2.7|3|2.8|3.1|2.8|3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5|2.7|2.6|3.2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3|4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2.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4|4.1|3.8|2.2|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9|3|2.6|3|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4|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0.8|1.3|1.2|0.9|0.8|1.3|1.4|1.9|1.7|1.2|1.1|3|2.8|2.3|1.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8|2.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3|2.3|1.7|1.9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3.9|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2.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4.9|3|2.7|3|2.7|3|3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|0.9|3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0.7|1.3|1.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5|2.8|5.1|4.8|2.9|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|1.7|1.5|1.8|1.7|1.7|1.2|3.3|1|3|3.3|2.2|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4.3|0.9|0.6|6.3|1.5|1.6|3.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4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3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0.8|2.1|1.6|0.9|1.5|3.6|6.7|6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.7|1.7|1.6|1.2|2.3|1.1|2.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9|4.5|2.4|6.7|3.9|2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5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1.8|3.7|1.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2.5|5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1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3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6.2|2.7|0.7|2|4.4|0.7|3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3|3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6|5.5|3.8|4.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5.9|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7.6|6.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4|3|3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4.4|5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9|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2.5|2.3|2.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6.7|6.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3.2|2.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6.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4|1.4|0.9|0.8|0.8|0.7|1.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4.7|4.9|4.9|4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4.7|5.1|4.7|4.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5|2.7|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8|2.7|3.2|2.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.3|3.7|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4.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6.1|5.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2.7|3.1|2.8|3.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3.4|3.1|2.9|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5.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6.6|3.9|2.1|2.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8"/>
</p:tagLst>
</file>

<file path=ppt/theme/theme1.xml><?xml version="1.0" encoding="utf-8"?>
<a:theme xmlns:a="http://schemas.openxmlformats.org/drawingml/2006/main" name="EM_ETH_LectureSlidesTemplate_RedBox_10apr14">
  <a:themeElements>
    <a:clrScheme name="">
      <a:dk1>
        <a:srgbClr val="000000"/>
      </a:dk1>
      <a:lt1>
        <a:srgbClr val="FFFFFF"/>
      </a:lt1>
      <a:dk2>
        <a:srgbClr val="0000FF"/>
      </a:dk2>
      <a:lt2>
        <a:srgbClr val="666699"/>
      </a:lt2>
      <a:accent1>
        <a:srgbClr val="0066FF"/>
      </a:accent1>
      <a:accent2>
        <a:srgbClr val="008000"/>
      </a:accent2>
      <a:accent3>
        <a:srgbClr val="FFFFFF"/>
      </a:accent3>
      <a:accent4>
        <a:srgbClr val="000000"/>
      </a:accent4>
      <a:accent5>
        <a:srgbClr val="AAB8FF"/>
      </a:accent5>
      <a:accent6>
        <a:srgbClr val="007300"/>
      </a:accent6>
      <a:hlink>
        <a:srgbClr val="CC0000"/>
      </a:hlink>
      <a:folHlink>
        <a:srgbClr val="FFFFCC"/>
      </a:folHlink>
    </a:clrScheme>
    <a:fontScheme name="2_Edge">
      <a:majorFont>
        <a:latin typeface="Garamond"/>
        <a:ea typeface=""/>
        <a:cs typeface="Arial"/>
      </a:majorFont>
      <a:minorFont>
        <a:latin typeface="Arial Narrow"/>
        <a:ea typeface=""/>
        <a:cs typeface="Arial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b="0" dirty="0" smtClean="0"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 algn="l">
          <a:defRPr sz="1200" dirty="0" err="1" smtClean="0">
            <a:latin typeface="Arial" panose="020B0604020202020204" pitchFamily="34" charset="0"/>
          </a:defRPr>
        </a:defPPr>
      </a:lstStyle>
    </a:txDef>
  </a:objectDefaults>
  <a:extraClrSchemeLst>
    <a:extraClrScheme>
      <a:clrScheme name="2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0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FF505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FFB3B3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1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2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446246"/>
        </a:accent6>
        <a:hlink>
          <a:srgbClr val="4C6D8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3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E70000"/>
        </a:accent6>
        <a:hlink>
          <a:srgbClr val="6699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4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990000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8A0000"/>
        </a:accent6>
        <a:hlink>
          <a:srgbClr val="6699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5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0066FF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007300"/>
        </a:accent6>
        <a:hlink>
          <a:srgbClr val="CC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6">
        <a:dk1>
          <a:srgbClr val="000000"/>
        </a:dk1>
        <a:lt1>
          <a:srgbClr val="FFFFFF"/>
        </a:lt1>
        <a:dk2>
          <a:srgbClr val="3366FF"/>
        </a:dk2>
        <a:lt2>
          <a:srgbClr val="666699"/>
        </a:lt2>
        <a:accent1>
          <a:srgbClr val="0066FF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007300"/>
        </a:accent6>
        <a:hlink>
          <a:srgbClr val="CC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02B1BBBD-4FC5-4127-A778-C861A110615F}" vid="{48AAA950-D721-4325-A8A3-7764B8660B3A}"/>
    </a:ext>
  </a:extLst>
</a:theme>
</file>

<file path=ppt/theme/theme2.xml><?xml version="1.0" encoding="utf-8"?>
<a:theme xmlns:a="http://schemas.openxmlformats.org/drawingml/2006/main" name="1_EM_ETH_LectureSlidesTemplate_RedBox_10apr14">
  <a:themeElements>
    <a:clrScheme name="">
      <a:dk1>
        <a:srgbClr val="000000"/>
      </a:dk1>
      <a:lt1>
        <a:srgbClr val="FFFFFF"/>
      </a:lt1>
      <a:dk2>
        <a:srgbClr val="0000FF"/>
      </a:dk2>
      <a:lt2>
        <a:srgbClr val="666699"/>
      </a:lt2>
      <a:accent1>
        <a:srgbClr val="0066FF"/>
      </a:accent1>
      <a:accent2>
        <a:srgbClr val="008000"/>
      </a:accent2>
      <a:accent3>
        <a:srgbClr val="FFFFFF"/>
      </a:accent3>
      <a:accent4>
        <a:srgbClr val="000000"/>
      </a:accent4>
      <a:accent5>
        <a:srgbClr val="AAB8FF"/>
      </a:accent5>
      <a:accent6>
        <a:srgbClr val="007300"/>
      </a:accent6>
      <a:hlink>
        <a:srgbClr val="CC0000"/>
      </a:hlink>
      <a:folHlink>
        <a:srgbClr val="FFFFCC"/>
      </a:folHlink>
    </a:clrScheme>
    <a:fontScheme name="2_Edge">
      <a:majorFont>
        <a:latin typeface="Garamond"/>
        <a:ea typeface=""/>
        <a:cs typeface="Arial"/>
      </a:majorFont>
      <a:minorFont>
        <a:latin typeface="Arial Narrow"/>
        <a:ea typeface=""/>
        <a:cs typeface="Arial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b="0" dirty="0" smtClean="0"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 algn="l">
          <a:defRPr sz="2800" dirty="0" smtClean="0">
            <a:latin typeface="+mn-lt"/>
          </a:defRPr>
        </a:defPPr>
      </a:lstStyle>
    </a:txDef>
  </a:objectDefaults>
  <a:extraClrSchemeLst>
    <a:extraClrScheme>
      <a:clrScheme name="2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0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FF505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FFB3B3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1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2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446246"/>
        </a:accent6>
        <a:hlink>
          <a:srgbClr val="4C6D8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3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E70000"/>
        </a:accent6>
        <a:hlink>
          <a:srgbClr val="6699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4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990000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8A0000"/>
        </a:accent6>
        <a:hlink>
          <a:srgbClr val="6699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5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0066FF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007300"/>
        </a:accent6>
        <a:hlink>
          <a:srgbClr val="CC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6">
        <a:dk1>
          <a:srgbClr val="000000"/>
        </a:dk1>
        <a:lt1>
          <a:srgbClr val="FFFFFF"/>
        </a:lt1>
        <a:dk2>
          <a:srgbClr val="3366FF"/>
        </a:dk2>
        <a:lt2>
          <a:srgbClr val="666699"/>
        </a:lt2>
        <a:accent1>
          <a:srgbClr val="0066FF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007300"/>
        </a:accent6>
        <a:hlink>
          <a:srgbClr val="CC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02B1BBBD-4FC5-4127-A778-C861A110615F}" vid="{48AAA950-D721-4325-A8A3-7764B8660B3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11856</Words>
  <Application>Microsoft Office PowerPoint</Application>
  <PresentationFormat>Widescreen</PresentationFormat>
  <Paragraphs>2575</Paragraphs>
  <Slides>230</Slides>
  <Notes>229</Notes>
  <HiddenSlides>1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230</vt:i4>
      </vt:variant>
    </vt:vector>
  </HeadingPairs>
  <TitlesOfParts>
    <vt:vector size="243" baseType="lpstr">
      <vt:lpstr>等线</vt:lpstr>
      <vt:lpstr>Arial</vt:lpstr>
      <vt:lpstr>Arial Narrow</vt:lpstr>
      <vt:lpstr>Garamond</vt:lpstr>
      <vt:lpstr>Roboto Slab</vt:lpstr>
      <vt:lpstr>Symbol</vt:lpstr>
      <vt:lpstr>Times New Roman</vt:lpstr>
      <vt:lpstr>Trebuchet MS</vt:lpstr>
      <vt:lpstr>Wingdings</vt:lpstr>
      <vt:lpstr>EM_ETH_LectureSlidesTemplate_RedBox_10apr14</vt:lpstr>
      <vt:lpstr>1_EM_ETH_LectureSlidesTemplate_RedBox_10apr14</vt:lpstr>
      <vt:lpstr>Equation</vt:lpstr>
      <vt:lpstr>Document</vt:lpstr>
      <vt:lpstr>PowerPoint Presentation</vt:lpstr>
      <vt:lpstr>PowerPoint Presentation</vt:lpstr>
      <vt:lpstr>Learning objectives</vt:lpstr>
      <vt:lpstr>Learning from nature</vt:lpstr>
      <vt:lpstr>Biological treatment processes</vt:lpstr>
      <vt:lpstr>Example: Biomass per reactor volume</vt:lpstr>
      <vt:lpstr>Thick biofilms</vt:lpstr>
      <vt:lpstr>Thick biofilms where only the upper layers are  penetrated by substrate</vt:lpstr>
      <vt:lpstr>Thick biofilms where only the upper layers are penetrated by substrate perform similar to thinner biofilms</vt:lpstr>
      <vt:lpstr>Active biomass per reactor volume</vt:lpstr>
      <vt:lpstr>Overall course outline</vt:lpstr>
      <vt:lpstr>Take home messages</vt:lpstr>
      <vt:lpstr>PowerPoint Presentation</vt:lpstr>
      <vt:lpstr>PowerPoint Presentation</vt:lpstr>
      <vt:lpstr>Scales of observation</vt:lpstr>
      <vt:lpstr>Learning objectives</vt:lpstr>
      <vt:lpstr>Biofilm reactor: Linking micro- and macroscale</vt:lpstr>
      <vt:lpstr>Macroscale mass balance</vt:lpstr>
      <vt:lpstr>Microscale mass balance</vt:lpstr>
      <vt:lpstr>Microscale: Flux = f(bulk phase concentration)</vt:lpstr>
      <vt:lpstr>Linking microscale and macroscale mass balances</vt:lpstr>
      <vt:lpstr>Take home messages</vt:lpstr>
      <vt:lpstr>PowerPoint Presentation</vt:lpstr>
      <vt:lpstr>PowerPoint Presentation</vt:lpstr>
      <vt:lpstr>PowerPoint Presentation</vt:lpstr>
      <vt:lpstr>Learning objectives</vt:lpstr>
      <vt:lpstr>Biofilm reactor categories</vt:lpstr>
      <vt:lpstr>Four requirements that influence biofilm development and reactor performance</vt:lpstr>
      <vt:lpstr>Biofilm reactor types</vt:lpstr>
      <vt:lpstr>Biofilm reactor types</vt:lpstr>
      <vt:lpstr>Biofilm reactor types</vt:lpstr>
      <vt:lpstr>Biofilm reactor types</vt:lpstr>
      <vt:lpstr>Biofilm reactor types</vt:lpstr>
      <vt:lpstr>Take home messages</vt:lpstr>
      <vt:lpstr>PowerPoint Presentation</vt:lpstr>
      <vt:lpstr>PowerPoint Presentation</vt:lpstr>
      <vt:lpstr>PowerPoint Presentation</vt:lpstr>
      <vt:lpstr>Learning objectives</vt:lpstr>
      <vt:lpstr>Trickling filter using plastic or rock  as media material</vt:lpstr>
      <vt:lpstr>Factsheet: Trickling filter</vt:lpstr>
      <vt:lpstr>PowerPoint Presentation</vt:lpstr>
      <vt:lpstr>Specific surface area for different types of reactors: aF = AF/V</vt:lpstr>
      <vt:lpstr>Rotating biological contactors (RBC)</vt:lpstr>
      <vt:lpstr>Factsheet: Rotating biological contractors (RBC)</vt:lpstr>
      <vt:lpstr>Biofilter: Biological treatment and filtration</vt:lpstr>
      <vt:lpstr>Biofilter: Configurations</vt:lpstr>
      <vt:lpstr>Biofilm carrier material in biofilters</vt:lpstr>
      <vt:lpstr>Factsheet: Biofilter</vt:lpstr>
      <vt:lpstr>Specific surface area for different types of reactors: aF = AF/V</vt:lpstr>
      <vt:lpstr>Fluidized bed and airlift reactors</vt:lpstr>
      <vt:lpstr>Fluidized bed and airlift reactors</vt:lpstr>
      <vt:lpstr>Factsheet: Fluidized bed and airlift reactors</vt:lpstr>
      <vt:lpstr>Specific surface area for different types of reactors: aF = AF/V</vt:lpstr>
      <vt:lpstr>Moving bed biofilm reactor (MBBR)  using suspended carrier media</vt:lpstr>
      <vt:lpstr>Types of biofilm carriers</vt:lpstr>
      <vt:lpstr>Factsheet: Moving bed biofilm reactor (MBBR) </vt:lpstr>
      <vt:lpstr>Specific surface area for different types of reactors: aF = AF/V</vt:lpstr>
      <vt:lpstr>Take home messages</vt:lpstr>
      <vt:lpstr>Factsheets</vt:lpstr>
      <vt:lpstr>PowerPoint Presentation</vt:lpstr>
      <vt:lpstr>PowerPoint Presentation</vt:lpstr>
      <vt:lpstr>Combine the best of both worlds?</vt:lpstr>
      <vt:lpstr>Learning objectives</vt:lpstr>
      <vt:lpstr>Moving bed biofilm reactor can also be  with sludge recycle</vt:lpstr>
      <vt:lpstr>From suspended carriers to mobile biofilm carriers</vt:lpstr>
      <vt:lpstr>Separators: How to retain mobile biofilm carriers?</vt:lpstr>
      <vt:lpstr>Biofilms with or without carrier</vt:lpstr>
      <vt:lpstr>Factsheet: Integrated fixed film activated-sludge</vt:lpstr>
      <vt:lpstr>Aerobic granular sludge (AGS) in SBR</vt:lpstr>
      <vt:lpstr>Factsheet: Aerobic granular sludge in SBR</vt:lpstr>
      <vt:lpstr>How to determine the specific surface area in biofilm reactors where biofilms develop without a carrier?</vt:lpstr>
      <vt:lpstr>Specific surface area for different types of reactors: aF = AF/V</vt:lpstr>
      <vt:lpstr>Combining biofilms with activated sludge</vt:lpstr>
      <vt:lpstr>Combining biofilms with activated sludge</vt:lpstr>
      <vt:lpstr>Combining biofilms with activated sludge</vt:lpstr>
      <vt:lpstr>Combining biofilms with activated sludge</vt:lpstr>
      <vt:lpstr>Take home messages</vt:lpstr>
      <vt:lpstr>PowerPoint Presentation</vt:lpstr>
      <vt:lpstr>PowerPoint Presentation</vt:lpstr>
      <vt:lpstr>PowerPoint Presentation</vt:lpstr>
      <vt:lpstr>Learning objectives</vt:lpstr>
      <vt:lpstr>Membrane-attached biofilm reactor (MABR)</vt:lpstr>
      <vt:lpstr>Membrane-attached biofilm reactor (MABR)</vt:lpstr>
      <vt:lpstr>Membrane-attached biofilm reactor (MABR)</vt:lpstr>
      <vt:lpstr>Membrane aerated biofilm reactor</vt:lpstr>
      <vt:lpstr>Factsheet: Membrane att. bio. react. (MABR)</vt:lpstr>
      <vt:lpstr>Specific surface area for different types of reactors: aF = AF/V</vt:lpstr>
      <vt:lpstr>Take home messages</vt:lpstr>
      <vt:lpstr>PowerPoint Presentation</vt:lpstr>
      <vt:lpstr>PowerPoint Presentation</vt:lpstr>
      <vt:lpstr>Learning objectives</vt:lpstr>
      <vt:lpstr>Development of biofilm reactor technologies</vt:lpstr>
      <vt:lpstr>Take home messages</vt:lpstr>
      <vt:lpstr>Do Exercise 17.4.13 in accompanying book of Examples and Exercises</vt:lpstr>
      <vt:lpstr>PowerPoint Presentation</vt:lpstr>
      <vt:lpstr>PowerPoint Presentation</vt:lpstr>
      <vt:lpstr>Oxygen concentration in the biofilm  using microsensors</vt:lpstr>
      <vt:lpstr>Concentration profile in biofilm obtained from microelectrodes</vt:lpstr>
      <vt:lpstr>Learning objectives</vt:lpstr>
      <vt:lpstr>Fick’s first law</vt:lpstr>
      <vt:lpstr>Fick’s first law</vt:lpstr>
      <vt:lpstr>Fick’s first law</vt:lpstr>
      <vt:lpstr>Fick’s first law</vt:lpstr>
      <vt:lpstr>Fick’s first law</vt:lpstr>
      <vt:lpstr>Biofilm mass balance for control volume</vt:lpstr>
      <vt:lpstr>Biofilm mass balance for control volume</vt:lpstr>
      <vt:lpstr>Biofilm mass balance for control volume</vt:lpstr>
      <vt:lpstr>Steady state material balance inside the biofilm</vt:lpstr>
      <vt:lpstr>Steady state material balance inside the biofilm</vt:lpstr>
      <vt:lpstr>Rate expressions</vt:lpstr>
      <vt:lpstr>Rate expressions</vt:lpstr>
      <vt:lpstr>Solution of diffusion reaction biofilm equation  with first order reaction kinetics</vt:lpstr>
      <vt:lpstr>Substrate concentrations inside the biofilm First order substrate removal</vt:lpstr>
      <vt:lpstr>Calculate flux into the biofilm applying Fick’s first law to the biofilm surface (x = 0)</vt:lpstr>
      <vt:lpstr>Substrate flux into biofilm First order substrate removal</vt:lpstr>
      <vt:lpstr>Substrate flux into biofilm</vt:lpstr>
      <vt:lpstr>Design example</vt:lpstr>
      <vt:lpstr>Microscale: Calculate substrate flux into biofilm</vt:lpstr>
      <vt:lpstr>Substrate flux in macroscale mass balance</vt:lpstr>
      <vt:lpstr>Summary of first order kinetics</vt:lpstr>
      <vt:lpstr>Summary of first and  zero order kinetics</vt:lpstr>
      <vt:lpstr>Take home messages</vt:lpstr>
      <vt:lpstr>PowerPoint Presentation</vt:lpstr>
      <vt:lpstr>PowerPoint Presentation</vt:lpstr>
      <vt:lpstr>How are substrate flux and bulk phase concentrations related for different kinetics?</vt:lpstr>
      <vt:lpstr>Learning objectives</vt:lpstr>
      <vt:lpstr>Rate expressions</vt:lpstr>
      <vt:lpstr>Summary of first and  zero order kinetics</vt:lpstr>
      <vt:lpstr>Penetration depth (β∙LF)</vt:lpstr>
      <vt:lpstr>Penetration depth (β∙LF)</vt:lpstr>
      <vt:lpstr>Zero order kinetics and boundary conditions for partially penetrated biofilm</vt:lpstr>
      <vt:lpstr>Solving 2nd order ordinary differential equation for partially penetrated biofilm </vt:lpstr>
      <vt:lpstr>Solution for zero order (partial penetration): Flux</vt:lpstr>
      <vt:lpstr>Solution for zero order (full penetration): Concentration profile and flux</vt:lpstr>
      <vt:lpstr>Solution for zero order (full penetration): Concentration profile and flux</vt:lpstr>
      <vt:lpstr>Concentration profiles Zero order rates</vt:lpstr>
      <vt:lpstr>Rate expressions</vt:lpstr>
      <vt:lpstr>Substrate flux into biofilm</vt:lpstr>
      <vt:lpstr>Substrate flux into biofilm</vt:lpstr>
      <vt:lpstr>Numerical solutions using AQUASIM</vt:lpstr>
      <vt:lpstr>Numerical solutions are readily available using commercial simulators</vt:lpstr>
      <vt:lpstr>Take home messages</vt:lpstr>
      <vt:lpstr>PowerPoint Presentation</vt:lpstr>
      <vt:lpstr>PowerPoint Presentation</vt:lpstr>
      <vt:lpstr>Bacteria require electron donor AND acceptor</vt:lpstr>
      <vt:lpstr>Learning objectives</vt:lpstr>
      <vt:lpstr>Two component diffusion:  What component is limiting?</vt:lpstr>
      <vt:lpstr>How deep will electron donors and acceptors penetrate into the biofilm?</vt:lpstr>
      <vt:lpstr>Penetration depths for different types of growth</vt:lpstr>
      <vt:lpstr>Is nitrification limited by the availability of  electron donor or electron acceptor? </vt:lpstr>
      <vt:lpstr>Stoichiometry of nitrification from  activated sludge model (ASM) matrix</vt:lpstr>
      <vt:lpstr>Stoichiometry of nitrification from  activated sludge model (ASM) matrix</vt:lpstr>
      <vt:lpstr>Stoichiometry of  oxygen and ammonia utilization</vt:lpstr>
      <vt:lpstr>Stoichiometry of  oxygen and ammonia utilization</vt:lpstr>
      <vt:lpstr>Example: At what substrate concentration will oxygen (electron acceptor) become limiting?</vt:lpstr>
      <vt:lpstr>Example: At what concentration will oxygen (electron acceptor) become limiting?</vt:lpstr>
      <vt:lpstr>Example: At what concentration will oxygen (electron acceptor) become limiting?</vt:lpstr>
      <vt:lpstr>Example: How to calculate ammonia flux for oxygen limited nitrification?</vt:lpstr>
      <vt:lpstr>Combined oxidation of  organic carbon and ammonia</vt:lpstr>
      <vt:lpstr>Partial penetration of oxygen can create favorable conditions for anammox</vt:lpstr>
      <vt:lpstr>Take home messages</vt:lpstr>
      <vt:lpstr>PowerPoint Presentation</vt:lpstr>
      <vt:lpstr>PowerPoint Presentation</vt:lpstr>
      <vt:lpstr>Combined oxidation of organic carbon and ammonia</vt:lpstr>
      <vt:lpstr>Learning objectives</vt:lpstr>
      <vt:lpstr>Numerical solutions are readily available using commercial simulators</vt:lpstr>
      <vt:lpstr>Biomass distribution for low org. Carbon</vt:lpstr>
      <vt:lpstr>Biomass distribution for high org. Carbon</vt:lpstr>
      <vt:lpstr>Flux of ammonia strongly dependent on bulk phase organic carbon concentrations</vt:lpstr>
      <vt:lpstr>Full scale observations</vt:lpstr>
      <vt:lpstr>Take home messages</vt:lpstr>
      <vt:lpstr>PowerPoint Presentation</vt:lpstr>
      <vt:lpstr>PowerPoint Presentation</vt:lpstr>
      <vt:lpstr>What is balancing growth?</vt:lpstr>
      <vt:lpstr>Learning objectives</vt:lpstr>
      <vt:lpstr>Surface detachment</vt:lpstr>
      <vt:lpstr>A range of detachment models</vt:lpstr>
      <vt:lpstr>Predict biofilm thickness from mass balance</vt:lpstr>
      <vt:lpstr>Diversity of detachment mechanisms</vt:lpstr>
      <vt:lpstr>But detachment can be more complicated:  Surface detachment and sloughing</vt:lpstr>
      <vt:lpstr>Surface attachment of biomass and particulate organic substrate</vt:lpstr>
      <vt:lpstr>Detachment influences both the biofilm  and bulk phase biomass</vt:lpstr>
      <vt:lpstr>Take home messages</vt:lpstr>
      <vt:lpstr>Take home messages</vt:lpstr>
      <vt:lpstr>PowerPoint Presentation</vt:lpstr>
      <vt:lpstr>PowerPoint Presentation</vt:lpstr>
      <vt:lpstr>Boundary layers</vt:lpstr>
      <vt:lpstr>Learning objectives</vt:lpstr>
      <vt:lpstr>What is the influence of an external mass transfer boundary layer?</vt:lpstr>
      <vt:lpstr>Diffusion only in boundary layer</vt:lpstr>
      <vt:lpstr>Flux in mass-transfer boundary layer equals  flux at biofilm surface</vt:lpstr>
      <vt:lpstr>Two extreme cases</vt:lpstr>
      <vt:lpstr>Example: Influence of external boundary layer on substrate flux</vt:lpstr>
      <vt:lpstr>Take home messages</vt:lpstr>
      <vt:lpstr>PowerPoint Presentation</vt:lpstr>
      <vt:lpstr>PowerPoint Presentation</vt:lpstr>
      <vt:lpstr>Numerical modeling tools readily available</vt:lpstr>
      <vt:lpstr>Learning objectives</vt:lpstr>
      <vt:lpstr>From analytical to numerical solutions</vt:lpstr>
      <vt:lpstr>Example 17.9: What are the effects of heterotrophic/autotrophic competition?</vt:lpstr>
      <vt:lpstr>Questions #1: Can the system achieve effluent ammonia concentrations below 1 mg N/L?</vt:lpstr>
      <vt:lpstr>Question #2: How to improve MBBR operation?</vt:lpstr>
      <vt:lpstr>Question #3: Effect of sludge recycle (IFAS)?</vt:lpstr>
      <vt:lpstr>Take home messages</vt:lpstr>
      <vt:lpstr>PowerPoint Presentation</vt:lpstr>
      <vt:lpstr>PowerPoint Presentation</vt:lpstr>
      <vt:lpstr>Practical design and implementation</vt:lpstr>
      <vt:lpstr>Learning objectives</vt:lpstr>
      <vt:lpstr>Design using loading recommendations</vt:lpstr>
      <vt:lpstr>Design using loading recommendations</vt:lpstr>
      <vt:lpstr>Design using loading recommendations</vt:lpstr>
      <vt:lpstr>Design assuming complete separation of carbon oxidation and nitrification</vt:lpstr>
      <vt:lpstr>Design considering interactions of carbon oxidation and nitrification </vt:lpstr>
      <vt:lpstr> Review background from previous lectures</vt:lpstr>
      <vt:lpstr>Review Chapter 17.8.2  Step‐by‐step approach to evaluating biofilm reactors</vt:lpstr>
      <vt:lpstr>Factors influencing design decisions</vt:lpstr>
      <vt:lpstr>Take home messages</vt:lpstr>
      <vt:lpstr>PowerPoint Presentation</vt:lpstr>
      <vt:lpstr>Are you ready to model?</vt:lpstr>
      <vt:lpstr>Learning objectives</vt:lpstr>
      <vt:lpstr>Similar biological processes in biofilms and activated sludge systems</vt:lpstr>
      <vt:lpstr>Identify parameters that have limited influence on model prediction</vt:lpstr>
      <vt:lpstr>Typical biofilm thickness (LF)</vt:lpstr>
      <vt:lpstr>Typical boundary layer thickness (LL)</vt:lpstr>
      <vt:lpstr>Specific surface area for different types of reactors: aF = AF/V</vt:lpstr>
      <vt:lpstr>Biofilm biomass concentration (XF) </vt:lpstr>
      <vt:lpstr>Take home messages</vt:lpstr>
      <vt:lpstr>PowerPoint Presentation</vt:lpstr>
      <vt:lpstr>PowerPoint Presentation</vt:lpstr>
      <vt:lpstr>PowerPoint Presentation</vt:lpstr>
    </vt:vector>
  </TitlesOfParts>
  <Company>ETH, Eawag, UIUC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Biological Processes - Part 2</dc:title>
  <dc:creator>Eberhard Morgenroth</dc:creator>
  <cp:lastModifiedBy>Morgenroth, Eberhard</cp:lastModifiedBy>
  <cp:revision>3196</cp:revision>
  <cp:lastPrinted>2024-05-24T10:09:11Z</cp:lastPrinted>
  <dcterms:created xsi:type="dcterms:W3CDTF">2001-01-16T17:50:18Z</dcterms:created>
  <dcterms:modified xsi:type="dcterms:W3CDTF">2024-12-05T06:57:02Z</dcterms:modified>
</cp:coreProperties>
</file>