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tif" ContentType="image/tiff"/>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61" r:id="rId2"/>
    <p:sldId id="302" r:id="rId3"/>
    <p:sldId id="326" r:id="rId4"/>
    <p:sldId id="328" r:id="rId5"/>
    <p:sldId id="329" r:id="rId6"/>
    <p:sldId id="330" r:id="rId7"/>
    <p:sldId id="331" r:id="rId8"/>
    <p:sldId id="339" r:id="rId9"/>
    <p:sldId id="340" r:id="rId10"/>
    <p:sldId id="263"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05" autoAdjust="0"/>
    <p:restoredTop sz="83980"/>
  </p:normalViewPr>
  <p:slideViewPr>
    <p:cSldViewPr snapToGrid="0">
      <p:cViewPr varScale="1">
        <p:scale>
          <a:sx n="92" d="100"/>
          <a:sy n="92" d="100"/>
        </p:scale>
        <p:origin x="1206" y="4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B81C8C-5C59-4B4A-8B1F-720AD08C3FBC}" type="datetimeFigureOut">
              <a:rPr lang="en-US" smtClean="0"/>
              <a:t>11/23/2024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E1CF1B-2638-FD41-AD31-BA57FCE6B272}" type="slidenum">
              <a:rPr lang="en-US" smtClean="0"/>
              <a:t>‹#›</a:t>
            </a:fld>
            <a:endParaRPr lang="en-US"/>
          </a:p>
        </p:txBody>
      </p:sp>
    </p:spTree>
    <p:extLst>
      <p:ext uri="{BB962C8B-B14F-4D97-AF65-F5344CB8AC3E}">
        <p14:creationId xmlns:p14="http://schemas.microsoft.com/office/powerpoint/2010/main" val="3628554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b="0" i="0" dirty="0">
                <a:solidFill>
                  <a:srgbClr val="000000"/>
                </a:solidFill>
                <a:effectLst/>
                <a:highlight>
                  <a:srgbClr val="F7F7F7"/>
                </a:highlight>
                <a:latin typeface="-apple-system"/>
              </a:rPr>
              <a:t>For this chapter, we gather to discuss a topic of utmost importance in the field of wastewater treatment.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HK" b="0" i="0" dirty="0">
                <a:solidFill>
                  <a:srgbClr val="000000"/>
                </a:solidFill>
                <a:effectLst/>
                <a:highlight>
                  <a:srgbClr val="F7F7F7"/>
                </a:highlight>
                <a:latin typeface="-apple-system"/>
              </a:rPr>
              <a:t>The transition from passive treatment to carbon- and energy-neutral treatment, while simultaneously recovering valuable resources.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E1CF1B-2638-FD41-AD31-BA57FCE6B27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45302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HK" b="0" i="0" dirty="0">
              <a:solidFill>
                <a:srgbClr val="000000"/>
              </a:solidFill>
              <a:effectLst/>
              <a:highlight>
                <a:srgbClr val="F7F7F7"/>
              </a:highlight>
              <a:latin typeface="-apple-system"/>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HK" b="0" i="0" dirty="0">
                <a:solidFill>
                  <a:srgbClr val="000000"/>
                </a:solidFill>
                <a:effectLst/>
                <a:highlight>
                  <a:srgbClr val="F7F7F7"/>
                </a:highlight>
                <a:latin typeface="-apple-system"/>
              </a:rPr>
              <a:t>It is widely recognized that over 50% of lost or wasted resources in a city find their way into wastewater,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HK" b="0" i="0" dirty="0">
                <a:solidFill>
                  <a:srgbClr val="000000"/>
                </a:solidFill>
                <a:effectLst/>
                <a:highlight>
                  <a:srgbClr val="F7F7F7"/>
                </a:highlight>
                <a:latin typeface="-apple-system"/>
              </a:rPr>
              <a:t>making it a prime focus for resource recovery efforts.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HK" b="0" i="0" dirty="0">
              <a:solidFill>
                <a:srgbClr val="000000"/>
              </a:solidFill>
              <a:effectLst/>
              <a:highlight>
                <a:srgbClr val="F7F7F7"/>
              </a:highlight>
              <a:latin typeface="-apple-system"/>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HK" b="0" i="0" dirty="0">
                <a:solidFill>
                  <a:srgbClr val="000000"/>
                </a:solidFill>
                <a:effectLst/>
                <a:highlight>
                  <a:srgbClr val="F7F7F7"/>
                </a:highlight>
                <a:latin typeface="-apple-system"/>
              </a:rPr>
              <a:t>In our pursuit of sustainable wastewater treatment, it is crucial to explore energy-saving strategies and methods for resource recovery from processes involving the conversion of sulphur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HK" b="0" i="0" dirty="0">
              <a:solidFill>
                <a:srgbClr val="000000"/>
              </a:solidFill>
              <a:effectLst/>
              <a:highlight>
                <a:srgbClr val="F7F7F7"/>
              </a:highlight>
              <a:latin typeface="-apple-system"/>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2</a:t>
            </a:fld>
            <a:endParaRPr lang="en-US"/>
          </a:p>
        </p:txBody>
      </p:sp>
    </p:spTree>
    <p:extLst>
      <p:ext uri="{BB962C8B-B14F-4D97-AF65-F5344CB8AC3E}">
        <p14:creationId xmlns:p14="http://schemas.microsoft.com/office/powerpoint/2010/main" val="41591553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3224D5-E7B9-891A-8027-A116EF1046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939FB1-F57E-B17A-E03B-FD1E4E3CB9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8B6300-8FF3-287F-2533-5EDAB8AF335B}"/>
              </a:ext>
            </a:extLst>
          </p:cNvPr>
          <p:cNvSpPr>
            <a:spLocks noGrp="1"/>
          </p:cNvSpPr>
          <p:nvPr>
            <p:ph type="body" idx="1"/>
          </p:nvPr>
        </p:nvSpPr>
        <p:spPr/>
        <p:txBody>
          <a:bodyPr/>
          <a:lstStyle/>
          <a:p>
            <a:pPr marL="342900" indent="-342900">
              <a:buFont typeface="Arial" panose="020B0604020202020204" pitchFamily="34" charset="0"/>
              <a:buChar char="•"/>
            </a:pPr>
            <a:r>
              <a:rPr lang="en-GB" sz="1200" dirty="0">
                <a:ea typeface="DengXian" panose="02010600030101010101" pitchFamily="2" charset="-122"/>
              </a:rPr>
              <a:t>A typical SWTF system in Hong Kong starts with abstraction of seawater from a suitable seafront site, passing through a coarse screen with mesh size 5-10 mm to protect the pumps, followed by subsequent in-situ electro-chlorination (3-6 mg/l chlorine) to disinfect and control microbial growth in the supply networks. </a:t>
            </a:r>
          </a:p>
          <a:p>
            <a:pPr marL="342900" indent="-342900">
              <a:buFont typeface="Arial" panose="020B0604020202020204" pitchFamily="34" charset="0"/>
              <a:buChar char="•"/>
            </a:pPr>
            <a:endParaRPr lang="en-GB" sz="1200" dirty="0">
              <a:ea typeface="DengXian" panose="02010600030101010101" pitchFamily="2" charset="-122"/>
            </a:endParaRPr>
          </a:p>
          <a:p>
            <a:pPr marL="342900" indent="-342900">
              <a:buFont typeface="Arial" panose="020B0604020202020204" pitchFamily="34" charset="0"/>
              <a:buChar char="•"/>
            </a:pPr>
            <a:r>
              <a:rPr lang="en-GB" sz="1200" dirty="0">
                <a:ea typeface="DengXian" panose="02010600030101010101" pitchFamily="2" charset="-122"/>
              </a:rPr>
              <a:t>The energy consumption of SWTF including abstraction, pre-treatment and distribution is estimated at 0.32  kWh/m</a:t>
            </a:r>
            <a:r>
              <a:rPr lang="en-GB" sz="1200" baseline="30000" dirty="0">
                <a:ea typeface="DengXian" panose="02010600030101010101" pitchFamily="2" charset="-122"/>
              </a:rPr>
              <a:t>3</a:t>
            </a:r>
            <a:r>
              <a:rPr lang="en-GB" sz="1200" dirty="0">
                <a:ea typeface="DengXian" panose="02010600030101010101" pitchFamily="2" charset="-122"/>
              </a:rPr>
              <a:t>, significantly lower than that of water reclamation from biologically-treated domestic sewage using membrane filtration or a membrane bioreactor coupled with the reverse osmosis (RO) process (0.8-1.2  kWh/m3 and 1.2-1.5  kWh/m</a:t>
            </a:r>
            <a:r>
              <a:rPr lang="en-GB" sz="1200" baseline="30000" dirty="0">
                <a:ea typeface="DengXian" panose="02010600030101010101" pitchFamily="2" charset="-122"/>
              </a:rPr>
              <a:t>3</a:t>
            </a:r>
            <a:r>
              <a:rPr lang="en-GB" sz="1200" dirty="0">
                <a:ea typeface="DengXian" panose="02010600030101010101" pitchFamily="2" charset="-122"/>
              </a:rPr>
              <a:t>, respectively), as well as seawater desalination (2.5–4.0 kWh/m</a:t>
            </a:r>
            <a:r>
              <a:rPr lang="en-GB" sz="1200" baseline="30000" dirty="0">
                <a:ea typeface="DengXian" panose="02010600030101010101" pitchFamily="2" charset="-122"/>
              </a:rPr>
              <a:t>3</a:t>
            </a:r>
            <a:r>
              <a:rPr lang="en-GB" sz="1200" dirty="0">
                <a:ea typeface="DengXian" panose="02010600030101010101" pitchFamily="2" charset="-122"/>
              </a:rPr>
              <a:t>).  </a:t>
            </a:r>
          </a:p>
          <a:p>
            <a:pPr marL="342900" indent="-342900">
              <a:buFont typeface="Arial" panose="020B0604020202020204" pitchFamily="34" charset="0"/>
              <a:buChar char="•"/>
            </a:pPr>
            <a:endParaRPr lang="en-GB" sz="1200" dirty="0">
              <a:ea typeface="DengXian" panose="02010600030101010101" pitchFamily="2" charset="-122"/>
            </a:endParaRPr>
          </a:p>
          <a:p>
            <a:pPr marL="342900" indent="-342900">
              <a:buFont typeface="Arial" panose="020B0604020202020204" pitchFamily="34" charset="0"/>
              <a:buChar char="•"/>
            </a:pPr>
            <a:r>
              <a:rPr lang="en-GB" sz="1200" dirty="0">
                <a:ea typeface="DengXian" panose="02010600030101010101" pitchFamily="2" charset="-122"/>
              </a:rPr>
              <a:t>Mild steel and ductile iron-piping lines coated with internal cement-mortar lining are applied in the mains pipes, whereas in buildings and housings polyethylene pipes are mainly employed</a:t>
            </a:r>
            <a:r>
              <a:rPr lang="zh-CN" altLang="en-US" sz="1200" dirty="0">
                <a:ea typeface="DengXian" panose="02010600030101010101" pitchFamily="2" charset="-122"/>
              </a:rPr>
              <a:t> </a:t>
            </a:r>
            <a:r>
              <a:rPr lang="en-US" altLang="zh-CN" sz="1200" dirty="0">
                <a:ea typeface="DengXian" panose="02010600030101010101" pitchFamily="2" charset="-122"/>
              </a:rPr>
              <a:t>to</a:t>
            </a:r>
            <a:r>
              <a:rPr lang="zh-CN" altLang="en-US" sz="1200" dirty="0">
                <a:ea typeface="DengXian" panose="02010600030101010101" pitchFamily="2" charset="-122"/>
              </a:rPr>
              <a:t> </a:t>
            </a:r>
            <a:r>
              <a:rPr lang="en-US" altLang="zh-CN" sz="1200" dirty="0">
                <a:ea typeface="DengXian" panose="02010600030101010101" pitchFamily="2" charset="-122"/>
              </a:rPr>
              <a:t>solve</a:t>
            </a:r>
            <a:r>
              <a:rPr lang="zh-CN" altLang="en-US" sz="1200" dirty="0">
                <a:ea typeface="DengXian" panose="02010600030101010101" pitchFamily="2" charset="-122"/>
              </a:rPr>
              <a:t> </a:t>
            </a:r>
            <a:r>
              <a:rPr lang="en-US" altLang="zh-CN" sz="1200" dirty="0">
                <a:ea typeface="DengXian" panose="02010600030101010101" pitchFamily="2" charset="-122"/>
              </a:rPr>
              <a:t>corrosion</a:t>
            </a:r>
            <a:r>
              <a:rPr lang="zh-CN" altLang="en-US" sz="1200" dirty="0">
                <a:ea typeface="DengXian" panose="02010600030101010101" pitchFamily="2" charset="-122"/>
              </a:rPr>
              <a:t> </a:t>
            </a:r>
            <a:r>
              <a:rPr lang="en-US" altLang="zh-CN" sz="1200" dirty="0">
                <a:ea typeface="DengXian" panose="02010600030101010101" pitchFamily="2" charset="-122"/>
              </a:rPr>
              <a:t>problems</a:t>
            </a:r>
            <a:r>
              <a:rPr lang="en-HK" sz="1200" dirty="0">
                <a:ea typeface="DengXian" panose="02010600030101010101" pitchFamily="2" charset="-122"/>
              </a:rPr>
              <a:t> </a:t>
            </a:r>
            <a:endParaRPr lang="en-US" sz="1200" dirty="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HK" b="0" i="0" dirty="0">
              <a:solidFill>
                <a:srgbClr val="000000"/>
              </a:solidFill>
              <a:effectLst/>
              <a:highlight>
                <a:srgbClr val="F7F7F7"/>
              </a:highlight>
              <a:latin typeface="-apple-system"/>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553954A-E1BD-16F9-4556-22599796422B}"/>
              </a:ext>
            </a:extLst>
          </p:cNvPr>
          <p:cNvSpPr>
            <a:spLocks noGrp="1"/>
          </p:cNvSpPr>
          <p:nvPr>
            <p:ph type="sldNum" sz="quarter" idx="5"/>
          </p:nvPr>
        </p:nvSpPr>
        <p:spPr/>
        <p:txBody>
          <a:bodyPr/>
          <a:lstStyle/>
          <a:p>
            <a:fld id="{E7E1CF1B-2638-FD41-AD31-BA57FCE6B272}" type="slidenum">
              <a:rPr lang="en-US" smtClean="0"/>
              <a:t>3</a:t>
            </a:fld>
            <a:endParaRPr lang="en-US"/>
          </a:p>
        </p:txBody>
      </p:sp>
    </p:spTree>
    <p:extLst>
      <p:ext uri="{BB962C8B-B14F-4D97-AF65-F5344CB8AC3E}">
        <p14:creationId xmlns:p14="http://schemas.microsoft.com/office/powerpoint/2010/main" val="2836350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7B7342-3142-9650-1D61-77D6C61EB1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BFD42B-008E-0766-BD30-36DE9C70C3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5AA562-AC6E-0BD6-8B76-30A9E53937BF}"/>
              </a:ext>
            </a:extLst>
          </p:cNvPr>
          <p:cNvSpPr>
            <a:spLocks noGrp="1"/>
          </p:cNvSpPr>
          <p:nvPr>
            <p:ph type="body" idx="1"/>
          </p:nvPr>
        </p:nvSpPr>
        <p:spPr/>
        <p:txBody>
          <a:bodyPr/>
          <a:lstStyle/>
          <a:p>
            <a:endParaRPr lang="en-HK" b="0" i="0" dirty="0">
              <a:solidFill>
                <a:srgbClr val="000000"/>
              </a:solidFill>
              <a:effectLst/>
              <a:highlight>
                <a:srgbClr val="F7F7F7"/>
              </a:highlight>
              <a:latin typeface="-apple-system"/>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HK" b="0" i="0" dirty="0">
                <a:solidFill>
                  <a:srgbClr val="000000"/>
                </a:solidFill>
                <a:effectLst/>
                <a:highlight>
                  <a:srgbClr val="F7F7F7"/>
                </a:highlight>
                <a:latin typeface="-apple-system"/>
              </a:rPr>
              <a:t>It is widely recognized that over 50% of lost or wasted resources in a city find their way into wastewater,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HK" b="0" i="0" dirty="0">
                <a:solidFill>
                  <a:srgbClr val="000000"/>
                </a:solidFill>
                <a:effectLst/>
                <a:highlight>
                  <a:srgbClr val="F7F7F7"/>
                </a:highlight>
                <a:latin typeface="-apple-system"/>
              </a:rPr>
              <a:t>making it a prime focus for resource recovery efforts.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HK" b="0" i="0" dirty="0">
              <a:solidFill>
                <a:srgbClr val="000000"/>
              </a:solidFill>
              <a:effectLst/>
              <a:highlight>
                <a:srgbClr val="F7F7F7"/>
              </a:highlight>
              <a:latin typeface="-apple-system"/>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HK" b="0" i="0" dirty="0">
                <a:solidFill>
                  <a:srgbClr val="000000"/>
                </a:solidFill>
                <a:effectLst/>
                <a:highlight>
                  <a:srgbClr val="F7F7F7"/>
                </a:highlight>
                <a:latin typeface="-apple-system"/>
              </a:rPr>
              <a:t>In our pursuit of sustainable wastewater treatment, it is crucial to explore energy-saving strategies and methods for resource recovery from processes involving the conversion of sulphur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HK" b="0" i="0" dirty="0">
              <a:solidFill>
                <a:srgbClr val="000000"/>
              </a:solidFill>
              <a:effectLst/>
              <a:highlight>
                <a:srgbClr val="F7F7F7"/>
              </a:highlight>
              <a:latin typeface="-apple-system"/>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41F32F6-3770-F3F7-3A94-2E8024CE46FE}"/>
              </a:ext>
            </a:extLst>
          </p:cNvPr>
          <p:cNvSpPr>
            <a:spLocks noGrp="1"/>
          </p:cNvSpPr>
          <p:nvPr>
            <p:ph type="sldNum" sz="quarter" idx="5"/>
          </p:nvPr>
        </p:nvSpPr>
        <p:spPr/>
        <p:txBody>
          <a:bodyPr/>
          <a:lstStyle/>
          <a:p>
            <a:fld id="{E7E1CF1B-2638-FD41-AD31-BA57FCE6B272}" type="slidenum">
              <a:rPr lang="en-US" smtClean="0"/>
              <a:t>4</a:t>
            </a:fld>
            <a:endParaRPr lang="en-US"/>
          </a:p>
        </p:txBody>
      </p:sp>
    </p:spTree>
    <p:extLst>
      <p:ext uri="{BB962C8B-B14F-4D97-AF65-F5344CB8AC3E}">
        <p14:creationId xmlns:p14="http://schemas.microsoft.com/office/powerpoint/2010/main" val="643035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112621-4652-A4AB-9C0B-7DB508C200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B4EA9F-069C-6850-F40F-649B1537E2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A166AA-EA58-27F2-E273-96DFF8C103C1}"/>
              </a:ext>
            </a:extLst>
          </p:cNvPr>
          <p:cNvSpPr>
            <a:spLocks noGrp="1"/>
          </p:cNvSpPr>
          <p:nvPr>
            <p:ph type="body" idx="1"/>
          </p:nvPr>
        </p:nvSpPr>
        <p:spPr/>
        <p:txBody>
          <a:bodyPr/>
          <a:lstStyle/>
          <a:p>
            <a:pPr algn="just" hangingPunct="0">
              <a:lnSpc>
                <a:spcPts val="1200"/>
              </a:lnSpc>
              <a:tabLst>
                <a:tab pos="-701040" algn="l"/>
                <a:tab pos="-457200" algn="l"/>
              </a:tabLst>
            </a:pPr>
            <a:r>
              <a:rPr lang="en-GB" sz="1800" dirty="0">
                <a:effectLst/>
                <a:latin typeface="Times New Roman" panose="02020603050405020304" pitchFamily="18" charset="0"/>
                <a:ea typeface="DengXian" panose="02010600030101010101" pitchFamily="2" charset="-122"/>
              </a:rPr>
              <a:t>The SWTF practice results in, on average, 167 mgSO</a:t>
            </a:r>
            <a:r>
              <a:rPr lang="en-GB" sz="1800" baseline="-25000" dirty="0">
                <a:effectLst/>
                <a:latin typeface="Times New Roman" panose="02020603050405020304" pitchFamily="18" charset="0"/>
                <a:ea typeface="DengXian" panose="02010600030101010101" pitchFamily="2" charset="-122"/>
              </a:rPr>
              <a:t>4</a:t>
            </a:r>
            <a:r>
              <a:rPr lang="en-GB" sz="1800" baseline="30000" dirty="0">
                <a:effectLst/>
                <a:latin typeface="Times New Roman" panose="02020603050405020304" pitchFamily="18" charset="0"/>
                <a:ea typeface="DengXian" panose="02010600030101010101" pitchFamily="2" charset="-122"/>
              </a:rPr>
              <a:t>2-</a:t>
            </a:r>
            <a:r>
              <a:rPr lang="en-GB" sz="1800" dirty="0">
                <a:effectLst/>
                <a:latin typeface="Times New Roman" panose="02020603050405020304" pitchFamily="18" charset="0"/>
                <a:ea typeface="DengXian" panose="02010600030101010101" pitchFamily="2" charset="-122"/>
              </a:rPr>
              <a:t>-S/l and 5,000 </a:t>
            </a:r>
            <a:r>
              <a:rPr lang="en-GB" sz="1800" dirty="0" err="1">
                <a:effectLst/>
                <a:latin typeface="Times New Roman" panose="02020603050405020304" pitchFamily="18" charset="0"/>
                <a:ea typeface="DengXian" panose="02010600030101010101" pitchFamily="2" charset="-122"/>
              </a:rPr>
              <a:t>mgCl</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/l in Hong Kong saline sewage (Van </a:t>
            </a:r>
            <a:r>
              <a:rPr lang="en-GB" sz="1800" dirty="0" err="1">
                <a:effectLst/>
                <a:latin typeface="Times New Roman" panose="02020603050405020304" pitchFamily="18" charset="0"/>
                <a:ea typeface="DengXian" panose="02010600030101010101" pitchFamily="2" charset="-122"/>
              </a:rPr>
              <a:t>Loosdrecht</a:t>
            </a:r>
            <a:r>
              <a:rPr lang="en-GB" sz="1800" dirty="0">
                <a:effectLst/>
                <a:latin typeface="Times New Roman" panose="02020603050405020304" pitchFamily="18" charset="0"/>
                <a:ea typeface="DengXian" panose="02010600030101010101" pitchFamily="2" charset="-122"/>
              </a:rPr>
              <a:t> </a:t>
            </a:r>
            <a:r>
              <a:rPr lang="en-GB" sz="1800" i="1" dirty="0">
                <a:effectLst/>
                <a:latin typeface="Times New Roman" panose="02020603050405020304" pitchFamily="18" charset="0"/>
                <a:ea typeface="DengXian" panose="02010600030101010101" pitchFamily="2" charset="-122"/>
              </a:rPr>
              <a:t>et al</a:t>
            </a:r>
            <a:r>
              <a:rPr lang="en-GB" sz="1800" dirty="0">
                <a:effectLst/>
                <a:latin typeface="Times New Roman" panose="02020603050405020304" pitchFamily="18" charset="0"/>
                <a:ea typeface="DengXian" panose="02010600030101010101" pitchFamily="2" charset="-122"/>
              </a:rPr>
              <a:t>., 2012), inevitably causing odour issues in the sludge treatment. An ideal solution is to minimize sludge production. Based on this rationale, a novel sulphur-based process for saline wastewater treatment, namely the SANI</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process, was developed by the authors from lab-, pilot- and full-scale studies between 2004 and 2017 (Lau </a:t>
            </a:r>
            <a:r>
              <a:rPr lang="en-GB" sz="1800" i="1" dirty="0">
                <a:effectLst/>
                <a:latin typeface="Times New Roman" panose="02020603050405020304" pitchFamily="18" charset="0"/>
                <a:ea typeface="DengXian" panose="02010600030101010101" pitchFamily="2" charset="-122"/>
              </a:rPr>
              <a:t>et al</a:t>
            </a:r>
            <a:r>
              <a:rPr lang="en-GB" sz="1800" dirty="0">
                <a:effectLst/>
                <a:latin typeface="Times New Roman" panose="02020603050405020304" pitchFamily="18" charset="0"/>
                <a:ea typeface="DengXian" panose="02010600030101010101" pitchFamily="2" charset="-122"/>
              </a:rPr>
              <a:t>., 2006; Wang </a:t>
            </a:r>
            <a:r>
              <a:rPr lang="en-GB" sz="1800" i="1" dirty="0">
                <a:effectLst/>
                <a:latin typeface="Times New Roman" panose="02020603050405020304" pitchFamily="18" charset="0"/>
                <a:ea typeface="DengXian" panose="02010600030101010101" pitchFamily="2" charset="-122"/>
              </a:rPr>
              <a:t>et al</a:t>
            </a:r>
            <a:r>
              <a:rPr lang="en-GB" sz="1800" dirty="0">
                <a:effectLst/>
                <a:latin typeface="Times New Roman" panose="02020603050405020304" pitchFamily="18" charset="0"/>
                <a:ea typeface="DengXian" panose="02010600030101010101" pitchFamily="2" charset="-122"/>
              </a:rPr>
              <a:t>., 2009; Lu </a:t>
            </a:r>
            <a:r>
              <a:rPr lang="en-GB" sz="1800" i="1" dirty="0">
                <a:effectLst/>
                <a:latin typeface="Times New Roman" panose="02020603050405020304" pitchFamily="18" charset="0"/>
                <a:ea typeface="DengXian" panose="02010600030101010101" pitchFamily="2" charset="-122"/>
              </a:rPr>
              <a:t>et al</a:t>
            </a:r>
            <a:r>
              <a:rPr lang="en-GB" sz="1800" dirty="0">
                <a:effectLst/>
                <a:latin typeface="Times New Roman" panose="02020603050405020304" pitchFamily="18" charset="0"/>
                <a:ea typeface="DengXian" panose="02010600030101010101" pitchFamily="2" charset="-122"/>
              </a:rPr>
              <a:t>., 2012b; Wu </a:t>
            </a:r>
            <a:r>
              <a:rPr lang="en-GB" sz="1800" i="1" dirty="0">
                <a:effectLst/>
                <a:latin typeface="Times New Roman" panose="02020603050405020304" pitchFamily="18" charset="0"/>
                <a:ea typeface="DengXian" panose="02010600030101010101" pitchFamily="2" charset="-122"/>
              </a:rPr>
              <a:t>et al</a:t>
            </a:r>
            <a:r>
              <a:rPr lang="en-GB" sz="1800" dirty="0">
                <a:effectLst/>
                <a:latin typeface="Times New Roman" panose="02020603050405020304" pitchFamily="18" charset="0"/>
                <a:ea typeface="DengXian" panose="02010600030101010101" pitchFamily="2" charset="-122"/>
              </a:rPr>
              <a:t>, 2016). Comparison between the conventional biological nitrogen removal (BNR) process and the SANI</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process in terms of process concept and reactions are shown in Figure 7.9 and Table 7.9, respectively.</a:t>
            </a:r>
          </a:p>
          <a:p>
            <a:pPr algn="just" hangingPunct="0">
              <a:lnSpc>
                <a:spcPts val="1200"/>
              </a:lnSpc>
              <a:tabLst>
                <a:tab pos="-701040" algn="l"/>
                <a:tab pos="-457200" algn="l"/>
              </a:tabLst>
            </a:pPr>
            <a:endParaRPr lang="en-GB" sz="1800" dirty="0">
              <a:effectLst/>
              <a:latin typeface="Times New Roman" panose="02020603050405020304" pitchFamily="18" charset="0"/>
              <a:ea typeface="DengXian" panose="02010600030101010101" pitchFamily="2" charset="-122"/>
            </a:endParaRPr>
          </a:p>
          <a:p>
            <a:pPr marL="0" marR="0" lvl="0" indent="0" algn="just" defTabSz="914400" rtl="0" eaLnBrk="1" fontAlgn="auto" latinLnBrk="0" hangingPunct="0">
              <a:lnSpc>
                <a:spcPts val="1200"/>
              </a:lnSpc>
              <a:spcBef>
                <a:spcPts val="0"/>
              </a:spcBef>
              <a:spcAft>
                <a:spcPts val="0"/>
              </a:spcAft>
              <a:buClrTx/>
              <a:buSzTx/>
              <a:buFontTx/>
              <a:buNone/>
              <a:tabLst>
                <a:tab pos="-701040" algn="l"/>
                <a:tab pos="-457200" algn="l"/>
              </a:tabLst>
              <a:defRPr/>
            </a:pPr>
            <a:r>
              <a:rPr lang="en-GB" sz="1800" dirty="0">
                <a:solidFill>
                  <a:srgbClr val="000000"/>
                </a:solidFill>
                <a:effectLst/>
                <a:latin typeface="Times New Roman" panose="02020603050405020304" pitchFamily="18" charset="0"/>
                <a:ea typeface="DengXian" panose="02010600030101010101" pitchFamily="2" charset="-122"/>
              </a:rPr>
              <a:t>Since the introduction of the nitrogen removal process in the 1960s, biological wastewater treatment has relied on the electron flow from organic carbon to oxygen through an integrated carbon and nitrogen cycle, as shown in Figure 7.9a. However, the conventional BNR process generates a large quantity of excess sludge due to high theoretical sludge yields resulting from organics removal by aerobic and anoxic oxidation (more details in Table 7.9). In contrast, the SANI</a:t>
            </a:r>
            <a:r>
              <a:rPr lang="en-GB" sz="1800" baseline="30000" dirty="0">
                <a:effectLst/>
                <a:latin typeface="Times New Roman" panose="02020603050405020304" pitchFamily="18" charset="0"/>
                <a:ea typeface="DengXian" panose="02010600030101010101" pitchFamily="2" charset="-122"/>
              </a:rPr>
              <a:t>®</a:t>
            </a:r>
            <a:r>
              <a:rPr lang="en-GB" sz="1800" dirty="0">
                <a:solidFill>
                  <a:srgbClr val="000000"/>
                </a:solidFill>
                <a:effectLst/>
                <a:latin typeface="Times New Roman" panose="02020603050405020304" pitchFamily="18" charset="0"/>
                <a:ea typeface="DengXian" panose="02010600030101010101" pitchFamily="2" charset="-122"/>
              </a:rPr>
              <a:t> process integrates anaerobic organic removal by sulphate reduction and anoxic nitrogen removal by autotrophic denitrification for NO</a:t>
            </a:r>
            <a:r>
              <a:rPr lang="en-GB" sz="1800" baseline="-25000" dirty="0">
                <a:solidFill>
                  <a:srgbClr val="000000"/>
                </a:solidFill>
                <a:effectLst/>
                <a:latin typeface="Times New Roman" panose="02020603050405020304" pitchFamily="18" charset="0"/>
                <a:ea typeface="DengXian" panose="02010600030101010101" pitchFamily="2" charset="-122"/>
              </a:rPr>
              <a:t>3</a:t>
            </a:r>
            <a:r>
              <a:rPr lang="en-GB" sz="1800" baseline="30000" dirty="0">
                <a:solidFill>
                  <a:srgbClr val="000000"/>
                </a:solidFill>
                <a:effectLst/>
                <a:latin typeface="Times New Roman" panose="02020603050405020304" pitchFamily="18" charset="0"/>
                <a:ea typeface="DengXian" panose="02010600030101010101" pitchFamily="2" charset="-122"/>
              </a:rPr>
              <a:t>-</a:t>
            </a:r>
            <a:r>
              <a:rPr lang="en-GB" sz="1800" dirty="0">
                <a:solidFill>
                  <a:srgbClr val="000000"/>
                </a:solidFill>
                <a:effectLst/>
                <a:latin typeface="Times New Roman" panose="02020603050405020304" pitchFamily="18" charset="0"/>
                <a:ea typeface="DengXian" panose="02010600030101010101" pitchFamily="2" charset="-122"/>
              </a:rPr>
              <a:t> removal, minimizing biological sludge production as much as possible (see the theoretical sludge yields of the relevant reactions in Table 7.9). Stoichiometric study has showed that biological sludge production of this new BNR can potentially be 1/10 of conventional BNR (Lu </a:t>
            </a:r>
            <a:r>
              <a:rPr lang="en-GB" sz="1800" i="1" dirty="0">
                <a:solidFill>
                  <a:srgbClr val="000000"/>
                </a:solidFill>
                <a:effectLst/>
                <a:latin typeface="Times New Roman" panose="02020603050405020304" pitchFamily="18" charset="0"/>
                <a:ea typeface="DengXian" panose="02010600030101010101" pitchFamily="2" charset="-122"/>
              </a:rPr>
              <a:t>et al.</a:t>
            </a:r>
            <a:r>
              <a:rPr lang="en-GB" sz="1800" dirty="0">
                <a:solidFill>
                  <a:srgbClr val="000000"/>
                </a:solidFill>
                <a:effectLst/>
                <a:latin typeface="Times New Roman" panose="02020603050405020304" pitchFamily="18" charset="0"/>
                <a:ea typeface="DengXian" panose="02010600030101010101" pitchFamily="2" charset="-122"/>
              </a:rPr>
              <a:t>, 2012b). In this novel process, organic carbon is oxidized to CO</a:t>
            </a:r>
            <a:r>
              <a:rPr lang="en-GB" sz="1800" baseline="-25000" dirty="0">
                <a:solidFill>
                  <a:srgbClr val="000000"/>
                </a:solidFill>
                <a:effectLst/>
                <a:latin typeface="Times New Roman" panose="02020603050405020304" pitchFamily="18" charset="0"/>
                <a:ea typeface="DengXian" panose="02010600030101010101" pitchFamily="2" charset="-122"/>
              </a:rPr>
              <a:t>2</a:t>
            </a:r>
            <a:r>
              <a:rPr lang="en-GB" sz="1800" dirty="0">
                <a:solidFill>
                  <a:srgbClr val="000000"/>
                </a:solidFill>
                <a:effectLst/>
                <a:latin typeface="Times New Roman" panose="02020603050405020304" pitchFamily="18" charset="0"/>
                <a:ea typeface="DengXian" panose="02010600030101010101" pitchFamily="2" charset="-122"/>
              </a:rPr>
              <a:t> by SRB which increases the reactor pH to up to 8.0 at which the vast majority of H</a:t>
            </a:r>
            <a:r>
              <a:rPr lang="en-GB" sz="1800" baseline="-25000" dirty="0">
                <a:solidFill>
                  <a:srgbClr val="000000"/>
                </a:solidFill>
                <a:effectLst/>
                <a:latin typeface="Times New Roman" panose="02020603050405020304" pitchFamily="18" charset="0"/>
                <a:ea typeface="DengXian" panose="02010600030101010101" pitchFamily="2" charset="-122"/>
              </a:rPr>
              <a:t>2</a:t>
            </a:r>
            <a:r>
              <a:rPr lang="en-GB" sz="1800" dirty="0">
                <a:solidFill>
                  <a:srgbClr val="000000"/>
                </a:solidFill>
                <a:effectLst/>
                <a:latin typeface="Times New Roman" panose="02020603050405020304" pitchFamily="18" charset="0"/>
                <a:ea typeface="DengXian" panose="02010600030101010101" pitchFamily="2" charset="-122"/>
              </a:rPr>
              <a:t>S generated from the anaerobic reaction dissolves in the aqueous phase of the sulphate-reducing bioreactor (</a:t>
            </a:r>
            <a:r>
              <a:rPr lang="en-GB" sz="1800" dirty="0" err="1">
                <a:effectLst/>
                <a:latin typeface="Times New Roman" panose="02020603050405020304" pitchFamily="18" charset="0"/>
                <a:ea typeface="DengXian" panose="02010600030101010101" pitchFamily="2" charset="-122"/>
              </a:rPr>
              <a:t>Poinapen</a:t>
            </a:r>
            <a:r>
              <a:rPr lang="en-GB" sz="1800" dirty="0">
                <a:effectLst/>
                <a:latin typeface="Times New Roman" panose="02020603050405020304" pitchFamily="18" charset="0"/>
                <a:ea typeface="DengXian" panose="02010600030101010101" pitchFamily="2" charset="-122"/>
              </a:rPr>
              <a:t> and </a:t>
            </a:r>
            <a:r>
              <a:rPr lang="en-GB" sz="1800" dirty="0" err="1">
                <a:effectLst/>
                <a:latin typeface="Times New Roman" panose="02020603050405020304" pitchFamily="18" charset="0"/>
                <a:ea typeface="DengXian" panose="02010600030101010101" pitchFamily="2" charset="-122"/>
              </a:rPr>
              <a:t>Ekama</a:t>
            </a:r>
            <a:r>
              <a:rPr lang="en-GB" sz="1800" dirty="0">
                <a:effectLst/>
                <a:latin typeface="Times New Roman" panose="02020603050405020304" pitchFamily="18" charset="0"/>
                <a:ea typeface="DengXian" panose="02010600030101010101" pitchFamily="2" charset="-122"/>
              </a:rPr>
              <a:t>, 2010a</a:t>
            </a:r>
            <a:r>
              <a:rPr lang="en-GB" sz="1800" dirty="0">
                <a:solidFill>
                  <a:srgbClr val="000000"/>
                </a:solidFill>
                <a:effectLst/>
                <a:latin typeface="Times New Roman" panose="02020603050405020304" pitchFamily="18" charset="0"/>
                <a:ea typeface="DengXian" panose="02010600030101010101" pitchFamily="2" charset="-122"/>
              </a:rPr>
              <a:t>). This thereby provides an adequate amount of dissolved sulphide (the electron donor) for subsequent autotrophic denitrification, during which sulphide is converted back to SO</a:t>
            </a:r>
            <a:r>
              <a:rPr lang="en-GB" sz="1800" baseline="-25000" dirty="0">
                <a:solidFill>
                  <a:srgbClr val="000000"/>
                </a:solidFill>
                <a:effectLst/>
                <a:latin typeface="Times New Roman" panose="02020603050405020304" pitchFamily="18" charset="0"/>
                <a:ea typeface="DengXian" panose="02010600030101010101" pitchFamily="2" charset="-122"/>
              </a:rPr>
              <a:t>4</a:t>
            </a:r>
            <a:r>
              <a:rPr lang="en-GB" sz="1800" baseline="30000" dirty="0">
                <a:solidFill>
                  <a:srgbClr val="000000"/>
                </a:solidFill>
                <a:effectLst/>
                <a:latin typeface="Times New Roman" panose="02020603050405020304" pitchFamily="18" charset="0"/>
                <a:ea typeface="DengXian" panose="02010600030101010101" pitchFamily="2" charset="-122"/>
              </a:rPr>
              <a:t>2- </a:t>
            </a:r>
            <a:r>
              <a:rPr lang="en-GB" sz="1800" dirty="0">
                <a:solidFill>
                  <a:srgbClr val="000000"/>
                </a:solidFill>
                <a:effectLst/>
                <a:latin typeface="Times New Roman" panose="02020603050405020304" pitchFamily="18" charset="0"/>
                <a:ea typeface="DengXian" panose="02010600030101010101" pitchFamily="2" charset="-122"/>
              </a:rPr>
              <a:t>by SOB. The </a:t>
            </a:r>
            <a:r>
              <a:rPr lang="en-GB" sz="1800" dirty="0" err="1">
                <a:solidFill>
                  <a:srgbClr val="000000"/>
                </a:solidFill>
                <a:effectLst/>
                <a:latin typeface="Times New Roman" panose="02020603050405020304" pitchFamily="18" charset="0"/>
                <a:ea typeface="DengXian" panose="02010600030101010101" pitchFamily="2" charset="-122"/>
              </a:rPr>
              <a:t>TDSd</a:t>
            </a:r>
            <a:r>
              <a:rPr lang="en-GB" sz="1800" dirty="0">
                <a:solidFill>
                  <a:srgbClr val="000000"/>
                </a:solidFill>
                <a:effectLst/>
                <a:latin typeface="Times New Roman" panose="02020603050405020304" pitchFamily="18" charset="0"/>
                <a:ea typeface="DengXian" panose="02010600030101010101" pitchFamily="2" charset="-122"/>
              </a:rPr>
              <a:t> residue, if any, could be completely oxidized to sulphate during aerobic nitrification. From the electron transfer point of view, the SANI</a:t>
            </a:r>
            <a:r>
              <a:rPr lang="en-GB" sz="1800" baseline="30000" dirty="0">
                <a:effectLst/>
                <a:latin typeface="Times New Roman" panose="02020603050405020304" pitchFamily="18" charset="0"/>
                <a:ea typeface="DengXian" panose="02010600030101010101" pitchFamily="2" charset="-122"/>
              </a:rPr>
              <a:t>®</a:t>
            </a:r>
            <a:r>
              <a:rPr lang="en-GB" sz="1800" dirty="0">
                <a:solidFill>
                  <a:srgbClr val="000000"/>
                </a:solidFill>
                <a:effectLst/>
                <a:latin typeface="Times New Roman" panose="02020603050405020304" pitchFamily="18" charset="0"/>
                <a:ea typeface="DengXian" panose="02010600030101010101" pitchFamily="2" charset="-122"/>
              </a:rPr>
              <a:t> process extends a carbon-nitrogen-cycle-based BNR process into a sulphur-carbon-nitrogen-cycle-based BNR process (see Figure 7.9b), which offers an opportunity for sludge-minimized treatment of saline and brackish or sulphur-laden wastewater. </a:t>
            </a:r>
            <a:endParaRPr lang="en-HK" sz="1800" dirty="0">
              <a:effectLst/>
              <a:latin typeface="Times New Roman" panose="02020603050405020304" pitchFamily="18" charset="0"/>
              <a:ea typeface="DengXian" panose="02010600030101010101" pitchFamily="2" charset="-122"/>
            </a:endParaRPr>
          </a:p>
          <a:p>
            <a:pPr algn="just" hangingPunct="0">
              <a:lnSpc>
                <a:spcPts val="1200"/>
              </a:lnSpc>
              <a:tabLst>
                <a:tab pos="-701040" algn="l"/>
                <a:tab pos="-457200" algn="l"/>
              </a:tabLst>
            </a:pPr>
            <a:endParaRPr lang="en-HK"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HK" b="0" i="0" dirty="0">
              <a:solidFill>
                <a:srgbClr val="000000"/>
              </a:solidFill>
              <a:effectLst/>
              <a:highlight>
                <a:srgbClr val="F7F7F7"/>
              </a:highlight>
              <a:latin typeface="-apple-system"/>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6AA518A-83FE-4129-3EDC-86901F6ED6C0}"/>
              </a:ext>
            </a:extLst>
          </p:cNvPr>
          <p:cNvSpPr>
            <a:spLocks noGrp="1"/>
          </p:cNvSpPr>
          <p:nvPr>
            <p:ph type="sldNum" sz="quarter" idx="5"/>
          </p:nvPr>
        </p:nvSpPr>
        <p:spPr/>
        <p:txBody>
          <a:bodyPr/>
          <a:lstStyle/>
          <a:p>
            <a:fld id="{E7E1CF1B-2638-FD41-AD31-BA57FCE6B272}" type="slidenum">
              <a:rPr lang="en-US" smtClean="0"/>
              <a:t>5</a:t>
            </a:fld>
            <a:endParaRPr lang="en-US"/>
          </a:p>
        </p:txBody>
      </p:sp>
    </p:spTree>
    <p:extLst>
      <p:ext uri="{BB962C8B-B14F-4D97-AF65-F5344CB8AC3E}">
        <p14:creationId xmlns:p14="http://schemas.microsoft.com/office/powerpoint/2010/main" val="4084656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94266C-33EA-C9A5-48F9-10F78AD9C9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C0D1E8-425F-A2AC-1D16-B67D0535AA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A86E51-3F4A-099C-FBB8-AE7882DE78C9}"/>
              </a:ext>
            </a:extLst>
          </p:cNvPr>
          <p:cNvSpPr>
            <a:spLocks noGrp="1"/>
          </p:cNvSpPr>
          <p:nvPr>
            <p:ph type="body" idx="1"/>
          </p:nvPr>
        </p:nvSpPr>
        <p:spPr/>
        <p:txBody>
          <a:bodyPr/>
          <a:lstStyle/>
          <a:p>
            <a:pPr algn="just" hangingPunct="0">
              <a:lnSpc>
                <a:spcPts val="1200"/>
              </a:lnSpc>
              <a:tabLst>
                <a:tab pos="-701040" algn="l"/>
                <a:tab pos="-457200" algn="l"/>
              </a:tabLst>
            </a:pPr>
            <a:r>
              <a:rPr lang="en-GB" sz="1800" dirty="0">
                <a:effectLst/>
                <a:latin typeface="Times New Roman" panose="02020603050405020304" pitchFamily="18" charset="0"/>
                <a:ea typeface="DengXian" panose="02010600030101010101" pitchFamily="2" charset="-122"/>
              </a:rPr>
              <a:t>The SWTF practice results in, on average, 167 mgSO</a:t>
            </a:r>
            <a:r>
              <a:rPr lang="en-GB" sz="1800" baseline="-25000" dirty="0">
                <a:effectLst/>
                <a:latin typeface="Times New Roman" panose="02020603050405020304" pitchFamily="18" charset="0"/>
                <a:ea typeface="DengXian" panose="02010600030101010101" pitchFamily="2" charset="-122"/>
              </a:rPr>
              <a:t>4</a:t>
            </a:r>
            <a:r>
              <a:rPr lang="en-GB" sz="1800" baseline="30000" dirty="0">
                <a:effectLst/>
                <a:latin typeface="Times New Roman" panose="02020603050405020304" pitchFamily="18" charset="0"/>
                <a:ea typeface="DengXian" panose="02010600030101010101" pitchFamily="2" charset="-122"/>
              </a:rPr>
              <a:t>2-</a:t>
            </a:r>
            <a:r>
              <a:rPr lang="en-GB" sz="1800" dirty="0">
                <a:effectLst/>
                <a:latin typeface="Times New Roman" panose="02020603050405020304" pitchFamily="18" charset="0"/>
                <a:ea typeface="DengXian" panose="02010600030101010101" pitchFamily="2" charset="-122"/>
              </a:rPr>
              <a:t>-S/l and 5,000 </a:t>
            </a:r>
            <a:r>
              <a:rPr lang="en-GB" sz="1800" dirty="0" err="1">
                <a:effectLst/>
                <a:latin typeface="Times New Roman" panose="02020603050405020304" pitchFamily="18" charset="0"/>
                <a:ea typeface="DengXian" panose="02010600030101010101" pitchFamily="2" charset="-122"/>
              </a:rPr>
              <a:t>mgCl</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/l in Hong Kong saline sewage (Van </a:t>
            </a:r>
            <a:r>
              <a:rPr lang="en-GB" sz="1800" dirty="0" err="1">
                <a:effectLst/>
                <a:latin typeface="Times New Roman" panose="02020603050405020304" pitchFamily="18" charset="0"/>
                <a:ea typeface="DengXian" panose="02010600030101010101" pitchFamily="2" charset="-122"/>
              </a:rPr>
              <a:t>Loosdrecht</a:t>
            </a:r>
            <a:r>
              <a:rPr lang="en-GB" sz="1800" dirty="0">
                <a:effectLst/>
                <a:latin typeface="Times New Roman" panose="02020603050405020304" pitchFamily="18" charset="0"/>
                <a:ea typeface="DengXian" panose="02010600030101010101" pitchFamily="2" charset="-122"/>
              </a:rPr>
              <a:t> </a:t>
            </a:r>
            <a:r>
              <a:rPr lang="en-GB" sz="1800" i="1" dirty="0">
                <a:effectLst/>
                <a:latin typeface="Times New Roman" panose="02020603050405020304" pitchFamily="18" charset="0"/>
                <a:ea typeface="DengXian" panose="02010600030101010101" pitchFamily="2" charset="-122"/>
              </a:rPr>
              <a:t>et al</a:t>
            </a:r>
            <a:r>
              <a:rPr lang="en-GB" sz="1800" dirty="0">
                <a:effectLst/>
                <a:latin typeface="Times New Roman" panose="02020603050405020304" pitchFamily="18" charset="0"/>
                <a:ea typeface="DengXian" panose="02010600030101010101" pitchFamily="2" charset="-122"/>
              </a:rPr>
              <a:t>., 2012), inevitably causing odour issues in the sludge treatment. An ideal solution is to minimize sludge production. Based on this rationale, a novel sulphur-based process for saline wastewater treatment, namely the SANI</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process, was developed by the authors from lab-, pilot- and full-scale studies between 2004 and 2017 (Lau </a:t>
            </a:r>
            <a:r>
              <a:rPr lang="en-GB" sz="1800" i="1" dirty="0">
                <a:effectLst/>
                <a:latin typeface="Times New Roman" panose="02020603050405020304" pitchFamily="18" charset="0"/>
                <a:ea typeface="DengXian" panose="02010600030101010101" pitchFamily="2" charset="-122"/>
              </a:rPr>
              <a:t>et al</a:t>
            </a:r>
            <a:r>
              <a:rPr lang="en-GB" sz="1800" dirty="0">
                <a:effectLst/>
                <a:latin typeface="Times New Roman" panose="02020603050405020304" pitchFamily="18" charset="0"/>
                <a:ea typeface="DengXian" panose="02010600030101010101" pitchFamily="2" charset="-122"/>
              </a:rPr>
              <a:t>., 2006; Wang </a:t>
            </a:r>
            <a:r>
              <a:rPr lang="en-GB" sz="1800" i="1" dirty="0">
                <a:effectLst/>
                <a:latin typeface="Times New Roman" panose="02020603050405020304" pitchFamily="18" charset="0"/>
                <a:ea typeface="DengXian" panose="02010600030101010101" pitchFamily="2" charset="-122"/>
              </a:rPr>
              <a:t>et al</a:t>
            </a:r>
            <a:r>
              <a:rPr lang="en-GB" sz="1800" dirty="0">
                <a:effectLst/>
                <a:latin typeface="Times New Roman" panose="02020603050405020304" pitchFamily="18" charset="0"/>
                <a:ea typeface="DengXian" panose="02010600030101010101" pitchFamily="2" charset="-122"/>
              </a:rPr>
              <a:t>., 2009; Lu </a:t>
            </a:r>
            <a:r>
              <a:rPr lang="en-GB" sz="1800" i="1" dirty="0">
                <a:effectLst/>
                <a:latin typeface="Times New Roman" panose="02020603050405020304" pitchFamily="18" charset="0"/>
                <a:ea typeface="DengXian" panose="02010600030101010101" pitchFamily="2" charset="-122"/>
              </a:rPr>
              <a:t>et al</a:t>
            </a:r>
            <a:r>
              <a:rPr lang="en-GB" sz="1800" dirty="0">
                <a:effectLst/>
                <a:latin typeface="Times New Roman" panose="02020603050405020304" pitchFamily="18" charset="0"/>
                <a:ea typeface="DengXian" panose="02010600030101010101" pitchFamily="2" charset="-122"/>
              </a:rPr>
              <a:t>., 2012b; Wu </a:t>
            </a:r>
            <a:r>
              <a:rPr lang="en-GB" sz="1800" i="1" dirty="0">
                <a:effectLst/>
                <a:latin typeface="Times New Roman" panose="02020603050405020304" pitchFamily="18" charset="0"/>
                <a:ea typeface="DengXian" panose="02010600030101010101" pitchFamily="2" charset="-122"/>
              </a:rPr>
              <a:t>et al</a:t>
            </a:r>
            <a:r>
              <a:rPr lang="en-GB" sz="1800" dirty="0">
                <a:effectLst/>
                <a:latin typeface="Times New Roman" panose="02020603050405020304" pitchFamily="18" charset="0"/>
                <a:ea typeface="DengXian" panose="02010600030101010101" pitchFamily="2" charset="-122"/>
              </a:rPr>
              <a:t>, 2016). Comparison between the conventional biological nitrogen removal (BNR) process and the SANI</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process in terms of process concept and reactions are shown in Figure 7.9 and Table 7.9, respectively.</a:t>
            </a:r>
          </a:p>
          <a:p>
            <a:pPr algn="just" hangingPunct="0">
              <a:lnSpc>
                <a:spcPts val="1200"/>
              </a:lnSpc>
              <a:tabLst>
                <a:tab pos="-701040" algn="l"/>
                <a:tab pos="-457200" algn="l"/>
              </a:tabLst>
            </a:pPr>
            <a:endParaRPr lang="en-GB" sz="1800" dirty="0">
              <a:effectLst/>
              <a:latin typeface="Times New Roman" panose="02020603050405020304" pitchFamily="18" charset="0"/>
              <a:ea typeface="DengXian" panose="02010600030101010101" pitchFamily="2" charset="-122"/>
            </a:endParaRPr>
          </a:p>
          <a:p>
            <a:pPr marL="0" marR="0" lvl="0" indent="0" algn="just" defTabSz="914400" rtl="0" eaLnBrk="1" fontAlgn="auto" latinLnBrk="0" hangingPunct="0">
              <a:lnSpc>
                <a:spcPts val="1200"/>
              </a:lnSpc>
              <a:spcBef>
                <a:spcPts val="0"/>
              </a:spcBef>
              <a:spcAft>
                <a:spcPts val="0"/>
              </a:spcAft>
              <a:buClrTx/>
              <a:buSzTx/>
              <a:buFontTx/>
              <a:buNone/>
              <a:tabLst>
                <a:tab pos="-701040" algn="l"/>
                <a:tab pos="-457200" algn="l"/>
              </a:tabLst>
              <a:defRPr/>
            </a:pPr>
            <a:r>
              <a:rPr lang="en-GB" sz="1800" dirty="0">
                <a:solidFill>
                  <a:srgbClr val="000000"/>
                </a:solidFill>
                <a:effectLst/>
                <a:latin typeface="Times New Roman" panose="02020603050405020304" pitchFamily="18" charset="0"/>
                <a:ea typeface="DengXian" panose="02010600030101010101" pitchFamily="2" charset="-122"/>
              </a:rPr>
              <a:t>Since the introduction of the nitrogen removal process in the 1960s, biological wastewater treatment has relied on the electron flow from organic carbon to oxygen through an integrated carbon and nitrogen cycle, as shown in Figure 7.9a. However, the conventional BNR process generates a large quantity of excess sludge due to high theoretical sludge yields resulting from organics removal by aerobic and anoxic oxidation (more details in Table 7.9). In contrast, the SANI</a:t>
            </a:r>
            <a:r>
              <a:rPr lang="en-GB" sz="1800" baseline="30000" dirty="0">
                <a:effectLst/>
                <a:latin typeface="Times New Roman" panose="02020603050405020304" pitchFamily="18" charset="0"/>
                <a:ea typeface="DengXian" panose="02010600030101010101" pitchFamily="2" charset="-122"/>
              </a:rPr>
              <a:t>®</a:t>
            </a:r>
            <a:r>
              <a:rPr lang="en-GB" sz="1800" dirty="0">
                <a:solidFill>
                  <a:srgbClr val="000000"/>
                </a:solidFill>
                <a:effectLst/>
                <a:latin typeface="Times New Roman" panose="02020603050405020304" pitchFamily="18" charset="0"/>
                <a:ea typeface="DengXian" panose="02010600030101010101" pitchFamily="2" charset="-122"/>
              </a:rPr>
              <a:t> process integrates anaerobic organic removal by sulphate reduction and anoxic nitrogen removal by autotrophic denitrification for NO</a:t>
            </a:r>
            <a:r>
              <a:rPr lang="en-GB" sz="1800" baseline="-25000" dirty="0">
                <a:solidFill>
                  <a:srgbClr val="000000"/>
                </a:solidFill>
                <a:effectLst/>
                <a:latin typeface="Times New Roman" panose="02020603050405020304" pitchFamily="18" charset="0"/>
                <a:ea typeface="DengXian" panose="02010600030101010101" pitchFamily="2" charset="-122"/>
              </a:rPr>
              <a:t>3</a:t>
            </a:r>
            <a:r>
              <a:rPr lang="en-GB" sz="1800" baseline="30000" dirty="0">
                <a:solidFill>
                  <a:srgbClr val="000000"/>
                </a:solidFill>
                <a:effectLst/>
                <a:latin typeface="Times New Roman" panose="02020603050405020304" pitchFamily="18" charset="0"/>
                <a:ea typeface="DengXian" panose="02010600030101010101" pitchFamily="2" charset="-122"/>
              </a:rPr>
              <a:t>-</a:t>
            </a:r>
            <a:r>
              <a:rPr lang="en-GB" sz="1800" dirty="0">
                <a:solidFill>
                  <a:srgbClr val="000000"/>
                </a:solidFill>
                <a:effectLst/>
                <a:latin typeface="Times New Roman" panose="02020603050405020304" pitchFamily="18" charset="0"/>
                <a:ea typeface="DengXian" panose="02010600030101010101" pitchFamily="2" charset="-122"/>
              </a:rPr>
              <a:t> removal, minimizing biological sludge production as much as possible (see the theoretical sludge yields of the relevant reactions in Table 7.9). Stoichiometric study has showed that biological sludge production of this new BNR can potentially be 1/10 of conventional BNR (Lu </a:t>
            </a:r>
            <a:r>
              <a:rPr lang="en-GB" sz="1800" i="1" dirty="0">
                <a:solidFill>
                  <a:srgbClr val="000000"/>
                </a:solidFill>
                <a:effectLst/>
                <a:latin typeface="Times New Roman" panose="02020603050405020304" pitchFamily="18" charset="0"/>
                <a:ea typeface="DengXian" panose="02010600030101010101" pitchFamily="2" charset="-122"/>
              </a:rPr>
              <a:t>et al.</a:t>
            </a:r>
            <a:r>
              <a:rPr lang="en-GB" sz="1800" dirty="0">
                <a:solidFill>
                  <a:srgbClr val="000000"/>
                </a:solidFill>
                <a:effectLst/>
                <a:latin typeface="Times New Roman" panose="02020603050405020304" pitchFamily="18" charset="0"/>
                <a:ea typeface="DengXian" panose="02010600030101010101" pitchFamily="2" charset="-122"/>
              </a:rPr>
              <a:t>, 2012b). In this novel process, organic carbon is oxidized to CO</a:t>
            </a:r>
            <a:r>
              <a:rPr lang="en-GB" sz="1800" baseline="-25000" dirty="0">
                <a:solidFill>
                  <a:srgbClr val="000000"/>
                </a:solidFill>
                <a:effectLst/>
                <a:latin typeface="Times New Roman" panose="02020603050405020304" pitchFamily="18" charset="0"/>
                <a:ea typeface="DengXian" panose="02010600030101010101" pitchFamily="2" charset="-122"/>
              </a:rPr>
              <a:t>2</a:t>
            </a:r>
            <a:r>
              <a:rPr lang="en-GB" sz="1800" dirty="0">
                <a:solidFill>
                  <a:srgbClr val="000000"/>
                </a:solidFill>
                <a:effectLst/>
                <a:latin typeface="Times New Roman" panose="02020603050405020304" pitchFamily="18" charset="0"/>
                <a:ea typeface="DengXian" panose="02010600030101010101" pitchFamily="2" charset="-122"/>
              </a:rPr>
              <a:t> by SRB which increases the reactor pH to up to 8.0 at which the vast majority of H</a:t>
            </a:r>
            <a:r>
              <a:rPr lang="en-GB" sz="1800" baseline="-25000" dirty="0">
                <a:solidFill>
                  <a:srgbClr val="000000"/>
                </a:solidFill>
                <a:effectLst/>
                <a:latin typeface="Times New Roman" panose="02020603050405020304" pitchFamily="18" charset="0"/>
                <a:ea typeface="DengXian" panose="02010600030101010101" pitchFamily="2" charset="-122"/>
              </a:rPr>
              <a:t>2</a:t>
            </a:r>
            <a:r>
              <a:rPr lang="en-GB" sz="1800" dirty="0">
                <a:solidFill>
                  <a:srgbClr val="000000"/>
                </a:solidFill>
                <a:effectLst/>
                <a:latin typeface="Times New Roman" panose="02020603050405020304" pitchFamily="18" charset="0"/>
                <a:ea typeface="DengXian" panose="02010600030101010101" pitchFamily="2" charset="-122"/>
              </a:rPr>
              <a:t>S generated from the anaerobic reaction dissolves in the aqueous phase of the sulphate-reducing bioreactor (</a:t>
            </a:r>
            <a:r>
              <a:rPr lang="en-GB" sz="1800" dirty="0" err="1">
                <a:effectLst/>
                <a:latin typeface="Times New Roman" panose="02020603050405020304" pitchFamily="18" charset="0"/>
                <a:ea typeface="DengXian" panose="02010600030101010101" pitchFamily="2" charset="-122"/>
              </a:rPr>
              <a:t>Poinapen</a:t>
            </a:r>
            <a:r>
              <a:rPr lang="en-GB" sz="1800" dirty="0">
                <a:effectLst/>
                <a:latin typeface="Times New Roman" panose="02020603050405020304" pitchFamily="18" charset="0"/>
                <a:ea typeface="DengXian" panose="02010600030101010101" pitchFamily="2" charset="-122"/>
              </a:rPr>
              <a:t> and </a:t>
            </a:r>
            <a:r>
              <a:rPr lang="en-GB" sz="1800" dirty="0" err="1">
                <a:effectLst/>
                <a:latin typeface="Times New Roman" panose="02020603050405020304" pitchFamily="18" charset="0"/>
                <a:ea typeface="DengXian" panose="02010600030101010101" pitchFamily="2" charset="-122"/>
              </a:rPr>
              <a:t>Ekama</a:t>
            </a:r>
            <a:r>
              <a:rPr lang="en-GB" sz="1800" dirty="0">
                <a:effectLst/>
                <a:latin typeface="Times New Roman" panose="02020603050405020304" pitchFamily="18" charset="0"/>
                <a:ea typeface="DengXian" panose="02010600030101010101" pitchFamily="2" charset="-122"/>
              </a:rPr>
              <a:t>, 2010a</a:t>
            </a:r>
            <a:r>
              <a:rPr lang="en-GB" sz="1800" dirty="0">
                <a:solidFill>
                  <a:srgbClr val="000000"/>
                </a:solidFill>
                <a:effectLst/>
                <a:latin typeface="Times New Roman" panose="02020603050405020304" pitchFamily="18" charset="0"/>
                <a:ea typeface="DengXian" panose="02010600030101010101" pitchFamily="2" charset="-122"/>
              </a:rPr>
              <a:t>). This thereby provides an adequate amount of dissolved sulphide (the electron donor) for subsequent autotrophic denitrification, during which sulphide is converted back to SO</a:t>
            </a:r>
            <a:r>
              <a:rPr lang="en-GB" sz="1800" baseline="-25000" dirty="0">
                <a:solidFill>
                  <a:srgbClr val="000000"/>
                </a:solidFill>
                <a:effectLst/>
                <a:latin typeface="Times New Roman" panose="02020603050405020304" pitchFamily="18" charset="0"/>
                <a:ea typeface="DengXian" panose="02010600030101010101" pitchFamily="2" charset="-122"/>
              </a:rPr>
              <a:t>4</a:t>
            </a:r>
            <a:r>
              <a:rPr lang="en-GB" sz="1800" baseline="30000" dirty="0">
                <a:solidFill>
                  <a:srgbClr val="000000"/>
                </a:solidFill>
                <a:effectLst/>
                <a:latin typeface="Times New Roman" panose="02020603050405020304" pitchFamily="18" charset="0"/>
                <a:ea typeface="DengXian" panose="02010600030101010101" pitchFamily="2" charset="-122"/>
              </a:rPr>
              <a:t>2- </a:t>
            </a:r>
            <a:r>
              <a:rPr lang="en-GB" sz="1800" dirty="0">
                <a:solidFill>
                  <a:srgbClr val="000000"/>
                </a:solidFill>
                <a:effectLst/>
                <a:latin typeface="Times New Roman" panose="02020603050405020304" pitchFamily="18" charset="0"/>
                <a:ea typeface="DengXian" panose="02010600030101010101" pitchFamily="2" charset="-122"/>
              </a:rPr>
              <a:t>by SOB. The </a:t>
            </a:r>
            <a:r>
              <a:rPr lang="en-GB" sz="1800" dirty="0" err="1">
                <a:solidFill>
                  <a:srgbClr val="000000"/>
                </a:solidFill>
                <a:effectLst/>
                <a:latin typeface="Times New Roman" panose="02020603050405020304" pitchFamily="18" charset="0"/>
                <a:ea typeface="DengXian" panose="02010600030101010101" pitchFamily="2" charset="-122"/>
              </a:rPr>
              <a:t>TDSd</a:t>
            </a:r>
            <a:r>
              <a:rPr lang="en-GB" sz="1800" dirty="0">
                <a:solidFill>
                  <a:srgbClr val="000000"/>
                </a:solidFill>
                <a:effectLst/>
                <a:latin typeface="Times New Roman" panose="02020603050405020304" pitchFamily="18" charset="0"/>
                <a:ea typeface="DengXian" panose="02010600030101010101" pitchFamily="2" charset="-122"/>
              </a:rPr>
              <a:t> residue, if any, could be completely oxidized to sulphate during aerobic nitrification. From the electron transfer point of view, the SANI</a:t>
            </a:r>
            <a:r>
              <a:rPr lang="en-GB" sz="1800" baseline="30000" dirty="0">
                <a:effectLst/>
                <a:latin typeface="Times New Roman" panose="02020603050405020304" pitchFamily="18" charset="0"/>
                <a:ea typeface="DengXian" panose="02010600030101010101" pitchFamily="2" charset="-122"/>
              </a:rPr>
              <a:t>®</a:t>
            </a:r>
            <a:r>
              <a:rPr lang="en-GB" sz="1800" dirty="0">
                <a:solidFill>
                  <a:srgbClr val="000000"/>
                </a:solidFill>
                <a:effectLst/>
                <a:latin typeface="Times New Roman" panose="02020603050405020304" pitchFamily="18" charset="0"/>
                <a:ea typeface="DengXian" panose="02010600030101010101" pitchFamily="2" charset="-122"/>
              </a:rPr>
              <a:t> process extends a carbon-nitrogen-cycle-based BNR process into a sulphur-carbon-nitrogen-cycle-based BNR process (see Figure 7.9b), which offers an opportunity for sludge-minimized treatment of saline and brackish or sulphur-laden wastewater. </a:t>
            </a:r>
            <a:endParaRPr lang="en-HK" sz="1800" dirty="0">
              <a:effectLst/>
              <a:latin typeface="Times New Roman" panose="02020603050405020304" pitchFamily="18" charset="0"/>
              <a:ea typeface="DengXian" panose="02010600030101010101" pitchFamily="2" charset="-122"/>
            </a:endParaRPr>
          </a:p>
          <a:p>
            <a:pPr algn="just" hangingPunct="0">
              <a:lnSpc>
                <a:spcPts val="1200"/>
              </a:lnSpc>
              <a:tabLst>
                <a:tab pos="-701040" algn="l"/>
                <a:tab pos="-457200" algn="l"/>
              </a:tabLst>
            </a:pPr>
            <a:endParaRPr lang="en-HK"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HK" b="0" i="0" dirty="0">
              <a:solidFill>
                <a:srgbClr val="000000"/>
              </a:solidFill>
              <a:effectLst/>
              <a:highlight>
                <a:srgbClr val="F7F7F7"/>
              </a:highlight>
              <a:latin typeface="-apple-system"/>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4EB791A-B6AC-2F85-EED2-4226AE6480F2}"/>
              </a:ext>
            </a:extLst>
          </p:cNvPr>
          <p:cNvSpPr>
            <a:spLocks noGrp="1"/>
          </p:cNvSpPr>
          <p:nvPr>
            <p:ph type="sldNum" sz="quarter" idx="5"/>
          </p:nvPr>
        </p:nvSpPr>
        <p:spPr/>
        <p:txBody>
          <a:bodyPr/>
          <a:lstStyle/>
          <a:p>
            <a:fld id="{E7E1CF1B-2638-FD41-AD31-BA57FCE6B272}" type="slidenum">
              <a:rPr lang="en-US" smtClean="0"/>
              <a:t>6</a:t>
            </a:fld>
            <a:endParaRPr lang="en-US"/>
          </a:p>
        </p:txBody>
      </p:sp>
    </p:spTree>
    <p:extLst>
      <p:ext uri="{BB962C8B-B14F-4D97-AF65-F5344CB8AC3E}">
        <p14:creationId xmlns:p14="http://schemas.microsoft.com/office/powerpoint/2010/main" val="42773771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D3ED5D-1DE8-111F-2154-DE94CF43FD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FF2860-B7EA-AFA7-D7F6-C2BB8CF2D6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B50C2B-F3DB-F44D-B749-F7A7A1AF7DB1}"/>
              </a:ext>
            </a:extLst>
          </p:cNvPr>
          <p:cNvSpPr>
            <a:spLocks noGrp="1"/>
          </p:cNvSpPr>
          <p:nvPr>
            <p:ph type="body" idx="1"/>
          </p:nvPr>
        </p:nvSpPr>
        <p:spPr/>
        <p:txBody>
          <a:bodyPr/>
          <a:lstStyle/>
          <a:p>
            <a:pPr marL="0" marR="0" lvl="0" indent="0" algn="just" defTabSz="914400" rtl="0" eaLnBrk="1" fontAlgn="auto" latinLnBrk="0" hangingPunct="0">
              <a:lnSpc>
                <a:spcPts val="1200"/>
              </a:lnSpc>
              <a:spcBef>
                <a:spcPts val="0"/>
              </a:spcBef>
              <a:spcAft>
                <a:spcPts val="0"/>
              </a:spcAft>
              <a:buClrTx/>
              <a:buSzTx/>
              <a:buFontTx/>
              <a:buNone/>
              <a:tabLst>
                <a:tab pos="-701040" algn="l"/>
                <a:tab pos="-457200" algn="l"/>
              </a:tabLst>
              <a:defRPr/>
            </a:pPr>
            <a:r>
              <a:rPr lang="en-GB" sz="1800" dirty="0">
                <a:effectLst/>
                <a:ea typeface="DengXian" panose="02010600030101010101" pitchFamily="2" charset="-122"/>
              </a:rPr>
              <a:t>To prove the SANI</a:t>
            </a:r>
            <a:r>
              <a:rPr lang="en-GB" sz="1600" baseline="30000" dirty="0">
                <a:effectLst/>
                <a:ea typeface="DengXian" panose="02010600030101010101" pitchFamily="2" charset="-122"/>
              </a:rPr>
              <a:t>®</a:t>
            </a:r>
            <a:r>
              <a:rPr lang="en-GB" sz="1800" dirty="0">
                <a:effectLst/>
                <a:ea typeface="DengXian" panose="02010600030101010101" pitchFamily="2" charset="-122"/>
              </a:rPr>
              <a:t> process concept, a laboratory study was conducted. The influent contained 265 </a:t>
            </a:r>
            <a:r>
              <a:rPr lang="en-GB" sz="1800" dirty="0" err="1">
                <a:effectLst/>
                <a:ea typeface="DengXian" panose="02010600030101010101" pitchFamily="2" charset="-122"/>
              </a:rPr>
              <a:t>mgCOD</a:t>
            </a:r>
            <a:r>
              <a:rPr lang="en-GB" sz="1800" dirty="0">
                <a:effectLst/>
                <a:ea typeface="DengXian" panose="02010600030101010101" pitchFamily="2" charset="-122"/>
              </a:rPr>
              <a:t>/l (mainly glucose, CH</a:t>
            </a:r>
            <a:r>
              <a:rPr lang="en-GB" sz="1800" baseline="-25000" dirty="0">
                <a:effectLst/>
                <a:ea typeface="DengXian" panose="02010600030101010101" pitchFamily="2" charset="-122"/>
              </a:rPr>
              <a:t>3</a:t>
            </a:r>
            <a:r>
              <a:rPr lang="en-GB" sz="1800" dirty="0">
                <a:effectLst/>
                <a:ea typeface="DengXian" panose="02010600030101010101" pitchFamily="2" charset="-122"/>
              </a:rPr>
              <a:t>COO</a:t>
            </a:r>
            <a:r>
              <a:rPr lang="en-GB" sz="1800" baseline="30000" dirty="0">
                <a:effectLst/>
                <a:ea typeface="DengXian" panose="02010600030101010101" pitchFamily="2" charset="-122"/>
              </a:rPr>
              <a:t>-</a:t>
            </a:r>
            <a:r>
              <a:rPr lang="en-GB" sz="1800" dirty="0">
                <a:effectLst/>
                <a:ea typeface="DengXian" panose="02010600030101010101" pitchFamily="2" charset="-122"/>
              </a:rPr>
              <a:t> and yeast extract), 30 mgNH</a:t>
            </a:r>
            <a:r>
              <a:rPr lang="en-GB" sz="1800" baseline="-25000" dirty="0">
                <a:effectLst/>
                <a:ea typeface="DengXian" panose="02010600030101010101" pitchFamily="2" charset="-122"/>
              </a:rPr>
              <a:t>4</a:t>
            </a:r>
            <a:r>
              <a:rPr lang="en-GB" sz="1800" baseline="30000" dirty="0">
                <a:effectLst/>
                <a:ea typeface="DengXian" panose="02010600030101010101" pitchFamily="2" charset="-122"/>
              </a:rPr>
              <a:t>+</a:t>
            </a:r>
            <a:r>
              <a:rPr lang="en-GB" sz="1800" dirty="0">
                <a:effectLst/>
                <a:ea typeface="DengXian" panose="02010600030101010101" pitchFamily="2" charset="-122"/>
              </a:rPr>
              <a:t>-N/l, 400-600 mg/l of SO</a:t>
            </a:r>
            <a:r>
              <a:rPr lang="en-GB" sz="1800" baseline="-25000" dirty="0">
                <a:effectLst/>
                <a:ea typeface="DengXian" panose="02010600030101010101" pitchFamily="2" charset="-122"/>
              </a:rPr>
              <a:t>4</a:t>
            </a:r>
            <a:r>
              <a:rPr lang="en-GB" sz="1800" baseline="30000" dirty="0">
                <a:effectLst/>
                <a:ea typeface="DengXian" panose="02010600030101010101" pitchFamily="2" charset="-122"/>
              </a:rPr>
              <a:t>2-</a:t>
            </a:r>
            <a:r>
              <a:rPr lang="en-GB" sz="1800" dirty="0">
                <a:effectLst/>
                <a:ea typeface="DengXian" panose="02010600030101010101" pitchFamily="2" charset="-122"/>
              </a:rPr>
              <a:t> and 3,000-4,000 mg/l of salinity, similar to the effluent quality of a primary sedimentation tank at a typical saline sewage biological treatment plant in Hong Kong. </a:t>
            </a:r>
            <a:endParaRPr lang="en-US" sz="2800" dirty="0"/>
          </a:p>
          <a:p>
            <a:pPr algn="just" hangingPunct="0">
              <a:lnSpc>
                <a:spcPts val="1200"/>
              </a:lnSpc>
              <a:tabLst>
                <a:tab pos="-701040" algn="l"/>
                <a:tab pos="-457200" algn="l"/>
              </a:tabLst>
            </a:pPr>
            <a:endParaRPr lang="en-GB" sz="1800" dirty="0">
              <a:effectLst/>
              <a:latin typeface="Times New Roman" panose="02020603050405020304" pitchFamily="18" charset="0"/>
              <a:ea typeface="DengXian" panose="02010600030101010101" pitchFamily="2" charset="-122"/>
            </a:endParaRPr>
          </a:p>
          <a:p>
            <a:pPr algn="just" hangingPunct="0">
              <a:lnSpc>
                <a:spcPts val="1200"/>
              </a:lnSpc>
              <a:tabLst>
                <a:tab pos="-701040" algn="l"/>
                <a:tab pos="-457200" algn="l"/>
              </a:tabLst>
            </a:pPr>
            <a:r>
              <a:rPr lang="en-GB" sz="1800" dirty="0">
                <a:effectLst/>
                <a:latin typeface="Times New Roman" panose="02020603050405020304" pitchFamily="18" charset="0"/>
                <a:ea typeface="DengXian" panose="02010600030101010101" pitchFamily="2" charset="-122"/>
              </a:rPr>
              <a:t>In this system, organic carbon is first oxidized to CO</a:t>
            </a:r>
            <a:r>
              <a:rPr lang="en-GB" sz="1800" baseline="-25000" dirty="0">
                <a:effectLst/>
                <a:latin typeface="Times New Roman" panose="02020603050405020304" pitchFamily="18" charset="0"/>
                <a:ea typeface="DengXian" panose="02010600030101010101" pitchFamily="2" charset="-122"/>
              </a:rPr>
              <a:t>2</a:t>
            </a:r>
            <a:r>
              <a:rPr lang="en-GB" sz="1800" dirty="0">
                <a:effectLst/>
                <a:latin typeface="Times New Roman" panose="02020603050405020304" pitchFamily="18" charset="0"/>
                <a:ea typeface="DengXian" panose="02010600030101010101" pitchFamily="2" charset="-122"/>
              </a:rPr>
              <a:t> by SRB in the sulphate-reducing up-flow sludge blanket (SRUSB) (Reactor 1). This process subsequently increases the pH to an alkaline level (&gt;7.5-8) due to sulphate (strong acid) being reduced to sulphide (weak acid), dissolving the product hydrogen sulphide in water mainly in the form of </a:t>
            </a:r>
            <a:r>
              <a:rPr lang="en-GB" sz="1800" dirty="0" err="1">
                <a:effectLst/>
                <a:latin typeface="Times New Roman" panose="02020603050405020304" pitchFamily="18" charset="0"/>
                <a:ea typeface="DengXian" panose="02010600030101010101" pitchFamily="2" charset="-122"/>
              </a:rPr>
              <a:t>TDSd</a:t>
            </a:r>
            <a:r>
              <a:rPr lang="en-GB" sz="1800" dirty="0">
                <a:effectLst/>
                <a:latin typeface="Times New Roman" panose="02020603050405020304" pitchFamily="18" charset="0"/>
                <a:ea typeface="DengXian" panose="02010600030101010101" pitchFamily="2" charset="-122"/>
              </a:rPr>
              <a:t> for autotrophic denitrification in the subsequent anoxic bio-filter (Rector 2), where NO</a:t>
            </a:r>
            <a:r>
              <a:rPr lang="en-GB" sz="1800" baseline="-25000" dirty="0">
                <a:effectLst/>
                <a:latin typeface="Times New Roman" panose="02020603050405020304" pitchFamily="18" charset="0"/>
                <a:ea typeface="DengXian" panose="02010600030101010101" pitchFamily="2" charset="-122"/>
              </a:rPr>
              <a:t>3</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is reduced to N</a:t>
            </a:r>
            <a:r>
              <a:rPr lang="en-GB" sz="1800" baseline="-25000" dirty="0">
                <a:effectLst/>
                <a:latin typeface="Times New Roman" panose="02020603050405020304" pitchFamily="18" charset="0"/>
                <a:ea typeface="DengXian" panose="02010600030101010101" pitchFamily="2" charset="-122"/>
              </a:rPr>
              <a:t>2</a:t>
            </a:r>
            <a:r>
              <a:rPr lang="en-GB" sz="1800" dirty="0">
                <a:effectLst/>
                <a:latin typeface="Times New Roman" panose="02020603050405020304" pitchFamily="18" charset="0"/>
                <a:ea typeface="DengXian" panose="02010600030101010101" pitchFamily="2" charset="-122"/>
              </a:rPr>
              <a:t>. Through this reaction dissolved sulphide will be converted back to SO</a:t>
            </a:r>
            <a:r>
              <a:rPr lang="en-GB" sz="1800" baseline="-25000" dirty="0">
                <a:effectLst/>
                <a:latin typeface="Times New Roman" panose="02020603050405020304" pitchFamily="18" charset="0"/>
                <a:ea typeface="DengXian" panose="02010600030101010101" pitchFamily="2" charset="-122"/>
              </a:rPr>
              <a:t>4</a:t>
            </a:r>
            <a:r>
              <a:rPr lang="en-GB" sz="1800" baseline="30000" dirty="0">
                <a:effectLst/>
                <a:latin typeface="Times New Roman" panose="02020603050405020304" pitchFamily="18" charset="0"/>
                <a:ea typeface="DengXian" panose="02010600030101010101" pitchFamily="2" charset="-122"/>
              </a:rPr>
              <a:t>2- </a:t>
            </a:r>
            <a:r>
              <a:rPr lang="en-GB" sz="1800" dirty="0">
                <a:effectLst/>
                <a:latin typeface="Times New Roman" panose="02020603050405020304" pitchFamily="18" charset="0"/>
                <a:ea typeface="DengXian" panose="02010600030101010101" pitchFamily="2" charset="-122"/>
              </a:rPr>
              <a:t>by SOB. The remaining NH</a:t>
            </a:r>
            <a:r>
              <a:rPr lang="en-GB" sz="1800" baseline="-25000" dirty="0">
                <a:effectLst/>
                <a:latin typeface="Times New Roman" panose="02020603050405020304" pitchFamily="18" charset="0"/>
                <a:ea typeface="DengXian" panose="02010600030101010101" pitchFamily="2" charset="-122"/>
              </a:rPr>
              <a:t>4</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and residual sulphide are oxidized to NO</a:t>
            </a:r>
            <a:r>
              <a:rPr lang="en-GB" sz="1800" baseline="-25000" dirty="0">
                <a:effectLst/>
                <a:latin typeface="Times New Roman" panose="02020603050405020304" pitchFamily="18" charset="0"/>
                <a:ea typeface="DengXian" panose="02010600030101010101" pitchFamily="2" charset="-122"/>
              </a:rPr>
              <a:t>3</a:t>
            </a:r>
            <a:r>
              <a:rPr lang="en-GB" sz="1800" baseline="30000" dirty="0">
                <a:effectLst/>
                <a:latin typeface="Times New Roman" panose="02020603050405020304" pitchFamily="18" charset="0"/>
                <a:ea typeface="DengXian" panose="02010600030101010101" pitchFamily="2" charset="-122"/>
              </a:rPr>
              <a:t>- </a:t>
            </a:r>
            <a:r>
              <a:rPr lang="en-GB" sz="1800" dirty="0">
                <a:effectLst/>
                <a:latin typeface="Times New Roman" panose="02020603050405020304" pitchFamily="18" charset="0"/>
                <a:ea typeface="DengXian" panose="02010600030101010101" pitchFamily="2" charset="-122"/>
              </a:rPr>
              <a:t>and SO</a:t>
            </a:r>
            <a:r>
              <a:rPr lang="en-GB" sz="1800" baseline="-25000" dirty="0">
                <a:effectLst/>
                <a:latin typeface="Times New Roman" panose="02020603050405020304" pitchFamily="18" charset="0"/>
                <a:ea typeface="DengXian" panose="02010600030101010101" pitchFamily="2" charset="-122"/>
              </a:rPr>
              <a:t>4</a:t>
            </a:r>
            <a:r>
              <a:rPr lang="en-GB" sz="1800" baseline="30000" dirty="0">
                <a:effectLst/>
                <a:latin typeface="Times New Roman" panose="02020603050405020304" pitchFamily="18" charset="0"/>
                <a:ea typeface="DengXian" panose="02010600030101010101" pitchFamily="2" charset="-122"/>
              </a:rPr>
              <a:t>2- </a:t>
            </a:r>
            <a:r>
              <a:rPr lang="en-GB" sz="1800" dirty="0">
                <a:effectLst/>
                <a:latin typeface="Times New Roman" panose="02020603050405020304" pitchFamily="18" charset="0"/>
                <a:ea typeface="DengXian" panose="02010600030101010101" pitchFamily="2" charset="-122"/>
              </a:rPr>
              <a:t>during nitrification in the aerobic bio-filter (Reactor 3), of which effluent is recirculated to Reactor 2 for nitrogen removal at a recirculation rate of 3Q (Q = influent flow rate), similar to a conventional biological nitrogen removal process.</a:t>
            </a:r>
          </a:p>
          <a:p>
            <a:pPr algn="just" hangingPunct="0">
              <a:lnSpc>
                <a:spcPts val="1200"/>
              </a:lnSpc>
              <a:tabLst>
                <a:tab pos="-701040" algn="l"/>
                <a:tab pos="-457200" algn="l"/>
              </a:tabLst>
            </a:pPr>
            <a:endParaRPr lang="en-GB" sz="1800" dirty="0">
              <a:effectLst/>
              <a:latin typeface="Times New Roman" panose="02020603050405020304" pitchFamily="18" charset="0"/>
              <a:ea typeface="DengXian" panose="02010600030101010101" pitchFamily="2" charset="-122"/>
            </a:endParaRPr>
          </a:p>
          <a:p>
            <a:pPr marL="0" marR="0" lvl="0" indent="0" algn="just" defTabSz="914400" rtl="0" eaLnBrk="1" fontAlgn="auto" latinLnBrk="0" hangingPunct="0">
              <a:lnSpc>
                <a:spcPts val="1200"/>
              </a:lnSpc>
              <a:spcBef>
                <a:spcPts val="0"/>
              </a:spcBef>
              <a:spcAft>
                <a:spcPts val="0"/>
              </a:spcAft>
              <a:buClrTx/>
              <a:buSzTx/>
              <a:buFontTx/>
              <a:buNone/>
              <a:tabLst>
                <a:tab pos="-701040" algn="l"/>
                <a:tab pos="-457200" algn="l"/>
              </a:tabLst>
              <a:defRPr/>
            </a:pPr>
            <a:r>
              <a:rPr lang="en-GB" sz="1800" dirty="0">
                <a:effectLst/>
                <a:latin typeface="Times New Roman" panose="02020603050405020304" pitchFamily="18" charset="0"/>
                <a:ea typeface="DengXian" panose="02010600030101010101" pitchFamily="2" charset="-122"/>
              </a:rPr>
              <a:t>To enable the three bio-reactions (see </a:t>
            </a:r>
            <a:r>
              <a:rPr lang="en-GB" sz="1800" dirty="0" err="1">
                <a:effectLst/>
                <a:latin typeface="Times New Roman" panose="02020603050405020304" pitchFamily="18" charset="0"/>
                <a:ea typeface="DengXian" panose="02010600030101010101" pitchFamily="2" charset="-122"/>
              </a:rPr>
              <a:t>eqs</a:t>
            </a:r>
            <a:r>
              <a:rPr lang="en-GB" sz="1800" dirty="0">
                <a:effectLst/>
                <a:latin typeface="Times New Roman" panose="02020603050405020304" pitchFamily="18" charset="0"/>
                <a:ea typeface="DengXian" panose="02010600030101010101" pitchFamily="2" charset="-122"/>
              </a:rPr>
              <a:t>. 7.18, 7.19 and 7.20) to carry out individually and effectively, Reactor 1 adopted a typical up-flow anaerobic sludge blanket, and Reactors 2 and 3 were packed with polypropylene plastic media (specific surface area: 215 m</a:t>
            </a:r>
            <a:r>
              <a:rPr lang="en-GB" sz="1800" baseline="30000" dirty="0">
                <a:effectLst/>
                <a:latin typeface="Times New Roman" panose="02020603050405020304" pitchFamily="18" charset="0"/>
                <a:ea typeface="DengXian" panose="02010600030101010101" pitchFamily="2" charset="-122"/>
              </a:rPr>
              <a:t>2</a:t>
            </a:r>
            <a:r>
              <a:rPr lang="en-GB" sz="1800" dirty="0">
                <a:effectLst/>
                <a:latin typeface="Times New Roman" panose="02020603050405020304" pitchFamily="18" charset="0"/>
                <a:ea typeface="DengXian" panose="02010600030101010101" pitchFamily="2" charset="-122"/>
              </a:rPr>
              <a:t>/m</a:t>
            </a:r>
            <a:r>
              <a:rPr lang="en-GB" sz="1800" baseline="30000" dirty="0">
                <a:effectLst/>
                <a:latin typeface="Times New Roman" panose="02020603050405020304" pitchFamily="18" charset="0"/>
                <a:ea typeface="DengXian" panose="02010600030101010101" pitchFamily="2" charset="-122"/>
              </a:rPr>
              <a:t>3</a:t>
            </a:r>
            <a:r>
              <a:rPr lang="en-GB" sz="1800" dirty="0">
                <a:effectLst/>
                <a:latin typeface="Times New Roman" panose="02020603050405020304" pitchFamily="18" charset="0"/>
                <a:ea typeface="DengXian" panose="02010600030101010101" pitchFamily="2" charset="-122"/>
              </a:rPr>
              <a:t>) for biofilm development. The system achieved 95 % COD, 99 % NO</a:t>
            </a:r>
            <a:r>
              <a:rPr lang="en-GB" sz="1800" baseline="-25000" dirty="0">
                <a:effectLst/>
                <a:latin typeface="Times New Roman" panose="02020603050405020304" pitchFamily="18" charset="0"/>
                <a:ea typeface="DengXian" panose="02010600030101010101" pitchFamily="2" charset="-122"/>
              </a:rPr>
              <a:t>3</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and 74 % TN removal without excess sludge withdrawal throughout the entire operation period (Wang </a:t>
            </a:r>
            <a:r>
              <a:rPr lang="en-GB" sz="1800" i="1" dirty="0">
                <a:effectLst/>
                <a:latin typeface="Times New Roman" panose="02020603050405020304" pitchFamily="18" charset="0"/>
                <a:ea typeface="DengXian" panose="02010600030101010101" pitchFamily="2" charset="-122"/>
              </a:rPr>
              <a:t>et al</a:t>
            </a:r>
            <a:r>
              <a:rPr lang="en-GB" sz="1800" dirty="0">
                <a:effectLst/>
                <a:latin typeface="Times New Roman" panose="02020603050405020304" pitchFamily="18" charset="0"/>
                <a:ea typeface="DengXian" panose="02010600030101010101" pitchFamily="2" charset="-122"/>
              </a:rPr>
              <a:t>., 2009). The HRT of the aerobic and anoxic bio-filters and the recirculation ratio (R) between these two reactors played an important role in achieving the efficient performance of pollutant removal and sludge minimization. To further understand this novel process, a steady-state model was developed from COD, nitrogen and sulphur mass and charge (electron) balances as well as stoichiometries of sulphate reduction, autotrophic denitrification and autotrophic nitrification (Lu </a:t>
            </a:r>
            <a:r>
              <a:rPr lang="en-GB" sz="1800" i="1" dirty="0">
                <a:effectLst/>
                <a:latin typeface="Times New Roman" panose="02020603050405020304" pitchFamily="18" charset="0"/>
                <a:ea typeface="DengXian" panose="02010600030101010101" pitchFamily="2" charset="-122"/>
              </a:rPr>
              <a:t>et al.</a:t>
            </a:r>
            <a:r>
              <a:rPr lang="en-GB" sz="1800" dirty="0">
                <a:effectLst/>
                <a:latin typeface="Times New Roman" panose="02020603050405020304" pitchFamily="18" charset="0"/>
                <a:ea typeface="DengXian" panose="02010600030101010101" pitchFamily="2" charset="-122"/>
              </a:rPr>
              <a:t>, 2009). The modelling approach is detailed in Section 7.4.4. In principal the model prediction agreed well with the measured data in terms of the removal of COD, NO</a:t>
            </a:r>
            <a:r>
              <a:rPr lang="en-GB" sz="1800" baseline="-25000" dirty="0">
                <a:effectLst/>
                <a:latin typeface="Times New Roman" panose="02020603050405020304" pitchFamily="18" charset="0"/>
                <a:ea typeface="DengXian" panose="02010600030101010101" pitchFamily="2" charset="-122"/>
              </a:rPr>
              <a:t>3</a:t>
            </a:r>
            <a:r>
              <a:rPr lang="en-GB" sz="1800" baseline="30000" dirty="0">
                <a:effectLst/>
                <a:latin typeface="Times New Roman" panose="02020603050405020304" pitchFamily="18" charset="0"/>
                <a:ea typeface="DengXian" panose="02010600030101010101" pitchFamily="2" charset="-122"/>
              </a:rPr>
              <a:t>- </a:t>
            </a:r>
            <a:r>
              <a:rPr lang="en-GB" sz="1800" dirty="0">
                <a:effectLst/>
                <a:latin typeface="Times New Roman" panose="02020603050405020304" pitchFamily="18" charset="0"/>
                <a:ea typeface="DengXian" panose="02010600030101010101" pitchFamily="2" charset="-122"/>
              </a:rPr>
              <a:t>and SO</a:t>
            </a:r>
            <a:r>
              <a:rPr lang="en-GB" sz="1800" baseline="-25000" dirty="0">
                <a:effectLst/>
                <a:latin typeface="Times New Roman" panose="02020603050405020304" pitchFamily="18" charset="0"/>
                <a:ea typeface="DengXian" panose="02010600030101010101" pitchFamily="2" charset="-122"/>
              </a:rPr>
              <a:t>4</a:t>
            </a:r>
            <a:r>
              <a:rPr lang="en-GB" sz="1800" baseline="30000" dirty="0">
                <a:effectLst/>
                <a:latin typeface="Times New Roman" panose="02020603050405020304" pitchFamily="18" charset="0"/>
                <a:ea typeface="DengXian" panose="02010600030101010101" pitchFamily="2" charset="-122"/>
              </a:rPr>
              <a:t>2-</a:t>
            </a:r>
            <a:r>
              <a:rPr lang="en-GB" sz="1800" dirty="0">
                <a:effectLst/>
                <a:latin typeface="Times New Roman" panose="02020603050405020304" pitchFamily="18" charset="0"/>
                <a:ea typeface="DengXian" panose="02010600030101010101" pitchFamily="2" charset="-122"/>
              </a:rPr>
              <a:t>, sulphide production, and effluent total suspended solids (TSS). The mass balance analyses of COD, sulphur and nitrogen in the three reactors provided a good cross-check for the experimental findings and modelling results. The main performance of the lab-scale SANI</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system is summarized in Table 7.10.</a:t>
            </a:r>
            <a:endParaRPr lang="en-HK" sz="1800" dirty="0">
              <a:effectLst/>
              <a:latin typeface="Times New Roman" panose="02020603050405020304" pitchFamily="18" charset="0"/>
              <a:ea typeface="DengXian" panose="02010600030101010101" pitchFamily="2" charset="-122"/>
            </a:endParaRPr>
          </a:p>
          <a:p>
            <a:pPr algn="just" hangingPunct="0">
              <a:lnSpc>
                <a:spcPts val="1200"/>
              </a:lnSpc>
              <a:tabLst>
                <a:tab pos="-701040" algn="l"/>
                <a:tab pos="-457200" algn="l"/>
              </a:tabLst>
            </a:pPr>
            <a:r>
              <a:rPr lang="en-HK" sz="2800" dirty="0">
                <a:effectLst/>
              </a:rPr>
              <a:t> </a:t>
            </a:r>
            <a:endParaRPr lang="en-HK"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HK" b="0" i="0" dirty="0">
              <a:solidFill>
                <a:srgbClr val="000000"/>
              </a:solidFill>
              <a:effectLst/>
              <a:highlight>
                <a:srgbClr val="F7F7F7"/>
              </a:highlight>
              <a:latin typeface="-apple-system"/>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20223AB-4344-D97A-E3B1-9CA618D7E0F8}"/>
              </a:ext>
            </a:extLst>
          </p:cNvPr>
          <p:cNvSpPr>
            <a:spLocks noGrp="1"/>
          </p:cNvSpPr>
          <p:nvPr>
            <p:ph type="sldNum" sz="quarter" idx="5"/>
          </p:nvPr>
        </p:nvSpPr>
        <p:spPr/>
        <p:txBody>
          <a:bodyPr/>
          <a:lstStyle/>
          <a:p>
            <a:fld id="{E7E1CF1B-2638-FD41-AD31-BA57FCE6B272}" type="slidenum">
              <a:rPr lang="en-US" smtClean="0"/>
              <a:t>7</a:t>
            </a:fld>
            <a:endParaRPr lang="en-US"/>
          </a:p>
        </p:txBody>
      </p:sp>
    </p:spTree>
    <p:extLst>
      <p:ext uri="{BB962C8B-B14F-4D97-AF65-F5344CB8AC3E}">
        <p14:creationId xmlns:p14="http://schemas.microsoft.com/office/powerpoint/2010/main" val="1512992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7FD1A-003F-AD96-F74B-2703E9D7EE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D078BF-F100-59C5-FAA6-8B851B4FA1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5CC982-1DCE-CA6C-554D-8BBA230FFE7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A03DECD-4FBA-7C52-526C-E4C290FDD7C8}"/>
              </a:ext>
            </a:extLst>
          </p:cNvPr>
          <p:cNvSpPr>
            <a:spLocks noGrp="1"/>
          </p:cNvSpPr>
          <p:nvPr>
            <p:ph type="sldNum" sz="quarter" idx="5"/>
          </p:nvPr>
        </p:nvSpPr>
        <p:spPr/>
        <p:txBody>
          <a:bodyPr/>
          <a:lstStyle/>
          <a:p>
            <a:fld id="{E7E1CF1B-2638-FD41-AD31-BA57FCE6B272}" type="slidenum">
              <a:rPr lang="en-US" smtClean="0"/>
              <a:t>8</a:t>
            </a:fld>
            <a:endParaRPr lang="en-US"/>
          </a:p>
        </p:txBody>
      </p:sp>
    </p:spTree>
    <p:extLst>
      <p:ext uri="{BB962C8B-B14F-4D97-AF65-F5344CB8AC3E}">
        <p14:creationId xmlns:p14="http://schemas.microsoft.com/office/powerpoint/2010/main" val="11860307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495B6A-BABB-79C0-83B7-A919FDBFC2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C59950-5B43-AA68-BE8F-33CC58B3AF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0ED25E-6B92-BA1D-4C13-EE5483590FB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DengXian" panose="02010600030101010101" pitchFamily="2" charset="-122"/>
              </a:rPr>
              <a:t>Based on the experience of the pilot-scale study, the SANI</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process was scaled up to 1,000 m</a:t>
            </a:r>
            <a:r>
              <a:rPr lang="en-GB" sz="1800" baseline="30000" dirty="0">
                <a:effectLst/>
                <a:latin typeface="Times New Roman" panose="02020603050405020304" pitchFamily="18" charset="0"/>
                <a:ea typeface="DengXian" panose="02010600030101010101" pitchFamily="2" charset="-122"/>
              </a:rPr>
              <a:t>3</a:t>
            </a:r>
            <a:r>
              <a:rPr lang="en-GB" sz="1800" dirty="0">
                <a:effectLst/>
                <a:latin typeface="Times New Roman" panose="02020603050405020304" pitchFamily="18" charset="0"/>
                <a:ea typeface="DengXian" panose="02010600030101010101" pitchFamily="2" charset="-122"/>
              </a:rPr>
              <a:t>/d to demonstrate its application potential in Hong Kong. It was built in two vacated rectangular primary sedimentation tanks (SD1 and SD2) at the Sha Tin Wastewater Treatment Works (STWTW) in collaboration with the local wastewater board: the Hong Kong Drainage Services Department (DSD) (see Figure 7.12 and Table 7.12). The demonstration plant consisted of four SRUSB reactors (green) for organic removal in SD1 and one MBBR for nitrogen removal in SD2. In the MBBR, autotrophic denitrification accounted for 54 % reactor space and nitrification occupied 46 % reactor space. MBBR is a compact technology for wastewater treatment. In this plant, </a:t>
            </a:r>
            <a:r>
              <a:rPr lang="en-GB" sz="1800" dirty="0" err="1">
                <a:effectLst/>
                <a:latin typeface="Times New Roman" panose="02020603050405020304" pitchFamily="18" charset="0"/>
                <a:ea typeface="DengXian" panose="02010600030101010101" pitchFamily="2" charset="-122"/>
              </a:rPr>
              <a:t>degritted</a:t>
            </a:r>
            <a:r>
              <a:rPr lang="en-GB" sz="1800" dirty="0">
                <a:effectLst/>
                <a:latin typeface="Times New Roman" panose="02020603050405020304" pitchFamily="18" charset="0"/>
                <a:ea typeface="DengXian" panose="02010600030101010101" pitchFamily="2" charset="-122"/>
              </a:rPr>
              <a:t> raw saline wastewater passed through 6 mm coarse screen bars and then a fine-mesh sieve (FMS, 350 µm) to replace the primary treatment. Part of the MBBR effluent was further treated by chemical coagulation and settled as a post-treatment option for demonstration purpose (for example, dosed with 12 </a:t>
            </a:r>
            <a:r>
              <a:rPr lang="en-GB" sz="1800" dirty="0" err="1">
                <a:effectLst/>
                <a:latin typeface="Times New Roman" panose="02020603050405020304" pitchFamily="18" charset="0"/>
                <a:ea typeface="DengXian" panose="02010600030101010101" pitchFamily="2" charset="-122"/>
              </a:rPr>
              <a:t>mgAl</a:t>
            </a:r>
            <a:r>
              <a:rPr lang="en-GB" sz="1800" dirty="0">
                <a:effectLst/>
                <a:latin typeface="Times New Roman" panose="02020603050405020304" pitchFamily="18" charset="0"/>
                <a:ea typeface="DengXian" panose="02010600030101010101" pitchFamily="2" charset="-122"/>
              </a:rPr>
              <a:t>/l alum and 1 mg/l anion polymer and operated at 1 h HRT). Later, the full effluent was treated by dissolved air flotation. It should be noted that TSS in the effluent of MBBR was 40-80 </a:t>
            </a:r>
            <a:r>
              <a:rPr lang="en-GB" sz="1800" dirty="0" err="1">
                <a:effectLst/>
                <a:latin typeface="Times New Roman" panose="02020603050405020304" pitchFamily="18" charset="0"/>
                <a:ea typeface="DengXian" panose="02010600030101010101" pitchFamily="2" charset="-122"/>
              </a:rPr>
              <a:t>mgTSS</a:t>
            </a:r>
            <a:r>
              <a:rPr lang="en-GB" sz="1800" dirty="0">
                <a:effectLst/>
                <a:latin typeface="Times New Roman" panose="02020603050405020304" pitchFamily="18" charset="0"/>
                <a:ea typeface="DengXian" panose="02010600030101010101" pitchFamily="2" charset="-122"/>
              </a:rPr>
              <a:t>/l on average, significantly lower than a conventional MBBR system, e.g. around 200 </a:t>
            </a:r>
            <a:r>
              <a:rPr lang="en-GB" sz="1800" dirty="0" err="1">
                <a:effectLst/>
                <a:latin typeface="Times New Roman" panose="02020603050405020304" pitchFamily="18" charset="0"/>
                <a:ea typeface="DengXian" panose="02010600030101010101" pitchFamily="2" charset="-122"/>
              </a:rPr>
              <a:t>mgTSS</a:t>
            </a:r>
            <a:r>
              <a:rPr lang="en-GB" sz="1800" dirty="0">
                <a:effectLst/>
                <a:latin typeface="Times New Roman" panose="02020603050405020304" pitchFamily="18" charset="0"/>
                <a:ea typeface="DengXian" panose="02010600030101010101" pitchFamily="2" charset="-122"/>
              </a:rPr>
              <a:t>/l (</a:t>
            </a:r>
            <a:r>
              <a:rPr lang="en-GB" sz="1800" dirty="0" err="1">
                <a:effectLst/>
                <a:latin typeface="Times New Roman" panose="02020603050405020304" pitchFamily="18" charset="0"/>
                <a:ea typeface="DengXian" panose="02010600030101010101" pitchFamily="2" charset="-122"/>
              </a:rPr>
              <a:t>Ødegaard</a:t>
            </a:r>
            <a:r>
              <a:rPr lang="en-GB" sz="1800" dirty="0">
                <a:effectLst/>
                <a:latin typeface="Times New Roman" panose="02020603050405020304" pitchFamily="18" charset="0"/>
                <a:ea typeface="DengXian" panose="02010600030101010101" pitchFamily="2" charset="-122"/>
              </a:rPr>
              <a:t>, 2006), attributable to the significant sludge minimization of the SANI</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process.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DengXian" panose="02010600030101010101" pitchFamily="2" charset="-122"/>
              </a:rPr>
              <a:t>The demonstration plant was continuously operated between 2013-2017,</a:t>
            </a:r>
            <a:r>
              <a:rPr lang="en-GB" sz="1800" dirty="0">
                <a:solidFill>
                  <a:srgbClr val="FF0000"/>
                </a:solidFill>
                <a:effectLst/>
                <a:latin typeface="Times New Roman" panose="02020603050405020304" pitchFamily="18" charset="0"/>
                <a:ea typeface="DengXian" panose="02010600030101010101" pitchFamily="2" charset="-122"/>
              </a:rPr>
              <a:t> </a:t>
            </a:r>
            <a:r>
              <a:rPr lang="en-GB" sz="1800" dirty="0">
                <a:effectLst/>
                <a:latin typeface="Times New Roman" panose="02020603050405020304" pitchFamily="18" charset="0"/>
                <a:ea typeface="DengXian" panose="02010600030101010101" pitchFamily="2" charset="-122"/>
              </a:rPr>
              <a:t>in the following phases: a) the plant start-up period (Phase I: days 1-125); (b) a steady-state period with an average flow rate of 800 m</a:t>
            </a:r>
            <a:r>
              <a:rPr lang="en-GB" sz="1800" baseline="30000" dirty="0">
                <a:effectLst/>
                <a:latin typeface="Times New Roman" panose="02020603050405020304" pitchFamily="18" charset="0"/>
                <a:ea typeface="DengXian" panose="02010600030101010101" pitchFamily="2" charset="-122"/>
              </a:rPr>
              <a:t>3</a:t>
            </a:r>
            <a:r>
              <a:rPr lang="en-GB" sz="1800" dirty="0">
                <a:effectLst/>
                <a:latin typeface="Times New Roman" panose="02020603050405020304" pitchFamily="18" charset="0"/>
                <a:ea typeface="DengXian" panose="02010600030101010101" pitchFamily="2" charset="-122"/>
              </a:rPr>
              <a:t>/d (Phase II: days 126-213); and c) a dynamic operation period with a diurnal peaking factor of 1.3 at an average flow of 720 m</a:t>
            </a:r>
            <a:r>
              <a:rPr lang="en-GB" sz="1800" baseline="30000" dirty="0">
                <a:effectLst/>
                <a:latin typeface="Times New Roman" panose="02020603050405020304" pitchFamily="18" charset="0"/>
                <a:ea typeface="DengXian" panose="02010600030101010101" pitchFamily="2" charset="-122"/>
              </a:rPr>
              <a:t>3</a:t>
            </a:r>
            <a:r>
              <a:rPr lang="en-GB" sz="1800" dirty="0">
                <a:effectLst/>
                <a:latin typeface="Times New Roman" panose="02020603050405020304" pitchFamily="18" charset="0"/>
                <a:ea typeface="DengXian" panose="02010600030101010101" pitchFamily="2" charset="-122"/>
              </a:rPr>
              <a:t>/d, i.e. maximum flow approaching 1,000 m</a:t>
            </a:r>
            <a:r>
              <a:rPr lang="en-GB" sz="1800" baseline="30000" dirty="0">
                <a:effectLst/>
                <a:latin typeface="Times New Roman" panose="02020603050405020304" pitchFamily="18" charset="0"/>
                <a:ea typeface="DengXian" panose="02010600030101010101" pitchFamily="2" charset="-122"/>
              </a:rPr>
              <a:t>3</a:t>
            </a:r>
            <a:r>
              <a:rPr lang="en-GB" sz="1800" dirty="0">
                <a:effectLst/>
                <a:latin typeface="Times New Roman" panose="02020603050405020304" pitchFamily="18" charset="0"/>
                <a:ea typeface="DengXian" panose="02010600030101010101" pitchFamily="2" charset="-122"/>
              </a:rPr>
              <a:t>/d (Phase III: days 214-250), as detailed in Table 7.12. Later on, the demonstration plant was operated in a continuously flowrate of 1,000 m</a:t>
            </a:r>
            <a:r>
              <a:rPr lang="en-GB" sz="1800" baseline="30000" dirty="0">
                <a:effectLst/>
                <a:latin typeface="Times New Roman" panose="02020603050405020304" pitchFamily="18" charset="0"/>
                <a:ea typeface="DengXian" panose="02010600030101010101" pitchFamily="2" charset="-122"/>
              </a:rPr>
              <a:t>3</a:t>
            </a:r>
            <a:r>
              <a:rPr lang="en-GB" sz="1800" dirty="0">
                <a:effectLst/>
                <a:latin typeface="Times New Roman" panose="02020603050405020304" pitchFamily="18" charset="0"/>
                <a:ea typeface="DengXian" panose="02010600030101010101" pitchFamily="2" charset="-122"/>
              </a:rPr>
              <a:t>/d approximately. The demonstration plant confirmed that a total HRT (nominal) of 12-13 h is feasible, which would reduce 30-</a:t>
            </a:r>
            <a:r>
              <a:rPr lang="en-HK" sz="2800" dirty="0">
                <a:effectLst/>
              </a:rPr>
              <a:t> </a:t>
            </a:r>
            <a:r>
              <a:rPr lang="en-GB" sz="1800" dirty="0">
                <a:effectLst/>
                <a:latin typeface="Times New Roman" panose="02020603050405020304" pitchFamily="18" charset="0"/>
                <a:ea typeface="DengXian" panose="02010600030101010101" pitchFamily="2" charset="-122"/>
              </a:rPr>
              <a:t>40 % of the total HRT of conventional BNR systems at the local WWTPs.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DengXian" panose="02010600030101010101" pitchFamily="2" charset="-122"/>
              </a:rPr>
              <a:t>The average effluent quality (including post-treatment) is: 15±5 </a:t>
            </a:r>
            <a:r>
              <a:rPr lang="en-GB" sz="1800" dirty="0" err="1">
                <a:effectLst/>
                <a:latin typeface="Times New Roman" panose="02020603050405020304" pitchFamily="18" charset="0"/>
                <a:ea typeface="DengXian" panose="02010600030101010101" pitchFamily="2" charset="-122"/>
              </a:rPr>
              <a:t>mgTSS</a:t>
            </a:r>
            <a:r>
              <a:rPr lang="en-GB" sz="1800" dirty="0">
                <a:effectLst/>
                <a:latin typeface="Times New Roman" panose="02020603050405020304" pitchFamily="18" charset="0"/>
                <a:ea typeface="DengXian" panose="02010600030101010101" pitchFamily="2" charset="-122"/>
              </a:rPr>
              <a:t>/l, 5.6±1.8 mgBOD</a:t>
            </a:r>
            <a:r>
              <a:rPr lang="en-GB" sz="1800" baseline="-25000" dirty="0">
                <a:effectLst/>
                <a:latin typeface="Times New Roman" panose="02020603050405020304" pitchFamily="18" charset="0"/>
                <a:ea typeface="DengXian" panose="02010600030101010101" pitchFamily="2" charset="-122"/>
              </a:rPr>
              <a:t>5</a:t>
            </a:r>
            <a:r>
              <a:rPr lang="en-GB" sz="1800" dirty="0">
                <a:effectLst/>
                <a:latin typeface="Times New Roman" panose="02020603050405020304" pitchFamily="18" charset="0"/>
                <a:ea typeface="DengXian" panose="02010600030101010101" pitchFamily="2" charset="-122"/>
              </a:rPr>
              <a:t>/l, 8.4±1.6 </a:t>
            </a:r>
            <a:r>
              <a:rPr lang="en-GB" sz="1800" dirty="0" err="1">
                <a:effectLst/>
                <a:latin typeface="Times New Roman" panose="02020603050405020304" pitchFamily="18" charset="0"/>
                <a:ea typeface="DengXian" panose="02010600030101010101" pitchFamily="2" charset="-122"/>
              </a:rPr>
              <a:t>mgTN</a:t>
            </a:r>
            <a:r>
              <a:rPr lang="en-GB" sz="1800" dirty="0">
                <a:effectLst/>
                <a:latin typeface="Times New Roman" panose="02020603050405020304" pitchFamily="18" charset="0"/>
                <a:ea typeface="DengXian" panose="02010600030101010101" pitchFamily="2" charset="-122"/>
              </a:rPr>
              <a:t>/l, and 0.9±0.3 </a:t>
            </a:r>
            <a:r>
              <a:rPr lang="en-GB" sz="1800" dirty="0" err="1">
                <a:effectLst/>
                <a:latin typeface="Times New Roman" panose="02020603050405020304" pitchFamily="18" charset="0"/>
                <a:ea typeface="DengXian" panose="02010600030101010101" pitchFamily="2" charset="-122"/>
              </a:rPr>
              <a:t>mgTP</a:t>
            </a:r>
            <a:r>
              <a:rPr lang="en-GB" sz="1800" dirty="0">
                <a:effectLst/>
                <a:latin typeface="Times New Roman" panose="02020603050405020304" pitchFamily="18" charset="0"/>
                <a:ea typeface="DengXian" panose="02010600030101010101" pitchFamily="2" charset="-122"/>
              </a:rPr>
              <a:t>/l (see Table 7.13). The (biological) sludge production rate was determined to be 0.35±0.08 </a:t>
            </a:r>
            <a:r>
              <a:rPr lang="en-GB" sz="1800" dirty="0" err="1">
                <a:effectLst/>
                <a:latin typeface="Times New Roman" panose="02020603050405020304" pitchFamily="18" charset="0"/>
                <a:ea typeface="DengXian" panose="02010600030101010101" pitchFamily="2" charset="-122"/>
              </a:rPr>
              <a:t>gTSS</a:t>
            </a:r>
            <a:r>
              <a:rPr lang="en-GB" sz="1800" dirty="0">
                <a:effectLst/>
                <a:latin typeface="Times New Roman" panose="02020603050405020304" pitchFamily="18" charset="0"/>
                <a:ea typeface="DengXian" panose="02010600030101010101" pitchFamily="2" charset="-122"/>
              </a:rPr>
              <a:t>/gBOD</a:t>
            </a:r>
            <a:r>
              <a:rPr lang="en-GB" sz="1800" baseline="-25000" dirty="0">
                <a:effectLst/>
                <a:latin typeface="Times New Roman" panose="02020603050405020304" pitchFamily="18" charset="0"/>
                <a:ea typeface="DengXian" panose="02010600030101010101" pitchFamily="2" charset="-122"/>
              </a:rPr>
              <a:t>5</a:t>
            </a:r>
            <a:r>
              <a:rPr lang="en-GB" sz="1800" dirty="0">
                <a:effectLst/>
                <a:latin typeface="Times New Roman" panose="02020603050405020304" pitchFamily="18" charset="0"/>
                <a:ea typeface="DengXian" panose="02010600030101010101" pitchFamily="2" charset="-122"/>
              </a:rPr>
              <a:t> (or 0.19±0.05 </a:t>
            </a:r>
            <a:r>
              <a:rPr lang="en-GB" sz="1800" dirty="0" err="1">
                <a:effectLst/>
                <a:latin typeface="Times New Roman" panose="02020603050405020304" pitchFamily="18" charset="0"/>
                <a:ea typeface="DengXian" panose="02010600030101010101" pitchFamily="2" charset="-122"/>
              </a:rPr>
              <a:t>gTSS</a:t>
            </a:r>
            <a:r>
              <a:rPr lang="en-GB" sz="1800" dirty="0">
                <a:effectLst/>
                <a:latin typeface="Times New Roman" panose="02020603050405020304" pitchFamily="18" charset="0"/>
                <a:ea typeface="DengXian" panose="02010600030101010101" pitchFamily="2" charset="-122"/>
              </a:rPr>
              <a:t>/</a:t>
            </a:r>
            <a:r>
              <a:rPr lang="en-GB" sz="1800" dirty="0" err="1">
                <a:effectLst/>
                <a:latin typeface="Times New Roman" panose="02020603050405020304" pitchFamily="18" charset="0"/>
                <a:ea typeface="DengXian" panose="02010600030101010101" pitchFamily="2" charset="-122"/>
              </a:rPr>
              <a:t>gCOD</a:t>
            </a:r>
            <a:r>
              <a:rPr lang="en-GB" sz="1800" dirty="0">
                <a:effectLst/>
                <a:latin typeface="Times New Roman" panose="02020603050405020304" pitchFamily="18" charset="0"/>
                <a:ea typeface="DengXian" panose="02010600030101010101" pitchFamily="2" charset="-122"/>
              </a:rPr>
              <a:t>). The demonstration plant reduced 60-70 % of the sludge production in comparison with the local WWTPs (0.9-1.3 </a:t>
            </a:r>
            <a:r>
              <a:rPr lang="en-GB" sz="1800" dirty="0" err="1">
                <a:effectLst/>
                <a:latin typeface="Times New Roman" panose="02020603050405020304" pitchFamily="18" charset="0"/>
                <a:ea typeface="DengXian" panose="02010600030101010101" pitchFamily="2" charset="-122"/>
              </a:rPr>
              <a:t>gTSS</a:t>
            </a:r>
            <a:r>
              <a:rPr lang="en-GB" sz="1800" dirty="0">
                <a:effectLst/>
                <a:latin typeface="Times New Roman" panose="02020603050405020304" pitchFamily="18" charset="0"/>
                <a:ea typeface="DengXian" panose="02010600030101010101" pitchFamily="2" charset="-122"/>
              </a:rPr>
              <a:t>/gBOD</a:t>
            </a:r>
            <a:r>
              <a:rPr lang="en-GB" sz="1800" baseline="-25000" dirty="0">
                <a:effectLst/>
                <a:latin typeface="Times New Roman" panose="02020603050405020304" pitchFamily="18" charset="0"/>
                <a:ea typeface="DengXian" panose="02010600030101010101" pitchFamily="2" charset="-122"/>
              </a:rPr>
              <a:t>5</a:t>
            </a:r>
            <a:r>
              <a:rPr lang="en-GB" sz="1800" dirty="0">
                <a:effectLst/>
                <a:latin typeface="Times New Roman" panose="02020603050405020304" pitchFamily="18" charset="0"/>
                <a:ea typeface="DengXian" panose="02010600030101010101" pitchFamily="2" charset="-122"/>
              </a:rPr>
              <a:t>). </a:t>
            </a:r>
            <a:endParaRPr lang="en-HK"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HK"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HK"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4794749-7D83-FDDB-DBCE-BD1DFE724B35}"/>
              </a:ext>
            </a:extLst>
          </p:cNvPr>
          <p:cNvSpPr>
            <a:spLocks noGrp="1"/>
          </p:cNvSpPr>
          <p:nvPr>
            <p:ph type="sldNum" sz="quarter" idx="5"/>
          </p:nvPr>
        </p:nvSpPr>
        <p:spPr/>
        <p:txBody>
          <a:bodyPr/>
          <a:lstStyle/>
          <a:p>
            <a:fld id="{E7E1CF1B-2638-FD41-AD31-BA57FCE6B272}" type="slidenum">
              <a:rPr lang="en-US" smtClean="0"/>
              <a:t>9</a:t>
            </a:fld>
            <a:endParaRPr lang="en-US"/>
          </a:p>
        </p:txBody>
      </p:sp>
    </p:spTree>
    <p:extLst>
      <p:ext uri="{BB962C8B-B14F-4D97-AF65-F5344CB8AC3E}">
        <p14:creationId xmlns:p14="http://schemas.microsoft.com/office/powerpoint/2010/main" val="14481529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EE1C3-4D92-460D-A04B-E4DA6E65BD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FE2F84F-08CD-4FE2-9169-0E0C27B530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B8DAA2B-5B00-459D-BC3C-C8D9487C9ADD}"/>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07B97C6E-4340-4E9F-B3F5-DA1BB2E19F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1E6BF8-9B8C-402A-9DD3-004317B8CA8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4947513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3F8F-65F8-4D04-9CEE-CAFBC6C0028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F4B226C-F710-431C-B48C-CAC2D41E10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83AEAA7-D40A-47EF-99EE-B39D6053EE51}"/>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06B109A3-3AED-4F60-97C4-531823FF87C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025569-2A0F-4148-9C1D-495298A1218E}"/>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776262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DD4939-3063-454D-97C7-99A4A66EAB9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2DCD71-DFCE-4E88-9A32-6D1A91A4B2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4D5C62-12EC-4611-BB85-909ACE953188}"/>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0D0BD584-5E3C-4596-B076-35D17D5133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AF842F0-70DC-44EE-A2AE-55477D2D1C8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6661485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95405-3CC4-42D1-9070-AC1E55FEDB2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5F7BAB3-7D4A-46B4-AE8A-F187351AD9E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12CDCD-9622-4D34-A639-14E0E988FE3E}"/>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61013A46-79B9-422E-940C-BF1C497B52F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9250E6-F645-4732-B61A-868AF7F9989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966772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875DB-AA62-4A76-9758-087C92BA900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D5BE83A-995E-4D9C-B091-58F51ACA99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5396D53-9A72-4444-AC64-DD87A05761AD}"/>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2245E3BF-1F7C-4829-955E-493EA3EC9DA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21580A2-EF67-4CFF-AA88-C9E94207A33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292986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DECC4-86B7-486E-9B31-9E89AE7A917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7F64F64-38A8-47F4-95D6-007A8E59B5C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17D9682-F19F-4904-9E57-E47EC7B5CEA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91BBCC8-906B-44DC-AE4A-DDE17F6410A4}"/>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6" name="Footer Placeholder 5">
            <a:extLst>
              <a:ext uri="{FF2B5EF4-FFF2-40B4-BE49-F238E27FC236}">
                <a16:creationId xmlns:a16="http://schemas.microsoft.com/office/drawing/2014/main" id="{69D2FFAD-68EB-43C5-A6F3-7F600D25935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1349E3D-8B37-420D-83E6-5789D6403160}"/>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369315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DF2AA-6CBE-4223-AABB-35EF8C4E985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B624F28-8F13-4CF5-BF81-8BA57A76A4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5F27BAD-C186-4833-B786-D22FF293DFE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67E4BBF-84A7-451D-AE9F-EF9C9765E6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3C52D30-B1C0-4C67-97AD-7A0CBF1F974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2E58205-4C72-4ECE-9E2E-6F80BE49481D}"/>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8" name="Footer Placeholder 7">
            <a:extLst>
              <a:ext uri="{FF2B5EF4-FFF2-40B4-BE49-F238E27FC236}">
                <a16:creationId xmlns:a16="http://schemas.microsoft.com/office/drawing/2014/main" id="{AC00DFD0-7D9E-4F40-968F-98ED681438D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5EE6A27-4373-47DC-9FA2-8829548797D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935955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6F3B6-2E0A-4934-9E5C-D8CD30C29D0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E14741D-9811-4271-8CE3-3A82A934E472}"/>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4" name="Footer Placeholder 3">
            <a:extLst>
              <a:ext uri="{FF2B5EF4-FFF2-40B4-BE49-F238E27FC236}">
                <a16:creationId xmlns:a16="http://schemas.microsoft.com/office/drawing/2014/main" id="{A8DFB011-3DF2-43DF-80F0-51F36936E26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471F5DE-5A96-4A27-B4A8-7DB46F70C5E5}"/>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7388453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D42D4E-EC37-4BB5-8B2E-9628FB31C06B}"/>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3" name="Footer Placeholder 2">
            <a:extLst>
              <a:ext uri="{FF2B5EF4-FFF2-40B4-BE49-F238E27FC236}">
                <a16:creationId xmlns:a16="http://schemas.microsoft.com/office/drawing/2014/main" id="{8BE90598-27B1-458A-A1D5-1404F7C882C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2B0D081-2A8E-4B96-B282-C07AA284FDD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744883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F2793-FF0B-4C3B-B78D-E41226C6B6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DF3BA8C-C620-4295-88B6-670691CA87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C1D2AB8-94B8-4680-B0CB-3062BC4582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896C0BB-F812-42E4-B1CE-25BA162A2617}"/>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6" name="Footer Placeholder 5">
            <a:extLst>
              <a:ext uri="{FF2B5EF4-FFF2-40B4-BE49-F238E27FC236}">
                <a16:creationId xmlns:a16="http://schemas.microsoft.com/office/drawing/2014/main" id="{E8ABC48D-69A3-4980-9003-272D11334AD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3A91EA1-779A-4E46-9552-242093703E4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444063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0ADAA-3E84-4AF2-9C24-1A63C357BE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F607CED-F060-4356-A00D-1569C44304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3FCFB9B-AC40-488B-87E9-620C063C35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8DDF08B-9915-4442-9497-D8EB631A6372}"/>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6" name="Footer Placeholder 5">
            <a:extLst>
              <a:ext uri="{FF2B5EF4-FFF2-40B4-BE49-F238E27FC236}">
                <a16:creationId xmlns:a16="http://schemas.microsoft.com/office/drawing/2014/main" id="{69EFA330-277B-4AB7-8047-1D9307E4303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76B1864-0EC9-4400-87CA-3471C50C7DC9}"/>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4275879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E80FD12-FA8C-4380-89C3-2B80744139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0AC3CA6-9501-4132-97B1-2F1DF4C39A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F5ED3E6-1EE3-4ACA-8D6A-1FA1D49C3E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F644F560-6EDF-4A80-BDD3-15D67C0553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39084A6-7522-4B60-8FA8-FA00A30B4B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5F53FA-F3BD-439A-9C7D-11AF7DE498E3}" type="slidenum">
              <a:rPr lang="en-GB" smtClean="0"/>
              <a:t>‹#›</a:t>
            </a:fld>
            <a:endParaRPr lang="en-GB"/>
          </a:p>
        </p:txBody>
      </p:sp>
    </p:spTree>
    <p:extLst>
      <p:ext uri="{BB962C8B-B14F-4D97-AF65-F5344CB8AC3E}">
        <p14:creationId xmlns:p14="http://schemas.microsoft.com/office/powerpoint/2010/main" val="30152664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t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tif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Document.docx"/><Relationship Id="rId4" Type="http://schemas.openxmlformats.org/officeDocument/2006/relationships/image" Target="../media/image4.tif"/></Relationships>
</file>

<file path=ppt/slides/_rels/slide7.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10.e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package" Target="../embeddings/Microsoft_Word_Document1.docx"/><Relationship Id="rId5" Type="http://schemas.openxmlformats.org/officeDocument/2006/relationships/image" Target="../media/image11.emf"/><Relationship Id="rId4" Type="http://schemas.openxmlformats.org/officeDocument/2006/relationships/image" Target="../media/image4.tif"/></Relationships>
</file>

<file path=ppt/slides/_rels/slide9.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notesSlide" Target="../notesSlides/notesSlide9.xml"/><Relationship Id="rId7" Type="http://schemas.openxmlformats.org/officeDocument/2006/relationships/package" Target="../embeddings/Microsoft_Word_Document3.docx"/><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2.emf"/><Relationship Id="rId5" Type="http://schemas.openxmlformats.org/officeDocument/2006/relationships/package" Target="../embeddings/Microsoft_Word_Document2.docx"/><Relationship Id="rId4" Type="http://schemas.openxmlformats.org/officeDocument/2006/relationships/image" Target="../media/image4.tif"/><Relationship Id="rId9"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5643232" y="888423"/>
            <a:ext cx="6108887" cy="34163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Roboto Slab" pitchFamily="2" charset="0"/>
                <a:ea typeface="Roboto Slab" pitchFamily="2" charset="0"/>
                <a:cs typeface="+mn-cs"/>
              </a:rPr>
              <a:t>Course on Sulphur-based Wastewater Treatment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SANI</a:t>
            </a:r>
            <a:r>
              <a:rPr kumimoji="0" lang="en-GB" sz="3600" b="0" i="0" u="none" strike="noStrike" kern="1200" cap="none" spc="0" normalizeH="0" baseline="30000" noProof="0" dirty="0">
                <a:ln>
                  <a:noFill/>
                </a:ln>
                <a:solidFill>
                  <a:prstClr val="black"/>
                </a:solidFill>
                <a:effectLst/>
                <a:uLnTx/>
                <a:uFillTx/>
                <a:latin typeface="Roboto Slab" pitchFamily="2" charset="0"/>
                <a:ea typeface="Roboto Slab" pitchFamily="2" charset="0"/>
                <a:cs typeface="+mn-cs"/>
              </a:rPr>
              <a:t>®</a:t>
            </a:r>
            <a:r>
              <a:rPr kumimoji="0" lang="en-GB"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Process: </a:t>
            </a:r>
            <a:r>
              <a:rPr kumimoji="0" lang="en-US" altLang="zh-CN"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Case Study</a:t>
            </a:r>
            <a:endParaRPr kumimoji="0" lang="en-US"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Guanghao Chen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Di Wu</a:t>
            </a:r>
          </a:p>
        </p:txBody>
      </p:sp>
      <p:pic>
        <p:nvPicPr>
          <p:cNvPr id="2" name="Picture 1" descr="A blue text on a black background&#10;&#10;Description automatically generated">
            <a:extLst>
              <a:ext uri="{FF2B5EF4-FFF2-40B4-BE49-F238E27FC236}">
                <a16:creationId xmlns:a16="http://schemas.microsoft.com/office/drawing/2014/main" id="{DD364473-CFD2-B7C3-DE98-231BF7D83C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84552" y="5265406"/>
            <a:ext cx="2186670" cy="1753462"/>
          </a:xfrm>
          <a:prstGeom prst="rect">
            <a:avLst/>
          </a:prstGeom>
        </p:spPr>
      </p:pic>
      <p:pic>
        <p:nvPicPr>
          <p:cNvPr id="4" name="Picture 3">
            <a:extLst>
              <a:ext uri="{FF2B5EF4-FFF2-40B4-BE49-F238E27FC236}">
                <a16:creationId xmlns:a16="http://schemas.microsoft.com/office/drawing/2014/main" id="{9B6BE9A6-D8A1-1F54-C572-5BE89E3A887E}"/>
              </a:ext>
            </a:extLst>
          </p:cNvPr>
          <p:cNvPicPr>
            <a:picLocks noChangeAspect="1"/>
          </p:cNvPicPr>
          <p:nvPr/>
        </p:nvPicPr>
        <p:blipFill rotWithShape="1">
          <a:blip r:embed="rId5"/>
          <a:srcRect l="10619" t="29197" r="9731" b="28161"/>
          <a:stretch/>
        </p:blipFill>
        <p:spPr>
          <a:xfrm>
            <a:off x="5685302" y="5713975"/>
            <a:ext cx="2399250" cy="856324"/>
          </a:xfrm>
          <a:prstGeom prst="rect">
            <a:avLst/>
          </a:prstGeom>
        </p:spPr>
      </p:pic>
    </p:spTree>
    <p:extLst>
      <p:ext uri="{BB962C8B-B14F-4D97-AF65-F5344CB8AC3E}">
        <p14:creationId xmlns:p14="http://schemas.microsoft.com/office/powerpoint/2010/main" val="4191453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1F8F10-DBF7-C699-ACE5-D61945A6D699}"/>
              </a:ext>
            </a:extLst>
          </p:cNvPr>
          <p:cNvSpPr>
            <a:spLocks noGrp="1"/>
          </p:cNvSpPr>
          <p:nvPr>
            <p:ph type="title"/>
          </p:nvPr>
        </p:nvSpPr>
        <p:spPr/>
        <p:txBody>
          <a:bodyPr/>
          <a:lstStyle/>
          <a:p>
            <a:endParaRPr lang="en-US"/>
          </a:p>
        </p:txBody>
      </p:sp>
      <p:pic>
        <p:nvPicPr>
          <p:cNvPr id="9" name="Content Placeholder 8">
            <a:extLst>
              <a:ext uri="{FF2B5EF4-FFF2-40B4-BE49-F238E27FC236}">
                <a16:creationId xmlns:a16="http://schemas.microsoft.com/office/drawing/2014/main" id="{164808D7-01B0-43A8-BAB1-8DCEA9028006}"/>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7616" y="49284"/>
            <a:ext cx="12104384" cy="6808716"/>
          </a:xfrm>
        </p:spPr>
      </p:pic>
    </p:spTree>
    <p:extLst>
      <p:ext uri="{BB962C8B-B14F-4D97-AF65-F5344CB8AC3E}">
        <p14:creationId xmlns:p14="http://schemas.microsoft.com/office/powerpoint/2010/main" val="196115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515529" y="-144029"/>
            <a:ext cx="8008088" cy="1325563"/>
          </a:xfrm>
        </p:spPr>
        <p:txBody>
          <a:bodyPr>
            <a:normAutofit/>
          </a:bodyPr>
          <a:lstStyle/>
          <a:p>
            <a:r>
              <a:rPr lang="en-US" b="1" dirty="0">
                <a:latin typeface="Candara" panose="020E0502030303020204" pitchFamily="34" charset="0"/>
              </a:rPr>
              <a:t>The Hong Kong water tale</a:t>
            </a:r>
          </a:p>
        </p:txBody>
      </p:sp>
      <p:sp>
        <p:nvSpPr>
          <p:cNvPr id="11" name="TextBox 10">
            <a:extLst>
              <a:ext uri="{FF2B5EF4-FFF2-40B4-BE49-F238E27FC236}">
                <a16:creationId xmlns:a16="http://schemas.microsoft.com/office/drawing/2014/main" id="{FAA24F5A-6A0F-4286-20C0-0A0BA8DBE274}"/>
              </a:ext>
            </a:extLst>
          </p:cNvPr>
          <p:cNvSpPr txBox="1"/>
          <p:nvPr/>
        </p:nvSpPr>
        <p:spPr>
          <a:xfrm>
            <a:off x="370610" y="1091222"/>
            <a:ext cx="6892636" cy="5693866"/>
          </a:xfrm>
          <a:prstGeom prst="rect">
            <a:avLst/>
          </a:prstGeom>
          <a:noFill/>
        </p:spPr>
        <p:txBody>
          <a:bodyPr wrap="square">
            <a:spAutoFit/>
          </a:bodyPr>
          <a:lstStyle/>
          <a:p>
            <a:pPr marL="457200" indent="-457200">
              <a:buClr>
                <a:srgbClr val="92D050"/>
              </a:buClr>
              <a:buFont typeface="Wingdings" panose="05000000000000000000" pitchFamily="2" charset="2"/>
              <a:buChar char="§"/>
            </a:pPr>
            <a:r>
              <a:rPr lang="en-GB" sz="2800" dirty="0">
                <a:effectLst/>
                <a:ea typeface="DengXian" panose="02010600030101010101" pitchFamily="2" charset="-122"/>
              </a:rPr>
              <a:t>Hong Kong’s population density is as high as 6,659 people/km</a:t>
            </a:r>
            <a:r>
              <a:rPr lang="en-GB" sz="2800" baseline="30000" dirty="0">
                <a:effectLst/>
                <a:ea typeface="DengXian" panose="02010600030101010101" pitchFamily="2" charset="-122"/>
              </a:rPr>
              <a:t>2</a:t>
            </a:r>
            <a:r>
              <a:rPr lang="en-GB" sz="2800" dirty="0">
                <a:effectLst/>
                <a:ea typeface="DengXian" panose="02010600030101010101" pitchFamily="2" charset="-122"/>
              </a:rPr>
              <a:t>, which imposes a high water stress of only 143 m</a:t>
            </a:r>
            <a:r>
              <a:rPr lang="en-GB" sz="2800" baseline="30000" dirty="0">
                <a:effectLst/>
                <a:ea typeface="DengXian" panose="02010600030101010101" pitchFamily="2" charset="-122"/>
              </a:rPr>
              <a:t>3</a:t>
            </a:r>
            <a:r>
              <a:rPr lang="en-GB" sz="2800" dirty="0">
                <a:effectLst/>
                <a:ea typeface="DengXian" panose="02010600030101010101" pitchFamily="2" charset="-122"/>
              </a:rPr>
              <a:t>/</a:t>
            </a:r>
            <a:r>
              <a:rPr lang="en-GB" sz="2800" dirty="0" err="1">
                <a:effectLst/>
                <a:ea typeface="DengXian" panose="02010600030101010101" pitchFamily="2" charset="-122"/>
              </a:rPr>
              <a:t>cap.year</a:t>
            </a:r>
            <a:r>
              <a:rPr lang="en-GB" sz="2800" dirty="0">
                <a:effectLst/>
                <a:ea typeface="DengXian" panose="02010600030101010101" pitchFamily="2" charset="-122"/>
              </a:rPr>
              <a:t> far below the world’s absolute water scarcity level of 1,000 m</a:t>
            </a:r>
            <a:r>
              <a:rPr lang="en-GB" sz="2800" baseline="30000" dirty="0">
                <a:effectLst/>
                <a:ea typeface="DengXian" panose="02010600030101010101" pitchFamily="2" charset="-122"/>
              </a:rPr>
              <a:t>3</a:t>
            </a:r>
            <a:r>
              <a:rPr lang="en-GB" sz="2800" dirty="0">
                <a:effectLst/>
                <a:ea typeface="DengXian" panose="02010600030101010101" pitchFamily="2" charset="-122"/>
              </a:rPr>
              <a:t>/</a:t>
            </a:r>
            <a:r>
              <a:rPr lang="en-GB" sz="2800" dirty="0" err="1">
                <a:effectLst/>
                <a:ea typeface="DengXian" panose="02010600030101010101" pitchFamily="2" charset="-122"/>
              </a:rPr>
              <a:t>cap.year</a:t>
            </a:r>
            <a:r>
              <a:rPr lang="en-GB" sz="2800" dirty="0">
                <a:effectLst/>
                <a:ea typeface="DengXian" panose="02010600030101010101" pitchFamily="2" charset="-122"/>
              </a:rPr>
              <a:t>. </a:t>
            </a:r>
            <a:endParaRPr lang="en-GB" sz="2800" dirty="0">
              <a:ea typeface="DengXian" panose="02010600030101010101" pitchFamily="2" charset="-122"/>
            </a:endParaRPr>
          </a:p>
          <a:p>
            <a:pPr marL="457200" indent="-457200">
              <a:buClr>
                <a:srgbClr val="92D050"/>
              </a:buClr>
              <a:buFont typeface="Wingdings" panose="05000000000000000000" pitchFamily="2" charset="2"/>
              <a:buChar char="§"/>
            </a:pPr>
            <a:r>
              <a:rPr lang="en-GB" sz="2800" dirty="0">
                <a:ea typeface="DengXian" panose="02010600030101010101" pitchFamily="2" charset="-122"/>
              </a:rPr>
              <a:t>To tackle this survival issue, Hong Kong started using seawater for toilet flushing (SWTF) in the late 1950s and now this covers 85% of the population, saving approximately 280 million m</a:t>
            </a:r>
            <a:r>
              <a:rPr lang="en-GB" sz="2800" baseline="30000" dirty="0">
                <a:ea typeface="DengXian" panose="02010600030101010101" pitchFamily="2" charset="-122"/>
              </a:rPr>
              <a:t>3</a:t>
            </a:r>
            <a:r>
              <a:rPr lang="en-GB" sz="2800" dirty="0">
                <a:ea typeface="DengXian" panose="02010600030101010101" pitchFamily="2" charset="-122"/>
              </a:rPr>
              <a:t> of precious freshwater per annum, equivalent to approximately 20% of the total freshwater demand.</a:t>
            </a:r>
          </a:p>
        </p:txBody>
      </p:sp>
      <p:pic>
        <p:nvPicPr>
          <p:cNvPr id="1026" name="Picture 2" descr="Hong Kong, Hong Kong Travel Guide- Top Hotels, Restaurants, Vacations,  Sightseeing in Hong Kong- Hotel Search by Hotel &amp; Travel Index: Travel  Weekly">
            <a:extLst>
              <a:ext uri="{FF2B5EF4-FFF2-40B4-BE49-F238E27FC236}">
                <a16:creationId xmlns:a16="http://schemas.microsoft.com/office/drawing/2014/main" id="{7BA498C9-8468-4602-B1AE-16FFC7C24E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58100" y="3215303"/>
            <a:ext cx="4533900" cy="32417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94824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6FF4DAD2-3D82-0A53-DFEE-6308C75126B6}"/>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AE79ED5B-7B75-E23C-A76C-09634B409327}"/>
              </a:ext>
            </a:extLst>
          </p:cNvPr>
          <p:cNvSpPr txBox="1"/>
          <p:nvPr/>
        </p:nvSpPr>
        <p:spPr>
          <a:xfrm>
            <a:off x="515528" y="1181534"/>
            <a:ext cx="8275181" cy="5632311"/>
          </a:xfrm>
          <a:prstGeom prst="rect">
            <a:avLst/>
          </a:prstGeom>
          <a:noFill/>
        </p:spPr>
        <p:txBody>
          <a:bodyPr wrap="square">
            <a:spAutoFit/>
          </a:bodyPr>
          <a:lstStyle/>
          <a:p>
            <a:pPr marL="342900" indent="-342900">
              <a:buClr>
                <a:srgbClr val="92D050"/>
              </a:buClr>
              <a:buFont typeface="Wingdings" panose="05000000000000000000" pitchFamily="2" charset="2"/>
              <a:buChar char="§"/>
            </a:pPr>
            <a:r>
              <a:rPr lang="en-GB" sz="2400" dirty="0">
                <a:ea typeface="DengXian" panose="02010600030101010101" pitchFamily="2" charset="-122"/>
              </a:rPr>
              <a:t>A typical SWTF system in Hong Kong starts with abstraction of seawater from a suitable seafront site, passing through a coarse screen with mesh size 5-10 mm to protect the pumps, followed by subsequent in-situ electro-chlorination (3-6 mg/L chlorine) to disinfect and control microbial growth in the supply networks. </a:t>
            </a:r>
          </a:p>
          <a:p>
            <a:pPr marL="342900" indent="-342900">
              <a:buClr>
                <a:srgbClr val="92D050"/>
              </a:buClr>
              <a:buFont typeface="Wingdings" panose="05000000000000000000" pitchFamily="2" charset="2"/>
              <a:buChar char="§"/>
            </a:pPr>
            <a:r>
              <a:rPr lang="en-GB" sz="2400" dirty="0">
                <a:ea typeface="DengXian" panose="02010600030101010101" pitchFamily="2" charset="-122"/>
              </a:rPr>
              <a:t>The energy consumption of SWTF including abstraction, pre-treatment and distribution is estimated at 0.32  kWh/m</a:t>
            </a:r>
            <a:r>
              <a:rPr lang="en-GB" sz="2400" baseline="30000" dirty="0">
                <a:ea typeface="DengXian" panose="02010600030101010101" pitchFamily="2" charset="-122"/>
              </a:rPr>
              <a:t>3</a:t>
            </a:r>
            <a:r>
              <a:rPr lang="en-GB" sz="2400" dirty="0">
                <a:ea typeface="DengXian" panose="02010600030101010101" pitchFamily="2" charset="-122"/>
              </a:rPr>
              <a:t>, significantly lower than that of water reclamation from biologically-treated domestic sewage using membrane filtration or a membrane bioreactor coupled with the reverse osmosis (RO) process (0.8-1.2  kWh/m</a:t>
            </a:r>
            <a:r>
              <a:rPr lang="en-GB" sz="2400" baseline="30000" dirty="0">
                <a:ea typeface="DengXian" panose="02010600030101010101" pitchFamily="2" charset="-122"/>
              </a:rPr>
              <a:t>3</a:t>
            </a:r>
            <a:r>
              <a:rPr lang="en-GB" sz="2400" dirty="0">
                <a:ea typeface="DengXian" panose="02010600030101010101" pitchFamily="2" charset="-122"/>
              </a:rPr>
              <a:t> and 1.2-1.5  kWh/m</a:t>
            </a:r>
            <a:r>
              <a:rPr lang="en-GB" sz="2400" baseline="30000" dirty="0">
                <a:ea typeface="DengXian" panose="02010600030101010101" pitchFamily="2" charset="-122"/>
              </a:rPr>
              <a:t>3</a:t>
            </a:r>
            <a:r>
              <a:rPr lang="en-GB" sz="2400" dirty="0">
                <a:ea typeface="DengXian" panose="02010600030101010101" pitchFamily="2" charset="-122"/>
              </a:rPr>
              <a:t>, respectively), as well as seawater desalination (2.5-4.0 kWh/m</a:t>
            </a:r>
            <a:r>
              <a:rPr lang="en-GB" sz="2400" baseline="30000" dirty="0">
                <a:ea typeface="DengXian" panose="02010600030101010101" pitchFamily="2" charset="-122"/>
              </a:rPr>
              <a:t>3</a:t>
            </a:r>
            <a:r>
              <a:rPr lang="en-GB" sz="2400" dirty="0">
                <a:ea typeface="DengXian" panose="02010600030101010101" pitchFamily="2" charset="-122"/>
              </a:rPr>
              <a:t>).  </a:t>
            </a:r>
          </a:p>
          <a:p>
            <a:pPr marL="342900" indent="-342900">
              <a:buClr>
                <a:srgbClr val="92D050"/>
              </a:buClr>
              <a:buFont typeface="Wingdings" panose="05000000000000000000" pitchFamily="2" charset="2"/>
              <a:buChar char="§"/>
            </a:pPr>
            <a:endParaRPr lang="en-GB" sz="2400" dirty="0">
              <a:ea typeface="DengXian" panose="02010600030101010101" pitchFamily="2" charset="-122"/>
            </a:endParaRPr>
          </a:p>
        </p:txBody>
      </p:sp>
      <p:sp>
        <p:nvSpPr>
          <p:cNvPr id="6" name="Title 1">
            <a:extLst>
              <a:ext uri="{FF2B5EF4-FFF2-40B4-BE49-F238E27FC236}">
                <a16:creationId xmlns:a16="http://schemas.microsoft.com/office/drawing/2014/main" id="{0B67FCE3-23DE-4970-B4C9-EC235B02FE2E}"/>
              </a:ext>
            </a:extLst>
          </p:cNvPr>
          <p:cNvSpPr txBox="1">
            <a:spLocks/>
          </p:cNvSpPr>
          <p:nvPr/>
        </p:nvSpPr>
        <p:spPr>
          <a:xfrm>
            <a:off x="515529" y="-144029"/>
            <a:ext cx="80080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The Hong Kong water tale</a:t>
            </a:r>
          </a:p>
        </p:txBody>
      </p:sp>
    </p:spTree>
    <p:extLst>
      <p:ext uri="{BB962C8B-B14F-4D97-AF65-F5344CB8AC3E}">
        <p14:creationId xmlns:p14="http://schemas.microsoft.com/office/powerpoint/2010/main" val="16306333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BFFA14CE-4779-AC72-2777-706C18991860}"/>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8AD31DD5-83FB-5840-6D5A-7D013027D672}"/>
              </a:ext>
            </a:extLst>
          </p:cNvPr>
          <p:cNvSpPr txBox="1"/>
          <p:nvPr/>
        </p:nvSpPr>
        <p:spPr>
          <a:xfrm>
            <a:off x="287573" y="1117231"/>
            <a:ext cx="7609518" cy="3046988"/>
          </a:xfrm>
          <a:prstGeom prst="rect">
            <a:avLst/>
          </a:prstGeom>
          <a:noFill/>
        </p:spPr>
        <p:txBody>
          <a:bodyPr wrap="square">
            <a:spAutoFit/>
          </a:bodyPr>
          <a:lstStyle/>
          <a:p>
            <a:pPr marL="342900" indent="-342900">
              <a:buClr>
                <a:srgbClr val="92D050"/>
              </a:buClr>
              <a:buFont typeface="Wingdings" panose="05000000000000000000" pitchFamily="2" charset="2"/>
              <a:buChar char="§"/>
            </a:pPr>
            <a:r>
              <a:rPr lang="en-GB" sz="2400" dirty="0">
                <a:effectLst/>
                <a:ea typeface="DengXian" panose="02010600030101010101" pitchFamily="2" charset="-122"/>
              </a:rPr>
              <a:t>To maximize energy efficiency, Hong Kong International Airport (HKIA, 70 million total passengers/year) developed a triple-water-supply (TWS) system by extending the dual-water system to grey water reuse in combination with seawater building cooling. </a:t>
            </a:r>
          </a:p>
          <a:p>
            <a:pPr marL="342900" indent="-342900">
              <a:buClr>
                <a:srgbClr val="92D050"/>
              </a:buClr>
              <a:buFont typeface="Wingdings" panose="05000000000000000000" pitchFamily="2" charset="2"/>
              <a:buChar char="§"/>
            </a:pPr>
            <a:r>
              <a:rPr lang="en-GB" sz="2400" dirty="0">
                <a:effectLst/>
                <a:ea typeface="DengXian" panose="02010600030101010101" pitchFamily="2" charset="-122"/>
              </a:rPr>
              <a:t>This TWS system can save up to 52% of the freshwater demand at HKIA. This system is rated to be one of the most energy-efficient water systems in the world. </a:t>
            </a:r>
            <a:endParaRPr lang="en-US" sz="2800" dirty="0">
              <a:ea typeface="DengXian" panose="02010600030101010101" pitchFamily="2" charset="-122"/>
            </a:endParaRPr>
          </a:p>
        </p:txBody>
      </p:sp>
      <p:pic>
        <p:nvPicPr>
          <p:cNvPr id="6" name="Picture 5">
            <a:extLst>
              <a:ext uri="{FF2B5EF4-FFF2-40B4-BE49-F238E27FC236}">
                <a16:creationId xmlns:a16="http://schemas.microsoft.com/office/drawing/2014/main" id="{A3C13644-90BC-4D50-B53B-596D7BD0A5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173" y="4182336"/>
            <a:ext cx="7256318" cy="2634100"/>
          </a:xfrm>
          <a:prstGeom prst="rect">
            <a:avLst/>
          </a:prstGeom>
        </p:spPr>
      </p:pic>
      <p:sp>
        <p:nvSpPr>
          <p:cNvPr id="12" name="Title 1">
            <a:extLst>
              <a:ext uri="{FF2B5EF4-FFF2-40B4-BE49-F238E27FC236}">
                <a16:creationId xmlns:a16="http://schemas.microsoft.com/office/drawing/2014/main" id="{EF10081D-EDB7-418F-BCE5-589C7CD7010D}"/>
              </a:ext>
            </a:extLst>
          </p:cNvPr>
          <p:cNvSpPr txBox="1">
            <a:spLocks/>
          </p:cNvSpPr>
          <p:nvPr/>
        </p:nvSpPr>
        <p:spPr>
          <a:xfrm>
            <a:off x="515529" y="-144029"/>
            <a:ext cx="80080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The Hong Kong water tale</a:t>
            </a:r>
          </a:p>
        </p:txBody>
      </p:sp>
    </p:spTree>
    <p:extLst>
      <p:ext uri="{BB962C8B-B14F-4D97-AF65-F5344CB8AC3E}">
        <p14:creationId xmlns:p14="http://schemas.microsoft.com/office/powerpoint/2010/main" val="4381740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7ACAD066-E917-56E0-75D6-70345C56A7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30D04F-DE0F-F952-737D-7642AECFAA4F}"/>
              </a:ext>
            </a:extLst>
          </p:cNvPr>
          <p:cNvSpPr>
            <a:spLocks noGrp="1"/>
          </p:cNvSpPr>
          <p:nvPr>
            <p:ph type="title"/>
          </p:nvPr>
        </p:nvSpPr>
        <p:spPr>
          <a:xfrm>
            <a:off x="474518" y="-144030"/>
            <a:ext cx="8008088" cy="1325563"/>
          </a:xfrm>
        </p:spPr>
        <p:txBody>
          <a:bodyPr>
            <a:normAutofit/>
          </a:bodyPr>
          <a:lstStyle/>
          <a:p>
            <a:r>
              <a:rPr lang="en-GB" b="1" dirty="0">
                <a:latin typeface="Candara" panose="020E0502030303020204" pitchFamily="34" charset="0"/>
              </a:rPr>
              <a:t>Principles of the SANI</a:t>
            </a:r>
            <a:r>
              <a:rPr lang="en-GB" b="1" baseline="30000" dirty="0">
                <a:latin typeface="Candara" panose="020E0502030303020204" pitchFamily="34" charset="0"/>
              </a:rPr>
              <a:t>®</a:t>
            </a:r>
            <a:r>
              <a:rPr lang="en-GB" b="1" dirty="0">
                <a:latin typeface="Candara" panose="020E0502030303020204" pitchFamily="34" charset="0"/>
              </a:rPr>
              <a:t> process</a:t>
            </a:r>
            <a:r>
              <a:rPr lang="en-HK" b="1" dirty="0">
                <a:latin typeface="Candara" panose="020E0502030303020204" pitchFamily="34" charset="0"/>
              </a:rPr>
              <a:t> </a:t>
            </a:r>
            <a:endParaRPr lang="en-US" b="1" dirty="0">
              <a:latin typeface="Candara" panose="020E0502030303020204" pitchFamily="34" charset="0"/>
            </a:endParaRPr>
          </a:p>
        </p:txBody>
      </p:sp>
      <p:pic>
        <p:nvPicPr>
          <p:cNvPr id="5" name="图片 7">
            <a:extLst>
              <a:ext uri="{FF2B5EF4-FFF2-40B4-BE49-F238E27FC236}">
                <a16:creationId xmlns:a16="http://schemas.microsoft.com/office/drawing/2014/main" id="{2631D998-3648-4D34-1FF2-D17E0D9D26C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4518" y="1760248"/>
            <a:ext cx="8230282" cy="4704370"/>
          </a:xfrm>
          <a:prstGeom prst="rect">
            <a:avLst/>
          </a:prstGeom>
          <a:noFill/>
          <a:ln>
            <a:noFill/>
          </a:ln>
        </p:spPr>
      </p:pic>
    </p:spTree>
    <p:extLst>
      <p:ext uri="{BB962C8B-B14F-4D97-AF65-F5344CB8AC3E}">
        <p14:creationId xmlns:p14="http://schemas.microsoft.com/office/powerpoint/2010/main" val="40308313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a:extLst>
            <a:ext uri="{FF2B5EF4-FFF2-40B4-BE49-F238E27FC236}">
              <a16:creationId xmlns:a16="http://schemas.microsoft.com/office/drawing/2014/main" id="{8595CDCF-4CE4-CBAE-71F6-DCB70E017C19}"/>
            </a:ext>
          </a:extLst>
        </p:cNvPr>
        <p:cNvGrpSpPr/>
        <p:nvPr/>
      </p:nvGrpSpPr>
      <p:grpSpPr>
        <a:xfrm>
          <a:off x="0" y="0"/>
          <a:ext cx="0" cy="0"/>
          <a:chOff x="0" y="0"/>
          <a:chExt cx="0" cy="0"/>
        </a:xfrm>
      </p:grpSpPr>
      <p:graphicFrame>
        <p:nvGraphicFramePr>
          <p:cNvPr id="3" name="Object 2">
            <a:extLst>
              <a:ext uri="{FF2B5EF4-FFF2-40B4-BE49-F238E27FC236}">
                <a16:creationId xmlns:a16="http://schemas.microsoft.com/office/drawing/2014/main" id="{1CAE4DF7-B852-8268-3BF0-203B1AECDB79}"/>
              </a:ext>
            </a:extLst>
          </p:cNvPr>
          <p:cNvGraphicFramePr>
            <a:graphicFrameLocks noChangeAspect="1"/>
          </p:cNvGraphicFramePr>
          <p:nvPr>
            <p:extLst>
              <p:ext uri="{D42A27DB-BD31-4B8C-83A1-F6EECF244321}">
                <p14:modId xmlns:p14="http://schemas.microsoft.com/office/powerpoint/2010/main" val="4098675705"/>
              </p:ext>
            </p:extLst>
          </p:nvPr>
        </p:nvGraphicFramePr>
        <p:xfrm>
          <a:off x="-912735" y="610034"/>
          <a:ext cx="10782594" cy="6010298"/>
        </p:xfrm>
        <a:graphic>
          <a:graphicData uri="http://schemas.openxmlformats.org/presentationml/2006/ole">
            <mc:AlternateContent xmlns:mc="http://schemas.openxmlformats.org/markup-compatibility/2006">
              <mc:Choice xmlns:v="urn:schemas-microsoft-com:vml" Requires="v">
                <p:oleObj spid="_x0000_s2055" name="Document" r:id="rId5" imgW="6858000" imgH="3822700" progId="Word.Document.12">
                  <p:embed/>
                </p:oleObj>
              </mc:Choice>
              <mc:Fallback>
                <p:oleObj name="Document" r:id="rId5" imgW="6858000" imgH="3822700" progId="Word.Document.12">
                  <p:embed/>
                  <p:pic>
                    <p:nvPicPr>
                      <p:cNvPr id="0" name=""/>
                      <p:cNvPicPr/>
                      <p:nvPr/>
                    </p:nvPicPr>
                    <p:blipFill>
                      <a:blip r:embed="rId6"/>
                      <a:stretch>
                        <a:fillRect/>
                      </a:stretch>
                    </p:blipFill>
                    <p:spPr>
                      <a:xfrm>
                        <a:off x="-912735" y="610034"/>
                        <a:ext cx="10782594" cy="6010298"/>
                      </a:xfrm>
                      <a:prstGeom prst="rect">
                        <a:avLst/>
                      </a:prstGeom>
                    </p:spPr>
                  </p:pic>
                </p:oleObj>
              </mc:Fallback>
            </mc:AlternateContent>
          </a:graphicData>
        </a:graphic>
      </p:graphicFrame>
      <p:sp>
        <p:nvSpPr>
          <p:cNvPr id="9" name="Title 1">
            <a:extLst>
              <a:ext uri="{FF2B5EF4-FFF2-40B4-BE49-F238E27FC236}">
                <a16:creationId xmlns:a16="http://schemas.microsoft.com/office/drawing/2014/main" id="{4BBA87EF-45DE-44FE-B406-21D526C76E8E}"/>
              </a:ext>
            </a:extLst>
          </p:cNvPr>
          <p:cNvSpPr>
            <a:spLocks noGrp="1"/>
          </p:cNvSpPr>
          <p:nvPr>
            <p:ph type="title"/>
          </p:nvPr>
        </p:nvSpPr>
        <p:spPr>
          <a:xfrm>
            <a:off x="474518" y="-144030"/>
            <a:ext cx="8008088" cy="1325563"/>
          </a:xfrm>
        </p:spPr>
        <p:txBody>
          <a:bodyPr>
            <a:normAutofit/>
          </a:bodyPr>
          <a:lstStyle/>
          <a:p>
            <a:r>
              <a:rPr lang="en-GB" b="1" dirty="0">
                <a:latin typeface="Candara" panose="020E0502030303020204" pitchFamily="34" charset="0"/>
              </a:rPr>
              <a:t>Principles of the SANI</a:t>
            </a:r>
            <a:r>
              <a:rPr lang="en-GB" b="1" baseline="30000" dirty="0">
                <a:latin typeface="Candara" panose="020E0502030303020204" pitchFamily="34" charset="0"/>
              </a:rPr>
              <a:t>®</a:t>
            </a:r>
            <a:r>
              <a:rPr lang="en-GB" b="1" dirty="0">
                <a:latin typeface="Candara" panose="020E0502030303020204" pitchFamily="34" charset="0"/>
              </a:rPr>
              <a:t> process</a:t>
            </a:r>
            <a:r>
              <a:rPr lang="en-HK" b="1" dirty="0">
                <a:latin typeface="Candara" panose="020E0502030303020204" pitchFamily="34" charset="0"/>
              </a:rPr>
              <a:t> </a:t>
            </a:r>
            <a:endParaRPr lang="en-US" b="1" dirty="0">
              <a:latin typeface="Candara" panose="020E0502030303020204" pitchFamily="34" charset="0"/>
            </a:endParaRPr>
          </a:p>
        </p:txBody>
      </p:sp>
    </p:spTree>
    <p:extLst>
      <p:ext uri="{BB962C8B-B14F-4D97-AF65-F5344CB8AC3E}">
        <p14:creationId xmlns:p14="http://schemas.microsoft.com/office/powerpoint/2010/main" val="14208353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9F191690-C2E5-7E68-40BB-5759F28B9D20}"/>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3026F203-D3F9-4A7C-AFBF-7646A4E54A59}"/>
              </a:ext>
            </a:extLst>
          </p:cNvPr>
          <p:cNvPicPr>
            <a:picLocks noChangeAspect="1"/>
          </p:cNvPicPr>
          <p:nvPr/>
        </p:nvPicPr>
        <p:blipFill rotWithShape="1">
          <a:blip r:embed="rId4">
            <a:extLst>
              <a:ext uri="{28A0092B-C50C-407E-A947-70E740481C1C}">
                <a14:useLocalDpi xmlns:a14="http://schemas.microsoft.com/office/drawing/2010/main" val="0"/>
              </a:ext>
            </a:extLst>
          </a:blip>
          <a:srcRect r="3624"/>
          <a:stretch/>
        </p:blipFill>
        <p:spPr>
          <a:xfrm>
            <a:off x="5933209" y="3146885"/>
            <a:ext cx="6172200" cy="3399854"/>
          </a:xfrm>
          <a:prstGeom prst="rect">
            <a:avLst/>
          </a:prstGeom>
        </p:spPr>
      </p:pic>
      <p:sp>
        <p:nvSpPr>
          <p:cNvPr id="2" name="Title 1">
            <a:extLst>
              <a:ext uri="{FF2B5EF4-FFF2-40B4-BE49-F238E27FC236}">
                <a16:creationId xmlns:a16="http://schemas.microsoft.com/office/drawing/2014/main" id="{70D800A1-2865-A845-436E-4ABA251FB95E}"/>
              </a:ext>
            </a:extLst>
          </p:cNvPr>
          <p:cNvSpPr>
            <a:spLocks noGrp="1"/>
          </p:cNvSpPr>
          <p:nvPr>
            <p:ph type="title"/>
          </p:nvPr>
        </p:nvSpPr>
        <p:spPr>
          <a:xfrm>
            <a:off x="538607" y="193573"/>
            <a:ext cx="8008088" cy="1325563"/>
          </a:xfrm>
        </p:spPr>
        <p:txBody>
          <a:bodyPr>
            <a:normAutofit/>
          </a:bodyPr>
          <a:lstStyle/>
          <a:p>
            <a:r>
              <a:rPr lang="en-GB" b="1" dirty="0">
                <a:latin typeface="Candara" panose="020E0502030303020204" pitchFamily="34" charset="0"/>
              </a:rPr>
              <a:t>SANI</a:t>
            </a:r>
            <a:r>
              <a:rPr lang="en-GB" b="1" baseline="30000" dirty="0">
                <a:latin typeface="Candara" panose="020E0502030303020204" pitchFamily="34" charset="0"/>
              </a:rPr>
              <a:t>®</a:t>
            </a:r>
            <a:r>
              <a:rPr lang="en-GB" b="1" dirty="0">
                <a:latin typeface="Candara" panose="020E0502030303020204" pitchFamily="34" charset="0"/>
              </a:rPr>
              <a:t> process development:</a:t>
            </a:r>
            <a:r>
              <a:rPr lang="en-HK" b="1" dirty="0">
                <a:latin typeface="Candara" panose="020E0502030303020204" pitchFamily="34" charset="0"/>
              </a:rPr>
              <a:t> </a:t>
            </a:r>
            <a:br>
              <a:rPr lang="en-HK" b="1" dirty="0">
                <a:effectLst/>
                <a:latin typeface="Candara" panose="020E0502030303020204" pitchFamily="34" charset="0"/>
              </a:rPr>
            </a:br>
            <a:r>
              <a:rPr lang="en-GB" b="1" dirty="0">
                <a:effectLst/>
                <a:latin typeface="Candara" panose="020E0502030303020204" pitchFamily="34" charset="0"/>
              </a:rPr>
              <a:t>l</a:t>
            </a:r>
            <a:r>
              <a:rPr lang="en-GB" b="1" dirty="0">
                <a:latin typeface="Candara" panose="020E0502030303020204" pitchFamily="34" charset="0"/>
              </a:rPr>
              <a:t>aboratory case study</a:t>
            </a:r>
            <a:endParaRPr lang="en-US" b="1" dirty="0">
              <a:latin typeface="Candara" panose="020E0502030303020204" pitchFamily="34" charset="0"/>
            </a:endParaRPr>
          </a:p>
        </p:txBody>
      </p:sp>
      <p:sp>
        <p:nvSpPr>
          <p:cNvPr id="8" name="TextBox 7">
            <a:extLst>
              <a:ext uri="{FF2B5EF4-FFF2-40B4-BE49-F238E27FC236}">
                <a16:creationId xmlns:a16="http://schemas.microsoft.com/office/drawing/2014/main" id="{BB678E21-533A-7D3C-1B6C-2F81D97A2D99}"/>
              </a:ext>
            </a:extLst>
          </p:cNvPr>
          <p:cNvSpPr txBox="1"/>
          <p:nvPr/>
        </p:nvSpPr>
        <p:spPr>
          <a:xfrm>
            <a:off x="538607" y="1832335"/>
            <a:ext cx="5716720" cy="4832092"/>
          </a:xfrm>
          <a:prstGeom prst="rect">
            <a:avLst/>
          </a:prstGeom>
          <a:noFill/>
        </p:spPr>
        <p:txBody>
          <a:bodyPr wrap="square">
            <a:spAutoFit/>
          </a:bodyPr>
          <a:lstStyle/>
          <a:p>
            <a:r>
              <a:rPr lang="en-GB" sz="2800" dirty="0">
                <a:effectLst/>
                <a:ea typeface="DengXian" panose="02010600030101010101" pitchFamily="2" charset="-122"/>
              </a:rPr>
              <a:t>To prove the SANI</a:t>
            </a:r>
            <a:r>
              <a:rPr lang="en-GB" sz="2800" baseline="30000" dirty="0">
                <a:effectLst/>
                <a:ea typeface="DengXian" panose="02010600030101010101" pitchFamily="2" charset="-122"/>
              </a:rPr>
              <a:t>®</a:t>
            </a:r>
            <a:r>
              <a:rPr lang="en-GB" sz="2800" dirty="0">
                <a:effectLst/>
                <a:ea typeface="DengXian" panose="02010600030101010101" pitchFamily="2" charset="-122"/>
              </a:rPr>
              <a:t> process concept, a laboratory study was conducted in Hong Kong. The influent contained 265 </a:t>
            </a:r>
            <a:r>
              <a:rPr lang="en-GB" sz="2800" dirty="0" err="1">
                <a:effectLst/>
                <a:ea typeface="DengXian" panose="02010600030101010101" pitchFamily="2" charset="-122"/>
              </a:rPr>
              <a:t>mgCOD</a:t>
            </a:r>
            <a:r>
              <a:rPr lang="en-GB" sz="2800" dirty="0">
                <a:effectLst/>
                <a:ea typeface="DengXian" panose="02010600030101010101" pitchFamily="2" charset="-122"/>
              </a:rPr>
              <a:t>/L (mainly glucose, CH</a:t>
            </a:r>
            <a:r>
              <a:rPr lang="en-GB" sz="2800" baseline="-25000" dirty="0">
                <a:effectLst/>
                <a:ea typeface="DengXian" panose="02010600030101010101" pitchFamily="2" charset="-122"/>
              </a:rPr>
              <a:t>3</a:t>
            </a:r>
            <a:r>
              <a:rPr lang="en-GB" sz="2800" dirty="0">
                <a:effectLst/>
                <a:ea typeface="DengXian" panose="02010600030101010101" pitchFamily="2" charset="-122"/>
              </a:rPr>
              <a:t>COO</a:t>
            </a:r>
            <a:r>
              <a:rPr lang="en-GB" sz="2800" baseline="30000" dirty="0">
                <a:effectLst/>
                <a:ea typeface="DengXian" panose="02010600030101010101" pitchFamily="2" charset="-122"/>
              </a:rPr>
              <a:t>-</a:t>
            </a:r>
            <a:r>
              <a:rPr lang="en-GB" sz="2800" dirty="0">
                <a:effectLst/>
                <a:ea typeface="DengXian" panose="02010600030101010101" pitchFamily="2" charset="-122"/>
              </a:rPr>
              <a:t> and yeast extract), 30 mgNH</a:t>
            </a:r>
            <a:r>
              <a:rPr lang="en-GB" sz="2800" baseline="-25000" dirty="0">
                <a:effectLst/>
                <a:ea typeface="DengXian" panose="02010600030101010101" pitchFamily="2" charset="-122"/>
              </a:rPr>
              <a:t>4</a:t>
            </a:r>
            <a:r>
              <a:rPr lang="en-GB" sz="2800" baseline="30000" dirty="0">
                <a:effectLst/>
                <a:ea typeface="DengXian" panose="02010600030101010101" pitchFamily="2" charset="-122"/>
              </a:rPr>
              <a:t>+</a:t>
            </a:r>
            <a:r>
              <a:rPr lang="en-GB" sz="2800" dirty="0">
                <a:effectLst/>
                <a:ea typeface="DengXian" panose="02010600030101010101" pitchFamily="2" charset="-122"/>
              </a:rPr>
              <a:t>-N/L, 400-600 mg/L of SO</a:t>
            </a:r>
            <a:r>
              <a:rPr lang="en-GB" sz="2800" baseline="-25000" dirty="0">
                <a:effectLst/>
                <a:ea typeface="DengXian" panose="02010600030101010101" pitchFamily="2" charset="-122"/>
              </a:rPr>
              <a:t>4</a:t>
            </a:r>
            <a:r>
              <a:rPr lang="en-GB" sz="2800" baseline="30000" dirty="0">
                <a:effectLst/>
                <a:ea typeface="DengXian" panose="02010600030101010101" pitchFamily="2" charset="-122"/>
              </a:rPr>
              <a:t>2-</a:t>
            </a:r>
            <a:r>
              <a:rPr lang="en-GB" sz="2800" dirty="0">
                <a:effectLst/>
                <a:ea typeface="DengXian" panose="02010600030101010101" pitchFamily="2" charset="-122"/>
              </a:rPr>
              <a:t> and 3,000-4,000 mg/L of salinity, similar to the effluent quality of a primary sedimentation tank at a typical saline sewage biological treatment plant in Hong Kong. </a:t>
            </a:r>
            <a:endParaRPr lang="en-US" sz="2800" dirty="0"/>
          </a:p>
        </p:txBody>
      </p:sp>
    </p:spTree>
    <p:extLst>
      <p:ext uri="{BB962C8B-B14F-4D97-AF65-F5344CB8AC3E}">
        <p14:creationId xmlns:p14="http://schemas.microsoft.com/office/powerpoint/2010/main" val="7722661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a:extLst>
            <a:ext uri="{FF2B5EF4-FFF2-40B4-BE49-F238E27FC236}">
              <a16:creationId xmlns:a16="http://schemas.microsoft.com/office/drawing/2014/main" id="{137C1E8E-496B-DFD3-1956-A090BE6077E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A9D315C-20D8-8B98-F1CD-5EAE3B52B42A}"/>
              </a:ext>
            </a:extLst>
          </p:cNvPr>
          <p:cNvSpPr txBox="1"/>
          <p:nvPr/>
        </p:nvSpPr>
        <p:spPr>
          <a:xfrm>
            <a:off x="538607" y="1783005"/>
            <a:ext cx="7244184" cy="3323987"/>
          </a:xfrm>
          <a:prstGeom prst="rect">
            <a:avLst/>
          </a:prstGeom>
          <a:noFill/>
        </p:spPr>
        <p:txBody>
          <a:bodyPr wrap="square">
            <a:spAutoFit/>
          </a:bodyPr>
          <a:lstStyle/>
          <a:p>
            <a:r>
              <a:rPr lang="en-GB" sz="2100" dirty="0">
                <a:ea typeface="DengXian" panose="02010600030101010101" pitchFamily="2" charset="-122"/>
              </a:rPr>
              <a:t>In order to further demonstrate the feasibility of the SANI® process, a pilot-scale study was further conducted with 10 m</a:t>
            </a:r>
            <a:r>
              <a:rPr lang="en-GB" sz="2100" baseline="30000" dirty="0">
                <a:ea typeface="DengXian" panose="02010600030101010101" pitchFamily="2" charset="-122"/>
              </a:rPr>
              <a:t>3</a:t>
            </a:r>
            <a:r>
              <a:rPr lang="en-GB" sz="2100" dirty="0">
                <a:ea typeface="DengXian" panose="02010600030101010101" pitchFamily="2" charset="-122"/>
              </a:rPr>
              <a:t>/d of real saline sewage mainly from Hong Kong International Airport. The SANI® pilot plant was continuously operated for 225 days at steady state and achieved average 87% COD, 87% TSS and 57% TN removal. (low nitrogen removal efficiency was mainly attributed to the high fraction of non-biodegradable soluble organic nitrogen (NSON) in the incoming sewage). About 90 % of biological sludge reduction was achieved and no sludge was purposely withdrawn during 225-day plant operation.</a:t>
            </a:r>
            <a:endParaRPr lang="en-US" sz="2100" dirty="0">
              <a:ea typeface="DengXian" panose="02010600030101010101" pitchFamily="2" charset="-122"/>
            </a:endParaRPr>
          </a:p>
        </p:txBody>
      </p:sp>
      <p:sp>
        <p:nvSpPr>
          <p:cNvPr id="6" name="TextBox 5">
            <a:extLst>
              <a:ext uri="{FF2B5EF4-FFF2-40B4-BE49-F238E27FC236}">
                <a16:creationId xmlns:a16="http://schemas.microsoft.com/office/drawing/2014/main" id="{51F9C10C-4D34-12C0-790D-C74C1372004A}"/>
              </a:ext>
            </a:extLst>
          </p:cNvPr>
          <p:cNvSpPr txBox="1"/>
          <p:nvPr/>
        </p:nvSpPr>
        <p:spPr>
          <a:xfrm>
            <a:off x="10924086" y="5192369"/>
            <a:ext cx="1914245" cy="246221"/>
          </a:xfrm>
          <a:prstGeom prst="rect">
            <a:avLst/>
          </a:prstGeom>
          <a:noFill/>
        </p:spPr>
        <p:txBody>
          <a:bodyPr wrap="square">
            <a:spAutoFit/>
          </a:bodyPr>
          <a:lstStyle/>
          <a:p>
            <a:r>
              <a:rPr lang="en-GB" sz="1000" dirty="0">
                <a:ea typeface="DengXian" panose="02010600030101010101" pitchFamily="2" charset="-122"/>
              </a:rPr>
              <a:t>Lu et al., 2011; 2012</a:t>
            </a:r>
            <a:r>
              <a:rPr lang="en-HK" sz="1000" dirty="0">
                <a:effectLst/>
              </a:rPr>
              <a:t> </a:t>
            </a:r>
            <a:endParaRPr lang="en-US" sz="1000" dirty="0"/>
          </a:p>
        </p:txBody>
      </p:sp>
      <p:pic>
        <p:nvPicPr>
          <p:cNvPr id="7" name="图片 17">
            <a:extLst>
              <a:ext uri="{FF2B5EF4-FFF2-40B4-BE49-F238E27FC236}">
                <a16:creationId xmlns:a16="http://schemas.microsoft.com/office/drawing/2014/main" id="{1248DD9C-92FC-FC7E-C295-6F98CC0D71D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052639" y="2638556"/>
            <a:ext cx="4139361" cy="2468436"/>
          </a:xfrm>
          <a:prstGeom prst="rect">
            <a:avLst/>
          </a:prstGeom>
          <a:noFill/>
          <a:ln>
            <a:noFill/>
          </a:ln>
        </p:spPr>
      </p:pic>
      <p:graphicFrame>
        <p:nvGraphicFramePr>
          <p:cNvPr id="10" name="Object 9">
            <a:extLst>
              <a:ext uri="{FF2B5EF4-FFF2-40B4-BE49-F238E27FC236}">
                <a16:creationId xmlns:a16="http://schemas.microsoft.com/office/drawing/2014/main" id="{75D225A7-7AAF-3258-9765-7100A84AB2A1}"/>
              </a:ext>
            </a:extLst>
          </p:cNvPr>
          <p:cNvGraphicFramePr>
            <a:graphicFrameLocks noChangeAspect="1"/>
          </p:cNvGraphicFramePr>
          <p:nvPr>
            <p:extLst>
              <p:ext uri="{D42A27DB-BD31-4B8C-83A1-F6EECF244321}">
                <p14:modId xmlns:p14="http://schemas.microsoft.com/office/powerpoint/2010/main" val="3188430906"/>
              </p:ext>
            </p:extLst>
          </p:nvPr>
        </p:nvGraphicFramePr>
        <p:xfrm>
          <a:off x="614187" y="5192369"/>
          <a:ext cx="8566100" cy="1665631"/>
        </p:xfrm>
        <a:graphic>
          <a:graphicData uri="http://schemas.openxmlformats.org/presentationml/2006/ole">
            <mc:AlternateContent xmlns:mc="http://schemas.openxmlformats.org/markup-compatibility/2006">
              <mc:Choice xmlns:v="urn:schemas-microsoft-com:vml" Requires="v">
                <p:oleObj spid="_x0000_s3079" name="Document" r:id="rId6" imgW="5943600" imgH="1155700" progId="Word.Document.12">
                  <p:embed/>
                </p:oleObj>
              </mc:Choice>
              <mc:Fallback>
                <p:oleObj name="Document" r:id="rId6" imgW="5943600" imgH="1155700" progId="Word.Document.12">
                  <p:embed/>
                  <p:pic>
                    <p:nvPicPr>
                      <p:cNvPr id="0" name=""/>
                      <p:cNvPicPr/>
                      <p:nvPr/>
                    </p:nvPicPr>
                    <p:blipFill>
                      <a:blip r:embed="rId7"/>
                      <a:stretch>
                        <a:fillRect/>
                      </a:stretch>
                    </p:blipFill>
                    <p:spPr>
                      <a:xfrm>
                        <a:off x="614187" y="5192369"/>
                        <a:ext cx="8566100" cy="1665631"/>
                      </a:xfrm>
                      <a:prstGeom prst="rect">
                        <a:avLst/>
                      </a:prstGeom>
                    </p:spPr>
                  </p:pic>
                </p:oleObj>
              </mc:Fallback>
            </mc:AlternateContent>
          </a:graphicData>
        </a:graphic>
      </p:graphicFrame>
      <p:sp>
        <p:nvSpPr>
          <p:cNvPr id="11" name="Title 1">
            <a:extLst>
              <a:ext uri="{FF2B5EF4-FFF2-40B4-BE49-F238E27FC236}">
                <a16:creationId xmlns:a16="http://schemas.microsoft.com/office/drawing/2014/main" id="{38794C1C-FDD2-491F-9C7A-A3DE9A486D2D}"/>
              </a:ext>
            </a:extLst>
          </p:cNvPr>
          <p:cNvSpPr>
            <a:spLocks noGrp="1"/>
          </p:cNvSpPr>
          <p:nvPr>
            <p:ph type="title"/>
          </p:nvPr>
        </p:nvSpPr>
        <p:spPr>
          <a:xfrm>
            <a:off x="538607" y="193573"/>
            <a:ext cx="8008088" cy="1325563"/>
          </a:xfrm>
        </p:spPr>
        <p:txBody>
          <a:bodyPr>
            <a:normAutofit/>
          </a:bodyPr>
          <a:lstStyle/>
          <a:p>
            <a:r>
              <a:rPr lang="en-GB" b="1" dirty="0">
                <a:latin typeface="Candara" panose="020E0502030303020204" pitchFamily="34" charset="0"/>
              </a:rPr>
              <a:t>SANI</a:t>
            </a:r>
            <a:r>
              <a:rPr lang="en-GB" b="1" baseline="30000" dirty="0">
                <a:latin typeface="Candara" panose="020E0502030303020204" pitchFamily="34" charset="0"/>
              </a:rPr>
              <a:t>®</a:t>
            </a:r>
            <a:r>
              <a:rPr lang="en-GB" b="1" dirty="0">
                <a:latin typeface="Candara" panose="020E0502030303020204" pitchFamily="34" charset="0"/>
              </a:rPr>
              <a:t> process development:</a:t>
            </a:r>
            <a:r>
              <a:rPr lang="en-HK" b="1" dirty="0">
                <a:latin typeface="Candara" panose="020E0502030303020204" pitchFamily="34" charset="0"/>
              </a:rPr>
              <a:t> </a:t>
            </a:r>
            <a:br>
              <a:rPr lang="en-HK" b="1" dirty="0">
                <a:effectLst/>
                <a:latin typeface="Candara" panose="020E0502030303020204" pitchFamily="34" charset="0"/>
              </a:rPr>
            </a:br>
            <a:r>
              <a:rPr lang="en-GB" b="1" dirty="0">
                <a:effectLst/>
                <a:latin typeface="Candara" panose="020E0502030303020204" pitchFamily="34" charset="0"/>
              </a:rPr>
              <a:t>pilot</a:t>
            </a:r>
            <a:r>
              <a:rPr lang="en-GB" b="1" dirty="0">
                <a:latin typeface="Candara" panose="020E0502030303020204" pitchFamily="34" charset="0"/>
              </a:rPr>
              <a:t> case study</a:t>
            </a:r>
            <a:endParaRPr lang="en-US" b="1" dirty="0">
              <a:latin typeface="Candara" panose="020E0502030303020204" pitchFamily="34" charset="0"/>
            </a:endParaRPr>
          </a:p>
        </p:txBody>
      </p:sp>
    </p:spTree>
    <p:extLst>
      <p:ext uri="{BB962C8B-B14F-4D97-AF65-F5344CB8AC3E}">
        <p14:creationId xmlns:p14="http://schemas.microsoft.com/office/powerpoint/2010/main" val="3271911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a:extLst>
            <a:ext uri="{FF2B5EF4-FFF2-40B4-BE49-F238E27FC236}">
              <a16:creationId xmlns:a16="http://schemas.microsoft.com/office/drawing/2014/main" id="{BF079DF6-6E5A-0D2A-3886-0B763B183881}"/>
            </a:ext>
          </a:extLst>
        </p:cNvPr>
        <p:cNvGrpSpPr/>
        <p:nvPr/>
      </p:nvGrpSpPr>
      <p:grpSpPr>
        <a:xfrm>
          <a:off x="0" y="0"/>
          <a:ext cx="0" cy="0"/>
          <a:chOff x="0" y="0"/>
          <a:chExt cx="0" cy="0"/>
        </a:xfrm>
      </p:grpSpPr>
      <p:graphicFrame>
        <p:nvGraphicFramePr>
          <p:cNvPr id="9" name="Object 8">
            <a:extLst>
              <a:ext uri="{FF2B5EF4-FFF2-40B4-BE49-F238E27FC236}">
                <a16:creationId xmlns:a16="http://schemas.microsoft.com/office/drawing/2014/main" id="{846ADB73-4566-0881-C622-9007C9D73A56}"/>
              </a:ext>
            </a:extLst>
          </p:cNvPr>
          <p:cNvGraphicFramePr>
            <a:graphicFrameLocks noChangeAspect="1"/>
          </p:cNvGraphicFramePr>
          <p:nvPr>
            <p:extLst>
              <p:ext uri="{D42A27DB-BD31-4B8C-83A1-F6EECF244321}">
                <p14:modId xmlns:p14="http://schemas.microsoft.com/office/powerpoint/2010/main" val="449061187"/>
              </p:ext>
            </p:extLst>
          </p:nvPr>
        </p:nvGraphicFramePr>
        <p:xfrm>
          <a:off x="477315" y="-1633098"/>
          <a:ext cx="5921706" cy="8182501"/>
        </p:xfrm>
        <a:graphic>
          <a:graphicData uri="http://schemas.openxmlformats.org/presentationml/2006/ole">
            <mc:AlternateContent xmlns:mc="http://schemas.openxmlformats.org/markup-compatibility/2006">
              <mc:Choice xmlns:v="urn:schemas-microsoft-com:vml" Requires="v">
                <p:oleObj spid="_x0000_s4106" name="Document" r:id="rId5" imgW="5956300" imgH="8229600" progId="Word.Document.12">
                  <p:embed/>
                </p:oleObj>
              </mc:Choice>
              <mc:Fallback>
                <p:oleObj name="Document" r:id="rId5" imgW="5956300" imgH="8229600" progId="Word.Document.12">
                  <p:embed/>
                  <p:pic>
                    <p:nvPicPr>
                      <p:cNvPr id="0" name=""/>
                      <p:cNvPicPr/>
                      <p:nvPr/>
                    </p:nvPicPr>
                    <p:blipFill>
                      <a:blip r:embed="rId6"/>
                      <a:stretch>
                        <a:fillRect/>
                      </a:stretch>
                    </p:blipFill>
                    <p:spPr>
                      <a:xfrm>
                        <a:off x="477315" y="-1633098"/>
                        <a:ext cx="5921706" cy="8182501"/>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37682C76-3A08-132E-2520-03D928C99953}"/>
              </a:ext>
            </a:extLst>
          </p:cNvPr>
          <p:cNvSpPr txBox="1"/>
          <p:nvPr/>
        </p:nvSpPr>
        <p:spPr>
          <a:xfrm>
            <a:off x="153734" y="1728593"/>
            <a:ext cx="6479729" cy="3477875"/>
          </a:xfrm>
          <a:prstGeom prst="rect">
            <a:avLst/>
          </a:prstGeom>
          <a:noFill/>
        </p:spPr>
        <p:txBody>
          <a:bodyPr wrap="square">
            <a:spAutoFit/>
          </a:bodyPr>
          <a:lstStyle/>
          <a:p>
            <a:pPr marL="285750" indent="-285750">
              <a:buFont typeface="Arial" panose="020B0604020202020204" pitchFamily="34" charset="0"/>
              <a:buChar char="•"/>
            </a:pPr>
            <a:r>
              <a:rPr lang="en-GB" sz="2400" dirty="0">
                <a:effectLst/>
                <a:ea typeface="DengXian" panose="02010600030101010101" pitchFamily="2" charset="-122"/>
              </a:rPr>
              <a:t>Based on the experience of the pilot-scale study, the SANI</a:t>
            </a:r>
            <a:r>
              <a:rPr lang="en-GB" sz="2400" baseline="30000" dirty="0">
                <a:effectLst/>
                <a:ea typeface="DengXian" panose="02010600030101010101" pitchFamily="2" charset="-122"/>
              </a:rPr>
              <a:t>®</a:t>
            </a:r>
            <a:r>
              <a:rPr lang="en-GB" sz="2400" dirty="0">
                <a:effectLst/>
                <a:ea typeface="DengXian" panose="02010600030101010101" pitchFamily="2" charset="-122"/>
              </a:rPr>
              <a:t> process was scaled up to 1,000 m</a:t>
            </a:r>
            <a:r>
              <a:rPr lang="en-GB" sz="2400" baseline="30000" dirty="0">
                <a:effectLst/>
                <a:ea typeface="DengXian" panose="02010600030101010101" pitchFamily="2" charset="-122"/>
              </a:rPr>
              <a:t>3</a:t>
            </a:r>
            <a:r>
              <a:rPr lang="en-GB" sz="2400" dirty="0">
                <a:effectLst/>
                <a:ea typeface="DengXian" panose="02010600030101010101" pitchFamily="2" charset="-122"/>
              </a:rPr>
              <a:t>/d to demonstrate its application potential in Hong Kong. </a:t>
            </a:r>
          </a:p>
          <a:p>
            <a:pPr marL="285750" indent="-285750">
              <a:buFont typeface="Arial" panose="020B0604020202020204" pitchFamily="34" charset="0"/>
              <a:buChar char="•"/>
            </a:pPr>
            <a:r>
              <a:rPr lang="en-GB" sz="2400" dirty="0">
                <a:ea typeface="DengXian" panose="02010600030101010101" pitchFamily="2" charset="-122"/>
              </a:rPr>
              <a:t>The demonstration plant confirmed that a total HRT of 12-13 h is feasible; reduced 60-70 % of the sludge production in comparison with the local WWTPs. </a:t>
            </a:r>
            <a:endParaRPr lang="en-HK" sz="2400" dirty="0">
              <a:ea typeface="DengXian" panose="02010600030101010101" pitchFamily="2" charset="-122"/>
            </a:endParaRPr>
          </a:p>
          <a:p>
            <a:pPr marL="285750" indent="-285750">
              <a:buFont typeface="Arial" panose="020B0604020202020204" pitchFamily="34" charset="0"/>
              <a:buChar char="•"/>
            </a:pPr>
            <a:endParaRPr lang="en-US" sz="2800" dirty="0">
              <a:ea typeface="DengXian" panose="02010600030101010101" pitchFamily="2" charset="-122"/>
            </a:endParaRPr>
          </a:p>
        </p:txBody>
      </p:sp>
      <p:graphicFrame>
        <p:nvGraphicFramePr>
          <p:cNvPr id="3" name="Object 2">
            <a:extLst>
              <a:ext uri="{FF2B5EF4-FFF2-40B4-BE49-F238E27FC236}">
                <a16:creationId xmlns:a16="http://schemas.microsoft.com/office/drawing/2014/main" id="{2B9C4DAC-5478-7B36-9907-EDBB93571EE6}"/>
              </a:ext>
            </a:extLst>
          </p:cNvPr>
          <p:cNvGraphicFramePr>
            <a:graphicFrameLocks noChangeAspect="1"/>
          </p:cNvGraphicFramePr>
          <p:nvPr>
            <p:extLst>
              <p:ext uri="{D42A27DB-BD31-4B8C-83A1-F6EECF244321}">
                <p14:modId xmlns:p14="http://schemas.microsoft.com/office/powerpoint/2010/main" val="3100587172"/>
              </p:ext>
            </p:extLst>
          </p:nvPr>
        </p:nvGraphicFramePr>
        <p:xfrm>
          <a:off x="6506862" y="4904684"/>
          <a:ext cx="5577295" cy="1751842"/>
        </p:xfrm>
        <a:graphic>
          <a:graphicData uri="http://schemas.openxmlformats.org/presentationml/2006/ole">
            <mc:AlternateContent xmlns:mc="http://schemas.openxmlformats.org/markup-compatibility/2006">
              <mc:Choice xmlns:v="urn:schemas-microsoft-com:vml" Requires="v">
                <p:oleObj spid="_x0000_s4107" name="Document" r:id="rId7" imgW="5943600" imgH="1866900" progId="Word.Document.12">
                  <p:embed/>
                </p:oleObj>
              </mc:Choice>
              <mc:Fallback>
                <p:oleObj name="Document" r:id="rId7" imgW="5943600" imgH="1866900" progId="Word.Document.12">
                  <p:embed/>
                  <p:pic>
                    <p:nvPicPr>
                      <p:cNvPr id="0" name=""/>
                      <p:cNvPicPr/>
                      <p:nvPr/>
                    </p:nvPicPr>
                    <p:blipFill>
                      <a:blip r:embed="rId8"/>
                      <a:stretch>
                        <a:fillRect/>
                      </a:stretch>
                    </p:blipFill>
                    <p:spPr>
                      <a:xfrm>
                        <a:off x="6506862" y="4904684"/>
                        <a:ext cx="5577295" cy="1751842"/>
                      </a:xfrm>
                      <a:prstGeom prst="rect">
                        <a:avLst/>
                      </a:prstGeom>
                    </p:spPr>
                  </p:pic>
                </p:oleObj>
              </mc:Fallback>
            </mc:AlternateContent>
          </a:graphicData>
        </a:graphic>
      </p:graphicFrame>
      <p:sp>
        <p:nvSpPr>
          <p:cNvPr id="11" name="Title 1">
            <a:extLst>
              <a:ext uri="{FF2B5EF4-FFF2-40B4-BE49-F238E27FC236}">
                <a16:creationId xmlns:a16="http://schemas.microsoft.com/office/drawing/2014/main" id="{E2059276-7D90-4AE5-A569-C2D708C51001}"/>
              </a:ext>
            </a:extLst>
          </p:cNvPr>
          <p:cNvSpPr>
            <a:spLocks noGrp="1"/>
          </p:cNvSpPr>
          <p:nvPr>
            <p:ph type="title"/>
          </p:nvPr>
        </p:nvSpPr>
        <p:spPr>
          <a:xfrm>
            <a:off x="538607" y="193573"/>
            <a:ext cx="8008088" cy="1325563"/>
          </a:xfrm>
        </p:spPr>
        <p:txBody>
          <a:bodyPr>
            <a:normAutofit/>
          </a:bodyPr>
          <a:lstStyle/>
          <a:p>
            <a:r>
              <a:rPr lang="en-GB" b="1" dirty="0">
                <a:latin typeface="Candara" panose="020E0502030303020204" pitchFamily="34" charset="0"/>
              </a:rPr>
              <a:t>SANI</a:t>
            </a:r>
            <a:r>
              <a:rPr lang="en-GB" b="1" baseline="30000" dirty="0">
                <a:latin typeface="Candara" panose="020E0502030303020204" pitchFamily="34" charset="0"/>
              </a:rPr>
              <a:t>®</a:t>
            </a:r>
            <a:r>
              <a:rPr lang="en-GB" b="1" dirty="0">
                <a:latin typeface="Candara" panose="020E0502030303020204" pitchFamily="34" charset="0"/>
              </a:rPr>
              <a:t> process development:</a:t>
            </a:r>
            <a:r>
              <a:rPr lang="en-HK" b="1" dirty="0">
                <a:latin typeface="Candara" panose="020E0502030303020204" pitchFamily="34" charset="0"/>
              </a:rPr>
              <a:t> </a:t>
            </a:r>
            <a:br>
              <a:rPr lang="en-HK" b="1" dirty="0">
                <a:effectLst/>
                <a:latin typeface="Candara" panose="020E0502030303020204" pitchFamily="34" charset="0"/>
              </a:rPr>
            </a:br>
            <a:r>
              <a:rPr lang="en-GB" b="1" dirty="0">
                <a:effectLst/>
                <a:latin typeface="Candara" panose="020E0502030303020204" pitchFamily="34" charset="0"/>
              </a:rPr>
              <a:t>large scale demonstration</a:t>
            </a:r>
            <a:endParaRPr lang="en-US" b="1" dirty="0">
              <a:latin typeface="Candara" panose="020E0502030303020204" pitchFamily="34" charset="0"/>
            </a:endParaRPr>
          </a:p>
        </p:txBody>
      </p:sp>
      <p:pic>
        <p:nvPicPr>
          <p:cNvPr id="12" name="Picture 11">
            <a:extLst>
              <a:ext uri="{FF2B5EF4-FFF2-40B4-BE49-F238E27FC236}">
                <a16:creationId xmlns:a16="http://schemas.microsoft.com/office/drawing/2014/main" id="{6D5917EA-466E-406F-A1E4-17F01D906E2F}"/>
              </a:ext>
            </a:extLst>
          </p:cNvPr>
          <p:cNvPicPr>
            <a:picLocks noChangeAspect="1"/>
          </p:cNvPicPr>
          <p:nvPr/>
        </p:nvPicPr>
        <p:blipFill>
          <a:blip r:embed="rId9"/>
          <a:stretch>
            <a:fillRect/>
          </a:stretch>
        </p:blipFill>
        <p:spPr>
          <a:xfrm>
            <a:off x="6868471" y="1870362"/>
            <a:ext cx="5215686" cy="2960543"/>
          </a:xfrm>
          <a:prstGeom prst="rect">
            <a:avLst/>
          </a:prstGeom>
        </p:spPr>
      </p:pic>
    </p:spTree>
    <p:extLst>
      <p:ext uri="{BB962C8B-B14F-4D97-AF65-F5344CB8AC3E}">
        <p14:creationId xmlns:p14="http://schemas.microsoft.com/office/powerpoint/2010/main" val="21202474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7084</TotalTime>
  <Words>2806</Words>
  <Application>Microsoft Office PowerPoint</Application>
  <PresentationFormat>Widescreen</PresentationFormat>
  <Paragraphs>71</Paragraphs>
  <Slides>10</Slides>
  <Notes>9</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22" baseType="lpstr">
      <vt:lpstr>DengXian</vt:lpstr>
      <vt:lpstr>-apple-system</vt:lpstr>
      <vt:lpstr>Aptos</vt:lpstr>
      <vt:lpstr>Arial</vt:lpstr>
      <vt:lpstr>Calibri</vt:lpstr>
      <vt:lpstr>Calibri Light</vt:lpstr>
      <vt:lpstr>Candara</vt:lpstr>
      <vt:lpstr>Roboto Slab</vt:lpstr>
      <vt:lpstr>Times New Roman</vt:lpstr>
      <vt:lpstr>Wingdings</vt:lpstr>
      <vt:lpstr>Office Theme</vt:lpstr>
      <vt:lpstr>Document</vt:lpstr>
      <vt:lpstr>PowerPoint Presentation</vt:lpstr>
      <vt:lpstr>The Hong Kong water tale</vt:lpstr>
      <vt:lpstr>PowerPoint Presentation</vt:lpstr>
      <vt:lpstr>PowerPoint Presentation</vt:lpstr>
      <vt:lpstr>Principles of the SANI® process </vt:lpstr>
      <vt:lpstr>Principles of the SANI® process </vt:lpstr>
      <vt:lpstr>SANI® process development:  laboratory case study</vt:lpstr>
      <vt:lpstr>SANI® process development:  pilot case study</vt:lpstr>
      <vt:lpstr>SANI® process development:  large scale demonstration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Damir Brdanovic</dc:creator>
  <cp:lastModifiedBy>Damir Brdanovic</cp:lastModifiedBy>
  <cp:revision>37</cp:revision>
  <dcterms:created xsi:type="dcterms:W3CDTF">2023-08-11T12:27:25Z</dcterms:created>
  <dcterms:modified xsi:type="dcterms:W3CDTF">2024-11-23T13:52:53Z</dcterms:modified>
</cp:coreProperties>
</file>