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" ContentType="image/tiff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1"/>
  </p:notesMasterIdLst>
  <p:sldIdLst>
    <p:sldId id="261" r:id="rId2"/>
    <p:sldId id="309" r:id="rId3"/>
    <p:sldId id="312" r:id="rId4"/>
    <p:sldId id="315" r:id="rId5"/>
    <p:sldId id="316" r:id="rId6"/>
    <p:sldId id="318" r:id="rId7"/>
    <p:sldId id="319" r:id="rId8"/>
    <p:sldId id="322" r:id="rId9"/>
    <p:sldId id="323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561" autoAdjust="0"/>
    <p:restoredTop sz="96374" autoAdjust="0"/>
  </p:normalViewPr>
  <p:slideViewPr>
    <p:cSldViewPr snapToGrid="0">
      <p:cViewPr varScale="1">
        <p:scale>
          <a:sx n="107" d="100"/>
          <a:sy n="107" d="100"/>
        </p:scale>
        <p:origin x="210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ECA21D9-32DB-E647-9520-B9A881895CF0}" type="doc">
      <dgm:prSet loTypeId="urn:microsoft.com/office/officeart/2008/layout/VerticalCurvedList" loCatId="" qsTypeId="urn:microsoft.com/office/officeart/2005/8/quickstyle/simple1" qsCatId="simple" csTypeId="urn:microsoft.com/office/officeart/2005/8/colors/accent0_3" csCatId="mainScheme" phldr="1"/>
      <dgm:spPr/>
    </dgm:pt>
    <dgm:pt modelId="{0D936EDC-84A1-FB4B-AF49-0DC4F6B208BB}">
      <dgm:prSet phldrT="[Text]" custT="1"/>
      <dgm:spPr/>
      <dgm:t>
        <a:bodyPr/>
        <a:lstStyle/>
        <a:p>
          <a:r>
            <a:rPr lang="en-GB" sz="1600" dirty="0"/>
            <a:t>Biological sulphate reduction</a:t>
          </a:r>
        </a:p>
      </dgm:t>
    </dgm:pt>
    <dgm:pt modelId="{FC7C291C-0028-7D42-8EBC-0B14B02B29A6}" type="parTrans" cxnId="{4992AF79-DFC2-C542-AB7B-A47BA1E9ABAF}">
      <dgm:prSet/>
      <dgm:spPr/>
      <dgm:t>
        <a:bodyPr/>
        <a:lstStyle/>
        <a:p>
          <a:endParaRPr lang="en-GB" sz="1600"/>
        </a:p>
      </dgm:t>
    </dgm:pt>
    <dgm:pt modelId="{A7B5A0FC-38EE-EC44-919D-BB9A13DC317A}" type="sibTrans" cxnId="{4992AF79-DFC2-C542-AB7B-A47BA1E9ABAF}">
      <dgm:prSet custT="1"/>
      <dgm:spPr/>
      <dgm:t>
        <a:bodyPr/>
        <a:lstStyle/>
        <a:p>
          <a:endParaRPr lang="en-GB" sz="1200"/>
        </a:p>
      </dgm:t>
    </dgm:pt>
    <dgm:pt modelId="{A01F4F81-7A75-4E4B-AA56-892E9A14DF14}">
      <dgm:prSet phldrT="[Text]" custT="1"/>
      <dgm:spPr/>
      <dgm:t>
        <a:bodyPr/>
        <a:lstStyle/>
        <a:p>
          <a:r>
            <a:rPr lang="en-GB" sz="1600" dirty="0"/>
            <a:t>Sulphur-driven autotrophic denitrification</a:t>
          </a:r>
        </a:p>
      </dgm:t>
    </dgm:pt>
    <dgm:pt modelId="{F6E358FE-6560-3941-BF1E-091694625C27}" type="parTrans" cxnId="{134CC049-8D99-3748-97C9-3DCABF5D4998}">
      <dgm:prSet/>
      <dgm:spPr/>
      <dgm:t>
        <a:bodyPr/>
        <a:lstStyle/>
        <a:p>
          <a:endParaRPr lang="en-GB" sz="1600"/>
        </a:p>
      </dgm:t>
    </dgm:pt>
    <dgm:pt modelId="{151B4A71-C06A-1241-AB18-C642AE37D934}" type="sibTrans" cxnId="{134CC049-8D99-3748-97C9-3DCABF5D4998}">
      <dgm:prSet custT="1"/>
      <dgm:spPr/>
      <dgm:t>
        <a:bodyPr/>
        <a:lstStyle/>
        <a:p>
          <a:endParaRPr lang="en-GB" sz="1200"/>
        </a:p>
      </dgm:t>
    </dgm:pt>
    <dgm:pt modelId="{BD5BA86F-F076-0D42-8C17-6359500016B5}">
      <dgm:prSet phldrT="[Text]" custT="1"/>
      <dgm:spPr/>
      <dgm:t>
        <a:bodyPr/>
        <a:lstStyle/>
        <a:p>
          <a:r>
            <a:rPr lang="en-GB" sz="1600" dirty="0"/>
            <a:t>Sulphur bioprocess for wastewater treatment</a:t>
          </a:r>
        </a:p>
      </dgm:t>
    </dgm:pt>
    <dgm:pt modelId="{A07F357B-6D52-7C40-A18E-B97CD146D188}" type="parTrans" cxnId="{684347C6-BA76-EC42-BA61-D52729EE5AB5}">
      <dgm:prSet/>
      <dgm:spPr/>
      <dgm:t>
        <a:bodyPr/>
        <a:lstStyle/>
        <a:p>
          <a:endParaRPr lang="en-GB" sz="1600"/>
        </a:p>
      </dgm:t>
    </dgm:pt>
    <dgm:pt modelId="{EE3389EC-E7A9-BC48-8A35-F83BA72DB2EF}" type="sibTrans" cxnId="{684347C6-BA76-EC42-BA61-D52729EE5AB5}">
      <dgm:prSet/>
      <dgm:spPr/>
      <dgm:t>
        <a:bodyPr/>
        <a:lstStyle/>
        <a:p>
          <a:endParaRPr lang="en-GB" sz="1600"/>
        </a:p>
      </dgm:t>
    </dgm:pt>
    <dgm:pt modelId="{A1C4E306-2F12-E944-B9B2-7174458B1338}">
      <dgm:prSet phldrT="[Text]" custT="1"/>
      <dgm:spPr/>
      <dgm:t>
        <a:bodyPr/>
        <a:lstStyle/>
        <a:p>
          <a:r>
            <a:rPr lang="en-GB" sz="1600" dirty="0"/>
            <a:t>Chemical and biochemical sulphur cycle</a:t>
          </a:r>
        </a:p>
      </dgm:t>
    </dgm:pt>
    <dgm:pt modelId="{3C490863-E76F-6540-AA90-482AC41169EA}" type="parTrans" cxnId="{08A9F014-849D-3544-9647-8FF5142886E4}">
      <dgm:prSet/>
      <dgm:spPr/>
      <dgm:t>
        <a:bodyPr/>
        <a:lstStyle/>
        <a:p>
          <a:endParaRPr lang="en-GB" sz="1200"/>
        </a:p>
      </dgm:t>
    </dgm:pt>
    <dgm:pt modelId="{891111B1-DAB7-FF43-81CD-81CE363B3CA5}" type="sibTrans" cxnId="{08A9F014-849D-3544-9647-8FF5142886E4}">
      <dgm:prSet/>
      <dgm:spPr/>
      <dgm:t>
        <a:bodyPr/>
        <a:lstStyle/>
        <a:p>
          <a:endParaRPr lang="en-GB" sz="1200"/>
        </a:p>
      </dgm:t>
    </dgm:pt>
    <dgm:pt modelId="{4581F593-2B6A-CB42-80F8-F1A4DFFF11EF}">
      <dgm:prSet phldrT="[Text]" custT="1"/>
      <dgm:spPr/>
      <dgm:t>
        <a:bodyPr/>
        <a:lstStyle/>
        <a:p>
          <a:r>
            <a:rPr lang="en-GB" sz="1600" dirty="0"/>
            <a:t>Resource recovery from sulphur-based processes</a:t>
          </a:r>
        </a:p>
      </dgm:t>
    </dgm:pt>
    <dgm:pt modelId="{B019C4DB-30D1-0742-BC48-CCCA4DA8F1A2}" type="parTrans" cxnId="{696F0154-55C2-4A46-8602-7C88384AFB68}">
      <dgm:prSet/>
      <dgm:spPr/>
      <dgm:t>
        <a:bodyPr/>
        <a:lstStyle/>
        <a:p>
          <a:endParaRPr lang="en-GB" sz="1200"/>
        </a:p>
      </dgm:t>
    </dgm:pt>
    <dgm:pt modelId="{BCAE0E85-4602-B543-A039-1EB1BA4ED292}" type="sibTrans" cxnId="{696F0154-55C2-4A46-8602-7C88384AFB68}">
      <dgm:prSet/>
      <dgm:spPr/>
      <dgm:t>
        <a:bodyPr/>
        <a:lstStyle/>
        <a:p>
          <a:endParaRPr lang="en-GB" sz="1200"/>
        </a:p>
      </dgm:t>
    </dgm:pt>
    <dgm:pt modelId="{9FC2FFC6-6C42-6B4B-A1A7-1967CCE71686}" type="pres">
      <dgm:prSet presAssocID="{9ECA21D9-32DB-E647-9520-B9A881895CF0}" presName="Name0" presStyleCnt="0">
        <dgm:presLayoutVars>
          <dgm:chMax val="7"/>
          <dgm:chPref val="7"/>
          <dgm:dir/>
        </dgm:presLayoutVars>
      </dgm:prSet>
      <dgm:spPr/>
    </dgm:pt>
    <dgm:pt modelId="{FB9BC8BA-46C8-BB49-A95F-7379CCBA6DEE}" type="pres">
      <dgm:prSet presAssocID="{9ECA21D9-32DB-E647-9520-B9A881895CF0}" presName="Name1" presStyleCnt="0"/>
      <dgm:spPr/>
    </dgm:pt>
    <dgm:pt modelId="{A88F196F-6650-F24C-958D-7EE1E6EA3520}" type="pres">
      <dgm:prSet presAssocID="{9ECA21D9-32DB-E647-9520-B9A881895CF0}" presName="cycle" presStyleCnt="0"/>
      <dgm:spPr/>
    </dgm:pt>
    <dgm:pt modelId="{1B870AB5-8B9E-8344-8AB4-F22E3EDFAF2C}" type="pres">
      <dgm:prSet presAssocID="{9ECA21D9-32DB-E647-9520-B9A881895CF0}" presName="srcNode" presStyleLbl="node1" presStyleIdx="0" presStyleCnt="5"/>
      <dgm:spPr/>
    </dgm:pt>
    <dgm:pt modelId="{F997AE27-FFAC-D74B-B683-709B74429B8D}" type="pres">
      <dgm:prSet presAssocID="{9ECA21D9-32DB-E647-9520-B9A881895CF0}" presName="conn" presStyleLbl="parChTrans1D2" presStyleIdx="0" presStyleCnt="1"/>
      <dgm:spPr/>
    </dgm:pt>
    <dgm:pt modelId="{27EE9DD7-737D-E14D-BD3F-CF706EBE8399}" type="pres">
      <dgm:prSet presAssocID="{9ECA21D9-32DB-E647-9520-B9A881895CF0}" presName="extraNode" presStyleLbl="node1" presStyleIdx="0" presStyleCnt="5"/>
      <dgm:spPr/>
    </dgm:pt>
    <dgm:pt modelId="{4C82FADF-91A7-6547-AED3-49C21604B3AA}" type="pres">
      <dgm:prSet presAssocID="{9ECA21D9-32DB-E647-9520-B9A881895CF0}" presName="dstNode" presStyleLbl="node1" presStyleIdx="0" presStyleCnt="5"/>
      <dgm:spPr/>
    </dgm:pt>
    <dgm:pt modelId="{4E995755-D4D5-AD4F-AC35-896BC53CE6B8}" type="pres">
      <dgm:prSet presAssocID="{A1C4E306-2F12-E944-B9B2-7174458B1338}" presName="text_1" presStyleLbl="node1" presStyleIdx="0" presStyleCnt="5">
        <dgm:presLayoutVars>
          <dgm:bulletEnabled val="1"/>
        </dgm:presLayoutVars>
      </dgm:prSet>
      <dgm:spPr/>
    </dgm:pt>
    <dgm:pt modelId="{EC5D77A0-DE44-C042-A510-8D0B343F3C80}" type="pres">
      <dgm:prSet presAssocID="{A1C4E306-2F12-E944-B9B2-7174458B1338}" presName="accent_1" presStyleCnt="0"/>
      <dgm:spPr/>
    </dgm:pt>
    <dgm:pt modelId="{050BB5E0-C076-D247-AE33-06A09AD8F77E}" type="pres">
      <dgm:prSet presAssocID="{A1C4E306-2F12-E944-B9B2-7174458B1338}" presName="accentRepeatNode" presStyleLbl="solidFgAcc1" presStyleIdx="0" presStyleCnt="5"/>
      <dgm:spPr/>
    </dgm:pt>
    <dgm:pt modelId="{CB1819A8-8B55-9D4F-9278-8A00A44A35BB}" type="pres">
      <dgm:prSet presAssocID="{0D936EDC-84A1-FB4B-AF49-0DC4F6B208BB}" presName="text_2" presStyleLbl="node1" presStyleIdx="1" presStyleCnt="5">
        <dgm:presLayoutVars>
          <dgm:bulletEnabled val="1"/>
        </dgm:presLayoutVars>
      </dgm:prSet>
      <dgm:spPr/>
    </dgm:pt>
    <dgm:pt modelId="{748B0B6A-AD6B-134F-8E6B-70B25DE5621C}" type="pres">
      <dgm:prSet presAssocID="{0D936EDC-84A1-FB4B-AF49-0DC4F6B208BB}" presName="accent_2" presStyleCnt="0"/>
      <dgm:spPr/>
    </dgm:pt>
    <dgm:pt modelId="{0B0CD688-9863-EB44-A147-987372FD056F}" type="pres">
      <dgm:prSet presAssocID="{0D936EDC-84A1-FB4B-AF49-0DC4F6B208BB}" presName="accentRepeatNode" presStyleLbl="solidFgAcc1" presStyleIdx="1" presStyleCnt="5"/>
      <dgm:spPr/>
    </dgm:pt>
    <dgm:pt modelId="{806510A7-0365-4841-BF93-F74E45C7531C}" type="pres">
      <dgm:prSet presAssocID="{A01F4F81-7A75-4E4B-AA56-892E9A14DF14}" presName="text_3" presStyleLbl="node1" presStyleIdx="2" presStyleCnt="5">
        <dgm:presLayoutVars>
          <dgm:bulletEnabled val="1"/>
        </dgm:presLayoutVars>
      </dgm:prSet>
      <dgm:spPr/>
    </dgm:pt>
    <dgm:pt modelId="{14F059FA-20EC-204F-98D0-933984E26A47}" type="pres">
      <dgm:prSet presAssocID="{A01F4F81-7A75-4E4B-AA56-892E9A14DF14}" presName="accent_3" presStyleCnt="0"/>
      <dgm:spPr/>
    </dgm:pt>
    <dgm:pt modelId="{4853599C-CFB2-164C-9435-50E88BF56578}" type="pres">
      <dgm:prSet presAssocID="{A01F4F81-7A75-4E4B-AA56-892E9A14DF14}" presName="accentRepeatNode" presStyleLbl="solidFgAcc1" presStyleIdx="2" presStyleCnt="5"/>
      <dgm:spPr/>
    </dgm:pt>
    <dgm:pt modelId="{92AC8365-3448-3644-97E8-7BFCB4B86FCB}" type="pres">
      <dgm:prSet presAssocID="{BD5BA86F-F076-0D42-8C17-6359500016B5}" presName="text_4" presStyleLbl="node1" presStyleIdx="3" presStyleCnt="5">
        <dgm:presLayoutVars>
          <dgm:bulletEnabled val="1"/>
        </dgm:presLayoutVars>
      </dgm:prSet>
      <dgm:spPr/>
    </dgm:pt>
    <dgm:pt modelId="{7A0DD450-E749-C049-BD3F-4043E5209637}" type="pres">
      <dgm:prSet presAssocID="{BD5BA86F-F076-0D42-8C17-6359500016B5}" presName="accent_4" presStyleCnt="0"/>
      <dgm:spPr/>
    </dgm:pt>
    <dgm:pt modelId="{6886D504-257B-2B47-B14F-4AADFB6C9638}" type="pres">
      <dgm:prSet presAssocID="{BD5BA86F-F076-0D42-8C17-6359500016B5}" presName="accentRepeatNode" presStyleLbl="solidFgAcc1" presStyleIdx="3" presStyleCnt="5"/>
      <dgm:spPr/>
    </dgm:pt>
    <dgm:pt modelId="{A0FBFA83-B5C5-714F-8D38-E9971CF919E0}" type="pres">
      <dgm:prSet presAssocID="{4581F593-2B6A-CB42-80F8-F1A4DFFF11EF}" presName="text_5" presStyleLbl="node1" presStyleIdx="4" presStyleCnt="5">
        <dgm:presLayoutVars>
          <dgm:bulletEnabled val="1"/>
        </dgm:presLayoutVars>
      </dgm:prSet>
      <dgm:spPr/>
    </dgm:pt>
    <dgm:pt modelId="{B75AF921-4D05-8A47-A418-B6C73AB3140C}" type="pres">
      <dgm:prSet presAssocID="{4581F593-2B6A-CB42-80F8-F1A4DFFF11EF}" presName="accent_5" presStyleCnt="0"/>
      <dgm:spPr/>
    </dgm:pt>
    <dgm:pt modelId="{4768F3A3-FD14-3042-B34E-8B565AA7967E}" type="pres">
      <dgm:prSet presAssocID="{4581F593-2B6A-CB42-80F8-F1A4DFFF11EF}" presName="accentRepeatNode" presStyleLbl="solidFgAcc1" presStyleIdx="4" presStyleCnt="5"/>
      <dgm:spPr/>
    </dgm:pt>
  </dgm:ptLst>
  <dgm:cxnLst>
    <dgm:cxn modelId="{0F44E111-E7FC-AA41-AB7C-D47F13B8A3E6}" type="presOf" srcId="{4581F593-2B6A-CB42-80F8-F1A4DFFF11EF}" destId="{A0FBFA83-B5C5-714F-8D38-E9971CF919E0}" srcOrd="0" destOrd="0" presId="urn:microsoft.com/office/officeart/2008/layout/VerticalCurvedList"/>
    <dgm:cxn modelId="{08A9F014-849D-3544-9647-8FF5142886E4}" srcId="{9ECA21D9-32DB-E647-9520-B9A881895CF0}" destId="{A1C4E306-2F12-E944-B9B2-7174458B1338}" srcOrd="0" destOrd="0" parTransId="{3C490863-E76F-6540-AA90-482AC41169EA}" sibTransId="{891111B1-DAB7-FF43-81CD-81CE363B3CA5}"/>
    <dgm:cxn modelId="{7F7B7E2F-8DF1-8942-92C4-EE588820D5BC}" type="presOf" srcId="{0D936EDC-84A1-FB4B-AF49-0DC4F6B208BB}" destId="{CB1819A8-8B55-9D4F-9278-8A00A44A35BB}" srcOrd="0" destOrd="0" presId="urn:microsoft.com/office/officeart/2008/layout/VerticalCurvedList"/>
    <dgm:cxn modelId="{8760E837-7603-F64B-93E3-8E82293C5648}" type="presOf" srcId="{BD5BA86F-F076-0D42-8C17-6359500016B5}" destId="{92AC8365-3448-3644-97E8-7BFCB4B86FCB}" srcOrd="0" destOrd="0" presId="urn:microsoft.com/office/officeart/2008/layout/VerticalCurvedList"/>
    <dgm:cxn modelId="{134CC049-8D99-3748-97C9-3DCABF5D4998}" srcId="{9ECA21D9-32DB-E647-9520-B9A881895CF0}" destId="{A01F4F81-7A75-4E4B-AA56-892E9A14DF14}" srcOrd="2" destOrd="0" parTransId="{F6E358FE-6560-3941-BF1E-091694625C27}" sibTransId="{151B4A71-C06A-1241-AB18-C642AE37D934}"/>
    <dgm:cxn modelId="{EFD1014C-968F-D74C-98FC-93959CD24CEF}" type="presOf" srcId="{9ECA21D9-32DB-E647-9520-B9A881895CF0}" destId="{9FC2FFC6-6C42-6B4B-A1A7-1967CCE71686}" srcOrd="0" destOrd="0" presId="urn:microsoft.com/office/officeart/2008/layout/VerticalCurvedList"/>
    <dgm:cxn modelId="{696F0154-55C2-4A46-8602-7C88384AFB68}" srcId="{9ECA21D9-32DB-E647-9520-B9A881895CF0}" destId="{4581F593-2B6A-CB42-80F8-F1A4DFFF11EF}" srcOrd="4" destOrd="0" parTransId="{B019C4DB-30D1-0742-BC48-CCCA4DA8F1A2}" sibTransId="{BCAE0E85-4602-B543-A039-1EB1BA4ED292}"/>
    <dgm:cxn modelId="{4992AF79-DFC2-C542-AB7B-A47BA1E9ABAF}" srcId="{9ECA21D9-32DB-E647-9520-B9A881895CF0}" destId="{0D936EDC-84A1-FB4B-AF49-0DC4F6B208BB}" srcOrd="1" destOrd="0" parTransId="{FC7C291C-0028-7D42-8EBC-0B14B02B29A6}" sibTransId="{A7B5A0FC-38EE-EC44-919D-BB9A13DC317A}"/>
    <dgm:cxn modelId="{08B209A4-F164-0E4E-9DF0-E2C7AF93500B}" type="presOf" srcId="{891111B1-DAB7-FF43-81CD-81CE363B3CA5}" destId="{F997AE27-FFAC-D74B-B683-709B74429B8D}" srcOrd="0" destOrd="0" presId="urn:microsoft.com/office/officeart/2008/layout/VerticalCurvedList"/>
    <dgm:cxn modelId="{AB131AA5-E53A-0C49-A8A1-214C1F26A79A}" type="presOf" srcId="{A1C4E306-2F12-E944-B9B2-7174458B1338}" destId="{4E995755-D4D5-AD4F-AC35-896BC53CE6B8}" srcOrd="0" destOrd="0" presId="urn:microsoft.com/office/officeart/2008/layout/VerticalCurvedList"/>
    <dgm:cxn modelId="{684347C6-BA76-EC42-BA61-D52729EE5AB5}" srcId="{9ECA21D9-32DB-E647-9520-B9A881895CF0}" destId="{BD5BA86F-F076-0D42-8C17-6359500016B5}" srcOrd="3" destOrd="0" parTransId="{A07F357B-6D52-7C40-A18E-B97CD146D188}" sibTransId="{EE3389EC-E7A9-BC48-8A35-F83BA72DB2EF}"/>
    <dgm:cxn modelId="{FB0BC3E6-EDCF-6F4F-9E24-B8406BC5F516}" type="presOf" srcId="{A01F4F81-7A75-4E4B-AA56-892E9A14DF14}" destId="{806510A7-0365-4841-BF93-F74E45C7531C}" srcOrd="0" destOrd="0" presId="urn:microsoft.com/office/officeart/2008/layout/VerticalCurvedList"/>
    <dgm:cxn modelId="{9B8CA2C7-6446-A04E-83B1-66D78C136164}" type="presParOf" srcId="{9FC2FFC6-6C42-6B4B-A1A7-1967CCE71686}" destId="{FB9BC8BA-46C8-BB49-A95F-7379CCBA6DEE}" srcOrd="0" destOrd="0" presId="urn:microsoft.com/office/officeart/2008/layout/VerticalCurvedList"/>
    <dgm:cxn modelId="{08487718-EB6F-F949-902A-D01087D79AD8}" type="presParOf" srcId="{FB9BC8BA-46C8-BB49-A95F-7379CCBA6DEE}" destId="{A88F196F-6650-F24C-958D-7EE1E6EA3520}" srcOrd="0" destOrd="0" presId="urn:microsoft.com/office/officeart/2008/layout/VerticalCurvedList"/>
    <dgm:cxn modelId="{B85B285C-CCC5-8042-9A6B-2CAFE8E1E070}" type="presParOf" srcId="{A88F196F-6650-F24C-958D-7EE1E6EA3520}" destId="{1B870AB5-8B9E-8344-8AB4-F22E3EDFAF2C}" srcOrd="0" destOrd="0" presId="urn:microsoft.com/office/officeart/2008/layout/VerticalCurvedList"/>
    <dgm:cxn modelId="{BAC1205F-DE7C-BF41-A152-34221B23A078}" type="presParOf" srcId="{A88F196F-6650-F24C-958D-7EE1E6EA3520}" destId="{F997AE27-FFAC-D74B-B683-709B74429B8D}" srcOrd="1" destOrd="0" presId="urn:microsoft.com/office/officeart/2008/layout/VerticalCurvedList"/>
    <dgm:cxn modelId="{BA467C98-7D92-834F-ACA8-0DCDE5DC3B63}" type="presParOf" srcId="{A88F196F-6650-F24C-958D-7EE1E6EA3520}" destId="{27EE9DD7-737D-E14D-BD3F-CF706EBE8399}" srcOrd="2" destOrd="0" presId="urn:microsoft.com/office/officeart/2008/layout/VerticalCurvedList"/>
    <dgm:cxn modelId="{F0224958-B8CB-EC48-A32E-86E3A770B47A}" type="presParOf" srcId="{A88F196F-6650-F24C-958D-7EE1E6EA3520}" destId="{4C82FADF-91A7-6547-AED3-49C21604B3AA}" srcOrd="3" destOrd="0" presId="urn:microsoft.com/office/officeart/2008/layout/VerticalCurvedList"/>
    <dgm:cxn modelId="{D071CD72-C23D-6D40-A7E0-B1400E9DCC45}" type="presParOf" srcId="{FB9BC8BA-46C8-BB49-A95F-7379CCBA6DEE}" destId="{4E995755-D4D5-AD4F-AC35-896BC53CE6B8}" srcOrd="1" destOrd="0" presId="urn:microsoft.com/office/officeart/2008/layout/VerticalCurvedList"/>
    <dgm:cxn modelId="{039C72CD-D043-7642-8018-F386F840774C}" type="presParOf" srcId="{FB9BC8BA-46C8-BB49-A95F-7379CCBA6DEE}" destId="{EC5D77A0-DE44-C042-A510-8D0B343F3C80}" srcOrd="2" destOrd="0" presId="urn:microsoft.com/office/officeart/2008/layout/VerticalCurvedList"/>
    <dgm:cxn modelId="{24CE832A-562A-7742-A5F0-AF5646230315}" type="presParOf" srcId="{EC5D77A0-DE44-C042-A510-8D0B343F3C80}" destId="{050BB5E0-C076-D247-AE33-06A09AD8F77E}" srcOrd="0" destOrd="0" presId="urn:microsoft.com/office/officeart/2008/layout/VerticalCurvedList"/>
    <dgm:cxn modelId="{6A200C6C-37F1-3942-BEF0-822EAD22D9E4}" type="presParOf" srcId="{FB9BC8BA-46C8-BB49-A95F-7379CCBA6DEE}" destId="{CB1819A8-8B55-9D4F-9278-8A00A44A35BB}" srcOrd="3" destOrd="0" presId="urn:microsoft.com/office/officeart/2008/layout/VerticalCurvedList"/>
    <dgm:cxn modelId="{4E87D34F-C84C-A04C-A08A-5BD8CA5B4F60}" type="presParOf" srcId="{FB9BC8BA-46C8-BB49-A95F-7379CCBA6DEE}" destId="{748B0B6A-AD6B-134F-8E6B-70B25DE5621C}" srcOrd="4" destOrd="0" presId="urn:microsoft.com/office/officeart/2008/layout/VerticalCurvedList"/>
    <dgm:cxn modelId="{DB5C6029-4029-064A-B8E6-13A2FC2B5CE3}" type="presParOf" srcId="{748B0B6A-AD6B-134F-8E6B-70B25DE5621C}" destId="{0B0CD688-9863-EB44-A147-987372FD056F}" srcOrd="0" destOrd="0" presId="urn:microsoft.com/office/officeart/2008/layout/VerticalCurvedList"/>
    <dgm:cxn modelId="{A8415791-8DAB-E94B-B759-5AAAE8A60562}" type="presParOf" srcId="{FB9BC8BA-46C8-BB49-A95F-7379CCBA6DEE}" destId="{806510A7-0365-4841-BF93-F74E45C7531C}" srcOrd="5" destOrd="0" presId="urn:microsoft.com/office/officeart/2008/layout/VerticalCurvedList"/>
    <dgm:cxn modelId="{5011580F-FC82-2D41-9310-FD050B2AB415}" type="presParOf" srcId="{FB9BC8BA-46C8-BB49-A95F-7379CCBA6DEE}" destId="{14F059FA-20EC-204F-98D0-933984E26A47}" srcOrd="6" destOrd="0" presId="urn:microsoft.com/office/officeart/2008/layout/VerticalCurvedList"/>
    <dgm:cxn modelId="{B077101F-9D35-D242-A58E-F395D6CC5070}" type="presParOf" srcId="{14F059FA-20EC-204F-98D0-933984E26A47}" destId="{4853599C-CFB2-164C-9435-50E88BF56578}" srcOrd="0" destOrd="0" presId="urn:microsoft.com/office/officeart/2008/layout/VerticalCurvedList"/>
    <dgm:cxn modelId="{92C3C389-603C-E248-843F-6FCEEF02E8F5}" type="presParOf" srcId="{FB9BC8BA-46C8-BB49-A95F-7379CCBA6DEE}" destId="{92AC8365-3448-3644-97E8-7BFCB4B86FCB}" srcOrd="7" destOrd="0" presId="urn:microsoft.com/office/officeart/2008/layout/VerticalCurvedList"/>
    <dgm:cxn modelId="{298D2FAB-D013-0D4A-B484-17721A4BC58F}" type="presParOf" srcId="{FB9BC8BA-46C8-BB49-A95F-7379CCBA6DEE}" destId="{7A0DD450-E749-C049-BD3F-4043E5209637}" srcOrd="8" destOrd="0" presId="urn:microsoft.com/office/officeart/2008/layout/VerticalCurvedList"/>
    <dgm:cxn modelId="{0598BA23-81B2-744D-8320-F94F802E1B3C}" type="presParOf" srcId="{7A0DD450-E749-C049-BD3F-4043E5209637}" destId="{6886D504-257B-2B47-B14F-4AADFB6C9638}" srcOrd="0" destOrd="0" presId="urn:microsoft.com/office/officeart/2008/layout/VerticalCurvedList"/>
    <dgm:cxn modelId="{77D654BA-0063-D845-9C94-07080234A070}" type="presParOf" srcId="{FB9BC8BA-46C8-BB49-A95F-7379CCBA6DEE}" destId="{A0FBFA83-B5C5-714F-8D38-E9971CF919E0}" srcOrd="9" destOrd="0" presId="urn:microsoft.com/office/officeart/2008/layout/VerticalCurvedList"/>
    <dgm:cxn modelId="{5619107A-9312-9F48-BA66-27251D2A3C95}" type="presParOf" srcId="{FB9BC8BA-46C8-BB49-A95F-7379CCBA6DEE}" destId="{B75AF921-4D05-8A47-A418-B6C73AB3140C}" srcOrd="10" destOrd="0" presId="urn:microsoft.com/office/officeart/2008/layout/VerticalCurvedList"/>
    <dgm:cxn modelId="{6D826A1D-2214-2B41-8856-08D0D8549903}" type="presParOf" srcId="{B75AF921-4D05-8A47-A418-B6C73AB3140C}" destId="{4768F3A3-FD14-3042-B34E-8B565AA7967E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997AE27-FFAC-D74B-B683-709B74429B8D}">
      <dsp:nvSpPr>
        <dsp:cNvPr id="0" name=""/>
        <dsp:cNvSpPr/>
      </dsp:nvSpPr>
      <dsp:spPr>
        <a:xfrm>
          <a:off x="-2599456" y="-401133"/>
          <a:ext cx="3103042" cy="3103042"/>
        </a:xfrm>
        <a:prstGeom prst="blockArc">
          <a:avLst>
            <a:gd name="adj1" fmla="val 18900000"/>
            <a:gd name="adj2" fmla="val 2700000"/>
            <a:gd name="adj3" fmla="val 696"/>
          </a:avLst>
        </a:prstGeom>
        <a:noFill/>
        <a:ln w="127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E995755-D4D5-AD4F-AC35-896BC53CE6B8}">
      <dsp:nvSpPr>
        <dsp:cNvPr id="0" name=""/>
        <dsp:cNvSpPr/>
      </dsp:nvSpPr>
      <dsp:spPr>
        <a:xfrm>
          <a:off x="221605" y="143752"/>
          <a:ext cx="4597376" cy="287689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353" tIns="40640" rIns="40640" bIns="4064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/>
            <a:t>Chemical and biochemical sulphur cycle</a:t>
          </a:r>
        </a:p>
      </dsp:txBody>
      <dsp:txXfrm>
        <a:off x="221605" y="143752"/>
        <a:ext cx="4597376" cy="287689"/>
      </dsp:txXfrm>
    </dsp:sp>
    <dsp:sp modelId="{050BB5E0-C076-D247-AE33-06A09AD8F77E}">
      <dsp:nvSpPr>
        <dsp:cNvPr id="0" name=""/>
        <dsp:cNvSpPr/>
      </dsp:nvSpPr>
      <dsp:spPr>
        <a:xfrm>
          <a:off x="41800" y="107791"/>
          <a:ext cx="359611" cy="359611"/>
        </a:xfrm>
        <a:prstGeom prst="ellipse">
          <a:avLst/>
        </a:prstGeom>
        <a:solidFill>
          <a:schemeClr val="l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B1819A8-8B55-9D4F-9278-8A00A44A35BB}">
      <dsp:nvSpPr>
        <dsp:cNvPr id="0" name=""/>
        <dsp:cNvSpPr/>
      </dsp:nvSpPr>
      <dsp:spPr>
        <a:xfrm>
          <a:off x="427755" y="575147"/>
          <a:ext cx="4391226" cy="287689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353" tIns="40640" rIns="40640" bIns="4064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/>
            <a:t>Biological sulphate reduction</a:t>
          </a:r>
        </a:p>
      </dsp:txBody>
      <dsp:txXfrm>
        <a:off x="427755" y="575147"/>
        <a:ext cx="4391226" cy="287689"/>
      </dsp:txXfrm>
    </dsp:sp>
    <dsp:sp modelId="{0B0CD688-9863-EB44-A147-987372FD056F}">
      <dsp:nvSpPr>
        <dsp:cNvPr id="0" name=""/>
        <dsp:cNvSpPr/>
      </dsp:nvSpPr>
      <dsp:spPr>
        <a:xfrm>
          <a:off x="247949" y="539186"/>
          <a:ext cx="359611" cy="359611"/>
        </a:xfrm>
        <a:prstGeom prst="ellipse">
          <a:avLst/>
        </a:prstGeom>
        <a:solidFill>
          <a:schemeClr val="l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06510A7-0365-4841-BF93-F74E45C7531C}">
      <dsp:nvSpPr>
        <dsp:cNvPr id="0" name=""/>
        <dsp:cNvSpPr/>
      </dsp:nvSpPr>
      <dsp:spPr>
        <a:xfrm>
          <a:off x="491026" y="1006543"/>
          <a:ext cx="4327955" cy="287689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353" tIns="40640" rIns="40640" bIns="4064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/>
            <a:t>Sulphur-driven autotrophic denitrification</a:t>
          </a:r>
        </a:p>
      </dsp:txBody>
      <dsp:txXfrm>
        <a:off x="491026" y="1006543"/>
        <a:ext cx="4327955" cy="287689"/>
      </dsp:txXfrm>
    </dsp:sp>
    <dsp:sp modelId="{4853599C-CFB2-164C-9435-50E88BF56578}">
      <dsp:nvSpPr>
        <dsp:cNvPr id="0" name=""/>
        <dsp:cNvSpPr/>
      </dsp:nvSpPr>
      <dsp:spPr>
        <a:xfrm>
          <a:off x="311220" y="970582"/>
          <a:ext cx="359611" cy="359611"/>
        </a:xfrm>
        <a:prstGeom prst="ellipse">
          <a:avLst/>
        </a:prstGeom>
        <a:solidFill>
          <a:schemeClr val="l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2AC8365-3448-3644-97E8-7BFCB4B86FCB}">
      <dsp:nvSpPr>
        <dsp:cNvPr id="0" name=""/>
        <dsp:cNvSpPr/>
      </dsp:nvSpPr>
      <dsp:spPr>
        <a:xfrm>
          <a:off x="427755" y="1437938"/>
          <a:ext cx="4391226" cy="287689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353" tIns="40640" rIns="40640" bIns="4064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/>
            <a:t>Sulphur bioprocess for wastewater treatment</a:t>
          </a:r>
        </a:p>
      </dsp:txBody>
      <dsp:txXfrm>
        <a:off x="427755" y="1437938"/>
        <a:ext cx="4391226" cy="287689"/>
      </dsp:txXfrm>
    </dsp:sp>
    <dsp:sp modelId="{6886D504-257B-2B47-B14F-4AADFB6C9638}">
      <dsp:nvSpPr>
        <dsp:cNvPr id="0" name=""/>
        <dsp:cNvSpPr/>
      </dsp:nvSpPr>
      <dsp:spPr>
        <a:xfrm>
          <a:off x="247949" y="1401977"/>
          <a:ext cx="359611" cy="359611"/>
        </a:xfrm>
        <a:prstGeom prst="ellipse">
          <a:avLst/>
        </a:prstGeom>
        <a:solidFill>
          <a:schemeClr val="l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0FBFA83-B5C5-714F-8D38-E9971CF919E0}">
      <dsp:nvSpPr>
        <dsp:cNvPr id="0" name=""/>
        <dsp:cNvSpPr/>
      </dsp:nvSpPr>
      <dsp:spPr>
        <a:xfrm>
          <a:off x="221605" y="1869334"/>
          <a:ext cx="4597376" cy="287689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353" tIns="40640" rIns="40640" bIns="4064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/>
            <a:t>Resource recovery from sulphur-based processes</a:t>
          </a:r>
        </a:p>
      </dsp:txBody>
      <dsp:txXfrm>
        <a:off x="221605" y="1869334"/>
        <a:ext cx="4597376" cy="287689"/>
      </dsp:txXfrm>
    </dsp:sp>
    <dsp:sp modelId="{4768F3A3-FD14-3042-B34E-8B565AA7967E}">
      <dsp:nvSpPr>
        <dsp:cNvPr id="0" name=""/>
        <dsp:cNvSpPr/>
      </dsp:nvSpPr>
      <dsp:spPr>
        <a:xfrm>
          <a:off x="41800" y="1833373"/>
          <a:ext cx="359611" cy="359611"/>
        </a:xfrm>
        <a:prstGeom prst="ellipse">
          <a:avLst/>
        </a:prstGeom>
        <a:solidFill>
          <a:schemeClr val="l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8B81C8C-5C59-4B4A-8B1F-720AD08C3FBC}" type="datetimeFigureOut">
              <a:rPr lang="en-US" smtClean="0"/>
              <a:t>11/22/2024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E1CF1B-2638-FD41-AD31-BA57FCE6B2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85540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7E1CF1B-2638-FD41-AD31-BA57FCE6B27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2232044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dirty="0"/>
              <a:t>Sulphur, the least common of the five macro-elements in the biosphere, is widely transformed and translocated via biological and chemical reactions in the biosphere.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dirty="0"/>
              <a:t>It presents mainly in the form of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200" dirty="0"/>
              <a:t>-</a:t>
            </a:r>
            <a:r>
              <a:rPr lang="zh-CN" altLang="en-US" sz="1200" dirty="0"/>
              <a:t> </a:t>
            </a:r>
            <a:r>
              <a:rPr lang="en-GB" sz="1200" dirty="0" err="1"/>
              <a:t>mercapto</a:t>
            </a:r>
            <a:r>
              <a:rPr lang="en-GB" sz="1200" dirty="0"/>
              <a:t> groups in sulphur-containing amino acids (1 % wt./dry wt.) in cells.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200" dirty="0"/>
              <a:t>-</a:t>
            </a:r>
            <a:r>
              <a:rPr lang="zh-CN" altLang="en-US" sz="1200" dirty="0"/>
              <a:t> </a:t>
            </a:r>
            <a:r>
              <a:rPr lang="en-GB" sz="1200" dirty="0"/>
              <a:t>gypsum (CaSO4), metal sulphides (FeS2) in rocks and sediments (about 7,800 trillion metric tonnes sulphur),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200" dirty="0"/>
              <a:t>-</a:t>
            </a:r>
            <a:r>
              <a:rPr lang="zh-CN" altLang="en-US" sz="1200" dirty="0"/>
              <a:t> </a:t>
            </a:r>
            <a:r>
              <a:rPr lang="en-GB" sz="1200" dirty="0"/>
              <a:t>and sulphate in seawater (about 1,280 trillion metric tonnes sulphur).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dirty="0"/>
              <a:t>Notably, large quantities of sulphur are emitted into the environment through natural processes such as seawater intrusion and volcanic eruption, as well as through industrial production.  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HK" sz="1200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7E1CF1B-2638-FD41-AD31-BA57FCE6B272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80521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HK" sz="1200" kern="100" dirty="0">
                <a:effectLst/>
                <a:latin typeface="Calibri" panose="020F0502020204030204" pitchFamily="34" charset="0"/>
                <a:ea typeface="PMingLiU" panose="02020500000000000000" pitchFamily="18" charset="-120"/>
                <a:cs typeface="Times New Roman" panose="02020603050405020304" pitchFamily="18" charset="0"/>
              </a:rPr>
              <a:t>Over the recent decades, both natural and human-made ecosystems have increasingly suffered from </a:t>
            </a:r>
            <a:r>
              <a:rPr lang="en-HK" sz="1200" kern="100" dirty="0" err="1">
                <a:effectLst/>
                <a:latin typeface="Calibri" panose="020F0502020204030204" pitchFamily="34" charset="0"/>
                <a:ea typeface="PMingLiU" panose="02020500000000000000" pitchFamily="18" charset="-120"/>
                <a:cs typeface="Times New Roman" panose="02020603050405020304" pitchFamily="18" charset="0"/>
              </a:rPr>
              <a:t>sulfur</a:t>
            </a:r>
            <a:r>
              <a:rPr lang="en-HK" sz="1200" kern="100" dirty="0">
                <a:effectLst/>
                <a:latin typeface="Calibri" panose="020F0502020204030204" pitchFamily="34" charset="0"/>
                <a:ea typeface="PMingLiU" panose="02020500000000000000" pitchFamily="18" charset="-120"/>
                <a:cs typeface="Times New Roman" panose="02020603050405020304" pitchFamily="18" charset="0"/>
              </a:rPr>
              <a:t> pollution.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HK" sz="1200" kern="100" dirty="0">
              <a:effectLst/>
              <a:latin typeface="Calibri" panose="020F0502020204030204" pitchFamily="34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HK" sz="1200" kern="100" dirty="0">
                <a:effectLst/>
                <a:latin typeface="Calibri" panose="020F0502020204030204" pitchFamily="34" charset="0"/>
                <a:ea typeface="PMingLiU" panose="02020500000000000000" pitchFamily="18" charset="-120"/>
                <a:cs typeface="Times New Roman" panose="02020603050405020304" pitchFamily="18" charset="0"/>
              </a:rPr>
              <a:t>Typical forms of </a:t>
            </a:r>
            <a:r>
              <a:rPr lang="en-HK" sz="1200" kern="100" dirty="0" err="1">
                <a:effectLst/>
                <a:latin typeface="Calibri" panose="020F0502020204030204" pitchFamily="34" charset="0"/>
                <a:ea typeface="PMingLiU" panose="02020500000000000000" pitchFamily="18" charset="-120"/>
                <a:cs typeface="Times New Roman" panose="02020603050405020304" pitchFamily="18" charset="0"/>
              </a:rPr>
              <a:t>sulfur</a:t>
            </a:r>
            <a:r>
              <a:rPr lang="en-HK" sz="1200" kern="100" dirty="0">
                <a:effectLst/>
                <a:latin typeface="Calibri" panose="020F0502020204030204" pitchFamily="34" charset="0"/>
                <a:ea typeface="PMingLiU" panose="02020500000000000000" pitchFamily="18" charset="-120"/>
                <a:cs typeface="Times New Roman" panose="02020603050405020304" pitchFamily="18" charset="0"/>
              </a:rPr>
              <a:t> pollution include: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HK" sz="1200" kern="100" dirty="0">
                <a:effectLst/>
                <a:latin typeface="Calibri" panose="020F0502020204030204" pitchFamily="34" charset="0"/>
                <a:ea typeface="PMingLiU" panose="02020500000000000000" pitchFamily="18" charset="-120"/>
                <a:cs typeface="Times New Roman" panose="02020603050405020304" pitchFamily="18" charset="0"/>
              </a:rPr>
              <a:t>- Acid rain,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HK" sz="1200" kern="100" dirty="0">
                <a:effectLst/>
                <a:latin typeface="Calibri" panose="020F0502020204030204" pitchFamily="34" charset="0"/>
                <a:ea typeface="PMingLiU" panose="02020500000000000000" pitchFamily="18" charset="-120"/>
                <a:cs typeface="Times New Roman" panose="02020603050405020304" pitchFamily="18" charset="0"/>
              </a:rPr>
              <a:t>- </a:t>
            </a:r>
            <a:r>
              <a:rPr lang="en-HK" sz="1200" kern="100" dirty="0" err="1">
                <a:effectLst/>
                <a:latin typeface="Calibri" panose="020F0502020204030204" pitchFamily="34" charset="0"/>
                <a:ea typeface="PMingLiU" panose="02020500000000000000" pitchFamily="18" charset="-120"/>
                <a:cs typeface="Times New Roman" panose="02020603050405020304" pitchFamily="18" charset="0"/>
              </a:rPr>
              <a:t>odors</a:t>
            </a:r>
            <a:r>
              <a:rPr lang="en-HK" sz="1200" kern="100" dirty="0">
                <a:effectLst/>
                <a:latin typeface="Calibri" panose="020F0502020204030204" pitchFamily="34" charset="0"/>
                <a:ea typeface="PMingLiU" panose="02020500000000000000" pitchFamily="18" charset="-120"/>
                <a:cs typeface="Times New Roman" panose="02020603050405020304" pitchFamily="18" charset="0"/>
              </a:rPr>
              <a:t> from polluted rivers, landfills, or treatment systems,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HK" sz="1200" kern="100" dirty="0">
                <a:effectLst/>
                <a:latin typeface="Calibri" panose="020F0502020204030204" pitchFamily="34" charset="0"/>
                <a:ea typeface="PMingLiU" panose="02020500000000000000" pitchFamily="18" charset="-120"/>
                <a:cs typeface="Times New Roman" panose="02020603050405020304" pitchFamily="18" charset="0"/>
              </a:rPr>
              <a:t>- corrosion of steel and concrete,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HK" sz="1200" kern="100" dirty="0">
                <a:effectLst/>
                <a:latin typeface="Calibri" panose="020F0502020204030204" pitchFamily="34" charset="0"/>
                <a:ea typeface="PMingLiU" panose="02020500000000000000" pitchFamily="18" charset="-120"/>
                <a:cs typeface="Times New Roman" panose="02020603050405020304" pitchFamily="18" charset="0"/>
              </a:rPr>
              <a:t>- and the release of heavy metals and acidity from oxygen-exposed sediments and mineral ores.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HK" sz="1200" b="0" i="0" dirty="0">
              <a:solidFill>
                <a:srgbClr val="000000"/>
              </a:solidFill>
              <a:effectLst/>
              <a:latin typeface="-apple-system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/>
              <a:t>Sulphate-laden wastewater is produced by various industries, such as </a:t>
            </a:r>
            <a:r>
              <a:rPr lang="en-GB" sz="1200" dirty="0"/>
              <a:t>farming, flue-gas desulphurization (FGD) at power stations, pulp and paper-making, brewing, pharmaceutical, food production, fish farming, tanning, and petrochemical and mining industries.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HK" b="0" i="0" dirty="0">
              <a:solidFill>
                <a:srgbClr val="000000"/>
              </a:solidFill>
              <a:effectLst/>
              <a:latin typeface="-apple-system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HK" sz="1200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HK" sz="1200" kern="100" dirty="0">
              <a:effectLst/>
              <a:latin typeface="Calibri" panose="020F0502020204030204" pitchFamily="34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HK" sz="1200" kern="100" dirty="0">
              <a:effectLst/>
              <a:latin typeface="Calibri" panose="020F0502020204030204" pitchFamily="34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7E1CF1B-2638-FD41-AD31-BA57FCE6B272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052492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en-HK" b="0" i="0" dirty="0">
                <a:solidFill>
                  <a:srgbClr val="000000"/>
                </a:solidFill>
                <a:effectLst/>
                <a:latin typeface="-apple-system"/>
              </a:rPr>
              <a:t>Significant efforts have recently been directed towards reducing </a:t>
            </a:r>
            <a:r>
              <a:rPr lang="en-HK" b="0" i="0" dirty="0" err="1">
                <a:solidFill>
                  <a:srgbClr val="000000"/>
                </a:solidFill>
                <a:effectLst/>
                <a:latin typeface="-apple-system"/>
              </a:rPr>
              <a:t>sulfur</a:t>
            </a:r>
            <a:r>
              <a:rPr lang="en-HK" b="0" i="0" dirty="0">
                <a:solidFill>
                  <a:srgbClr val="000000"/>
                </a:solidFill>
                <a:effectLst/>
                <a:latin typeface="-apple-system"/>
              </a:rPr>
              <a:t>-induced pollution. </a:t>
            </a:r>
          </a:p>
          <a:p>
            <a:pPr algn="l"/>
            <a:r>
              <a:rPr lang="en-HK" b="0" i="0" dirty="0">
                <a:solidFill>
                  <a:srgbClr val="000000"/>
                </a:solidFill>
                <a:effectLst/>
                <a:latin typeface="-apple-system"/>
              </a:rPr>
              <a:t>It is estimated that the costs associated with </a:t>
            </a:r>
            <a:r>
              <a:rPr lang="en-HK" b="0" i="0" dirty="0" err="1">
                <a:solidFill>
                  <a:srgbClr val="000000"/>
                </a:solidFill>
                <a:effectLst/>
                <a:latin typeface="-apple-system"/>
              </a:rPr>
              <a:t>sulfur</a:t>
            </a:r>
            <a:r>
              <a:rPr lang="en-HK" b="0" i="0" dirty="0">
                <a:solidFill>
                  <a:srgbClr val="000000"/>
                </a:solidFill>
                <a:effectLst/>
                <a:latin typeface="-apple-system"/>
              </a:rPr>
              <a:t>-induced treatment account for 2% to 3% of global GDP. </a:t>
            </a:r>
          </a:p>
          <a:p>
            <a:pPr algn="l"/>
            <a:r>
              <a:rPr lang="en-HK" b="0" i="0" dirty="0">
                <a:solidFill>
                  <a:srgbClr val="000000"/>
                </a:solidFill>
                <a:effectLst/>
                <a:latin typeface="-apple-system"/>
              </a:rPr>
              <a:t>Managing </a:t>
            </a:r>
            <a:r>
              <a:rPr lang="en-HK" b="0" i="0" dirty="0" err="1">
                <a:solidFill>
                  <a:srgbClr val="000000"/>
                </a:solidFill>
                <a:effectLst/>
                <a:latin typeface="-apple-system"/>
              </a:rPr>
              <a:t>sulfate</a:t>
            </a:r>
            <a:r>
              <a:rPr lang="en-HK" b="0" i="0" dirty="0">
                <a:solidFill>
                  <a:srgbClr val="000000"/>
                </a:solidFill>
                <a:effectLst/>
                <a:latin typeface="-apple-system"/>
              </a:rPr>
              <a:t>-reducing bacteria (SRB) is crucial for addressing these issues. </a:t>
            </a:r>
          </a:p>
          <a:p>
            <a:pPr algn="l"/>
            <a:r>
              <a:rPr lang="en-HK" b="0" i="0" dirty="0">
                <a:solidFill>
                  <a:srgbClr val="000000"/>
                </a:solidFill>
                <a:effectLst/>
                <a:latin typeface="-apple-system"/>
              </a:rPr>
              <a:t>However, despite over fifty years of research and development, it has been conclusively determined that no effective methods exist to prevent </a:t>
            </a:r>
            <a:r>
              <a:rPr lang="en-HK" b="0" i="0" dirty="0" err="1">
                <a:solidFill>
                  <a:srgbClr val="000000"/>
                </a:solidFill>
                <a:effectLst/>
                <a:latin typeface="-apple-system"/>
              </a:rPr>
              <a:t>sulfate</a:t>
            </a:r>
            <a:r>
              <a:rPr lang="en-HK" b="0" i="0" dirty="0">
                <a:solidFill>
                  <a:srgbClr val="000000"/>
                </a:solidFill>
                <a:effectLst/>
                <a:latin typeface="-apple-system"/>
              </a:rPr>
              <a:t> reduction in anaerobic treatments (Lens et al., 1998). Attempts to selectively inhibit SRB using molybdate, transition elements, or antibiotics have failed in full-scale applications.</a:t>
            </a:r>
          </a:p>
          <a:p>
            <a:pPr algn="l"/>
            <a:endParaRPr lang="en-HK" b="0" i="0" dirty="0">
              <a:solidFill>
                <a:srgbClr val="000000"/>
              </a:solidFill>
              <a:effectLst/>
              <a:latin typeface="-apple-system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7E1CF1B-2638-FD41-AD31-BA57FCE6B272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204597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HK" sz="1200" b="0" i="0" dirty="0">
                <a:solidFill>
                  <a:srgbClr val="000000"/>
                </a:solidFill>
                <a:effectLst/>
                <a:latin typeface="-apple-system"/>
              </a:rPr>
              <a:t>Alternatively, a </a:t>
            </a:r>
            <a:r>
              <a:rPr lang="en-HK" sz="1200" b="0" i="0" dirty="0" err="1">
                <a:solidFill>
                  <a:srgbClr val="000000"/>
                </a:solidFill>
                <a:effectLst/>
                <a:latin typeface="-apple-system"/>
              </a:rPr>
              <a:t>varietly</a:t>
            </a:r>
            <a:r>
              <a:rPr lang="en-HK" sz="1200" b="0" i="0" dirty="0">
                <a:solidFill>
                  <a:srgbClr val="000000"/>
                </a:solidFill>
                <a:effectLst/>
                <a:latin typeface="-apple-system"/>
              </a:rPr>
              <a:t> of environmental technologies that utilize </a:t>
            </a:r>
            <a:r>
              <a:rPr lang="en-HK" sz="1200" b="0" i="0" dirty="0" err="1">
                <a:solidFill>
                  <a:srgbClr val="000000"/>
                </a:solidFill>
                <a:effectLst/>
                <a:latin typeface="-apple-system"/>
              </a:rPr>
              <a:t>sulfur</a:t>
            </a:r>
            <a:r>
              <a:rPr lang="en-HK" sz="1200" b="0" i="0" dirty="0">
                <a:solidFill>
                  <a:srgbClr val="000000"/>
                </a:solidFill>
                <a:effectLst/>
                <a:latin typeface="-apple-system"/>
              </a:rPr>
              <a:t> cycle conversions has been developed, particularly for the treatment of sulphur-laden wastewater </a:t>
            </a:r>
          </a:p>
          <a:p>
            <a:r>
              <a:rPr lang="en-HK" sz="1200" b="0" i="0" dirty="0">
                <a:solidFill>
                  <a:srgbClr val="000000"/>
                </a:solidFill>
                <a:effectLst/>
                <a:latin typeface="-apple-system"/>
              </a:rPr>
              <a:t>alternative bioprocesses and biotechnologies involving SRB have been under development, such as biogenic </a:t>
            </a:r>
            <a:r>
              <a:rPr lang="en-HK" sz="1200" b="0" i="0" dirty="0" err="1">
                <a:solidFill>
                  <a:srgbClr val="000000"/>
                </a:solidFill>
                <a:effectLst/>
                <a:latin typeface="-apple-system"/>
              </a:rPr>
              <a:t>sulfide</a:t>
            </a:r>
            <a:r>
              <a:rPr lang="en-HK" sz="1200" b="0" i="0" dirty="0">
                <a:solidFill>
                  <a:srgbClr val="000000"/>
                </a:solidFill>
                <a:effectLst/>
                <a:latin typeface="-apple-system"/>
              </a:rPr>
              <a:t> processes for removing heavy metals from metal-laden wastewater and acid mine drainage (AMD) using technologies like THIOTEQ and SULPHATEQ, and biological desulfurization of natural gas, flue gas, and liquefied petroleum gas (Hao, 2014).</a:t>
            </a:r>
          </a:p>
          <a:p>
            <a:r>
              <a:rPr lang="en-GB" sz="1200" dirty="0"/>
              <a:t>In treatment of domestic wastewater, elemental sulphur-dosed post-denitrification methods through induced autotrophic denitrification have recently been developed to improve total nitrogen (TN) removal (e.g. sulphur: the limestone autotrophic denitrification (SLAD) process) (Zhang and </a:t>
            </a:r>
            <a:r>
              <a:rPr lang="en-GB" sz="1200" dirty="0" err="1"/>
              <a:t>Lamphe</a:t>
            </a:r>
            <a:r>
              <a:rPr lang="en-GB" sz="1200" dirty="0"/>
              <a:t>, 1999). Such organic independent autotrophic denitrification is particularly attractive when retrofitting and upgrading existing wastewater treatment plants (WWTPs) treating carbon-deficient domestic wastewater that is typical in developing nations</a:t>
            </a:r>
            <a:endParaRPr lang="en-HK" sz="1200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7E1CF1B-2638-FD41-AD31-BA57FCE6B27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383906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sz="1800" dirty="0"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The novelty of this sulphur-based biological treatment system lies in the use of </a:t>
            </a:r>
            <a:r>
              <a:rPr lang="en-GB" sz="1800" dirty="0" err="1"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sulphidogenic</a:t>
            </a:r>
            <a:r>
              <a:rPr lang="en-GB" sz="1800" dirty="0"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 bacteria, i.e. sulphate-reducing bacteria (SRB) for carrying out </a:t>
            </a:r>
            <a:r>
              <a:rPr lang="en-GB" sz="1800" dirty="0" err="1"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sulphidogenesis</a:t>
            </a:r>
            <a:r>
              <a:rPr lang="en-GB" sz="1800" dirty="0"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 (sulphate reduction). </a:t>
            </a:r>
          </a:p>
          <a:p>
            <a:pPr marL="0" indent="0">
              <a:buNone/>
            </a:pPr>
            <a:r>
              <a:rPr lang="en-GB" sz="1800" dirty="0"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In this anaerobic reaction, sludge production becomes minimal because 96 % of organics can be theoretically converted into CO</a:t>
            </a:r>
            <a:r>
              <a:rPr lang="en-GB" sz="1800" baseline="-25000" dirty="0"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2</a:t>
            </a:r>
            <a:r>
              <a:rPr lang="en-GB" sz="1800" dirty="0"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 according to the process reaction chemistry and electron balance analysis. </a:t>
            </a:r>
          </a:p>
          <a:p>
            <a:pPr marL="0" indent="0">
              <a:buNone/>
            </a:pPr>
            <a:endParaRPr lang="en-GB" sz="1800" dirty="0">
              <a:effectLst/>
              <a:latin typeface="Times New Roman" panose="02020603050405020304" pitchFamily="18" charset="0"/>
              <a:ea typeface="DengXian" panose="02010600030101010101" pitchFamily="2" charset="-122"/>
            </a:endParaRPr>
          </a:p>
          <a:p>
            <a:pPr marL="0" indent="0">
              <a:buNone/>
            </a:pPr>
            <a:r>
              <a:rPr lang="en-GB" sz="1800" dirty="0"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The dissolved sulphide produced offers adequate electron donors driving the autotrophic denitrification reaction without organic carbon, producing minimal sludge as compared with a heterotrophic denitrification reaction which receives electrons from organic carbon. Integration of these two sulphur-based bioprocesses, the sulphate-reducing bioprocess and the sulphide-oxidizing (autotrophic denitrification) bioprocess, forms the SANI</a:t>
            </a:r>
            <a:r>
              <a:rPr lang="en-GB" sz="1800" baseline="30000" dirty="0"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®</a:t>
            </a:r>
            <a:r>
              <a:rPr lang="en-GB" sz="1800" dirty="0"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 process. </a:t>
            </a:r>
          </a:p>
          <a:p>
            <a:pPr marL="0" indent="0">
              <a:buNone/>
            </a:pPr>
            <a:endParaRPr lang="en-GB" sz="1800" dirty="0">
              <a:effectLst/>
              <a:latin typeface="Times New Roman" panose="02020603050405020304" pitchFamily="18" charset="0"/>
              <a:ea typeface="DengXian" panose="02010600030101010101" pitchFamily="2" charset="-122"/>
            </a:endParaRPr>
          </a:p>
          <a:p>
            <a:pPr marL="0" indent="0">
              <a:buNone/>
            </a:pPr>
            <a:endParaRPr lang="en-HK" sz="1200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7E1CF1B-2638-FD41-AD31-BA57FCE6B272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122007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endParaRPr lang="en-HK" sz="1200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7E1CF1B-2638-FD41-AD31-BA57FCE6B272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216431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HK" sz="1200" kern="100" dirty="0">
                <a:effectLst/>
                <a:latin typeface="Calibri" panose="020F0502020204030204" pitchFamily="34" charset="0"/>
                <a:ea typeface="PMingLiU" panose="02020500000000000000" pitchFamily="18" charset="-120"/>
                <a:cs typeface="Times New Roman" panose="02020603050405020304" pitchFamily="18" charset="0"/>
              </a:rPr>
              <a:t>This course offers an in-depth exploration of </a:t>
            </a:r>
            <a:r>
              <a:rPr lang="en-HK" sz="1200" kern="100" dirty="0" err="1">
                <a:effectLst/>
                <a:latin typeface="Calibri" panose="020F0502020204030204" pitchFamily="34" charset="0"/>
                <a:ea typeface="PMingLiU" panose="02020500000000000000" pitchFamily="18" charset="-120"/>
                <a:cs typeface="Times New Roman" panose="02020603050405020304" pitchFamily="18" charset="0"/>
              </a:rPr>
              <a:t>sulfur</a:t>
            </a:r>
            <a:r>
              <a:rPr lang="en-HK" sz="1200" kern="100" dirty="0">
                <a:effectLst/>
                <a:latin typeface="Calibri" panose="020F0502020204030204" pitchFamily="34" charset="0"/>
                <a:ea typeface="PMingLiU" panose="02020500000000000000" pitchFamily="18" charset="-120"/>
                <a:cs typeface="Times New Roman" panose="02020603050405020304" pitchFamily="18" charset="0"/>
              </a:rPr>
              <a:t>-based wastewater treatment technology, designed to equip participants with a thorough understanding of both fundamental principles and advanced applications in this field. The curriculum is structured to provide a comprehensive overview, practical insights, and the theoretical knowledge required to design, assess, and evaluate </a:t>
            </a:r>
            <a:r>
              <a:rPr lang="en-HK" sz="1200" kern="100" dirty="0" err="1">
                <a:effectLst/>
                <a:latin typeface="Calibri" panose="020F0502020204030204" pitchFamily="34" charset="0"/>
                <a:ea typeface="PMingLiU" panose="02020500000000000000" pitchFamily="18" charset="-120"/>
                <a:cs typeface="Times New Roman" panose="02020603050405020304" pitchFamily="18" charset="0"/>
              </a:rPr>
              <a:t>sulfur</a:t>
            </a:r>
            <a:r>
              <a:rPr lang="en-HK" sz="1200" kern="100" dirty="0">
                <a:effectLst/>
                <a:latin typeface="Calibri" panose="020F0502020204030204" pitchFamily="34" charset="0"/>
                <a:ea typeface="PMingLiU" panose="02020500000000000000" pitchFamily="18" charset="-120"/>
                <a:cs typeface="Times New Roman" panose="02020603050405020304" pitchFamily="18" charset="0"/>
              </a:rPr>
              <a:t>-based treatment systems effectively.</a:t>
            </a:r>
          </a:p>
          <a:p>
            <a:r>
              <a:rPr lang="en-HK" sz="1200" b="1" kern="100" dirty="0">
                <a:effectLst/>
                <a:latin typeface="Calibri" panose="020F0502020204030204" pitchFamily="34" charset="0"/>
                <a:ea typeface="PMingLiU" panose="02020500000000000000" pitchFamily="18" charset="-120"/>
                <a:cs typeface="Times New Roman" panose="02020603050405020304" pitchFamily="18" charset="0"/>
              </a:rPr>
              <a:t> </a:t>
            </a:r>
            <a:endParaRPr lang="en-HK" sz="1200" kern="100" dirty="0">
              <a:effectLst/>
              <a:latin typeface="Calibri" panose="020F0502020204030204" pitchFamily="34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lang="en-HK" sz="1200" b="1" i="0" dirty="0">
                <a:solidFill>
                  <a:srgbClr val="000000"/>
                </a:solidFill>
                <a:effectLst/>
              </a:rPr>
              <a:t>Upon successful completion of this course, you will be able to:</a:t>
            </a:r>
            <a:endParaRPr lang="en-HK" sz="1200" b="0" i="0" dirty="0">
              <a:solidFill>
                <a:srgbClr val="000000"/>
              </a:solidFill>
              <a:effectLst/>
            </a:endParaRPr>
          </a:p>
          <a:p>
            <a:pPr marL="457200" indent="-457200" algn="l">
              <a:buFont typeface="+mj-lt"/>
              <a:buAutoNum type="arabicParenR"/>
            </a:pPr>
            <a:endParaRPr lang="en-HK" sz="1200" b="0" i="0" dirty="0">
              <a:solidFill>
                <a:srgbClr val="000000"/>
              </a:solidFill>
              <a:effectLst/>
            </a:endParaRPr>
          </a:p>
          <a:p>
            <a:pPr marL="457200" indent="-457200" algn="l">
              <a:buFont typeface="+mj-lt"/>
              <a:buAutoNum type="arabicParenR"/>
            </a:pPr>
            <a:r>
              <a:rPr lang="en-HK" sz="1200" b="0" i="0" dirty="0">
                <a:solidFill>
                  <a:srgbClr val="000000"/>
                </a:solidFill>
                <a:effectLst/>
              </a:rPr>
              <a:t>Explain the microbiological pathways, identify key microorganisms, and understand the critical factors in biological sulphate reduction (BSR), along with designing a standard BSR process.</a:t>
            </a:r>
          </a:p>
          <a:p>
            <a:pPr marL="457200" indent="-457200" algn="l">
              <a:buFont typeface="+mj-lt"/>
              <a:buAutoNum type="arabicParenR"/>
            </a:pPr>
            <a:endParaRPr lang="en-HK" sz="1200" b="0" i="0" dirty="0">
              <a:solidFill>
                <a:srgbClr val="000000"/>
              </a:solidFill>
              <a:effectLst/>
            </a:endParaRPr>
          </a:p>
          <a:p>
            <a:pPr marL="457200" indent="-457200" algn="l">
              <a:buFont typeface="+mj-lt"/>
              <a:buAutoNum type="arabicParenR"/>
            </a:pPr>
            <a:r>
              <a:rPr lang="en-HK" sz="1200" b="0" i="0" dirty="0">
                <a:solidFill>
                  <a:srgbClr val="000000"/>
                </a:solidFill>
                <a:effectLst/>
              </a:rPr>
              <a:t>Outline the biochemical reactions, pinpoint key microorganisms, and describe the main parameters of sulphur-driven autotrophic denitrification (</a:t>
            </a:r>
            <a:r>
              <a:rPr lang="en-HK" sz="1200" b="0" i="0" dirty="0" err="1">
                <a:solidFill>
                  <a:srgbClr val="000000"/>
                </a:solidFill>
                <a:effectLst/>
              </a:rPr>
              <a:t>SdAD</a:t>
            </a:r>
            <a:r>
              <a:rPr lang="en-HK" sz="1200" b="0" i="0" dirty="0">
                <a:solidFill>
                  <a:srgbClr val="000000"/>
                </a:solidFill>
                <a:effectLst/>
              </a:rPr>
              <a:t>), as well as design a typical </a:t>
            </a:r>
            <a:r>
              <a:rPr lang="en-HK" sz="1200" b="0" i="0" dirty="0" err="1">
                <a:solidFill>
                  <a:srgbClr val="000000"/>
                </a:solidFill>
                <a:effectLst/>
              </a:rPr>
              <a:t>SdAD</a:t>
            </a:r>
            <a:r>
              <a:rPr lang="en-HK" sz="1200" b="0" i="0" dirty="0">
                <a:solidFill>
                  <a:srgbClr val="000000"/>
                </a:solidFill>
                <a:effectLst/>
              </a:rPr>
              <a:t> process.</a:t>
            </a:r>
          </a:p>
          <a:p>
            <a:pPr marL="457200" indent="-457200" algn="l">
              <a:buFont typeface="+mj-lt"/>
              <a:buAutoNum type="arabicParenR"/>
            </a:pPr>
            <a:endParaRPr lang="en-HK" sz="1200" b="0" i="0" dirty="0">
              <a:solidFill>
                <a:srgbClr val="000000"/>
              </a:solidFill>
              <a:effectLst/>
            </a:endParaRPr>
          </a:p>
          <a:p>
            <a:pPr marL="457200" indent="-457200" algn="l">
              <a:buFont typeface="+mj-lt"/>
              <a:buAutoNum type="arabicParenR"/>
            </a:pPr>
            <a:r>
              <a:rPr lang="en-HK" sz="1200" b="0" i="0" dirty="0">
                <a:solidFill>
                  <a:srgbClr val="000000"/>
                </a:solidFill>
                <a:effectLst/>
              </a:rPr>
              <a:t>Identify resources recoverable from sulphur-based processes and design standard technology for sulphur-based resource recovery.</a:t>
            </a:r>
          </a:p>
          <a:p>
            <a:pPr marL="457200" indent="-457200" algn="l">
              <a:buFont typeface="+mj-lt"/>
              <a:buAutoNum type="arabicParenR"/>
            </a:pPr>
            <a:endParaRPr lang="en-HK" sz="1200" b="0" i="0" dirty="0">
              <a:solidFill>
                <a:srgbClr val="000000"/>
              </a:solidFill>
              <a:effectLst/>
            </a:endParaRPr>
          </a:p>
          <a:p>
            <a:pPr marL="457200" indent="-457200" algn="l">
              <a:buFont typeface="+mj-lt"/>
              <a:buAutoNum type="arabicParenR"/>
            </a:pPr>
            <a:r>
              <a:rPr lang="en-HK" sz="1200" b="0" i="0" dirty="0">
                <a:solidFill>
                  <a:srgbClr val="000000"/>
                </a:solidFill>
                <a:effectLst/>
              </a:rPr>
              <a:t>Discuss the use of sulphur biotechnology in wastewater treatment and utilize steady-state modelling tools for designing a SANI process.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7E1CF1B-2638-FD41-AD31-BA57FCE6B272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42221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4EE1C3-4D92-460D-A04B-E4DA6E65BDB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FE2F84F-08CD-4FE2-9169-0E0C27B530E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8DAA2B-5B00-459D-BC3C-C8D9487C9A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28B5D-3818-41C4-8DDF-CE07A0D667B7}" type="datetimeFigureOut">
              <a:rPr lang="en-GB" smtClean="0"/>
              <a:t>22/11/2024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7B97C6E-4340-4E9F-B3F5-DA1BB2E19F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1E6BF8-9B8C-402A-9DD3-004317B8CA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F53FA-F3BD-439A-9C7D-11AF7DE498E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947513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E73F8F-65F8-4D04-9CEE-CAFBC6C002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F4B226C-F710-431C-B48C-CAC2D41E10B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3AEAA7-D40A-47EF-99EE-B39D6053EE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28B5D-3818-41C4-8DDF-CE07A0D667B7}" type="datetimeFigureOut">
              <a:rPr lang="en-GB" smtClean="0"/>
              <a:t>22/11/2024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6B109A3-3AED-4F60-97C4-531823FF87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025569-2A0F-4148-9C1D-495298A121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F53FA-F3BD-439A-9C7D-11AF7DE498E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62620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FDD4939-3063-454D-97C7-99A4A66EAB9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02DCD71-DFCE-4E88-9A32-6D1A91A4B27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4D5C62-12EC-4611-BB85-909ACE9531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28B5D-3818-41C4-8DDF-CE07A0D667B7}" type="datetimeFigureOut">
              <a:rPr lang="en-GB" smtClean="0"/>
              <a:t>22/11/2024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0BD584-5E3C-4596-B076-35D17D5133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F842F0-70DC-44EE-A2AE-55477D2D1C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F53FA-F3BD-439A-9C7D-11AF7DE498E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661485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495405-3CC4-42D1-9070-AC1E55FEDB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F7BAB3-7D4A-46B4-AE8A-F187351AD9E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12CDCD-9622-4D34-A639-14E0E988FE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28B5D-3818-41C4-8DDF-CE07A0D667B7}" type="datetimeFigureOut">
              <a:rPr lang="en-GB" smtClean="0"/>
              <a:t>22/11/2024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013A46-79B9-422E-940C-BF1C497B52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9250E6-F645-4732-B61A-868AF7F998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F53FA-F3BD-439A-9C7D-11AF7DE498E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667728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3875DB-AA62-4A76-9758-087C92BA90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D5BE83A-995E-4D9C-B091-58F51ACA993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5396D53-9A72-4444-AC64-DD87A05761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28B5D-3818-41C4-8DDF-CE07A0D667B7}" type="datetimeFigureOut">
              <a:rPr lang="en-GB" smtClean="0"/>
              <a:t>22/11/2024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245E3BF-1F7C-4829-955E-493EA3EC9D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21580A2-EF67-4CFF-AA88-C9E94207A3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F53FA-F3BD-439A-9C7D-11AF7DE498E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929863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DDECC4-86B7-486E-9B31-9E89AE7A91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7F64F64-38A8-47F4-95D6-007A8E59B5C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17D9682-F19F-4904-9E57-E47EC7B5CEA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91BBCC8-906B-44DC-AE4A-DDE17F6410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28B5D-3818-41C4-8DDF-CE07A0D667B7}" type="datetimeFigureOut">
              <a:rPr lang="en-GB" smtClean="0"/>
              <a:t>22/11/2024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9D2FFAD-68EB-43C5-A6F3-7F600D2593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1349E3D-8B37-420D-83E6-5789D64031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F53FA-F3BD-439A-9C7D-11AF7DE498E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693153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0DF2AA-6CBE-4223-AABB-35EF8C4E98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B624F28-8F13-4CF5-BF81-8BA57A76A4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5F27BAD-C186-4833-B786-D22FF293DFE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67E4BBF-84A7-451D-AE9F-EF9C9765E69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3C52D30-B1C0-4C67-97AD-7A0CBF1F974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2E58205-4C72-4ECE-9E2E-6F80BE4948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28B5D-3818-41C4-8DDF-CE07A0D667B7}" type="datetimeFigureOut">
              <a:rPr lang="en-GB" smtClean="0"/>
              <a:t>22/11/2024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C00DFD0-7D9E-4F40-968F-98ED681438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5EE6A27-4373-47DC-9FA2-8829548797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F53FA-F3BD-439A-9C7D-11AF7DE498E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359559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06F3B6-2E0A-4934-9E5C-D8CD30C29D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E14741D-9811-4271-8CE3-3A82A934E4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28B5D-3818-41C4-8DDF-CE07A0D667B7}" type="datetimeFigureOut">
              <a:rPr lang="en-GB" smtClean="0"/>
              <a:t>22/11/2024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8DFB011-3DF2-43DF-80F0-51F36936E2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471F5DE-5A96-4A27-B4A8-7DB46F70C5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F53FA-F3BD-439A-9C7D-11AF7DE498E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388453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FD42D4E-EC37-4BB5-8B2E-9628FB31C0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28B5D-3818-41C4-8DDF-CE07A0D667B7}" type="datetimeFigureOut">
              <a:rPr lang="en-GB" smtClean="0"/>
              <a:t>22/11/2024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BE90598-27B1-458A-A1D5-1404F7C882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2B0D081-2A8E-4B96-B282-C07AA284FD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F53FA-F3BD-439A-9C7D-11AF7DE498E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448831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DF2793-FF0B-4C3B-B78D-E41226C6B6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F3BA8C-C620-4295-88B6-670691CA870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C1D2AB8-94B8-4680-B0CB-3062BC45821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896C0BB-F812-42E4-B1CE-25BA162A26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28B5D-3818-41C4-8DDF-CE07A0D667B7}" type="datetimeFigureOut">
              <a:rPr lang="en-GB" smtClean="0"/>
              <a:t>22/11/2024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8ABC48D-69A3-4980-9003-272D11334A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3A91EA1-779A-4E46-9552-242093703E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F53FA-F3BD-439A-9C7D-11AF7DE498E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440635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50ADAA-3E84-4AF2-9C24-1A63C357BE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F607CED-F060-4356-A00D-1569C443041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3FCFB9B-AC40-488B-87E9-620C063C35F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8DDF08B-9915-4442-9497-D8EB631A63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28B5D-3818-41C4-8DDF-CE07A0D667B7}" type="datetimeFigureOut">
              <a:rPr lang="en-GB" smtClean="0"/>
              <a:t>22/11/2024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9EFA330-277B-4AB7-8047-1D9307E430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76B1864-0EC9-4400-87CA-3471C50C7D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F53FA-F3BD-439A-9C7D-11AF7DE498E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275879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E80FD12-FA8C-4380-89C3-2B80744139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0AC3CA6-9501-4132-97B1-2F1DF4C39AF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F5ED3E6-1EE3-4ACA-8D6A-1FA1D49C3E5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D28B5D-3818-41C4-8DDF-CE07A0D667B7}" type="datetimeFigureOut">
              <a:rPr lang="en-GB" smtClean="0"/>
              <a:t>22/11/2024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644F560-6EDF-4A80-BDD3-15D67C0553E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39084A6-7522-4B60-8FA8-FA00A30B4BC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5F53FA-F3BD-439A-9C7D-11AF7DE498E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152664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tif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hyperlink" Target="http://dx.doi.org/10.4236/ojce.2015.54038" TargetMode="Externa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5.gif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4.tif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1ACFF7CD-44A2-43D3-A1F5-5A2BFEAA7F46}"/>
              </a:ext>
            </a:extLst>
          </p:cNvPr>
          <p:cNvSpPr txBox="1"/>
          <p:nvPr/>
        </p:nvSpPr>
        <p:spPr>
          <a:xfrm>
            <a:off x="5667373" y="857250"/>
            <a:ext cx="6191251" cy="40626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+mn-cs"/>
              </a:rPr>
              <a:t>Course on Sulphur-based Wastewater Treatment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Slab" pitchFamily="2" charset="0"/>
              <a:ea typeface="Roboto Slab" pitchFamily="2" charset="0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Slab" pitchFamily="2" charset="0"/>
              <a:ea typeface="Roboto Slab" pitchFamily="2" charset="0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+mn-cs"/>
              </a:rPr>
              <a:t>Introduction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Slab" pitchFamily="2" charset="0"/>
              <a:ea typeface="Roboto Slab" pitchFamily="2" charset="0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Slab" pitchFamily="2" charset="0"/>
              <a:ea typeface="Roboto Slab" pitchFamily="2" charset="0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+mn-cs"/>
              </a:rPr>
              <a:t>Guanghao Chen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+mn-cs"/>
              </a:rPr>
              <a:t>Di Wu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Slab" pitchFamily="2" charset="0"/>
              <a:ea typeface="Roboto Slab" pitchFamily="2" charset="0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Slab" pitchFamily="2" charset="0"/>
              <a:ea typeface="Roboto Slab" pitchFamily="2" charset="0"/>
              <a:cs typeface="+mn-cs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B6BE9A6-D8A1-1F54-C572-5BE89E3A887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0619" t="29197" r="9731" b="28161"/>
          <a:stretch/>
        </p:blipFill>
        <p:spPr>
          <a:xfrm>
            <a:off x="5685302" y="5713975"/>
            <a:ext cx="2399250" cy="856324"/>
          </a:xfrm>
          <a:prstGeom prst="rect">
            <a:avLst/>
          </a:prstGeom>
        </p:spPr>
      </p:pic>
      <p:pic>
        <p:nvPicPr>
          <p:cNvPr id="2" name="Picture 1" descr="A blue text on a black background&#10;&#10;Description automatically generated">
            <a:extLst>
              <a:ext uri="{FF2B5EF4-FFF2-40B4-BE49-F238E27FC236}">
                <a16:creationId xmlns:a16="http://schemas.microsoft.com/office/drawing/2014/main" id="{970A6E9D-6C0B-7A39-BEC2-9278DC555CA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4552" y="5265406"/>
            <a:ext cx="2186670" cy="17534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22356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CC9693-A555-9191-BF27-C1A8F1B266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1" y="0"/>
            <a:ext cx="8008088" cy="1325563"/>
          </a:xfrm>
        </p:spPr>
        <p:txBody>
          <a:bodyPr>
            <a:normAutofit/>
          </a:bodyPr>
          <a:lstStyle/>
          <a:p>
            <a:r>
              <a:rPr lang="en-US" b="1" dirty="0">
                <a:latin typeface="Candara" panose="020E0502030303020204" pitchFamily="34" charset="0"/>
              </a:rPr>
              <a:t>Sulphur is a vital element for life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5F42822-3FAB-0180-9B85-328413162C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5372" y="2196870"/>
            <a:ext cx="5135340" cy="4351338"/>
          </a:xfrm>
        </p:spPr>
        <p:txBody>
          <a:bodyPr>
            <a:normAutofit/>
          </a:bodyPr>
          <a:lstStyle/>
          <a:p>
            <a:pPr>
              <a:buClr>
                <a:srgbClr val="92D050"/>
              </a:buClr>
              <a:buFont typeface="Wingdings" panose="05000000000000000000" pitchFamily="2" charset="2"/>
              <a:buChar char="§"/>
            </a:pPr>
            <a:r>
              <a:rPr lang="en-GB" sz="2400" b="1" dirty="0"/>
              <a:t>Sulphur is widely transformed and translocated via biological and chemical reactions in the biosphere. </a:t>
            </a:r>
          </a:p>
          <a:p>
            <a:pPr>
              <a:buClr>
                <a:srgbClr val="92D050"/>
              </a:buClr>
              <a:buFont typeface="Wingdings" panose="05000000000000000000" pitchFamily="2" charset="2"/>
              <a:buChar char="§"/>
            </a:pPr>
            <a:r>
              <a:rPr lang="en-GB" sz="2400" b="1" dirty="0"/>
              <a:t>It mainly in the form of</a:t>
            </a:r>
          </a:p>
          <a:p>
            <a:pPr lvl="1">
              <a:buClr>
                <a:srgbClr val="92D050"/>
              </a:buClr>
              <a:buFont typeface="Courier New" panose="02070309020205020404" pitchFamily="49" charset="0"/>
              <a:buChar char="o"/>
            </a:pPr>
            <a:r>
              <a:rPr lang="en-GB" sz="2000" dirty="0"/>
              <a:t>Sulphur-containing amino acids (1% wt./dry wt.) in cells. </a:t>
            </a:r>
          </a:p>
          <a:p>
            <a:pPr lvl="1">
              <a:buClr>
                <a:srgbClr val="92D050"/>
              </a:buClr>
              <a:buFont typeface="Courier New" panose="02070309020205020404" pitchFamily="49" charset="0"/>
              <a:buChar char="o"/>
            </a:pPr>
            <a:r>
              <a:rPr lang="en-GB" sz="2000" dirty="0"/>
              <a:t>Gypsum (CaSO</a:t>
            </a:r>
            <a:r>
              <a:rPr lang="en-GB" sz="2000" baseline="-25000" dirty="0"/>
              <a:t>4</a:t>
            </a:r>
            <a:r>
              <a:rPr lang="en-GB" sz="2000" dirty="0"/>
              <a:t>), metal sulphides (FeS</a:t>
            </a:r>
            <a:r>
              <a:rPr lang="en-GB" sz="2000" baseline="-25000" dirty="0"/>
              <a:t>2</a:t>
            </a:r>
            <a:r>
              <a:rPr lang="en-GB" sz="2000" dirty="0"/>
              <a:t>) in rocks and sediments (7,800·10</a:t>
            </a:r>
            <a:r>
              <a:rPr lang="en-GB" sz="2000" baseline="30000" dirty="0"/>
              <a:t>18</a:t>
            </a:r>
            <a:r>
              <a:rPr lang="en-GB" sz="2000" dirty="0"/>
              <a:t> </a:t>
            </a:r>
            <a:r>
              <a:rPr lang="en-GB" sz="2000" dirty="0" err="1"/>
              <a:t>gS</a:t>
            </a:r>
            <a:r>
              <a:rPr lang="en-GB" sz="2000" dirty="0"/>
              <a:t>), and</a:t>
            </a:r>
          </a:p>
          <a:p>
            <a:pPr lvl="1">
              <a:buClr>
                <a:srgbClr val="92D050"/>
              </a:buClr>
              <a:buFont typeface="Courier New" panose="02070309020205020404" pitchFamily="49" charset="0"/>
              <a:buChar char="o"/>
            </a:pPr>
            <a:r>
              <a:rPr lang="en-GB" sz="2000" dirty="0"/>
              <a:t>Sulphate in seawater (1,280·10</a:t>
            </a:r>
            <a:r>
              <a:rPr lang="en-GB" sz="2000" baseline="30000" dirty="0"/>
              <a:t>18</a:t>
            </a:r>
            <a:r>
              <a:rPr lang="en-GB" sz="2000" dirty="0"/>
              <a:t> </a:t>
            </a:r>
            <a:r>
              <a:rPr lang="en-GB" sz="2000" dirty="0" err="1"/>
              <a:t>gS</a:t>
            </a:r>
            <a:r>
              <a:rPr lang="en-GB" sz="2000" dirty="0"/>
              <a:t>)</a:t>
            </a:r>
          </a:p>
          <a:p>
            <a:pPr lvl="1">
              <a:buClr>
                <a:srgbClr val="92D050"/>
              </a:buClr>
              <a:buFont typeface="Courier New" panose="02070309020205020404" pitchFamily="49" charset="0"/>
              <a:buChar char="o"/>
            </a:pPr>
            <a:r>
              <a:rPr lang="en-GB" sz="2000" dirty="0"/>
              <a:t>…</a:t>
            </a:r>
            <a:endParaRPr lang="en-HK" sz="2800" dirty="0"/>
          </a:p>
          <a:p>
            <a:pPr lvl="1"/>
            <a:endParaRPr lang="en-HK" sz="2800" dirty="0"/>
          </a:p>
          <a:p>
            <a:endParaRPr lang="en-US" sz="40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52A1EFE-6B15-28AC-4EDF-92788210B830}"/>
              </a:ext>
            </a:extLst>
          </p:cNvPr>
          <p:cNvSpPr txBox="1"/>
          <p:nvPr/>
        </p:nvSpPr>
        <p:spPr>
          <a:xfrm>
            <a:off x="5973541" y="6237021"/>
            <a:ext cx="571482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HK" sz="1000" b="0" i="0" dirty="0">
                <a:solidFill>
                  <a:srgbClr val="1F1F1F"/>
                </a:solidFill>
                <a:effectLst/>
                <a:latin typeface="ElsevierGulliver"/>
              </a:rPr>
              <a:t>Source:  </a:t>
            </a:r>
            <a:r>
              <a:rPr lang="en-GB" sz="1000" dirty="0" err="1">
                <a:solidFill>
                  <a:srgbClr val="1F1F1F"/>
                </a:solidFill>
                <a:latin typeface="ElsevierGulliver"/>
              </a:rPr>
              <a:t>Muyzer</a:t>
            </a:r>
            <a:r>
              <a:rPr lang="en-GB" sz="1000" dirty="0">
                <a:solidFill>
                  <a:srgbClr val="1F1F1F"/>
                </a:solidFill>
                <a:latin typeface="ElsevierGulliver"/>
              </a:rPr>
              <a:t> and </a:t>
            </a:r>
            <a:r>
              <a:rPr lang="en-GB" sz="1000" dirty="0" err="1">
                <a:solidFill>
                  <a:srgbClr val="1F1F1F"/>
                </a:solidFill>
                <a:latin typeface="ElsevierGulliver"/>
              </a:rPr>
              <a:t>Stams</a:t>
            </a:r>
            <a:r>
              <a:rPr lang="en-GB" sz="1000" dirty="0">
                <a:solidFill>
                  <a:srgbClr val="1F1F1F"/>
                </a:solidFill>
                <a:latin typeface="ElsevierGulliver"/>
              </a:rPr>
              <a:t> (2008). Nature Reviews Microbiology, 6(6), 441-454.</a:t>
            </a:r>
            <a:endParaRPr lang="en-HK" sz="1000" dirty="0">
              <a:solidFill>
                <a:srgbClr val="1F1F1F"/>
              </a:solidFill>
              <a:latin typeface="ElsevierGulliver"/>
            </a:endParaRPr>
          </a:p>
          <a:p>
            <a:endParaRPr lang="en-HK" sz="10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ACF928B-9171-FF3E-CEA7-AE6D1B53CEC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44988" y="1788048"/>
            <a:ext cx="6347012" cy="4500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80043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CC9693-A555-9191-BF27-C1A8F1B266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-21685"/>
            <a:ext cx="8008088" cy="1325563"/>
          </a:xfrm>
        </p:spPr>
        <p:txBody>
          <a:bodyPr>
            <a:normAutofit/>
          </a:bodyPr>
          <a:lstStyle/>
          <a:p>
            <a:r>
              <a:rPr lang="en-US" b="1" dirty="0">
                <a:latin typeface="Candara" panose="020E0502030303020204" pitchFamily="34" charset="0"/>
              </a:rPr>
              <a:t>Sulphur pollution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5F42822-3FAB-0180-9B85-328413162C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916676"/>
            <a:ext cx="5722874" cy="4351338"/>
          </a:xfrm>
        </p:spPr>
        <p:txBody>
          <a:bodyPr>
            <a:normAutofit fontScale="92500" lnSpcReduction="10000"/>
          </a:bodyPr>
          <a:lstStyle/>
          <a:p>
            <a:pPr>
              <a:buClr>
                <a:srgbClr val="92D050"/>
              </a:buClr>
              <a:buFont typeface="Wingdings" panose="05000000000000000000" pitchFamily="2" charset="2"/>
              <a:buChar char="§"/>
            </a:pPr>
            <a:r>
              <a:rPr lang="en-HK" sz="2400" b="1" kern="100" dirty="0">
                <a:effectLst/>
                <a:latin typeface="Calibri" panose="020F0502020204030204" pitchFamily="34" charset="0"/>
                <a:ea typeface="PMingLiU" panose="02020500000000000000" pitchFamily="18" charset="-120"/>
                <a:cs typeface="Times New Roman" panose="02020603050405020304" pitchFamily="18" charset="0"/>
              </a:rPr>
              <a:t>Both natural and human-made ecosystems have increasingly suffered from </a:t>
            </a:r>
            <a:r>
              <a:rPr lang="en-HK" sz="2400" b="1" kern="100" dirty="0">
                <a:latin typeface="Calibri" panose="020F0502020204030204" pitchFamily="34" charset="0"/>
                <a:ea typeface="PMingLiU" panose="02020500000000000000" pitchFamily="18" charset="-120"/>
                <a:cs typeface="Times New Roman" panose="02020603050405020304" pitchFamily="18" charset="0"/>
              </a:rPr>
              <a:t>s</a:t>
            </a:r>
            <a:r>
              <a:rPr lang="en-HK" sz="2400" b="1" kern="100" dirty="0">
                <a:effectLst/>
                <a:latin typeface="Calibri" panose="020F0502020204030204" pitchFamily="34" charset="0"/>
                <a:ea typeface="PMingLiU" panose="02020500000000000000" pitchFamily="18" charset="-120"/>
                <a:cs typeface="Times New Roman" panose="02020603050405020304" pitchFamily="18" charset="0"/>
              </a:rPr>
              <a:t>ulphur pollution. </a:t>
            </a:r>
          </a:p>
          <a:p>
            <a:pPr>
              <a:buClr>
                <a:srgbClr val="92D050"/>
              </a:buClr>
              <a:buFont typeface="Wingdings" panose="05000000000000000000" pitchFamily="2" charset="2"/>
              <a:buChar char="§"/>
            </a:pPr>
            <a:r>
              <a:rPr lang="en-HK" sz="2400" b="1" kern="100" dirty="0">
                <a:effectLst/>
                <a:latin typeface="Calibri" panose="020F0502020204030204" pitchFamily="34" charset="0"/>
                <a:ea typeface="PMingLiU" panose="02020500000000000000" pitchFamily="18" charset="-120"/>
                <a:cs typeface="Times New Roman" panose="02020603050405020304" pitchFamily="18" charset="0"/>
              </a:rPr>
              <a:t>The detrimental impacts of sulphur pollution, </a:t>
            </a:r>
            <a:r>
              <a:rPr lang="en-HK" sz="2400" b="1" kern="100" dirty="0">
                <a:latin typeface="Calibri" panose="020F0502020204030204" pitchFamily="34" charset="0"/>
                <a:ea typeface="PMingLiU" panose="02020500000000000000" pitchFamily="18" charset="-120"/>
                <a:cs typeface="Times New Roman" panose="02020603050405020304" pitchFamily="18" charset="0"/>
              </a:rPr>
              <a:t>including </a:t>
            </a:r>
          </a:p>
          <a:p>
            <a:pPr lvl="1"/>
            <a:r>
              <a:rPr lang="en-HK" sz="1900" kern="100" dirty="0">
                <a:latin typeface="Calibri" panose="020F0502020204030204" pitchFamily="34" charset="0"/>
                <a:ea typeface="PMingLiU" panose="02020500000000000000" pitchFamily="18" charset="-120"/>
                <a:cs typeface="Times New Roman" panose="02020603050405020304" pitchFamily="18" charset="0"/>
              </a:rPr>
              <a:t>a</a:t>
            </a:r>
            <a:r>
              <a:rPr lang="en-HK" sz="1900" kern="100" dirty="0">
                <a:effectLst/>
                <a:latin typeface="Calibri" panose="020F0502020204030204" pitchFamily="34" charset="0"/>
                <a:ea typeface="PMingLiU" panose="02020500000000000000" pitchFamily="18" charset="-120"/>
                <a:cs typeface="Times New Roman" panose="02020603050405020304" pitchFamily="18" charset="0"/>
              </a:rPr>
              <a:t>cid rain, odours from polluted rivers, landfills, or treatment systems, corrosion of steel and concrete, the release of heavy metals and acidity from oxygen-exposed sediments and mineral ores</a:t>
            </a:r>
            <a:endParaRPr lang="en-US" sz="1900" dirty="0"/>
          </a:p>
          <a:p>
            <a:pPr>
              <a:buClr>
                <a:srgbClr val="92D050"/>
              </a:buClr>
              <a:buFont typeface="Wingdings" panose="05000000000000000000" pitchFamily="2" charset="2"/>
              <a:buChar char="§"/>
            </a:pPr>
            <a:r>
              <a:rPr lang="en-GB" sz="2400" b="1" dirty="0"/>
              <a:t>Sulphate-laden wastewater is produced by various industries</a:t>
            </a:r>
          </a:p>
          <a:p>
            <a:pPr lvl="1"/>
            <a:r>
              <a:rPr lang="en-GB" sz="1900" dirty="0"/>
              <a:t>such as farming, flue-gas desulphurization (FGD) at power stations, pulp and paper-making, brewing, pharmaceutical, food production, fish farming, tanning, and petrochemical and mining industries. </a:t>
            </a:r>
            <a:endParaRPr lang="en-HK" sz="1900" dirty="0"/>
          </a:p>
          <a:p>
            <a:pPr lvl="1">
              <a:buFont typeface="Wingdings" pitchFamily="2" charset="2"/>
              <a:buChar char="Ø"/>
            </a:pPr>
            <a:endParaRPr lang="en-HK" dirty="0"/>
          </a:p>
          <a:p>
            <a:pPr lvl="1">
              <a:buFont typeface="Wingdings" pitchFamily="2" charset="2"/>
              <a:buChar char="Ø"/>
            </a:pPr>
            <a:endParaRPr lang="en-HK" dirty="0"/>
          </a:p>
          <a:p>
            <a:pPr>
              <a:buFont typeface="Wingdings" pitchFamily="2" charset="2"/>
              <a:buChar char="Ø"/>
            </a:pPr>
            <a:endParaRPr lang="en-US" sz="3600" dirty="0"/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EB7B5C68-BBCE-33B1-F2A8-750930364DF3}"/>
              </a:ext>
            </a:extLst>
          </p:cNvPr>
          <p:cNvGrpSpPr/>
          <p:nvPr/>
        </p:nvGrpSpPr>
        <p:grpSpPr>
          <a:xfrm>
            <a:off x="6484150" y="4390042"/>
            <a:ext cx="2546858" cy="2112741"/>
            <a:chOff x="5884748" y="4446627"/>
            <a:chExt cx="2546858" cy="2112741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07E25EFF-9A58-9830-57D3-E869DDF9EAB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961672" y="4446627"/>
              <a:ext cx="2005593" cy="1826305"/>
            </a:xfrm>
            <a:prstGeom prst="rect">
              <a:avLst/>
            </a:prstGeom>
          </p:spPr>
        </p:pic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92F5AEAB-7A29-130A-7711-3ED8EA43D941}"/>
                </a:ext>
              </a:extLst>
            </p:cNvPr>
            <p:cNvSpPr txBox="1"/>
            <p:nvPr/>
          </p:nvSpPr>
          <p:spPr>
            <a:xfrm>
              <a:off x="5884748" y="6328536"/>
              <a:ext cx="2546858" cy="2308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HK" sz="900" b="0" i="0" dirty="0">
                  <a:solidFill>
                    <a:srgbClr val="555555"/>
                  </a:solidFill>
                  <a:effectLst/>
                  <a:latin typeface="Roboto" panose="02000000000000000000" pitchFamily="2" charset="0"/>
                </a:rPr>
                <a:t>Source: DOI:</a:t>
              </a:r>
              <a:r>
                <a:rPr lang="en-HK" sz="900" b="0" i="0" u="sng" dirty="0">
                  <a:effectLst/>
                  <a:latin typeface="Roboto" panose="02000000000000000000" pitchFamily="2" charset="0"/>
                  <a:hlinkClick r:id="rId5"/>
                </a:rPr>
                <a:t>10.4236/ojce.2015.54038</a:t>
              </a:r>
              <a:endParaRPr lang="en-US" sz="900" dirty="0"/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30E04F77-DC57-14A8-CFDF-2B1130C64AB0}"/>
              </a:ext>
            </a:extLst>
          </p:cNvPr>
          <p:cNvGrpSpPr/>
          <p:nvPr/>
        </p:nvGrpSpPr>
        <p:grpSpPr>
          <a:xfrm>
            <a:off x="9047827" y="2064041"/>
            <a:ext cx="2546858" cy="2066726"/>
            <a:chOff x="2852876" y="4446463"/>
            <a:chExt cx="2546858" cy="2066726"/>
          </a:xfrm>
        </p:grpSpPr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E92B57D4-220B-9825-02DF-04AFC45468E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2858063" y="4446463"/>
              <a:ext cx="2541671" cy="1649857"/>
            </a:xfrm>
            <a:prstGeom prst="rect">
              <a:avLst/>
            </a:prstGeom>
          </p:spPr>
        </p:pic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C9210D57-A3AB-A3E6-F8AA-0D583757782E}"/>
                </a:ext>
              </a:extLst>
            </p:cNvPr>
            <p:cNvSpPr txBox="1"/>
            <p:nvPr/>
          </p:nvSpPr>
          <p:spPr>
            <a:xfrm>
              <a:off x="2852876" y="6143857"/>
              <a:ext cx="254685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HK" sz="900" b="0" i="0" dirty="0">
                  <a:solidFill>
                    <a:srgbClr val="555555"/>
                  </a:solidFill>
                  <a:effectLst/>
                  <a:latin typeface="Roboto" panose="02000000000000000000" pitchFamily="2" charset="0"/>
                </a:rPr>
                <a:t>Source: https://</a:t>
              </a:r>
              <a:r>
                <a:rPr lang="en-HK" sz="900" b="0" i="0" dirty="0" err="1">
                  <a:solidFill>
                    <a:srgbClr val="555555"/>
                  </a:solidFill>
                  <a:effectLst/>
                  <a:latin typeface="Roboto" panose="02000000000000000000" pitchFamily="2" charset="0"/>
                </a:rPr>
                <a:t>www.biocycle.net</a:t>
              </a:r>
              <a:r>
                <a:rPr lang="en-HK" sz="900" b="0" i="0" dirty="0">
                  <a:solidFill>
                    <a:srgbClr val="555555"/>
                  </a:solidFill>
                  <a:effectLst/>
                  <a:latin typeface="Roboto" panose="02000000000000000000" pitchFamily="2" charset="0"/>
                </a:rPr>
                <a:t>/managing-</a:t>
              </a:r>
              <a:r>
                <a:rPr lang="en-HK" sz="900" b="0" i="0" dirty="0" err="1">
                  <a:solidFill>
                    <a:srgbClr val="555555"/>
                  </a:solidFill>
                  <a:effectLst/>
                  <a:latin typeface="Roboto" panose="02000000000000000000" pitchFamily="2" charset="0"/>
                </a:rPr>
                <a:t>odors</a:t>
              </a:r>
              <a:r>
                <a:rPr lang="en-HK" sz="900" b="0" i="0" dirty="0">
                  <a:solidFill>
                    <a:srgbClr val="555555"/>
                  </a:solidFill>
                  <a:effectLst/>
                  <a:latin typeface="Roboto" panose="02000000000000000000" pitchFamily="2" charset="0"/>
                </a:rPr>
                <a:t>-in-organics-recycling/</a:t>
              </a:r>
              <a:endParaRPr lang="en-US" sz="900" dirty="0"/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47574CFA-0D58-210D-065D-A68D4244BDBD}"/>
              </a:ext>
            </a:extLst>
          </p:cNvPr>
          <p:cNvGrpSpPr/>
          <p:nvPr/>
        </p:nvGrpSpPr>
        <p:grpSpPr>
          <a:xfrm>
            <a:off x="6527722" y="1819239"/>
            <a:ext cx="2546858" cy="2343884"/>
            <a:chOff x="522541" y="4480216"/>
            <a:chExt cx="2546858" cy="2343884"/>
          </a:xfrm>
        </p:grpSpPr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643D882C-4C7D-590B-845D-B6B94FCAE4FD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724947" y="4480216"/>
              <a:ext cx="1571649" cy="2058696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90E5CA4-645E-783B-6D45-FAEF98C0C2C9}"/>
                </a:ext>
              </a:extLst>
            </p:cNvPr>
            <p:cNvSpPr txBox="1"/>
            <p:nvPr/>
          </p:nvSpPr>
          <p:spPr>
            <a:xfrm>
              <a:off x="522541" y="6593268"/>
              <a:ext cx="2546858" cy="2308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HK" sz="900" b="0" i="0" dirty="0">
                  <a:solidFill>
                    <a:srgbClr val="555555"/>
                  </a:solidFill>
                  <a:effectLst/>
                  <a:latin typeface="Roboto" panose="02000000000000000000" pitchFamily="2" charset="0"/>
                </a:rPr>
                <a:t>Source:greenworld2010.blogspot.com</a:t>
              </a:r>
              <a:endParaRPr lang="en-US" sz="900" dirty="0"/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2C85CEAA-77C7-BEBD-C228-D9870C15B1F4}"/>
              </a:ext>
            </a:extLst>
          </p:cNvPr>
          <p:cNvGrpSpPr/>
          <p:nvPr/>
        </p:nvGrpSpPr>
        <p:grpSpPr>
          <a:xfrm>
            <a:off x="8944545" y="4502036"/>
            <a:ext cx="3237853" cy="2068327"/>
            <a:chOff x="8115947" y="4502122"/>
            <a:chExt cx="3237853" cy="2068327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ECE39F60-F5C8-376F-D25B-D6143E609535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8261609" y="4502122"/>
              <a:ext cx="2530489" cy="1752719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06DA66BA-6D9B-7728-CF3F-F4AB331442D1}"/>
                </a:ext>
              </a:extLst>
            </p:cNvPr>
            <p:cNvSpPr txBox="1"/>
            <p:nvPr/>
          </p:nvSpPr>
          <p:spPr>
            <a:xfrm>
              <a:off x="8115947" y="6339617"/>
              <a:ext cx="3237853" cy="2308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HK" sz="900" b="0" i="0" dirty="0">
                  <a:solidFill>
                    <a:srgbClr val="555555"/>
                  </a:solidFill>
                  <a:effectLst/>
                  <a:latin typeface="Roboto" panose="02000000000000000000" pitchFamily="2" charset="0"/>
                </a:rPr>
                <a:t>Source: https://</a:t>
              </a:r>
              <a:r>
                <a:rPr lang="en-HK" sz="900" b="0" i="0" dirty="0" err="1">
                  <a:solidFill>
                    <a:srgbClr val="555555"/>
                  </a:solidFill>
                  <a:effectLst/>
                  <a:latin typeface="Roboto" panose="02000000000000000000" pitchFamily="2" charset="0"/>
                </a:rPr>
                <a:t>en.wikipedia.org</a:t>
              </a:r>
              <a:r>
                <a:rPr lang="en-HK" sz="900" b="0" i="0" dirty="0">
                  <a:solidFill>
                    <a:srgbClr val="555555"/>
                  </a:solidFill>
                  <a:effectLst/>
                  <a:latin typeface="Roboto" panose="02000000000000000000" pitchFamily="2" charset="0"/>
                </a:rPr>
                <a:t>/wiki/</a:t>
              </a:r>
              <a:r>
                <a:rPr lang="en-HK" sz="900" b="0" i="0" dirty="0" err="1">
                  <a:solidFill>
                    <a:srgbClr val="555555"/>
                  </a:solidFill>
                  <a:effectLst/>
                  <a:latin typeface="Roboto" panose="02000000000000000000" pitchFamily="2" charset="0"/>
                </a:rPr>
                <a:t>Acid_mine_drainage</a:t>
              </a:r>
              <a:endParaRPr lang="en-US" sz="900" dirty="0"/>
            </a:p>
          </p:txBody>
        </p:sp>
      </p:grpSp>
    </p:spTree>
    <p:extLst>
      <p:ext uri="{BB962C8B-B14F-4D97-AF65-F5344CB8AC3E}">
        <p14:creationId xmlns:p14="http://schemas.microsoft.com/office/powerpoint/2010/main" val="40428437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CC9693-A555-9191-BF27-C1A8F1B266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217784"/>
            <a:ext cx="8008088" cy="1325563"/>
          </a:xfrm>
        </p:spPr>
        <p:txBody>
          <a:bodyPr/>
          <a:lstStyle/>
          <a:p>
            <a:r>
              <a:rPr lang="en-US" sz="4000" b="1" dirty="0">
                <a:latin typeface="Candara" panose="020E0502030303020204" pitchFamily="34" charset="0"/>
              </a:rPr>
              <a:t>Reducing </a:t>
            </a:r>
            <a:r>
              <a:rPr lang="en-US" sz="4000" b="1" dirty="0" err="1">
                <a:latin typeface="Candara" panose="020E0502030303020204" pitchFamily="34" charset="0"/>
              </a:rPr>
              <a:t>sulphur</a:t>
            </a:r>
            <a:r>
              <a:rPr lang="en-US" sz="4000" b="1" dirty="0">
                <a:latin typeface="Candara" panose="020E0502030303020204" pitchFamily="34" charset="0"/>
              </a:rPr>
              <a:t>-induced </a:t>
            </a:r>
            <a:br>
              <a:rPr lang="en-US" sz="4000" b="1" dirty="0">
                <a:latin typeface="Candara" panose="020E0502030303020204" pitchFamily="34" charset="0"/>
              </a:rPr>
            </a:br>
            <a:r>
              <a:rPr lang="en-US" sz="4000" b="1" dirty="0">
                <a:latin typeface="Candara" panose="020E0502030303020204" pitchFamily="34" charset="0"/>
              </a:rPr>
              <a:t>pollution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5F42822-3FAB-0180-9B85-328413162C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2005012"/>
            <a:ext cx="6746519" cy="4351338"/>
          </a:xfrm>
        </p:spPr>
        <p:txBody>
          <a:bodyPr>
            <a:normAutofit/>
          </a:bodyPr>
          <a:lstStyle/>
          <a:p>
            <a:pPr algn="l">
              <a:buClr>
                <a:srgbClr val="92D050"/>
              </a:buClr>
              <a:buFont typeface="Wingdings" panose="05000000000000000000" pitchFamily="2" charset="2"/>
              <a:buChar char="§"/>
            </a:pPr>
            <a:r>
              <a:rPr lang="en-HK" sz="2400" b="0" i="0" dirty="0">
                <a:solidFill>
                  <a:srgbClr val="000000"/>
                </a:solidFill>
                <a:effectLst/>
                <a:latin typeface="-apple-system"/>
              </a:rPr>
              <a:t>Significant efforts have recently been directed towards reducing sulphur-induced pollution. </a:t>
            </a:r>
          </a:p>
          <a:p>
            <a:pPr algn="l">
              <a:buClr>
                <a:srgbClr val="92D050"/>
              </a:buClr>
              <a:buFont typeface="Wingdings" panose="05000000000000000000" pitchFamily="2" charset="2"/>
              <a:buChar char="§"/>
            </a:pPr>
            <a:r>
              <a:rPr lang="en-HK" sz="2400" b="0" i="0" dirty="0">
                <a:solidFill>
                  <a:srgbClr val="000000"/>
                </a:solidFill>
                <a:effectLst/>
                <a:latin typeface="-apple-system"/>
              </a:rPr>
              <a:t>It is estimated that the costs associated with sulphur-induced treatment account for 2% to 3% of global GDP (Kruger 2011; </a:t>
            </a:r>
            <a:r>
              <a:rPr lang="en-HK" sz="2400" b="0" i="0" dirty="0" err="1">
                <a:solidFill>
                  <a:srgbClr val="000000"/>
                </a:solidFill>
                <a:effectLst/>
                <a:latin typeface="-apple-system"/>
              </a:rPr>
              <a:t>www.Clarity.io</a:t>
            </a:r>
            <a:r>
              <a:rPr lang="en-HK" sz="2400" b="0" i="0" dirty="0">
                <a:solidFill>
                  <a:srgbClr val="000000"/>
                </a:solidFill>
                <a:effectLst/>
                <a:latin typeface="-apple-system"/>
              </a:rPr>
              <a:t>) </a:t>
            </a:r>
          </a:p>
          <a:p>
            <a:pPr algn="l">
              <a:buClr>
                <a:srgbClr val="92D050"/>
              </a:buClr>
              <a:buFont typeface="Wingdings" panose="05000000000000000000" pitchFamily="2" charset="2"/>
              <a:buChar char="§"/>
            </a:pPr>
            <a:r>
              <a:rPr lang="en-HK" sz="2400" b="0" i="0" dirty="0">
                <a:solidFill>
                  <a:srgbClr val="000000"/>
                </a:solidFill>
                <a:effectLst/>
                <a:latin typeface="-apple-system"/>
              </a:rPr>
              <a:t>Managing sulphate-reducing bacteria (SRB) is crucial for addressing these issues </a:t>
            </a:r>
          </a:p>
          <a:p>
            <a:pPr marL="457200" lvl="1" indent="0">
              <a:buNone/>
            </a:pPr>
            <a:r>
              <a:rPr lang="en-HK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  <a:sym typeface="Wingdings" pitchFamily="2" charset="2"/>
              </a:rPr>
              <a:t>→</a:t>
            </a:r>
            <a:r>
              <a:rPr lang="en-HK" b="0" i="0" dirty="0">
                <a:solidFill>
                  <a:srgbClr val="000000"/>
                </a:solidFill>
                <a:effectLst/>
                <a:latin typeface="-apple-system"/>
                <a:sym typeface="Wingdings" pitchFamily="2" charset="2"/>
              </a:rPr>
              <a:t> nevertheless, no effective methods exist to prevent sulphate reduction</a:t>
            </a:r>
            <a:r>
              <a:rPr lang="en-HK" b="0" i="0" dirty="0">
                <a:solidFill>
                  <a:srgbClr val="000000"/>
                </a:solidFill>
                <a:effectLst/>
                <a:latin typeface="-apple-system"/>
              </a:rPr>
              <a:t> </a:t>
            </a:r>
            <a:endParaRPr lang="en-HK" sz="4800" dirty="0"/>
          </a:p>
          <a:p>
            <a:pPr lvl="1">
              <a:buFont typeface="Wingdings" pitchFamily="2" charset="2"/>
              <a:buChar char="Ø"/>
            </a:pPr>
            <a:endParaRPr lang="en-HK" sz="2000" dirty="0"/>
          </a:p>
          <a:p>
            <a:pPr lvl="1">
              <a:buFont typeface="Wingdings" pitchFamily="2" charset="2"/>
              <a:buChar char="Ø"/>
            </a:pPr>
            <a:endParaRPr lang="en-HK" sz="2000" dirty="0"/>
          </a:p>
          <a:p>
            <a:pPr>
              <a:buFont typeface="Wingdings" pitchFamily="2" charset="2"/>
              <a:buChar char="Ø"/>
            </a:pPr>
            <a:endParaRPr lang="en-US" sz="32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52A1EFE-6B15-28AC-4EDF-92788210B830}"/>
              </a:ext>
            </a:extLst>
          </p:cNvPr>
          <p:cNvSpPr txBox="1"/>
          <p:nvPr/>
        </p:nvSpPr>
        <p:spPr>
          <a:xfrm>
            <a:off x="590947" y="6177424"/>
            <a:ext cx="800808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HK" sz="1200" b="0" i="0" dirty="0">
                <a:solidFill>
                  <a:srgbClr val="1F1F1F"/>
                </a:solidFill>
                <a:effectLst/>
                <a:latin typeface="ElsevierGulliver"/>
              </a:rPr>
              <a:t>Source: </a:t>
            </a:r>
          </a:p>
          <a:p>
            <a:r>
              <a:rPr lang="en-HK" sz="1200" dirty="0"/>
              <a:t>Kruger et al., 2011. Wiley, Hoboken, NJ, USA; https://</a:t>
            </a:r>
            <a:r>
              <a:rPr lang="en-HK" sz="1200" dirty="0" err="1"/>
              <a:t>www.clarity.io</a:t>
            </a:r>
            <a:r>
              <a:rPr lang="en-HK" sz="1200" dirty="0"/>
              <a:t>/blog/a-deep-dive-economic-impacts-of-air-pollution 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42B33288-549A-9A0E-F6A8-C2FA71206B12}"/>
              </a:ext>
            </a:extLst>
          </p:cNvPr>
          <p:cNvGrpSpPr/>
          <p:nvPr/>
        </p:nvGrpSpPr>
        <p:grpSpPr>
          <a:xfrm>
            <a:off x="7070731" y="1992911"/>
            <a:ext cx="4974752" cy="4184513"/>
            <a:chOff x="7070730" y="1738679"/>
            <a:chExt cx="4974752" cy="4184513"/>
          </a:xfrm>
        </p:grpSpPr>
        <p:pic>
          <p:nvPicPr>
            <p:cNvPr id="1026" name="Picture 2" descr="undefined">
              <a:extLst>
                <a:ext uri="{FF2B5EF4-FFF2-40B4-BE49-F238E27FC236}">
                  <a16:creationId xmlns:a16="http://schemas.microsoft.com/office/drawing/2014/main" id="{B23704F2-D057-8A60-6B87-9272B0CCE5B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704485" y="1738679"/>
              <a:ext cx="3362505" cy="29815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0" name="Picture 6" descr="undefined">
              <a:extLst>
                <a:ext uri="{FF2B5EF4-FFF2-40B4-BE49-F238E27FC236}">
                  <a16:creationId xmlns:a16="http://schemas.microsoft.com/office/drawing/2014/main" id="{CD7851F0-8817-8F30-4ACD-539C545DADA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70730" y="4772780"/>
              <a:ext cx="4974752" cy="11504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8CAF4983-C591-B7F6-8CAA-3A3EB1F91B52}"/>
              </a:ext>
            </a:extLst>
          </p:cNvPr>
          <p:cNvSpPr txBox="1"/>
          <p:nvPr/>
        </p:nvSpPr>
        <p:spPr>
          <a:xfrm>
            <a:off x="7983371" y="4568217"/>
            <a:ext cx="12076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/>
              <a:t>Example:</a:t>
            </a:r>
          </a:p>
        </p:txBody>
      </p:sp>
    </p:spTree>
    <p:extLst>
      <p:ext uri="{BB962C8B-B14F-4D97-AF65-F5344CB8AC3E}">
        <p14:creationId xmlns:p14="http://schemas.microsoft.com/office/powerpoint/2010/main" val="32201833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CC9693-A555-9191-BF27-C1A8F1B266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1" y="243623"/>
            <a:ext cx="8008088" cy="1325563"/>
          </a:xfrm>
        </p:spPr>
        <p:txBody>
          <a:bodyPr>
            <a:normAutofit/>
          </a:bodyPr>
          <a:lstStyle/>
          <a:p>
            <a:r>
              <a:rPr lang="en-US" b="1" dirty="0">
                <a:latin typeface="Candara" panose="020E0502030303020204" pitchFamily="34" charset="0"/>
              </a:rPr>
              <a:t>Sulphur-based </a:t>
            </a:r>
            <a:br>
              <a:rPr lang="en-US" b="1" dirty="0">
                <a:latin typeface="Candara" panose="020E0502030303020204" pitchFamily="34" charset="0"/>
              </a:rPr>
            </a:br>
            <a:r>
              <a:rPr lang="en-US" b="1" dirty="0">
                <a:latin typeface="Candara" panose="020E0502030303020204" pitchFamily="34" charset="0"/>
              </a:rPr>
              <a:t>biotechnologies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5F42822-3FAB-0180-9B85-328413162C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1" y="1936893"/>
            <a:ext cx="6166448" cy="4351338"/>
          </a:xfrm>
        </p:spPr>
        <p:txBody>
          <a:bodyPr>
            <a:normAutofit fontScale="77500" lnSpcReduction="2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en-HK" sz="3000" i="0" dirty="0">
                <a:solidFill>
                  <a:srgbClr val="000000"/>
                </a:solidFill>
                <a:effectLst/>
                <a:latin typeface="-apple-system"/>
              </a:rPr>
              <a:t>Alternatively, a variety of environmental technologies that utilize sulphur cycle conversions has been developed, particularly for the treatment of sulphur-laden wastewater 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HK" sz="2400" b="0" i="0" dirty="0">
                <a:solidFill>
                  <a:srgbClr val="000000"/>
                </a:solidFill>
                <a:effectLst/>
                <a:latin typeface="-apple-system"/>
              </a:rPr>
              <a:t>Such as: </a:t>
            </a:r>
          </a:p>
          <a:p>
            <a:pPr>
              <a:lnSpc>
                <a:spcPct val="120000"/>
              </a:lnSpc>
              <a:buClr>
                <a:srgbClr val="92D050"/>
              </a:buClr>
              <a:buFont typeface="Wingdings" panose="05000000000000000000" pitchFamily="2" charset="2"/>
              <a:buChar char="§"/>
            </a:pPr>
            <a:r>
              <a:rPr lang="en-HK" sz="2400" b="1" dirty="0">
                <a:solidFill>
                  <a:srgbClr val="000000"/>
                </a:solidFill>
                <a:latin typeface="-apple-system"/>
              </a:rPr>
              <a:t>B</a:t>
            </a:r>
            <a:r>
              <a:rPr lang="en-HK" sz="2400" b="1" dirty="0">
                <a:solidFill>
                  <a:srgbClr val="000000"/>
                </a:solidFill>
                <a:effectLst/>
                <a:latin typeface="-apple-system"/>
              </a:rPr>
              <a:t>iogenic sulphide processes </a:t>
            </a:r>
            <a:r>
              <a:rPr lang="en-HK" sz="2400" b="0" dirty="0">
                <a:solidFill>
                  <a:srgbClr val="000000"/>
                </a:solidFill>
                <a:effectLst/>
                <a:latin typeface="-apple-system"/>
              </a:rPr>
              <a:t>for removing heavy metals from metal-laden wastewater and acid mine drainage (AMD) and biological desulfurization of natural gas, flue gas, and liquefied petroleum gas.</a:t>
            </a:r>
          </a:p>
          <a:p>
            <a:pPr>
              <a:lnSpc>
                <a:spcPct val="120000"/>
              </a:lnSpc>
              <a:buClr>
                <a:srgbClr val="92D050"/>
              </a:buClr>
              <a:buFont typeface="Wingdings" panose="05000000000000000000" pitchFamily="2" charset="2"/>
              <a:buChar char="§"/>
            </a:pPr>
            <a:r>
              <a:rPr lang="en-GB" sz="2400" b="1" dirty="0"/>
              <a:t>Elemental sulphur-dosed post-denitrification</a:t>
            </a:r>
            <a:r>
              <a:rPr lang="en-GB" sz="2400" dirty="0"/>
              <a:t> methods through induced autotrophic denitrification have recently been developed to improve total nitrogen (TN) removal. </a:t>
            </a:r>
            <a:endParaRPr lang="en-HK" sz="2400" b="0" dirty="0">
              <a:solidFill>
                <a:srgbClr val="000000"/>
              </a:solidFill>
              <a:effectLst/>
              <a:latin typeface="-apple-system"/>
            </a:endParaRPr>
          </a:p>
          <a:p>
            <a:pPr marL="0" indent="0">
              <a:lnSpc>
                <a:spcPct val="120000"/>
              </a:lnSpc>
              <a:buNone/>
            </a:pPr>
            <a:endParaRPr lang="en-HK" sz="3200" dirty="0"/>
          </a:p>
          <a:p>
            <a:pPr marL="457200" lvl="1" indent="0">
              <a:lnSpc>
                <a:spcPct val="120000"/>
              </a:lnSpc>
              <a:buNone/>
            </a:pPr>
            <a:endParaRPr lang="en-HK" sz="3200" dirty="0"/>
          </a:p>
          <a:p>
            <a:pPr lvl="1">
              <a:lnSpc>
                <a:spcPct val="120000"/>
              </a:lnSpc>
            </a:pPr>
            <a:endParaRPr lang="en-HK" sz="3200" dirty="0"/>
          </a:p>
          <a:p>
            <a:pPr>
              <a:lnSpc>
                <a:spcPct val="120000"/>
              </a:lnSpc>
            </a:pPr>
            <a:endParaRPr lang="en-US" sz="4400" dirty="0"/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B6CD56E5-7C5F-65A6-ADD6-6E9A02087076}"/>
              </a:ext>
            </a:extLst>
          </p:cNvPr>
          <p:cNvGrpSpPr/>
          <p:nvPr/>
        </p:nvGrpSpPr>
        <p:grpSpPr>
          <a:xfrm>
            <a:off x="6962620" y="1936893"/>
            <a:ext cx="4791412" cy="2493904"/>
            <a:chOff x="7429739" y="2144969"/>
            <a:chExt cx="4165599" cy="2250167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6F1729C8-8B49-2517-4B1F-9B50A3EE83F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429739" y="2144969"/>
              <a:ext cx="4165599" cy="2250167"/>
            </a:xfrm>
            <a:prstGeom prst="rect">
              <a:avLst/>
            </a:prstGeom>
          </p:spPr>
        </p:pic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8714172D-0CC0-0D84-2A3B-BEA0678F1453}"/>
                </a:ext>
              </a:extLst>
            </p:cNvPr>
            <p:cNvSpPr txBox="1"/>
            <p:nvPr/>
          </p:nvSpPr>
          <p:spPr>
            <a:xfrm>
              <a:off x="7429739" y="4004521"/>
              <a:ext cx="2490774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800" dirty="0">
                  <a:solidFill>
                    <a:schemeClr val="bg1">
                      <a:lumMod val="50000"/>
                    </a:schemeClr>
                  </a:solidFill>
                </a:rPr>
                <a:t>Huisman et al., 2006. Hydrometallurgy 83, 106-113.</a:t>
              </a: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D2F3AA0F-54C0-9CCF-3B50-0B37A27F259B}"/>
              </a:ext>
            </a:extLst>
          </p:cNvPr>
          <p:cNvGrpSpPr/>
          <p:nvPr/>
        </p:nvGrpSpPr>
        <p:grpSpPr>
          <a:xfrm>
            <a:off x="6822141" y="4329953"/>
            <a:ext cx="5289177" cy="2161821"/>
            <a:chOff x="7326420" y="4582328"/>
            <a:chExt cx="4427612" cy="1705903"/>
          </a:xfrm>
        </p:grpSpPr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38D9E2D1-2516-A8A8-3F33-5475A9073B3F}"/>
                </a:ext>
              </a:extLst>
            </p:cNvPr>
            <p:cNvGrpSpPr/>
            <p:nvPr/>
          </p:nvGrpSpPr>
          <p:grpSpPr>
            <a:xfrm>
              <a:off x="7326420" y="4582328"/>
              <a:ext cx="4427612" cy="1467758"/>
              <a:chOff x="7326420" y="4582328"/>
              <a:chExt cx="4427612" cy="1467758"/>
            </a:xfrm>
          </p:grpSpPr>
          <p:pic>
            <p:nvPicPr>
              <p:cNvPr id="9" name="Picture 8">
                <a:extLst>
                  <a:ext uri="{FF2B5EF4-FFF2-40B4-BE49-F238E27FC236}">
                    <a16:creationId xmlns:a16="http://schemas.microsoft.com/office/drawing/2014/main" id="{7CC2012E-C08D-0AC3-6FFD-CF1E323102D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rcRect t="13235"/>
              <a:stretch/>
            </p:blipFill>
            <p:spPr>
              <a:xfrm>
                <a:off x="7326420" y="4666273"/>
                <a:ext cx="4427612" cy="1383813"/>
              </a:xfrm>
              <a:prstGeom prst="rect">
                <a:avLst/>
              </a:prstGeom>
            </p:spPr>
          </p:pic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CC32F022-E285-ED82-3A05-91DBB428E432}"/>
                  </a:ext>
                </a:extLst>
              </p:cNvPr>
              <p:cNvSpPr/>
              <p:nvPr/>
            </p:nvSpPr>
            <p:spPr>
              <a:xfrm>
                <a:off x="7556740" y="4582328"/>
                <a:ext cx="258792" cy="26708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BBB7EA07-D7B9-7775-89D9-9F2F903B6ED5}"/>
                </a:ext>
              </a:extLst>
            </p:cNvPr>
            <p:cNvSpPr txBox="1"/>
            <p:nvPr/>
          </p:nvSpPr>
          <p:spPr>
            <a:xfrm>
              <a:off x="7429739" y="6072787"/>
              <a:ext cx="3724736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800" dirty="0">
                  <a:solidFill>
                    <a:schemeClr val="bg1">
                      <a:lumMod val="50000"/>
                    </a:schemeClr>
                  </a:solidFill>
                </a:rPr>
                <a:t>Cui et al., 2019. Applied Microbiology and Biotechnology 103, 6023-6039.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647221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CC9693-A555-9191-BF27-C1A8F1B266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7453" y="1508"/>
            <a:ext cx="8008088" cy="1325563"/>
          </a:xfrm>
        </p:spPr>
        <p:txBody>
          <a:bodyPr>
            <a:normAutofit/>
          </a:bodyPr>
          <a:lstStyle/>
          <a:p>
            <a:r>
              <a:rPr lang="en-US" b="1" dirty="0">
                <a:latin typeface="Candara" panose="020E0502030303020204" pitchFamily="34" charset="0"/>
              </a:rPr>
              <a:t>SANI</a:t>
            </a:r>
            <a:r>
              <a:rPr lang="en-GB" b="1" baseline="30000" dirty="0">
                <a:latin typeface="Candara" panose="020E0502030303020204" pitchFamily="34" charset="0"/>
              </a:rPr>
              <a:t>®</a:t>
            </a:r>
            <a:r>
              <a:rPr lang="en-US" b="1" dirty="0">
                <a:latin typeface="Candara" panose="020E0502030303020204" pitchFamily="34" charset="0"/>
              </a:rPr>
              <a:t> process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5F42822-3FAB-0180-9B85-328413162C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77453" y="1665754"/>
            <a:ext cx="4761347" cy="4690595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120000"/>
              </a:lnSpc>
              <a:buClr>
                <a:srgbClr val="92D050"/>
              </a:buClr>
              <a:buFont typeface="Wingdings" panose="05000000000000000000" pitchFamily="2" charset="2"/>
              <a:buChar char="§"/>
            </a:pPr>
            <a:r>
              <a:rPr lang="en-GB" sz="2400" dirty="0"/>
              <a:t>Moreover, a new biological wastewater treatment process, namely the </a:t>
            </a:r>
            <a:r>
              <a:rPr lang="en-GB" sz="2400" b="1" dirty="0"/>
              <a:t>sulphate reduction, Autotrophic denitrification, Nitrification Integrated (SANI®) </a:t>
            </a:r>
            <a:r>
              <a:rPr lang="en-GB" sz="2400" dirty="0"/>
              <a:t>process has been developed recently.  </a:t>
            </a:r>
          </a:p>
          <a:p>
            <a:pPr>
              <a:lnSpc>
                <a:spcPct val="120000"/>
              </a:lnSpc>
              <a:buClr>
                <a:srgbClr val="92D050"/>
              </a:buClr>
              <a:buFont typeface="Wingdings" panose="05000000000000000000" pitchFamily="2" charset="2"/>
              <a:buChar char="§"/>
            </a:pPr>
            <a:r>
              <a:rPr lang="en-GB" sz="2400" dirty="0"/>
              <a:t>The concept of this novel biological treatment process builds on sulphate </a:t>
            </a:r>
            <a:r>
              <a:rPr lang="en-GB" sz="2400" dirty="0">
                <a:sym typeface="Symbol" pitchFamily="2" charset="2"/>
              </a:rPr>
              <a:t> </a:t>
            </a:r>
            <a:r>
              <a:rPr lang="en-GB" sz="2400" dirty="0"/>
              <a:t>sulphide </a:t>
            </a:r>
            <a:r>
              <a:rPr lang="en-GB" sz="2400" dirty="0">
                <a:sym typeface="Symbol" pitchFamily="2" charset="2"/>
              </a:rPr>
              <a:t> </a:t>
            </a:r>
            <a:r>
              <a:rPr lang="en-GB" sz="2400" dirty="0"/>
              <a:t>sulphate conversion-mediated organic carbon (C) and nitrogen (N) removal, which moves C and N removal integration into C, N, and S removal integration.</a:t>
            </a:r>
            <a:endParaRPr lang="en-HK" sz="2400" dirty="0"/>
          </a:p>
          <a:p>
            <a:pPr>
              <a:lnSpc>
                <a:spcPct val="120000"/>
              </a:lnSpc>
              <a:buFont typeface="Wingdings" pitchFamily="2" charset="2"/>
              <a:buChar char="Ø"/>
            </a:pPr>
            <a:endParaRPr lang="en-HK" sz="2400" dirty="0"/>
          </a:p>
          <a:p>
            <a:pPr>
              <a:lnSpc>
                <a:spcPct val="120000"/>
              </a:lnSpc>
              <a:buFont typeface="Wingdings" pitchFamily="2" charset="2"/>
              <a:buChar char="Ø"/>
            </a:pPr>
            <a:endParaRPr lang="en-US" sz="3600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B3E764A-F707-445D-A843-BC3BBB8694D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10362" y="2343120"/>
            <a:ext cx="6681638" cy="377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43271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5F42822-3FAB-0180-9B85-328413162C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4411" y="735314"/>
            <a:ext cx="8499423" cy="4351338"/>
          </a:xfrm>
        </p:spPr>
        <p:txBody>
          <a:bodyPr>
            <a:normAutofit/>
          </a:bodyPr>
          <a:lstStyle/>
          <a:p>
            <a:pPr>
              <a:buClr>
                <a:srgbClr val="92D050"/>
              </a:buClr>
              <a:buFont typeface="Wingdings" panose="05000000000000000000" pitchFamily="2" charset="2"/>
              <a:buChar char="§"/>
            </a:pPr>
            <a:r>
              <a:rPr lang="en-GB" sz="2000" dirty="0"/>
              <a:t>As the first sulphur-based biological treatment process for mainstream wastewater treatment, the SANI® process has been developed to deal with saline wastewater with sludge being significantly minimized. </a:t>
            </a:r>
          </a:p>
          <a:p>
            <a:pPr>
              <a:buClr>
                <a:srgbClr val="92D050"/>
              </a:buClr>
              <a:buFont typeface="Wingdings" panose="05000000000000000000" pitchFamily="2" charset="2"/>
              <a:buChar char="§"/>
            </a:pPr>
            <a:r>
              <a:rPr lang="en-GB" sz="2000" dirty="0"/>
              <a:t>More importantly, the SANI® process offers an opportunity to use seawater for toilet flushing as an economic water resource for water-scarce populous coastal cities and islands. It could also assist in the energy-efficient treatment of sulphur-laden industrial wastewaters for nutrient removal. </a:t>
            </a:r>
            <a:endParaRPr lang="en-HK" sz="2000" dirty="0"/>
          </a:p>
          <a:p>
            <a:pPr>
              <a:buFont typeface="Wingdings" pitchFamily="2" charset="2"/>
              <a:buChar char="Ø"/>
            </a:pPr>
            <a:endParaRPr lang="en-HK" sz="2000" dirty="0"/>
          </a:p>
          <a:p>
            <a:pPr>
              <a:buFont typeface="Wingdings" pitchFamily="2" charset="2"/>
              <a:buChar char="Ø"/>
            </a:pPr>
            <a:endParaRPr lang="en-US" sz="3200" dirty="0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A052B550-6C09-7266-7262-C222F9FD53C1}"/>
              </a:ext>
            </a:extLst>
          </p:cNvPr>
          <p:cNvGrpSpPr/>
          <p:nvPr/>
        </p:nvGrpSpPr>
        <p:grpSpPr>
          <a:xfrm>
            <a:off x="477962" y="3024747"/>
            <a:ext cx="4770920" cy="2891177"/>
            <a:chOff x="416924" y="3290419"/>
            <a:chExt cx="4770920" cy="2891177"/>
          </a:xfrm>
        </p:grpSpPr>
        <p:pic>
          <p:nvPicPr>
            <p:cNvPr id="2052" name="Picture 4" descr="Figure 1">
              <a:extLst>
                <a:ext uri="{FF2B5EF4-FFF2-40B4-BE49-F238E27FC236}">
                  <a16:creationId xmlns:a16="http://schemas.microsoft.com/office/drawing/2014/main" id="{F1C7B352-47CC-7555-BC96-0F316A3A203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6924" y="3290419"/>
              <a:ext cx="4770920" cy="289117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5268B4A8-B65C-0B30-9E75-57172610120A}"/>
                </a:ext>
              </a:extLst>
            </p:cNvPr>
            <p:cNvSpPr/>
            <p:nvPr/>
          </p:nvSpPr>
          <p:spPr>
            <a:xfrm>
              <a:off x="541343" y="3429000"/>
              <a:ext cx="258792" cy="26708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A4A52778-79C1-460A-07EE-D251F5E8FD03}"/>
              </a:ext>
            </a:extLst>
          </p:cNvPr>
          <p:cNvSpPr txBox="1"/>
          <p:nvPr/>
        </p:nvSpPr>
        <p:spPr>
          <a:xfrm>
            <a:off x="420802" y="6029688"/>
            <a:ext cx="49056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>
                <a:solidFill>
                  <a:schemeClr val="bg1">
                    <a:lumMod val="50000"/>
                  </a:schemeClr>
                </a:solidFill>
              </a:rPr>
              <a:t>Liu et al., 2016. Engineering 2, 460-469; </a:t>
            </a:r>
          </a:p>
          <a:p>
            <a:pPr algn="ctr"/>
            <a:r>
              <a:rPr lang="en-US" sz="1000" dirty="0">
                <a:solidFill>
                  <a:schemeClr val="bg1">
                    <a:lumMod val="50000"/>
                  </a:schemeClr>
                </a:solidFill>
              </a:rPr>
              <a:t>Zhang et al, 2023. Environmental Science &amp; Technology 57, 5068-5078.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644C6C9A-6EEF-FE7E-9B40-1A55D3543E04}"/>
              </a:ext>
            </a:extLst>
          </p:cNvPr>
          <p:cNvGrpSpPr/>
          <p:nvPr/>
        </p:nvGrpSpPr>
        <p:grpSpPr>
          <a:xfrm>
            <a:off x="5775433" y="3124951"/>
            <a:ext cx="6056803" cy="3248493"/>
            <a:chOff x="5775433" y="3124951"/>
            <a:chExt cx="6056803" cy="3248493"/>
          </a:xfrm>
        </p:grpSpPr>
        <p:pic>
          <p:nvPicPr>
            <p:cNvPr id="2050" name="Picture 2" descr="The seawater toilet flushing produces saline wastewater with a salinity of 1–1.5%.">
              <a:extLst>
                <a:ext uri="{FF2B5EF4-FFF2-40B4-BE49-F238E27FC236}">
                  <a16:creationId xmlns:a16="http://schemas.microsoft.com/office/drawing/2014/main" id="{EB337505-8825-B5B6-C1E1-209136670A9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75433" y="3124951"/>
              <a:ext cx="6056803" cy="289117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DAB02786-9FDA-0F34-A3D5-5815D14D4813}"/>
                </a:ext>
              </a:extLst>
            </p:cNvPr>
            <p:cNvSpPr txBox="1"/>
            <p:nvPr/>
          </p:nvSpPr>
          <p:spPr>
            <a:xfrm>
              <a:off x="6351033" y="6127223"/>
              <a:ext cx="490560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dirty="0">
                  <a:solidFill>
                    <a:schemeClr val="bg1">
                      <a:lumMod val="50000"/>
                    </a:schemeClr>
                  </a:solidFill>
                </a:rPr>
                <a:t>Ali et al, 2022. Water Reuse 12, 346.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3917054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F13C74B1-5B17-4795-BED0-7140497B44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E8C3018-DA50-E198-58C4-3A3D7EA887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322" y="38703"/>
            <a:ext cx="6970955" cy="1956841"/>
          </a:xfrm>
        </p:spPr>
        <p:txBody>
          <a:bodyPr anchor="ctr">
            <a:noAutofit/>
          </a:bodyPr>
          <a:lstStyle/>
          <a:p>
            <a:r>
              <a:rPr lang="en-US" altLang="zh-CN" b="1" dirty="0">
                <a:latin typeface="Candara" panose="020E0502030303020204" pitchFamily="34" charset="0"/>
              </a:rPr>
              <a:t>Sulphur-based Wastewater Treatment Course</a:t>
            </a:r>
            <a:endParaRPr lang="en-US" b="1" dirty="0">
              <a:latin typeface="Candara" panose="020E0502030303020204" pitchFamily="34" charset="0"/>
            </a:endParaRPr>
          </a:p>
        </p:txBody>
      </p:sp>
      <p:sp>
        <p:nvSpPr>
          <p:cNvPr id="11" name="sketchy line">
            <a:extLst>
              <a:ext uri="{FF2B5EF4-FFF2-40B4-BE49-F238E27FC236}">
                <a16:creationId xmlns:a16="http://schemas.microsoft.com/office/drawing/2014/main" id="{D4974D33-8DC5-464E-8C6D-BE58F0669C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80" y="2586994"/>
            <a:ext cx="3474720" cy="18288"/>
          </a:xfrm>
          <a:custGeom>
            <a:avLst/>
            <a:gdLst>
              <a:gd name="connsiteX0" fmla="*/ 0 w 3474720"/>
              <a:gd name="connsiteY0" fmla="*/ 0 h 18288"/>
              <a:gd name="connsiteX1" fmla="*/ 694944 w 3474720"/>
              <a:gd name="connsiteY1" fmla="*/ 0 h 18288"/>
              <a:gd name="connsiteX2" fmla="*/ 1355141 w 3474720"/>
              <a:gd name="connsiteY2" fmla="*/ 0 h 18288"/>
              <a:gd name="connsiteX3" fmla="*/ 2015338 w 3474720"/>
              <a:gd name="connsiteY3" fmla="*/ 0 h 18288"/>
              <a:gd name="connsiteX4" fmla="*/ 2779776 w 3474720"/>
              <a:gd name="connsiteY4" fmla="*/ 0 h 18288"/>
              <a:gd name="connsiteX5" fmla="*/ 3474720 w 3474720"/>
              <a:gd name="connsiteY5" fmla="*/ 0 h 18288"/>
              <a:gd name="connsiteX6" fmla="*/ 3474720 w 3474720"/>
              <a:gd name="connsiteY6" fmla="*/ 18288 h 18288"/>
              <a:gd name="connsiteX7" fmla="*/ 2779776 w 3474720"/>
              <a:gd name="connsiteY7" fmla="*/ 18288 h 18288"/>
              <a:gd name="connsiteX8" fmla="*/ 2189074 w 3474720"/>
              <a:gd name="connsiteY8" fmla="*/ 18288 h 18288"/>
              <a:gd name="connsiteX9" fmla="*/ 1528877 w 3474720"/>
              <a:gd name="connsiteY9" fmla="*/ 18288 h 18288"/>
              <a:gd name="connsiteX10" fmla="*/ 868680 w 3474720"/>
              <a:gd name="connsiteY10" fmla="*/ 18288 h 18288"/>
              <a:gd name="connsiteX11" fmla="*/ 0 w 3474720"/>
              <a:gd name="connsiteY11" fmla="*/ 18288 h 18288"/>
              <a:gd name="connsiteX12" fmla="*/ 0 w 3474720"/>
              <a:gd name="connsiteY12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474720" h="18288" fill="none" extrusionOk="0">
                <a:moveTo>
                  <a:pt x="0" y="0"/>
                </a:moveTo>
                <a:cubicBezTo>
                  <a:pt x="224454" y="-14544"/>
                  <a:pt x="495407" y="26540"/>
                  <a:pt x="694944" y="0"/>
                </a:cubicBezTo>
                <a:cubicBezTo>
                  <a:pt x="894481" y="-26540"/>
                  <a:pt x="1130063" y="24713"/>
                  <a:pt x="1355141" y="0"/>
                </a:cubicBezTo>
                <a:cubicBezTo>
                  <a:pt x="1580219" y="-24713"/>
                  <a:pt x="1820099" y="26695"/>
                  <a:pt x="2015338" y="0"/>
                </a:cubicBezTo>
                <a:cubicBezTo>
                  <a:pt x="2210577" y="-26695"/>
                  <a:pt x="2402045" y="165"/>
                  <a:pt x="2779776" y="0"/>
                </a:cubicBezTo>
                <a:cubicBezTo>
                  <a:pt x="3157507" y="-165"/>
                  <a:pt x="3286859" y="-15571"/>
                  <a:pt x="3474720" y="0"/>
                </a:cubicBezTo>
                <a:cubicBezTo>
                  <a:pt x="3474286" y="7551"/>
                  <a:pt x="3474253" y="9822"/>
                  <a:pt x="3474720" y="18288"/>
                </a:cubicBezTo>
                <a:cubicBezTo>
                  <a:pt x="3233904" y="29845"/>
                  <a:pt x="2945134" y="-5256"/>
                  <a:pt x="2779776" y="18288"/>
                </a:cubicBezTo>
                <a:cubicBezTo>
                  <a:pt x="2614418" y="41832"/>
                  <a:pt x="2339768" y="22709"/>
                  <a:pt x="2189074" y="18288"/>
                </a:cubicBezTo>
                <a:cubicBezTo>
                  <a:pt x="2038380" y="13867"/>
                  <a:pt x="1817434" y="-4947"/>
                  <a:pt x="1528877" y="18288"/>
                </a:cubicBezTo>
                <a:cubicBezTo>
                  <a:pt x="1240320" y="41523"/>
                  <a:pt x="1042447" y="37198"/>
                  <a:pt x="868680" y="18288"/>
                </a:cubicBezTo>
                <a:cubicBezTo>
                  <a:pt x="694913" y="-622"/>
                  <a:pt x="233232" y="44909"/>
                  <a:pt x="0" y="18288"/>
                </a:cubicBezTo>
                <a:cubicBezTo>
                  <a:pt x="60" y="11696"/>
                  <a:pt x="66" y="3758"/>
                  <a:pt x="0" y="0"/>
                </a:cubicBezTo>
                <a:close/>
              </a:path>
              <a:path w="3474720" h="18288" stroke="0" extrusionOk="0">
                <a:moveTo>
                  <a:pt x="0" y="0"/>
                </a:moveTo>
                <a:cubicBezTo>
                  <a:pt x="202328" y="-14716"/>
                  <a:pt x="332722" y="-11499"/>
                  <a:pt x="625450" y="0"/>
                </a:cubicBezTo>
                <a:cubicBezTo>
                  <a:pt x="918178" y="11499"/>
                  <a:pt x="1096688" y="5123"/>
                  <a:pt x="1389888" y="0"/>
                </a:cubicBezTo>
                <a:cubicBezTo>
                  <a:pt x="1683088" y="-5123"/>
                  <a:pt x="1835981" y="-14038"/>
                  <a:pt x="1980590" y="0"/>
                </a:cubicBezTo>
                <a:cubicBezTo>
                  <a:pt x="2125199" y="14038"/>
                  <a:pt x="2396099" y="-7203"/>
                  <a:pt x="2571293" y="0"/>
                </a:cubicBezTo>
                <a:cubicBezTo>
                  <a:pt x="2746487" y="7203"/>
                  <a:pt x="3041609" y="-12036"/>
                  <a:pt x="3474720" y="0"/>
                </a:cubicBezTo>
                <a:cubicBezTo>
                  <a:pt x="3474638" y="4406"/>
                  <a:pt x="3474631" y="9982"/>
                  <a:pt x="3474720" y="18288"/>
                </a:cubicBezTo>
                <a:cubicBezTo>
                  <a:pt x="3324873" y="21876"/>
                  <a:pt x="3136771" y="12587"/>
                  <a:pt x="2814523" y="18288"/>
                </a:cubicBezTo>
                <a:cubicBezTo>
                  <a:pt x="2492275" y="23989"/>
                  <a:pt x="2294402" y="47111"/>
                  <a:pt x="2154326" y="18288"/>
                </a:cubicBezTo>
                <a:cubicBezTo>
                  <a:pt x="2014250" y="-10535"/>
                  <a:pt x="1820317" y="33903"/>
                  <a:pt x="1494130" y="18288"/>
                </a:cubicBezTo>
                <a:cubicBezTo>
                  <a:pt x="1167943" y="2673"/>
                  <a:pt x="948432" y="14868"/>
                  <a:pt x="729691" y="18288"/>
                </a:cubicBezTo>
                <a:cubicBezTo>
                  <a:pt x="510950" y="21708"/>
                  <a:pt x="264032" y="24354"/>
                  <a:pt x="0" y="18288"/>
                </a:cubicBezTo>
                <a:cubicBezTo>
                  <a:pt x="189" y="14288"/>
                  <a:pt x="-703" y="3747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xmlns="" sd="286374121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593C5EA7-03FF-AE20-AB2F-817FA7FF04D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9908" y="1995544"/>
            <a:ext cx="5583493" cy="2522977"/>
          </a:xfrm>
          <a:solidFill>
            <a:schemeClr val="bg1"/>
          </a:solidFill>
        </p:spPr>
        <p:txBody>
          <a:bodyPr>
            <a:normAutofit/>
          </a:bodyPr>
          <a:lstStyle/>
          <a:p>
            <a:pPr>
              <a:buClr>
                <a:srgbClr val="92D050"/>
              </a:buClr>
              <a:buFont typeface="Wingdings" panose="05000000000000000000" pitchFamily="2" charset="2"/>
              <a:buChar char="§"/>
            </a:pPr>
            <a:r>
              <a:rPr lang="en-HK" sz="2000" kern="100" dirty="0">
                <a:effectLst/>
                <a:latin typeface="Calibri" panose="020F0502020204030204" pitchFamily="34" charset="0"/>
                <a:ea typeface="PMingLiU" panose="02020500000000000000" pitchFamily="18" charset="-120"/>
                <a:cs typeface="Times New Roman" panose="02020603050405020304" pitchFamily="18" charset="0"/>
              </a:rPr>
              <a:t>This course offers an in-depth exploration of sulphur-based wastewater treatment technology, designed to equip participants with a thorough understanding of both fundamental principles and advanced applications in this field.</a:t>
            </a:r>
          </a:p>
          <a:p>
            <a:pPr algn="l">
              <a:buClr>
                <a:srgbClr val="92D050"/>
              </a:buClr>
              <a:buFont typeface="Wingdings" panose="05000000000000000000" pitchFamily="2" charset="2"/>
              <a:buChar char="§"/>
            </a:pPr>
            <a:r>
              <a:rPr lang="en-HK" sz="2000" i="0" dirty="0">
                <a:solidFill>
                  <a:srgbClr val="000000"/>
                </a:solidFill>
                <a:effectLst/>
              </a:rPr>
              <a:t>Upon successful completion of this course, you will be able to:</a:t>
            </a:r>
            <a:r>
              <a:rPr lang="en-HK" sz="2000" kern="100" dirty="0">
                <a:effectLst/>
                <a:latin typeface="Calibri" panose="020F0502020204030204" pitchFamily="34" charset="0"/>
                <a:ea typeface="PMingLiU" panose="02020500000000000000" pitchFamily="18" charset="-120"/>
                <a:cs typeface="Times New Roman" panose="02020603050405020304" pitchFamily="18" charset="0"/>
              </a:rPr>
              <a:t> </a:t>
            </a:r>
          </a:p>
        </p:txBody>
      </p:sp>
      <p:graphicFrame>
        <p:nvGraphicFramePr>
          <p:cNvPr id="7" name="Diagram 6">
            <a:extLst>
              <a:ext uri="{FF2B5EF4-FFF2-40B4-BE49-F238E27FC236}">
                <a16:creationId xmlns:a16="http://schemas.microsoft.com/office/drawing/2014/main" id="{088D4F8F-D8B5-222F-0BDB-59F07BD1632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57335386"/>
              </p:ext>
            </p:extLst>
          </p:nvPr>
        </p:nvGraphicFramePr>
        <p:xfrm>
          <a:off x="640080" y="4231855"/>
          <a:ext cx="4846320" cy="23007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215497384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22B704-9B39-48DC-89EA-4885A5C241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730787FC-121D-497D-B423-E7CB67C64F8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77971768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19807</TotalTime>
  <Words>1475</Words>
  <Application>Microsoft Office PowerPoint</Application>
  <PresentationFormat>Widescreen</PresentationFormat>
  <Paragraphs>118</Paragraphs>
  <Slides>9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17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27" baseType="lpstr">
      <vt:lpstr>DengXian</vt:lpstr>
      <vt:lpstr>DengXian</vt:lpstr>
      <vt:lpstr>等线 Light</vt:lpstr>
      <vt:lpstr>PMingLiU</vt:lpstr>
      <vt:lpstr>-apple-system</vt:lpstr>
      <vt:lpstr>Aptos</vt:lpstr>
      <vt:lpstr>Arial</vt:lpstr>
      <vt:lpstr>Calibri</vt:lpstr>
      <vt:lpstr>Calibri Light</vt:lpstr>
      <vt:lpstr>Candara</vt:lpstr>
      <vt:lpstr>Courier New</vt:lpstr>
      <vt:lpstr>ElsevierGulliver</vt:lpstr>
      <vt:lpstr>Roboto</vt:lpstr>
      <vt:lpstr>Roboto Slab</vt:lpstr>
      <vt:lpstr>Symbol</vt:lpstr>
      <vt:lpstr>Times New Roman</vt:lpstr>
      <vt:lpstr>Wingdings</vt:lpstr>
      <vt:lpstr>Office Theme</vt:lpstr>
      <vt:lpstr>PowerPoint Presentation</vt:lpstr>
      <vt:lpstr>Sulphur is a vital element for life</vt:lpstr>
      <vt:lpstr>Sulphur pollution</vt:lpstr>
      <vt:lpstr>Reducing sulphur-induced  pollution</vt:lpstr>
      <vt:lpstr>Sulphur-based  biotechnologies</vt:lpstr>
      <vt:lpstr>SANI® process</vt:lpstr>
      <vt:lpstr>PowerPoint Presentation</vt:lpstr>
      <vt:lpstr>Sulphur-based Wastewater Treatment Course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Damir Brdanovic</dc:creator>
  <cp:lastModifiedBy>Damir Brdanovic</cp:lastModifiedBy>
  <cp:revision>48</cp:revision>
  <dcterms:created xsi:type="dcterms:W3CDTF">2023-08-11T12:27:25Z</dcterms:created>
  <dcterms:modified xsi:type="dcterms:W3CDTF">2024-11-23T13:32:58Z</dcterms:modified>
</cp:coreProperties>
</file>