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5"/>
  </p:notesMasterIdLst>
  <p:sldIdLst>
    <p:sldId id="261" r:id="rId3"/>
    <p:sldId id="354" r:id="rId4"/>
    <p:sldId id="381" r:id="rId5"/>
    <p:sldId id="382" r:id="rId6"/>
    <p:sldId id="383" r:id="rId7"/>
    <p:sldId id="353" r:id="rId8"/>
    <p:sldId id="366" r:id="rId9"/>
    <p:sldId id="355" r:id="rId10"/>
    <p:sldId id="356" r:id="rId11"/>
    <p:sldId id="362" r:id="rId12"/>
    <p:sldId id="357" r:id="rId13"/>
    <p:sldId id="359" r:id="rId14"/>
    <p:sldId id="384" r:id="rId15"/>
    <p:sldId id="360" r:id="rId16"/>
    <p:sldId id="361" r:id="rId17"/>
    <p:sldId id="379" r:id="rId18"/>
    <p:sldId id="363" r:id="rId19"/>
    <p:sldId id="380" r:id="rId20"/>
    <p:sldId id="364" r:id="rId21"/>
    <p:sldId id="365" r:id="rId22"/>
    <p:sldId id="367" r:id="rId23"/>
    <p:sldId id="263"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a:srgbClr val="0D0D0D"/>
    <a:srgbClr val="E2E2E2"/>
    <a:srgbClr val="209FFC"/>
    <a:srgbClr val="909D48"/>
    <a:srgbClr val="D5EC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26" autoAdjust="0"/>
    <p:restoredTop sz="87891"/>
  </p:normalViewPr>
  <p:slideViewPr>
    <p:cSldViewPr snapToGrid="0">
      <p:cViewPr varScale="1">
        <p:scale>
          <a:sx n="97" d="100"/>
          <a:sy n="97" d="100"/>
        </p:scale>
        <p:origin x="118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B81C8C-5C59-4B4A-8B1F-720AD08C3FBC}" type="datetimeFigureOut">
              <a:rPr lang="en-US" smtClean="0"/>
              <a:t>11/23/2024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E1CF1B-2638-FD41-AD31-BA57FCE6B272}" type="slidenum">
              <a:rPr lang="en-US" smtClean="0"/>
              <a:t>‹#›</a:t>
            </a:fld>
            <a:endParaRPr lang="en-US"/>
          </a:p>
        </p:txBody>
      </p:sp>
    </p:spTree>
    <p:extLst>
      <p:ext uri="{BB962C8B-B14F-4D97-AF65-F5344CB8AC3E}">
        <p14:creationId xmlns:p14="http://schemas.microsoft.com/office/powerpoint/2010/main" val="3628554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en.wikipedia.org/wiki/Allotropes_of_sulfur#cite_note-g655-5" TargetMode="External"/><Relationship Id="rId3" Type="http://schemas.openxmlformats.org/officeDocument/2006/relationships/hyperlink" Target="https://en.wikipedia.org/wiki/Allotropes_of_sulfur#cite_note-g654-4" TargetMode="External"/><Relationship Id="rId7" Type="http://schemas.openxmlformats.org/officeDocument/2006/relationships/hyperlink" Target="https://en.wikipedia.org/wiki/Monoclinic_crystal_system"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en.wikipedia.org/wiki/Allotropes_of_sulfur#cite_note-g656-16" TargetMode="External"/><Relationship Id="rId5" Type="http://schemas.openxmlformats.org/officeDocument/2006/relationships/hyperlink" Target="https://en.wikipedia.org/wiki/Allotropes_of_sulfur#cite_note-s15-19" TargetMode="External"/><Relationship Id="rId4" Type="http://schemas.openxmlformats.org/officeDocument/2006/relationships/hyperlink" Target="https://en.wikipedia.org/wiki/Carbon_disulfide" TargetMode="External"/><Relationship Id="rId9" Type="http://schemas.openxmlformats.org/officeDocument/2006/relationships/hyperlink" Target="https://en.wikipedia.org/wiki/Allotropes_of_sulfur#cite_note-Wiberg&amp;Holleman-20"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E1CF1B-2638-FD41-AD31-BA57FCE6B27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223204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800" dirty="0" err="1">
                <a:effectLst/>
                <a:latin typeface="AdvOTf9433e2d"/>
              </a:rPr>
              <a:t>Steudel</a:t>
            </a:r>
            <a:r>
              <a:rPr lang="en-HK" sz="1800" dirty="0">
                <a:effectLst/>
                <a:latin typeface="AdvOTf9433e2d"/>
              </a:rPr>
              <a:t> R. (1996) </a:t>
            </a:r>
            <a:r>
              <a:rPr lang="en-HK" sz="1800" dirty="0" err="1">
                <a:effectLst/>
                <a:latin typeface="AdvOTb4af3d5d.I"/>
              </a:rPr>
              <a:t>Chemie</a:t>
            </a:r>
            <a:r>
              <a:rPr lang="en-HK" sz="1800" dirty="0">
                <a:effectLst/>
                <a:latin typeface="AdvOTb4af3d5d.I"/>
              </a:rPr>
              <a:t> in </a:t>
            </a:r>
            <a:r>
              <a:rPr lang="en-HK" sz="1800" dirty="0" err="1">
                <a:effectLst/>
                <a:latin typeface="AdvOTb4af3d5d.I"/>
              </a:rPr>
              <a:t>unserer</a:t>
            </a:r>
            <a:r>
              <a:rPr lang="en-HK" sz="1800" dirty="0">
                <a:effectLst/>
                <a:latin typeface="AdvOTb4af3d5d.I"/>
              </a:rPr>
              <a:t> Zeit</a:t>
            </a:r>
            <a:r>
              <a:rPr lang="en-HK" sz="1800" dirty="0">
                <a:effectLst/>
                <a:latin typeface="AdvOTf9433e2d"/>
              </a:rPr>
              <a:t>, </a:t>
            </a:r>
            <a:r>
              <a:rPr lang="en-HK" sz="1800" dirty="0">
                <a:effectLst/>
                <a:latin typeface="AdvOT9d60b855.B"/>
              </a:rPr>
              <a:t>30</a:t>
            </a:r>
            <a:r>
              <a:rPr lang="en-HK" sz="1800" dirty="0">
                <a:effectLst/>
                <a:latin typeface="AdvOTf9433e2d"/>
              </a:rPr>
              <a:t>, 226</a:t>
            </a:r>
            <a:r>
              <a:rPr lang="en-HK" sz="1800" dirty="0">
                <a:effectLst/>
                <a:latin typeface="AdvOTf9433e2d+20"/>
              </a:rPr>
              <a:t>–</a:t>
            </a:r>
            <a:r>
              <a:rPr lang="en-HK" sz="1800" dirty="0">
                <a:effectLst/>
                <a:latin typeface="AdvOTf9433e2d"/>
              </a:rPr>
              <a:t>234</a:t>
            </a:r>
            <a:br>
              <a:rPr lang="en-HK" sz="1800" dirty="0">
                <a:effectLst/>
                <a:latin typeface="AdvOTf9433e2d"/>
              </a:rPr>
            </a:br>
            <a:endParaRPr lang="en-HK"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11</a:t>
            </a:fld>
            <a:endParaRPr lang="en-US"/>
          </a:p>
        </p:txBody>
      </p:sp>
    </p:spTree>
    <p:extLst>
      <p:ext uri="{BB962C8B-B14F-4D97-AF65-F5344CB8AC3E}">
        <p14:creationId xmlns:p14="http://schemas.microsoft.com/office/powerpoint/2010/main" val="1977710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13</a:t>
            </a:fld>
            <a:endParaRPr lang="en-US"/>
          </a:p>
        </p:txBody>
      </p:sp>
    </p:spTree>
    <p:extLst>
      <p:ext uri="{BB962C8B-B14F-4D97-AF65-F5344CB8AC3E}">
        <p14:creationId xmlns:p14="http://schemas.microsoft.com/office/powerpoint/2010/main" val="3724189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14</a:t>
            </a:fld>
            <a:endParaRPr lang="en-US"/>
          </a:p>
        </p:txBody>
      </p:sp>
    </p:spTree>
    <p:extLst>
      <p:ext uri="{BB962C8B-B14F-4D97-AF65-F5344CB8AC3E}">
        <p14:creationId xmlns:p14="http://schemas.microsoft.com/office/powerpoint/2010/main" val="689836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200" dirty="0">
                <a:solidFill>
                  <a:schemeClr val="bg1"/>
                </a:solidFill>
                <a:latin typeface="AdvOTf9433e2d"/>
              </a:rPr>
              <a:t>Alkaline sulphide solution dissolve elemental sulphur with the formation of chain-like polysulphide anions which form equilibrium mixtures of many molecular sizes</a:t>
            </a:r>
          </a:p>
          <a:p>
            <a:pPr marL="0" marR="0" lvl="0" indent="0" algn="l" defTabSz="914400" rtl="0" eaLnBrk="1" fontAlgn="auto" latinLnBrk="0" hangingPunct="1">
              <a:lnSpc>
                <a:spcPct val="100000"/>
              </a:lnSpc>
              <a:spcBef>
                <a:spcPts val="0"/>
              </a:spcBef>
              <a:spcAft>
                <a:spcPts val="0"/>
              </a:spcAft>
              <a:buClrTx/>
              <a:buSzTx/>
              <a:buFontTx/>
              <a:buNone/>
              <a:tabLst/>
              <a:defRPr/>
            </a:pPr>
            <a:r>
              <a:rPr lang="en-HK" sz="1200" dirty="0">
                <a:solidFill>
                  <a:schemeClr val="bg1"/>
                </a:solidFill>
                <a:latin typeface="AdvOTf9433e2d"/>
              </a:rPr>
              <a:t>These reversible reactions strongly depend on the pH and on the total sulphur concentration. Low pH values result in the formation of H2S and precipitation of elemental sulphur, whereas very high pH values </a:t>
            </a:r>
            <a:r>
              <a:rPr lang="en-HK" sz="1200" dirty="0" err="1">
                <a:solidFill>
                  <a:schemeClr val="bg1"/>
                </a:solidFill>
                <a:latin typeface="AdvOTf9433e2d"/>
              </a:rPr>
              <a:t>favor</a:t>
            </a:r>
            <a:r>
              <a:rPr lang="en-HK" sz="1200" dirty="0">
                <a:solidFill>
                  <a:schemeClr val="bg1"/>
                </a:solidFill>
                <a:latin typeface="AdvOTf9433e2d"/>
              </a:rPr>
              <a:t> shorter chains over longer polysulphide anions. Polysulphide anions can therefore exist in water only at pH&gt;6. </a:t>
            </a:r>
          </a:p>
          <a:p>
            <a:pPr marL="0" marR="0" lvl="0" indent="0" algn="l" defTabSz="914400" rtl="0" eaLnBrk="1" fontAlgn="auto" latinLnBrk="0" hangingPunct="1">
              <a:lnSpc>
                <a:spcPct val="100000"/>
              </a:lnSpc>
              <a:spcBef>
                <a:spcPts val="0"/>
              </a:spcBef>
              <a:spcAft>
                <a:spcPts val="0"/>
              </a:spcAft>
              <a:buClrTx/>
              <a:buSzTx/>
              <a:buFontTx/>
              <a:buNone/>
              <a:tabLst/>
              <a:defRPr/>
            </a:pPr>
            <a:r>
              <a:rPr lang="en-HK" sz="1800" dirty="0">
                <a:effectLst/>
                <a:latin typeface="AdvOTf9433e2d"/>
              </a:rPr>
              <a:t>Both HS</a:t>
            </a:r>
            <a:r>
              <a:rPr lang="en-HK" sz="1800" dirty="0">
                <a:effectLst/>
                <a:latin typeface="AdvPS4C9543"/>
              </a:rPr>
              <a:t>− </a:t>
            </a:r>
            <a:r>
              <a:rPr lang="en-HK" sz="1800" dirty="0">
                <a:effectLst/>
                <a:latin typeface="AdvOTf9433e2d"/>
              </a:rPr>
              <a:t>and S2</a:t>
            </a:r>
            <a:r>
              <a:rPr lang="en-HK" sz="1800" dirty="0">
                <a:effectLst/>
                <a:latin typeface="AdvPS4C9543"/>
              </a:rPr>
              <a:t>− </a:t>
            </a:r>
            <a:r>
              <a:rPr lang="en-HK" sz="1800" dirty="0">
                <a:effectLst/>
                <a:latin typeface="AdvOTf9433e2d"/>
              </a:rPr>
              <a:t>anions are strong nucleophiles (Lewis bases) which are capable of opening S8 rings and which tend to also cleave the S</a:t>
            </a:r>
            <a:r>
              <a:rPr lang="en-HK" sz="1800" dirty="0">
                <a:effectLst/>
                <a:latin typeface="AdvOTf9433e2d+20"/>
              </a:rPr>
              <a:t>–</a:t>
            </a:r>
            <a:r>
              <a:rPr lang="en-HK" sz="1800" dirty="0">
                <a:effectLst/>
                <a:latin typeface="AdvOTf9433e2d"/>
              </a:rPr>
              <a:t>S bonds of chain-like species. </a:t>
            </a: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HK" sz="1200" dirty="0">
              <a:solidFill>
                <a:schemeClr val="bg1"/>
              </a:solidFill>
              <a:latin typeface="AdvOTf9433e2d"/>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HK" sz="1800" dirty="0">
                <a:effectLst/>
                <a:latin typeface="AdvOTf9433e2d"/>
              </a:rPr>
              <a:t>Elemental sulphur is produced only if the average sulphur content </a:t>
            </a:r>
            <a:r>
              <a:rPr lang="en-HK" sz="1800" dirty="0">
                <a:effectLst/>
                <a:latin typeface="AdvOTb4af3d5d.I"/>
              </a:rPr>
              <a:t>x </a:t>
            </a:r>
            <a:r>
              <a:rPr lang="en-HK" sz="1800" dirty="0">
                <a:effectLst/>
                <a:latin typeface="AdvOTf9433e2d"/>
              </a:rPr>
              <a:t>of the polysulphide solution is larger than 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dvOTf9433e2d"/>
              </a:rPr>
              <a:t>T</a:t>
            </a:r>
            <a:r>
              <a:rPr lang="en-HK" sz="1800" dirty="0" err="1">
                <a:effectLst/>
                <a:latin typeface="AdvOTf9433e2d"/>
              </a:rPr>
              <a:t>hiosulphate</a:t>
            </a:r>
            <a:r>
              <a:rPr lang="en-HK" sz="1800" dirty="0">
                <a:effectLst/>
                <a:latin typeface="AdvOTf9433e2d"/>
              </a:rPr>
              <a:t> is usually a component of aqueous and non-aqueous polysulphide solutions but also of solid polysulphides exposed to air. </a:t>
            </a:r>
            <a:endParaRPr lang="en-HK"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HK" dirty="0"/>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15</a:t>
            </a:fld>
            <a:endParaRPr lang="en-US"/>
          </a:p>
        </p:txBody>
      </p:sp>
    </p:spTree>
    <p:extLst>
      <p:ext uri="{BB962C8B-B14F-4D97-AF65-F5344CB8AC3E}">
        <p14:creationId xmlns:p14="http://schemas.microsoft.com/office/powerpoint/2010/main" val="14744986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200" dirty="0">
                <a:solidFill>
                  <a:schemeClr val="bg1"/>
                </a:solidFill>
                <a:effectLst/>
                <a:latin typeface="AdvOTf9433e2d"/>
              </a:rPr>
              <a:t>This process is another example for a whole series of nucleophilic displacement reactions. The nucleophile [SO3]2</a:t>
            </a:r>
            <a:r>
              <a:rPr lang="en-HK" sz="1200" dirty="0">
                <a:solidFill>
                  <a:schemeClr val="bg1"/>
                </a:solidFill>
                <a:effectLst/>
                <a:latin typeface="AdvPS4C9543"/>
              </a:rPr>
              <a:t>− </a:t>
            </a:r>
            <a:r>
              <a:rPr lang="en-HK" sz="1200" dirty="0">
                <a:solidFill>
                  <a:schemeClr val="bg1"/>
                </a:solidFill>
                <a:effectLst/>
                <a:latin typeface="AdvOTf9433e2d"/>
              </a:rPr>
              <a:t>first attacks an S8 molecule with ring opening and initial formation of a chain-like </a:t>
            </a:r>
            <a:r>
              <a:rPr lang="en-HK" sz="1200" dirty="0" err="1">
                <a:solidFill>
                  <a:schemeClr val="bg1"/>
                </a:solidFill>
                <a:effectLst/>
                <a:latin typeface="AdvOTf9433e2d"/>
              </a:rPr>
              <a:t>sulphane</a:t>
            </a:r>
            <a:r>
              <a:rPr lang="en-HK" sz="1200" dirty="0">
                <a:solidFill>
                  <a:schemeClr val="bg1"/>
                </a:solidFill>
                <a:effectLst/>
                <a:latin typeface="AdvOTf9433e2d"/>
              </a:rPr>
              <a:t> </a:t>
            </a:r>
            <a:r>
              <a:rPr lang="en-HK" sz="1200" dirty="0" err="1">
                <a:solidFill>
                  <a:schemeClr val="bg1"/>
                </a:solidFill>
                <a:effectLst/>
                <a:latin typeface="AdvOTf9433e2d"/>
              </a:rPr>
              <a:t>monosulphonate</a:t>
            </a:r>
            <a:r>
              <a:rPr lang="en-HK" sz="1200" dirty="0">
                <a:solidFill>
                  <a:schemeClr val="bg1"/>
                </a:solidFill>
                <a:effectLst/>
                <a:latin typeface="AdvOTf9433e2d"/>
              </a:rPr>
              <a:t> dianion [S</a:t>
            </a:r>
            <a:r>
              <a:rPr lang="en-HK" sz="1200" dirty="0">
                <a:solidFill>
                  <a:schemeClr val="bg1"/>
                </a:solidFill>
                <a:effectLst/>
                <a:latin typeface="AdvOTf9433e2d+20"/>
              </a:rPr>
              <a:t>–</a:t>
            </a:r>
            <a:r>
              <a:rPr lang="en-HK" sz="1200" dirty="0">
                <a:solidFill>
                  <a:schemeClr val="bg1"/>
                </a:solidFill>
                <a:effectLst/>
                <a:latin typeface="AdvOTf9433e2d"/>
              </a:rPr>
              <a:t>S7</a:t>
            </a:r>
            <a:r>
              <a:rPr lang="en-HK" sz="1200" dirty="0">
                <a:solidFill>
                  <a:schemeClr val="bg1"/>
                </a:solidFill>
                <a:effectLst/>
                <a:latin typeface="AdvOTf9433e2d+20"/>
              </a:rPr>
              <a:t>–</a:t>
            </a:r>
            <a:r>
              <a:rPr lang="en-HK" sz="1200" dirty="0">
                <a:solidFill>
                  <a:schemeClr val="bg1"/>
                </a:solidFill>
                <a:effectLst/>
                <a:latin typeface="AdvOTf9433e2d"/>
              </a:rPr>
              <a:t>SO3]2</a:t>
            </a:r>
            <a:r>
              <a:rPr lang="en-HK" sz="1200" dirty="0">
                <a:solidFill>
                  <a:schemeClr val="bg1"/>
                </a:solidFill>
                <a:effectLst/>
                <a:latin typeface="AdvPS4C9543"/>
              </a:rPr>
              <a:t>−</a:t>
            </a:r>
            <a:r>
              <a:rPr lang="en-HK" sz="1200" dirty="0">
                <a:solidFill>
                  <a:schemeClr val="bg1"/>
                </a:solidFill>
                <a:effectLst/>
                <a:latin typeface="AdvOTf9433e2d"/>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HK" sz="1200" dirty="0">
              <a:solidFill>
                <a:schemeClr val="bg1"/>
              </a:solidFill>
              <a:effectLst/>
              <a:latin typeface="AdvOTf9433e2d"/>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HK" sz="1200" dirty="0">
                <a:solidFill>
                  <a:schemeClr val="bg1"/>
                </a:solidFill>
                <a:effectLst/>
                <a:latin typeface="AdvOTf9433e2d"/>
              </a:rPr>
              <a:t>This ion is rapidly attacked by other sulphite ions with stepwise formation of thiosulphate ions until the sulphur chain has been turned into eight thiosulphate anions with one S</a:t>
            </a:r>
            <a:r>
              <a:rPr lang="en-HK" sz="1200" dirty="0">
                <a:solidFill>
                  <a:schemeClr val="bg1"/>
                </a:solidFill>
                <a:effectLst/>
                <a:latin typeface="AdvOTf9433e2d+20"/>
              </a:rPr>
              <a:t>–</a:t>
            </a:r>
            <a:r>
              <a:rPr lang="en-HK" sz="1200" dirty="0">
                <a:solidFill>
                  <a:schemeClr val="bg1"/>
                </a:solidFill>
                <a:effectLst/>
                <a:latin typeface="AdvOTf9433e2d"/>
              </a:rPr>
              <a:t>S bond each. Thus, the number of these bonds stays constant. According to photoelectron spectroscopy the oxidation states of the sulphur atoms in the thiosulphate anion are </a:t>
            </a:r>
            <a:r>
              <a:rPr lang="en-HK" sz="1200" dirty="0">
                <a:solidFill>
                  <a:schemeClr val="bg1"/>
                </a:solidFill>
                <a:effectLst/>
                <a:latin typeface="AdvPS4C9543"/>
              </a:rPr>
              <a:t>−</a:t>
            </a:r>
            <a:r>
              <a:rPr lang="en-HK" sz="1200" dirty="0">
                <a:solidFill>
                  <a:schemeClr val="bg1"/>
                </a:solidFill>
                <a:effectLst/>
                <a:latin typeface="AdvOTf9433e2d"/>
              </a:rPr>
              <a:t>2 and </a:t>
            </a:r>
            <a:r>
              <a:rPr lang="en-HK" sz="1200" dirty="0">
                <a:solidFill>
                  <a:schemeClr val="bg1"/>
                </a:solidFill>
                <a:effectLst/>
                <a:latin typeface="AdvPS4C9543"/>
              </a:rPr>
              <a:t>+</a:t>
            </a:r>
            <a:r>
              <a:rPr lang="en-HK" sz="1200" dirty="0">
                <a:solidFill>
                  <a:schemeClr val="bg1"/>
                </a:solidFill>
                <a:effectLst/>
                <a:latin typeface="AdvOTf9433e2d"/>
              </a:rPr>
              <a:t>6. </a:t>
            </a:r>
            <a:endParaRPr lang="en-HK" sz="1400" dirty="0">
              <a:solidFill>
                <a:schemeClr val="bg1"/>
              </a:solidFill>
            </a:endParaRPr>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19</a:t>
            </a:fld>
            <a:endParaRPr lang="en-US"/>
          </a:p>
        </p:txBody>
      </p:sp>
    </p:spTree>
    <p:extLst>
      <p:ext uri="{BB962C8B-B14F-4D97-AF65-F5344CB8AC3E}">
        <p14:creationId xmlns:p14="http://schemas.microsoft.com/office/powerpoint/2010/main" val="57924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2</a:t>
            </a:fld>
            <a:endParaRPr lang="en-US"/>
          </a:p>
        </p:txBody>
      </p:sp>
    </p:spTree>
    <p:extLst>
      <p:ext uri="{BB962C8B-B14F-4D97-AF65-F5344CB8AC3E}">
        <p14:creationId xmlns:p14="http://schemas.microsoft.com/office/powerpoint/2010/main" val="2333155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CDDFF-CB6D-A3DF-F496-83473CDF47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645932-854E-9459-35A2-6A6713869D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7FFD72-A4CF-C143-776C-21F10F6A8AC3}"/>
              </a:ext>
            </a:extLst>
          </p:cNvPr>
          <p:cNvSpPr>
            <a:spLocks noGrp="1"/>
          </p:cNvSpPr>
          <p:nvPr>
            <p:ph type="body" idx="1"/>
          </p:nvPr>
        </p:nvSpPr>
        <p:spPr/>
        <p:txBody>
          <a:bodyPr/>
          <a:lstStyle/>
          <a:p>
            <a:pPr algn="l"/>
            <a:r>
              <a:rPr lang="en-HK" b="0" i="0" dirty="0">
                <a:solidFill>
                  <a:srgbClr val="000000"/>
                </a:solidFill>
                <a:effectLst/>
                <a:latin typeface="-apple-system"/>
              </a:rPr>
              <a:t>Sulphur is a crucial element for both life and industry. Despite making up only 0.07 </a:t>
            </a:r>
            <a:r>
              <a:rPr lang="en-HK" b="0" i="0" dirty="0" err="1">
                <a:solidFill>
                  <a:srgbClr val="000000"/>
                </a:solidFill>
                <a:effectLst/>
                <a:latin typeface="-apple-system"/>
              </a:rPr>
              <a:t>wt</a:t>
            </a:r>
            <a:r>
              <a:rPr lang="en-HK" b="0" i="0" dirty="0">
                <a:solidFill>
                  <a:srgbClr val="000000"/>
                </a:solidFill>
                <a:effectLst/>
                <a:latin typeface="-apple-system"/>
              </a:rPr>
              <a:t>% of the Earth's crust, substantial deposits of elemental sulphur and various sulphur-containing minerals (</a:t>
            </a:r>
            <a:r>
              <a:rPr lang="en-HK" sz="1800" dirty="0">
                <a:effectLst/>
                <a:latin typeface="Calibri" panose="020F0502020204030204" pitchFamily="34" charset="0"/>
                <a:ea typeface="PMingLiU" panose="02020500000000000000" pitchFamily="18" charset="-120"/>
                <a:cs typeface="Times New Roman" panose="02020603050405020304" pitchFamily="18" charset="0"/>
              </a:rPr>
              <a:t>for example, pyrite (FeS2), galena (</a:t>
            </a:r>
            <a:r>
              <a:rPr lang="en-HK" sz="1800" dirty="0" err="1">
                <a:effectLst/>
                <a:latin typeface="Calibri" panose="020F0502020204030204" pitchFamily="34" charset="0"/>
                <a:ea typeface="PMingLiU" panose="02020500000000000000" pitchFamily="18" charset="-120"/>
                <a:cs typeface="Times New Roman" panose="02020603050405020304" pitchFamily="18" charset="0"/>
              </a:rPr>
              <a:t>PbS</a:t>
            </a:r>
            <a:r>
              <a:rPr lang="en-HK" sz="1800" dirty="0">
                <a:effectLst/>
                <a:latin typeface="Calibri" panose="020F0502020204030204" pitchFamily="34" charset="0"/>
                <a:ea typeface="PMingLiU" panose="02020500000000000000" pitchFamily="18" charset="-120"/>
                <a:cs typeface="Times New Roman" panose="02020603050405020304" pitchFamily="18" charset="0"/>
              </a:rPr>
              <a:t>), zinc-blende (sphalerite) (ZnS), cinnabar (</a:t>
            </a:r>
            <a:r>
              <a:rPr lang="en-HK" sz="1800" dirty="0" err="1">
                <a:effectLst/>
                <a:latin typeface="Calibri" panose="020F0502020204030204" pitchFamily="34" charset="0"/>
                <a:ea typeface="PMingLiU" panose="02020500000000000000" pitchFamily="18" charset="-120"/>
                <a:cs typeface="Times New Roman" panose="02020603050405020304" pitchFamily="18" charset="0"/>
              </a:rPr>
              <a:t>HgS</a:t>
            </a:r>
            <a:r>
              <a:rPr lang="en-HK" sz="1800" dirty="0">
                <a:effectLst/>
                <a:latin typeface="Calibri" panose="020F0502020204030204" pitchFamily="34" charset="0"/>
                <a:ea typeface="PMingLiU" panose="02020500000000000000" pitchFamily="18" charset="-120"/>
                <a:cs typeface="Times New Roman" panose="02020603050405020304" pitchFamily="18" charset="0"/>
              </a:rPr>
              <a:t>), chalcopyrite (CuFeS2), and chalcocite Cu2S</a:t>
            </a:r>
            <a:r>
              <a:rPr lang="en-HK" b="0" i="0" dirty="0">
                <a:solidFill>
                  <a:srgbClr val="000000"/>
                </a:solidFill>
                <a:effectLst/>
                <a:latin typeface="-apple-system"/>
              </a:rPr>
              <a:t>)) are found, </a:t>
            </a:r>
          </a:p>
          <a:p>
            <a:pPr algn="l"/>
            <a:endParaRPr lang="en-HK" b="0" i="0" dirty="0">
              <a:solidFill>
                <a:srgbClr val="000000"/>
              </a:solidFill>
              <a:effectLst/>
              <a:latin typeface="-apple-system"/>
            </a:endParaRPr>
          </a:p>
        </p:txBody>
      </p:sp>
      <p:sp>
        <p:nvSpPr>
          <p:cNvPr id="4" name="Slide Number Placeholder 3">
            <a:extLst>
              <a:ext uri="{FF2B5EF4-FFF2-40B4-BE49-F238E27FC236}">
                <a16:creationId xmlns:a16="http://schemas.microsoft.com/office/drawing/2014/main" id="{6B06AF51-7146-B7F0-9EBE-C38A7C45394D}"/>
              </a:ext>
            </a:extLst>
          </p:cNvPr>
          <p:cNvSpPr>
            <a:spLocks noGrp="1"/>
          </p:cNvSpPr>
          <p:nvPr>
            <p:ph type="sldNum" sz="quarter" idx="5"/>
          </p:nvPr>
        </p:nvSpPr>
        <p:spPr/>
        <p:txBody>
          <a:bodyPr/>
          <a:lstStyle/>
          <a:p>
            <a:fld id="{E7E1CF1B-2638-FD41-AD31-BA57FCE6B272}" type="slidenum">
              <a:rPr lang="en-US" smtClean="0"/>
              <a:t>3</a:t>
            </a:fld>
            <a:endParaRPr lang="en-US"/>
          </a:p>
        </p:txBody>
      </p:sp>
    </p:spTree>
    <p:extLst>
      <p:ext uri="{BB962C8B-B14F-4D97-AF65-F5344CB8AC3E}">
        <p14:creationId xmlns:p14="http://schemas.microsoft.com/office/powerpoint/2010/main" val="733056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C4F329-D01D-3E65-BBB6-DE3B4545D1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1F160A-63E7-1C94-EF45-479C424E2B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4E5C13-9B7E-FB57-09DC-1743610EA4FE}"/>
              </a:ext>
            </a:extLst>
          </p:cNvPr>
          <p:cNvSpPr>
            <a:spLocks noGrp="1"/>
          </p:cNvSpPr>
          <p:nvPr>
            <p:ph type="body" idx="1"/>
          </p:nvPr>
        </p:nvSpPr>
        <p:spPr/>
        <p:txBody>
          <a:bodyPr/>
          <a:lstStyle/>
          <a:p>
            <a:pPr algn="l"/>
            <a:endParaRPr lang="en-HK" b="0" i="0" dirty="0">
              <a:solidFill>
                <a:srgbClr val="000000"/>
              </a:solidFill>
              <a:effectLst/>
              <a:latin typeface="-apple-system"/>
            </a:endParaRPr>
          </a:p>
          <a:p>
            <a:pPr algn="l"/>
            <a:r>
              <a:rPr lang="en-HK" b="0" i="0" dirty="0">
                <a:solidFill>
                  <a:srgbClr val="000000"/>
                </a:solidFill>
                <a:effectLst/>
                <a:latin typeface="-apple-system"/>
              </a:rPr>
              <a:t>Sulphur compounds are essential components of all organisms, and thus are present in all biomass and materials derived from these sources, such as wood, peat, coal, crude oil, and their derivatives. </a:t>
            </a:r>
          </a:p>
          <a:p>
            <a:pPr algn="l"/>
            <a:endParaRPr lang="en-HK" b="0" i="0" dirty="0">
              <a:solidFill>
                <a:srgbClr val="000000"/>
              </a:solidFill>
              <a:effectLst/>
              <a:latin typeface="-apple-system"/>
            </a:endParaRPr>
          </a:p>
          <a:p>
            <a:pPr algn="l"/>
            <a:r>
              <a:rPr lang="en-HK" b="0" i="0" dirty="0">
                <a:solidFill>
                  <a:srgbClr val="000000"/>
                </a:solidFill>
                <a:effectLst/>
                <a:latin typeface="-apple-system"/>
              </a:rPr>
              <a:t>The combustion of these materials releases sulphur dioxide (SO2) along with traces of carbonyl sulphide (COS). Plants assimilate COS as part of their sulphur metabolism. </a:t>
            </a:r>
          </a:p>
          <a:p>
            <a:pPr algn="l"/>
            <a:endParaRPr lang="en-HK" b="0" i="0" dirty="0">
              <a:solidFill>
                <a:srgbClr val="000000"/>
              </a:solidFill>
              <a:effectLst/>
              <a:latin typeface="-apple-system"/>
            </a:endParaRPr>
          </a:p>
          <a:p>
            <a:endParaRPr lang="en-US" dirty="0"/>
          </a:p>
        </p:txBody>
      </p:sp>
      <p:sp>
        <p:nvSpPr>
          <p:cNvPr id="4" name="Slide Number Placeholder 3">
            <a:extLst>
              <a:ext uri="{FF2B5EF4-FFF2-40B4-BE49-F238E27FC236}">
                <a16:creationId xmlns:a16="http://schemas.microsoft.com/office/drawing/2014/main" id="{1C0F5DC2-BC2A-54F7-1132-5656D3470922}"/>
              </a:ext>
            </a:extLst>
          </p:cNvPr>
          <p:cNvSpPr>
            <a:spLocks noGrp="1"/>
          </p:cNvSpPr>
          <p:nvPr>
            <p:ph type="sldNum" sz="quarter" idx="5"/>
          </p:nvPr>
        </p:nvSpPr>
        <p:spPr/>
        <p:txBody>
          <a:bodyPr/>
          <a:lstStyle/>
          <a:p>
            <a:fld id="{E7E1CF1B-2638-FD41-AD31-BA57FCE6B272}" type="slidenum">
              <a:rPr lang="en-US" smtClean="0"/>
              <a:t>4</a:t>
            </a:fld>
            <a:endParaRPr lang="en-US"/>
          </a:p>
        </p:txBody>
      </p:sp>
    </p:spTree>
    <p:extLst>
      <p:ext uri="{BB962C8B-B14F-4D97-AF65-F5344CB8AC3E}">
        <p14:creationId xmlns:p14="http://schemas.microsoft.com/office/powerpoint/2010/main" val="2049254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7F03D3-7AAE-8B15-1CA9-08C76B3954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486FF6-38A5-DAC2-D06D-B95D36F838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6FA81B-B98F-5DD4-1BD7-A49C7C2C27F2}"/>
              </a:ext>
            </a:extLst>
          </p:cNvPr>
          <p:cNvSpPr>
            <a:spLocks noGrp="1"/>
          </p:cNvSpPr>
          <p:nvPr>
            <p:ph type="body" idx="1"/>
          </p:nvPr>
        </p:nvSpPr>
        <p:spPr/>
        <p:txBody>
          <a:bodyPr/>
          <a:lstStyle/>
          <a:p>
            <a:pPr algn="l"/>
            <a:endParaRPr lang="en-HK" b="0" i="0" dirty="0">
              <a:solidFill>
                <a:srgbClr val="000000"/>
              </a:solidFill>
              <a:effectLst/>
              <a:latin typeface="-apple-system"/>
            </a:endParaRPr>
          </a:p>
          <a:p>
            <a:pPr algn="l"/>
            <a:r>
              <a:rPr lang="en-HK" b="0" i="0" dirty="0">
                <a:solidFill>
                  <a:srgbClr val="000000"/>
                </a:solidFill>
                <a:effectLst/>
                <a:latin typeface="-apple-system"/>
              </a:rPr>
              <a:t>Dimethyl sulphide (DMS) is released in large quantities by phytoplankton in the oceans, while volcanoes emit hydrogen sulphide (H2S), SO2, and carbon dioxide (CO2). </a:t>
            </a:r>
          </a:p>
          <a:p>
            <a:pPr algn="l"/>
            <a:endParaRPr lang="en-HK" b="0" i="0" dirty="0">
              <a:solidFill>
                <a:srgbClr val="000000"/>
              </a:solidFill>
              <a:effectLst/>
              <a:latin typeface="-apple-system"/>
            </a:endParaRPr>
          </a:p>
          <a:p>
            <a:pPr algn="l"/>
            <a:r>
              <a:rPr lang="en-HK" b="0" i="0" dirty="0">
                <a:solidFill>
                  <a:srgbClr val="000000"/>
                </a:solidFill>
                <a:effectLst/>
                <a:latin typeface="-apple-system"/>
              </a:rPr>
              <a:t>In anoxic environments such as ponds, lakes, swamps, and coastal waters, sulphate reduction by ubiquitous sulphur bacteria also produces H2S. The human body contains 2 g of sulphur per kg, equating to 140 g for a person weighing 70 kg.</a:t>
            </a:r>
          </a:p>
          <a:p>
            <a:endParaRPr lang="en-US" dirty="0"/>
          </a:p>
        </p:txBody>
      </p:sp>
      <p:sp>
        <p:nvSpPr>
          <p:cNvPr id="4" name="Slide Number Placeholder 3">
            <a:extLst>
              <a:ext uri="{FF2B5EF4-FFF2-40B4-BE49-F238E27FC236}">
                <a16:creationId xmlns:a16="http://schemas.microsoft.com/office/drawing/2014/main" id="{2A303EC1-F3E7-F1DB-9063-8DFBD3DDB701}"/>
              </a:ext>
            </a:extLst>
          </p:cNvPr>
          <p:cNvSpPr>
            <a:spLocks noGrp="1"/>
          </p:cNvSpPr>
          <p:nvPr>
            <p:ph type="sldNum" sz="quarter" idx="5"/>
          </p:nvPr>
        </p:nvSpPr>
        <p:spPr/>
        <p:txBody>
          <a:bodyPr/>
          <a:lstStyle/>
          <a:p>
            <a:fld id="{E7E1CF1B-2638-FD41-AD31-BA57FCE6B272}" type="slidenum">
              <a:rPr lang="en-US" smtClean="0"/>
              <a:t>5</a:t>
            </a:fld>
            <a:endParaRPr lang="en-US"/>
          </a:p>
        </p:txBody>
      </p:sp>
    </p:spTree>
    <p:extLst>
      <p:ext uri="{BB962C8B-B14F-4D97-AF65-F5344CB8AC3E}">
        <p14:creationId xmlns:p14="http://schemas.microsoft.com/office/powerpoint/2010/main" val="7563106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553256-87B8-799A-7817-CF2A8135A9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58C4BD-E9CA-CFE6-FD1B-DF5F787E7B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F36EB0-A769-0FDE-3CDC-462F7F947A2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200" dirty="0">
                <a:solidFill>
                  <a:schemeClr val="bg1"/>
                </a:solidFill>
                <a:latin typeface="-apple-system"/>
              </a:rPr>
              <a:t>Sulphur chemistry is complex due to its numerous oxidation states. Sulphur atoms and ions can adopt coordination numbers ranging from 1 to 8, with oxidation states varying from -2 to +6. </a:t>
            </a:r>
            <a:r>
              <a:rPr lang="en-HK" dirty="0">
                <a:solidFill>
                  <a:schemeClr val="bg1"/>
                </a:solidFill>
                <a:latin typeface="-apple-system"/>
              </a:rPr>
              <a:t>This table illustrates the nine typical oxidation states of sulphur. Most of these states play a role in aqueous systems where redox reactions occur, either as a result of microbiological activity or through non-enzymatic reactions following the system's thermodynamics.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HK" dirty="0">
              <a:solidFill>
                <a:schemeClr val="bg1"/>
              </a:solidFill>
              <a:latin typeface="-apple-system"/>
            </a:endParaRPr>
          </a:p>
          <a:p>
            <a:pPr algn="l"/>
            <a:r>
              <a:rPr lang="en-HK" sz="1200" b="0" i="0" dirty="0">
                <a:solidFill>
                  <a:srgbClr val="000000"/>
                </a:solidFill>
                <a:effectLst/>
                <a:latin typeface="-apple-system"/>
              </a:rPr>
              <a:t>Sulphur atoms can form two covalent bonds with other atoms or with themselves to create chain-like structures</a:t>
            </a:r>
            <a:r>
              <a:rPr lang="zh-CN" altLang="en-US" sz="1200" b="0" i="0" dirty="0">
                <a:solidFill>
                  <a:srgbClr val="000000"/>
                </a:solidFill>
                <a:effectLst/>
                <a:latin typeface="-apple-system"/>
              </a:rPr>
              <a:t> </a:t>
            </a:r>
            <a:r>
              <a:rPr lang="en-HK" sz="1200" b="0" i="0" dirty="0">
                <a:solidFill>
                  <a:srgbClr val="000000"/>
                </a:solidFill>
                <a:effectLst/>
                <a:latin typeface="-apple-system"/>
              </a:rPr>
              <a:t>–S–S–S–</a:t>
            </a:r>
            <a:r>
              <a:rPr lang="zh-CN" altLang="en-US" sz="1200" b="0" i="0" dirty="0">
                <a:solidFill>
                  <a:srgbClr val="000000"/>
                </a:solidFill>
                <a:effectLst/>
                <a:latin typeface="-apple-system"/>
              </a:rPr>
              <a:t> </a:t>
            </a:r>
            <a:r>
              <a:rPr lang="en-HK" sz="1200" b="0" i="0" dirty="0">
                <a:solidFill>
                  <a:srgbClr val="000000"/>
                </a:solidFill>
                <a:effectLst/>
                <a:latin typeface="-apple-system"/>
              </a:rPr>
              <a:t>of virtually unlimited length. These chains may be terminated by single atoms like H or Cl, by groups such as CH3 or SO3H, by ions like S, or they may loop back on themselves to form rings of various sizes. These examples are detailed in the Table. This Table presents values of </a:t>
            </a:r>
            <a:r>
              <a:rPr lang="en-HK" sz="1200" b="0" i="1" dirty="0">
                <a:solidFill>
                  <a:srgbClr val="000000"/>
                </a:solidFill>
                <a:effectLst/>
                <a:latin typeface="KaTeX_Math"/>
              </a:rPr>
              <a:t>n</a:t>
            </a:r>
            <a:r>
              <a:rPr lang="en-HK" sz="1200" b="0" i="0" dirty="0">
                <a:solidFill>
                  <a:srgbClr val="000000"/>
                </a:solidFill>
                <a:effectLst/>
                <a:latin typeface="-apple-system"/>
              </a:rPr>
              <a:t> which have been determined in compounds isolated in pure form or detected in mixtures using high-performance liquid chromatography (HPLC), proton nuclear magnetic resonance (1H-NMR) spectroscopy, or ion chromatography. These findings suggest that there seems to be no upper limit to the values of </a:t>
            </a:r>
            <a:r>
              <a:rPr lang="en-HK" sz="1200" b="0" i="1" dirty="0">
                <a:solidFill>
                  <a:srgbClr val="000000"/>
                </a:solidFill>
                <a:effectLst/>
                <a:latin typeface="KaTeX_Math"/>
              </a:rPr>
              <a:t>n</a:t>
            </a:r>
            <a:r>
              <a:rPr lang="en-HK" sz="1200" b="0" i="0" dirty="0">
                <a:solidFill>
                  <a:srgbClr val="000000"/>
                </a:solidFill>
                <a:effectLst/>
                <a:latin typeface="-apple-system"/>
              </a:rPr>
              <a:t>, although the synthesis of higher molecular weight species becomes increasingly challenging as their solubility and thermal stability decrease with higher values of </a:t>
            </a:r>
            <a:r>
              <a:rPr lang="en-HK" sz="1200" b="0" i="1" dirty="0">
                <a:solidFill>
                  <a:srgbClr val="000000"/>
                </a:solidFill>
                <a:effectLst/>
                <a:latin typeface="KaTeX_Math"/>
              </a:rPr>
              <a:t>n</a:t>
            </a:r>
            <a:r>
              <a:rPr lang="en-HK" sz="1200" b="0" i="0" dirty="0">
                <a:solidFill>
                  <a:srgbClr val="000000"/>
                </a:solidFill>
                <a:effectLst/>
                <a:latin typeface="-apple-system"/>
              </a:rPr>
              <a:t>. Polymeric sulphur (</a:t>
            </a:r>
            <a:r>
              <a:rPr lang="en-HK" sz="1200" b="0" i="0" dirty="0" err="1">
                <a:solidFill>
                  <a:srgbClr val="000000"/>
                </a:solidFill>
                <a:effectLst/>
                <a:latin typeface="-apple-system"/>
              </a:rPr>
              <a:t>PolyS</a:t>
            </a:r>
            <a:r>
              <a:rPr lang="en-HK" sz="1200" b="0" i="0" dirty="0">
                <a:solidFill>
                  <a:srgbClr val="000000"/>
                </a:solidFill>
                <a:effectLst/>
                <a:latin typeface="-apple-system"/>
              </a:rPr>
              <a:t>) is insoluble in all solvents, except liquid sulphur, and is therefore considered to consist of very long chains and/or very large rings. However, prolonged extraction of </a:t>
            </a:r>
            <a:r>
              <a:rPr lang="en-HK" sz="1200" b="0" i="0" dirty="0" err="1">
                <a:solidFill>
                  <a:srgbClr val="000000"/>
                </a:solidFill>
                <a:effectLst/>
                <a:latin typeface="-apple-system"/>
              </a:rPr>
              <a:t>PolyS</a:t>
            </a:r>
            <a:r>
              <a:rPr lang="en-HK" sz="1200" b="0" i="0" dirty="0">
                <a:solidFill>
                  <a:srgbClr val="000000"/>
                </a:solidFill>
                <a:effectLst/>
                <a:latin typeface="-apple-system"/>
              </a:rPr>
              <a:t> with carbon disulphide at room temperature results in slow depolymerization, dissolving the polymer into a mixture of small homocycles such as S6, S7, and S8.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HK" sz="1200" b="0" i="0" dirty="0">
              <a:solidFill>
                <a:srgbClr val="000000"/>
              </a:solidFill>
              <a:effectLst/>
              <a:latin typeface="-apple-system"/>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endParaRPr lang="en-US" dirty="0"/>
          </a:p>
        </p:txBody>
      </p:sp>
      <p:sp>
        <p:nvSpPr>
          <p:cNvPr id="4" name="Slide Number Placeholder 3">
            <a:extLst>
              <a:ext uri="{FF2B5EF4-FFF2-40B4-BE49-F238E27FC236}">
                <a16:creationId xmlns:a16="http://schemas.microsoft.com/office/drawing/2014/main" id="{E53B9EE9-7DA0-6E1A-F711-1A38D685B892}"/>
              </a:ext>
            </a:extLst>
          </p:cNvPr>
          <p:cNvSpPr>
            <a:spLocks noGrp="1"/>
          </p:cNvSpPr>
          <p:nvPr>
            <p:ph type="sldNum" sz="quarter" idx="5"/>
          </p:nvPr>
        </p:nvSpPr>
        <p:spPr/>
        <p:txBody>
          <a:bodyPr/>
          <a:lstStyle/>
          <a:p>
            <a:fld id="{E7E1CF1B-2638-FD41-AD31-BA57FCE6B272}" type="slidenum">
              <a:rPr lang="en-US" smtClean="0"/>
              <a:t>6</a:t>
            </a:fld>
            <a:endParaRPr lang="en-US"/>
          </a:p>
        </p:txBody>
      </p:sp>
    </p:spTree>
    <p:extLst>
      <p:ext uri="{BB962C8B-B14F-4D97-AF65-F5344CB8AC3E}">
        <p14:creationId xmlns:p14="http://schemas.microsoft.com/office/powerpoint/2010/main" val="1990938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l-GR" b="1" i="0" dirty="0">
                <a:effectLst/>
                <a:latin typeface="inherit"/>
              </a:rPr>
              <a:t>α-</a:t>
            </a:r>
            <a:r>
              <a:rPr lang="en-HK" b="1" i="0" dirty="0">
                <a:effectLst/>
                <a:latin typeface="inherit"/>
              </a:rPr>
              <a:t>Sulphur</a:t>
            </a:r>
          </a:p>
          <a:p>
            <a:pPr algn="l"/>
            <a:r>
              <a:rPr lang="el-GR" b="0" i="0" dirty="0">
                <a:solidFill>
                  <a:srgbClr val="202122"/>
                </a:solidFill>
                <a:effectLst/>
                <a:latin typeface="Arial" panose="020B0604020202020204" pitchFamily="34" charset="0"/>
              </a:rPr>
              <a:t>α-</a:t>
            </a:r>
            <a:r>
              <a:rPr lang="en-HK" b="0" i="0" dirty="0">
                <a:solidFill>
                  <a:srgbClr val="202122"/>
                </a:solidFill>
                <a:effectLst/>
                <a:latin typeface="Arial" panose="020B0604020202020204" pitchFamily="34" charset="0"/>
              </a:rPr>
              <a:t>Sulphur is the form most commonly found in nature.</a:t>
            </a:r>
            <a:r>
              <a:rPr lang="en-HK" b="0" i="0" u="none" strike="noStrike" baseline="30000" dirty="0">
                <a:solidFill>
                  <a:srgbClr val="202122"/>
                </a:solidFill>
                <a:effectLst/>
                <a:latin typeface="Arial" panose="020B0604020202020204" pitchFamily="34" charset="0"/>
                <a:hlinkClick r:id="rId3"/>
              </a:rPr>
              <a:t>[4]</a:t>
            </a:r>
            <a:r>
              <a:rPr lang="en-HK" b="0" i="0" dirty="0">
                <a:solidFill>
                  <a:srgbClr val="202122"/>
                </a:solidFill>
                <a:effectLst/>
                <a:latin typeface="Arial" panose="020B0604020202020204" pitchFamily="34" charset="0"/>
              </a:rPr>
              <a:t> When pure it has a greenish-yellow colour (traces of </a:t>
            </a:r>
            <a:r>
              <a:rPr lang="en-HK" b="0" i="1" dirty="0">
                <a:solidFill>
                  <a:srgbClr val="202122"/>
                </a:solidFill>
                <a:effectLst/>
                <a:latin typeface="Arial" panose="020B0604020202020204" pitchFamily="34" charset="0"/>
              </a:rPr>
              <a:t>cyclo</a:t>
            </a:r>
            <a:r>
              <a:rPr lang="en-HK" b="0" i="0" dirty="0">
                <a:solidFill>
                  <a:srgbClr val="202122"/>
                </a:solidFill>
                <a:effectLst/>
                <a:latin typeface="Arial" panose="020B0604020202020204" pitchFamily="34" charset="0"/>
              </a:rPr>
              <a:t>-S</a:t>
            </a:r>
            <a:r>
              <a:rPr lang="en-HK" b="0" i="0" baseline="-25000" dirty="0">
                <a:solidFill>
                  <a:srgbClr val="202122"/>
                </a:solidFill>
                <a:effectLst/>
                <a:latin typeface="Arial" panose="020B0604020202020204" pitchFamily="34" charset="0"/>
              </a:rPr>
              <a:t>7</a:t>
            </a:r>
            <a:r>
              <a:rPr lang="en-HK" b="0" i="0" dirty="0">
                <a:solidFill>
                  <a:srgbClr val="202122"/>
                </a:solidFill>
                <a:effectLst/>
                <a:latin typeface="Arial" panose="020B0604020202020204" pitchFamily="34" charset="0"/>
              </a:rPr>
              <a:t> in commercially available samples make it appear yellower). It is practically insoluble in water and is a good electrical insulator with poor thermal conductivity. It is quite soluble in </a:t>
            </a:r>
            <a:r>
              <a:rPr lang="en-HK" b="0" i="0" u="none" strike="noStrike" dirty="0">
                <a:solidFill>
                  <a:srgbClr val="202122"/>
                </a:solidFill>
                <a:effectLst/>
                <a:latin typeface="Arial" panose="020B0604020202020204" pitchFamily="34" charset="0"/>
                <a:hlinkClick r:id="rId4" tooltip="Carbon disulfide"/>
              </a:rPr>
              <a:t>carbon disulphide</a:t>
            </a:r>
            <a:r>
              <a:rPr lang="en-HK" b="0" i="0" dirty="0">
                <a:solidFill>
                  <a:srgbClr val="202122"/>
                </a:solidFill>
                <a:effectLst/>
                <a:latin typeface="Arial" panose="020B0604020202020204" pitchFamily="34" charset="0"/>
              </a:rPr>
              <a:t>: 35.5 g/100 g solvent at 25 °C. It has an orthorhombic crystal structure.</a:t>
            </a:r>
            <a:r>
              <a:rPr lang="en-HK" b="0" i="0" u="none" strike="noStrike" baseline="30000" dirty="0">
                <a:solidFill>
                  <a:srgbClr val="202122"/>
                </a:solidFill>
                <a:effectLst/>
                <a:latin typeface="Arial" panose="020B0604020202020204" pitchFamily="34" charset="0"/>
                <a:hlinkClick r:id="rId3"/>
              </a:rPr>
              <a:t>[4]</a:t>
            </a:r>
            <a:r>
              <a:rPr lang="en-HK" b="0" i="0" dirty="0">
                <a:solidFill>
                  <a:srgbClr val="202122"/>
                </a:solidFill>
                <a:effectLst/>
                <a:latin typeface="Arial" panose="020B0604020202020204" pitchFamily="34" charset="0"/>
              </a:rPr>
              <a:t> </a:t>
            </a:r>
            <a:r>
              <a:rPr lang="el-GR" b="0" i="0" dirty="0">
                <a:solidFill>
                  <a:srgbClr val="202122"/>
                </a:solidFill>
                <a:effectLst/>
                <a:latin typeface="Arial" panose="020B0604020202020204" pitchFamily="34" charset="0"/>
              </a:rPr>
              <a:t>α-</a:t>
            </a:r>
            <a:r>
              <a:rPr lang="en-HK" b="0" i="0" dirty="0">
                <a:solidFill>
                  <a:srgbClr val="202122"/>
                </a:solidFill>
                <a:effectLst/>
                <a:latin typeface="Arial" panose="020B0604020202020204" pitchFamily="34" charset="0"/>
              </a:rPr>
              <a:t>Sulphur is the predominant form found in "flowers of sulphur", "roll sulphur" and "milk of sulphur".</a:t>
            </a:r>
            <a:r>
              <a:rPr lang="en-HK" b="0" i="0" u="none" strike="noStrike" baseline="30000" dirty="0">
                <a:solidFill>
                  <a:srgbClr val="202122"/>
                </a:solidFill>
                <a:effectLst/>
                <a:latin typeface="Arial" panose="020B0604020202020204" pitchFamily="34" charset="0"/>
                <a:hlinkClick r:id="rId5"/>
              </a:rPr>
              <a:t>[19]</a:t>
            </a:r>
            <a:r>
              <a:rPr lang="en-HK" b="0" i="0" dirty="0">
                <a:solidFill>
                  <a:srgbClr val="202122"/>
                </a:solidFill>
                <a:effectLst/>
                <a:latin typeface="Arial" panose="020B0604020202020204" pitchFamily="34" charset="0"/>
              </a:rPr>
              <a:t> It contains S</a:t>
            </a:r>
            <a:r>
              <a:rPr lang="en-HK" b="0" i="0" baseline="-25000" dirty="0">
                <a:solidFill>
                  <a:srgbClr val="202122"/>
                </a:solidFill>
                <a:effectLst/>
                <a:latin typeface="Arial" panose="020B0604020202020204" pitchFamily="34" charset="0"/>
              </a:rPr>
              <a:t>8</a:t>
            </a:r>
            <a:r>
              <a:rPr lang="en-HK" b="0" i="0" dirty="0">
                <a:solidFill>
                  <a:srgbClr val="202122"/>
                </a:solidFill>
                <a:effectLst/>
                <a:latin typeface="Arial" panose="020B0604020202020204" pitchFamily="34" charset="0"/>
              </a:rPr>
              <a:t> puckered rings, alternatively called a crown shape. The S–S bond lengths are all 203.7 pm and the S-S-S angles are 107.8° with a dihedral angle of 98°.</a:t>
            </a:r>
            <a:r>
              <a:rPr lang="en-HK" b="0" i="0" u="none" strike="noStrike" baseline="30000" dirty="0">
                <a:solidFill>
                  <a:srgbClr val="202122"/>
                </a:solidFill>
                <a:effectLst/>
                <a:latin typeface="Arial" panose="020B0604020202020204" pitchFamily="34" charset="0"/>
                <a:hlinkClick r:id="rId6"/>
              </a:rPr>
              <a:t>[16]</a:t>
            </a:r>
            <a:r>
              <a:rPr lang="en-HK" b="0" i="0" dirty="0">
                <a:solidFill>
                  <a:srgbClr val="202122"/>
                </a:solidFill>
                <a:effectLst/>
                <a:latin typeface="Arial" panose="020B0604020202020204" pitchFamily="34" charset="0"/>
              </a:rPr>
              <a:t> At 95.3 °C, </a:t>
            </a:r>
            <a:r>
              <a:rPr lang="el-GR" b="0" i="0" dirty="0">
                <a:solidFill>
                  <a:srgbClr val="202122"/>
                </a:solidFill>
                <a:effectLst/>
                <a:latin typeface="Arial" panose="020B0604020202020204" pitchFamily="34" charset="0"/>
              </a:rPr>
              <a:t>α-</a:t>
            </a:r>
            <a:r>
              <a:rPr lang="en-HK" b="0" i="0" dirty="0">
                <a:solidFill>
                  <a:srgbClr val="202122"/>
                </a:solidFill>
                <a:effectLst/>
                <a:latin typeface="Arial" panose="020B0604020202020204" pitchFamily="34" charset="0"/>
              </a:rPr>
              <a:t>sulphur converts to </a:t>
            </a:r>
            <a:r>
              <a:rPr lang="el-GR" b="0" i="0" dirty="0">
                <a:solidFill>
                  <a:srgbClr val="202122"/>
                </a:solidFill>
                <a:effectLst/>
                <a:latin typeface="Arial" panose="020B0604020202020204" pitchFamily="34" charset="0"/>
              </a:rPr>
              <a:t>β-</a:t>
            </a:r>
            <a:r>
              <a:rPr lang="en-HK" b="0" i="0" dirty="0">
                <a:solidFill>
                  <a:srgbClr val="202122"/>
                </a:solidFill>
                <a:effectLst/>
                <a:latin typeface="Arial" panose="020B0604020202020204" pitchFamily="34" charset="0"/>
              </a:rPr>
              <a:t>sulphur.</a:t>
            </a:r>
            <a:r>
              <a:rPr lang="en-HK" b="0" i="0" u="none" strike="noStrike" baseline="30000" dirty="0">
                <a:solidFill>
                  <a:srgbClr val="202122"/>
                </a:solidFill>
                <a:effectLst/>
                <a:latin typeface="Arial" panose="020B0604020202020204" pitchFamily="34" charset="0"/>
                <a:hlinkClick r:id="rId3"/>
              </a:rPr>
              <a:t>[4]</a:t>
            </a:r>
            <a:endParaRPr lang="en-HK" b="0" i="0" dirty="0">
              <a:solidFill>
                <a:srgbClr val="202122"/>
              </a:solidFill>
              <a:effectLst/>
              <a:latin typeface="Arial" panose="020B0604020202020204" pitchFamily="34" charset="0"/>
            </a:endParaRPr>
          </a:p>
          <a:p>
            <a:pPr algn="l"/>
            <a:endParaRPr lang="en-US" b="1" i="0" dirty="0">
              <a:effectLst/>
              <a:latin typeface="inherit"/>
            </a:endParaRPr>
          </a:p>
          <a:p>
            <a:pPr algn="l"/>
            <a:r>
              <a:rPr lang="el-GR" b="1" i="0" dirty="0">
                <a:effectLst/>
                <a:latin typeface="inherit"/>
              </a:rPr>
              <a:t>β-</a:t>
            </a:r>
            <a:r>
              <a:rPr lang="en-HK" b="1" i="0" dirty="0">
                <a:effectLst/>
                <a:latin typeface="inherit"/>
              </a:rPr>
              <a:t>Sulphur</a:t>
            </a:r>
            <a:endParaRPr lang="en-HK" b="1" i="0" dirty="0">
              <a:effectLst/>
              <a:latin typeface="Arial" panose="020B0604020202020204" pitchFamily="34" charset="0"/>
            </a:endParaRPr>
          </a:p>
          <a:p>
            <a:pPr algn="l"/>
            <a:r>
              <a:rPr lang="el-GR" b="0" i="0" dirty="0">
                <a:solidFill>
                  <a:srgbClr val="202122"/>
                </a:solidFill>
                <a:effectLst/>
                <a:latin typeface="Arial" panose="020B0604020202020204" pitchFamily="34" charset="0"/>
              </a:rPr>
              <a:t>β-</a:t>
            </a:r>
            <a:r>
              <a:rPr lang="en-HK" b="0" i="0" dirty="0">
                <a:solidFill>
                  <a:srgbClr val="202122"/>
                </a:solidFill>
                <a:effectLst/>
                <a:latin typeface="Arial" panose="020B0604020202020204" pitchFamily="34" charset="0"/>
              </a:rPr>
              <a:t>Sulphur is a yellow solid with a </a:t>
            </a:r>
            <a:r>
              <a:rPr lang="en-HK" b="0" i="0" u="none" strike="noStrike" dirty="0">
                <a:solidFill>
                  <a:srgbClr val="202122"/>
                </a:solidFill>
                <a:effectLst/>
                <a:latin typeface="Arial" panose="020B0604020202020204" pitchFamily="34" charset="0"/>
                <a:hlinkClick r:id="rId7" tooltip="Monoclinic crystal system"/>
              </a:rPr>
              <a:t>monoclinic crystal</a:t>
            </a:r>
            <a:r>
              <a:rPr lang="en-HK" b="0" i="0" dirty="0">
                <a:solidFill>
                  <a:srgbClr val="202122"/>
                </a:solidFill>
                <a:effectLst/>
                <a:latin typeface="Arial" panose="020B0604020202020204" pitchFamily="34" charset="0"/>
              </a:rPr>
              <a:t> form and is less dense than </a:t>
            </a:r>
            <a:r>
              <a:rPr lang="el-GR" b="0" i="0" dirty="0">
                <a:solidFill>
                  <a:srgbClr val="202122"/>
                </a:solidFill>
                <a:effectLst/>
                <a:latin typeface="Arial" panose="020B0604020202020204" pitchFamily="34" charset="0"/>
              </a:rPr>
              <a:t>α-</a:t>
            </a:r>
            <a:r>
              <a:rPr lang="en-HK" b="0" i="0" dirty="0">
                <a:solidFill>
                  <a:srgbClr val="202122"/>
                </a:solidFill>
                <a:effectLst/>
                <a:latin typeface="Arial" panose="020B0604020202020204" pitchFamily="34" charset="0"/>
              </a:rPr>
              <a:t>sulphur. It is unusual because it is only stable above 95.3 °C; below this temperature it converts to </a:t>
            </a:r>
            <a:r>
              <a:rPr lang="el-GR" b="0" i="0" dirty="0">
                <a:solidFill>
                  <a:srgbClr val="202122"/>
                </a:solidFill>
                <a:effectLst/>
                <a:latin typeface="Arial" panose="020B0604020202020204" pitchFamily="34" charset="0"/>
              </a:rPr>
              <a:t>α-</a:t>
            </a:r>
            <a:r>
              <a:rPr lang="en-HK" b="0" i="0" dirty="0">
                <a:solidFill>
                  <a:srgbClr val="202122"/>
                </a:solidFill>
                <a:effectLst/>
                <a:latin typeface="Arial" panose="020B0604020202020204" pitchFamily="34" charset="0"/>
              </a:rPr>
              <a:t>sulphur. </a:t>
            </a:r>
            <a:r>
              <a:rPr lang="el-GR" b="0" i="0" dirty="0">
                <a:solidFill>
                  <a:srgbClr val="202122"/>
                </a:solidFill>
                <a:effectLst/>
                <a:latin typeface="Arial" panose="020B0604020202020204" pitchFamily="34" charset="0"/>
              </a:rPr>
              <a:t>β-</a:t>
            </a:r>
            <a:r>
              <a:rPr lang="en-HK" b="0" i="0" dirty="0">
                <a:solidFill>
                  <a:srgbClr val="202122"/>
                </a:solidFill>
                <a:effectLst/>
                <a:latin typeface="Arial" panose="020B0604020202020204" pitchFamily="34" charset="0"/>
              </a:rPr>
              <a:t>Sulphur can be prepared by crystallising at 100 °C and cooling rapidly to slow down formation of </a:t>
            </a:r>
            <a:r>
              <a:rPr lang="el-GR" b="0" i="0" dirty="0">
                <a:solidFill>
                  <a:srgbClr val="202122"/>
                </a:solidFill>
                <a:effectLst/>
                <a:latin typeface="Arial" panose="020B0604020202020204" pitchFamily="34" charset="0"/>
              </a:rPr>
              <a:t>α-</a:t>
            </a:r>
            <a:r>
              <a:rPr lang="en-HK" b="0" i="0" dirty="0">
                <a:solidFill>
                  <a:srgbClr val="202122"/>
                </a:solidFill>
                <a:effectLst/>
                <a:latin typeface="Arial" panose="020B0604020202020204" pitchFamily="34" charset="0"/>
              </a:rPr>
              <a:t>sulphur.</a:t>
            </a:r>
            <a:r>
              <a:rPr lang="en-HK" b="0" i="0" u="none" strike="noStrike" baseline="30000" dirty="0">
                <a:solidFill>
                  <a:srgbClr val="202122"/>
                </a:solidFill>
                <a:effectLst/>
                <a:latin typeface="Arial" panose="020B0604020202020204" pitchFamily="34" charset="0"/>
                <a:hlinkClick r:id="rId8"/>
              </a:rPr>
              <a:t>[5]</a:t>
            </a:r>
            <a:r>
              <a:rPr lang="en-HK" b="0" i="0" dirty="0">
                <a:solidFill>
                  <a:srgbClr val="202122"/>
                </a:solidFill>
                <a:effectLst/>
                <a:latin typeface="Arial" panose="020B0604020202020204" pitchFamily="34" charset="0"/>
              </a:rPr>
              <a:t> It has a melting point variously quoted as 119.6 °C</a:t>
            </a:r>
            <a:r>
              <a:rPr lang="en-HK" b="0" i="0" u="none" strike="noStrike" baseline="30000" dirty="0">
                <a:solidFill>
                  <a:srgbClr val="202122"/>
                </a:solidFill>
                <a:effectLst/>
                <a:latin typeface="Arial" panose="020B0604020202020204" pitchFamily="34" charset="0"/>
                <a:hlinkClick r:id="rId9"/>
              </a:rPr>
              <a:t>[20]</a:t>
            </a:r>
            <a:r>
              <a:rPr lang="en-HK" b="0" i="0" dirty="0">
                <a:solidFill>
                  <a:srgbClr val="202122"/>
                </a:solidFill>
                <a:effectLst/>
                <a:latin typeface="Arial" panose="020B0604020202020204" pitchFamily="34" charset="0"/>
              </a:rPr>
              <a:t> and 119.8 °C but as it decomposes to other forms at around this temperature the observed melting point can vary. The 119 °C melting point has been termed the "ideal melting point" and the typical lower value (114.5 °C) when decomposition occurs, the "natural melting point".</a:t>
            </a:r>
            <a:r>
              <a:rPr lang="en-HK" b="0" i="0" u="none" strike="noStrike" baseline="30000" dirty="0">
                <a:solidFill>
                  <a:srgbClr val="202122"/>
                </a:solidFill>
                <a:effectLst/>
                <a:latin typeface="Arial" panose="020B0604020202020204" pitchFamily="34" charset="0"/>
                <a:hlinkClick r:id="rId9"/>
              </a:rPr>
              <a:t>[20]</a:t>
            </a:r>
            <a:endParaRPr lang="en-HK" b="0" i="0" dirty="0">
              <a:solidFill>
                <a:srgbClr val="202122"/>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8</a:t>
            </a:fld>
            <a:endParaRPr lang="en-US"/>
          </a:p>
        </p:txBody>
      </p:sp>
    </p:spTree>
    <p:extLst>
      <p:ext uri="{BB962C8B-B14F-4D97-AF65-F5344CB8AC3E}">
        <p14:creationId xmlns:p14="http://schemas.microsoft.com/office/powerpoint/2010/main" val="3055867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endParaRPr lang="en-HK" sz="1200" dirty="0">
              <a:solidFill>
                <a:schemeClr val="bg1"/>
              </a:solidFill>
              <a:latin typeface="-apple-system"/>
            </a:endParaRPr>
          </a:p>
          <a:p>
            <a:r>
              <a:rPr lang="en-HK" sz="1200" dirty="0">
                <a:solidFill>
                  <a:schemeClr val="bg1"/>
                </a:solidFill>
                <a:latin typeface="-apple-system"/>
              </a:rPr>
              <a:t>Sulphur vapor may exist either in equilibrium with solid and/or liquid sulphur (saturated vapor) or as a single phase at pressures lower than the saturation pressure (unsaturated vapor). </a:t>
            </a:r>
          </a:p>
          <a:p>
            <a:r>
              <a:rPr lang="en-HK" sz="1200" dirty="0">
                <a:solidFill>
                  <a:schemeClr val="bg1"/>
                </a:solidFill>
                <a:latin typeface="-apple-system"/>
              </a:rPr>
              <a:t>At temperatures of up to 1000°C saturated sulphur </a:t>
            </a:r>
            <a:r>
              <a:rPr lang="en-HK" sz="1200" dirty="0" err="1">
                <a:solidFill>
                  <a:schemeClr val="bg1"/>
                </a:solidFill>
                <a:latin typeface="-apple-system"/>
              </a:rPr>
              <a:t>vapors</a:t>
            </a:r>
            <a:r>
              <a:rPr lang="en-HK" sz="1200" dirty="0">
                <a:solidFill>
                  <a:schemeClr val="bg1"/>
                </a:solidFill>
                <a:latin typeface="-apple-system"/>
              </a:rPr>
              <a:t> consist of all molecules S</a:t>
            </a:r>
            <a:r>
              <a:rPr lang="en-HK" sz="1200" baseline="-25000" dirty="0">
                <a:solidFill>
                  <a:schemeClr val="bg1"/>
                </a:solidFill>
                <a:latin typeface="-apple-system"/>
              </a:rPr>
              <a:t>n</a:t>
            </a:r>
            <a:r>
              <a:rPr lang="en-HK" sz="1200" dirty="0">
                <a:solidFill>
                  <a:schemeClr val="bg1"/>
                </a:solidFill>
                <a:latin typeface="-apple-system"/>
              </a:rPr>
              <a:t> with n ranging from 2 to 8 which are in equilibrium with each other (Rau et al., 1973).</a:t>
            </a:r>
          </a:p>
          <a:p>
            <a:pPr>
              <a:lnSpc>
                <a:spcPct val="100000"/>
              </a:lnSpc>
            </a:pPr>
            <a:endParaRPr lang="en-HK" sz="1200" dirty="0">
              <a:solidFill>
                <a:schemeClr val="bg1"/>
              </a:solidFill>
              <a:latin typeface="-apple-system"/>
            </a:endParaRPr>
          </a:p>
          <a:p>
            <a:endParaRPr lang="en-US" dirty="0"/>
          </a:p>
        </p:txBody>
      </p:sp>
      <p:sp>
        <p:nvSpPr>
          <p:cNvPr id="4" name="Slide Number Placeholder 3"/>
          <p:cNvSpPr>
            <a:spLocks noGrp="1"/>
          </p:cNvSpPr>
          <p:nvPr>
            <p:ph type="sldNum" sz="quarter" idx="5"/>
          </p:nvPr>
        </p:nvSpPr>
        <p:spPr/>
        <p:txBody>
          <a:bodyPr/>
          <a:lstStyle/>
          <a:p>
            <a:fld id="{E7E1CF1B-2638-FD41-AD31-BA57FCE6B272}" type="slidenum">
              <a:rPr lang="en-US" smtClean="0"/>
              <a:t>9</a:t>
            </a:fld>
            <a:endParaRPr lang="en-US"/>
          </a:p>
        </p:txBody>
      </p:sp>
    </p:spTree>
    <p:extLst>
      <p:ext uri="{BB962C8B-B14F-4D97-AF65-F5344CB8AC3E}">
        <p14:creationId xmlns:p14="http://schemas.microsoft.com/office/powerpoint/2010/main" val="2745801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764EA4-FF4B-DECF-8851-88BA1165FD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126E16-7464-02CD-AD55-75D9EE63BE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DF3E3A-E8A3-E3D9-BD3C-556FBB500813}"/>
              </a:ext>
            </a:extLst>
          </p:cNvPr>
          <p:cNvSpPr>
            <a:spLocks noGrp="1"/>
          </p:cNvSpPr>
          <p:nvPr>
            <p:ph type="body" idx="1"/>
          </p:nvPr>
        </p:nvSpPr>
        <p:spPr/>
        <p:txBody>
          <a:bodyPr/>
          <a:lstStyle/>
          <a:p>
            <a:pPr>
              <a:lnSpc>
                <a:spcPct val="100000"/>
              </a:lnSpc>
            </a:pPr>
            <a:r>
              <a:rPr lang="en-HK" sz="1200" dirty="0">
                <a:solidFill>
                  <a:schemeClr val="bg1"/>
                </a:solidFill>
                <a:latin typeface="-apple-system"/>
              </a:rPr>
              <a:t>Liquid elemental sulphur is an industrial product of outstanding importance, being produced on a huge scale (&gt;53 million tons annually). It is used mainly for the manufacture of sulphuric acid but after solidification also for rubber vulcanization and the production of numerous sulphur compounds. </a:t>
            </a:r>
          </a:p>
          <a:p>
            <a:pPr>
              <a:lnSpc>
                <a:spcPct val="100000"/>
              </a:lnSpc>
            </a:pPr>
            <a:endParaRPr lang="en-HK" sz="1200" dirty="0">
              <a:solidFill>
                <a:schemeClr val="bg1"/>
              </a:solidFill>
              <a:latin typeface="-apple-system"/>
            </a:endParaRPr>
          </a:p>
          <a:p>
            <a:r>
              <a:rPr lang="en-HK" sz="1200" dirty="0">
                <a:solidFill>
                  <a:schemeClr val="bg1"/>
                </a:solidFill>
                <a:latin typeface="-apple-system"/>
              </a:rPr>
              <a:t>Sulphur vapor may exist either in equilibrium with solid and/or liquid sulphur (saturated vapor) or as a single phase at pressures lower than the saturation pressure (unsaturated vapor). </a:t>
            </a:r>
          </a:p>
          <a:p>
            <a:r>
              <a:rPr lang="en-HK" sz="1200" dirty="0">
                <a:solidFill>
                  <a:schemeClr val="bg1"/>
                </a:solidFill>
                <a:latin typeface="-apple-system"/>
              </a:rPr>
              <a:t>At temperatures of up to 1000°C saturated sulphur </a:t>
            </a:r>
            <a:r>
              <a:rPr lang="en-HK" sz="1200" dirty="0" err="1">
                <a:solidFill>
                  <a:schemeClr val="bg1"/>
                </a:solidFill>
                <a:latin typeface="-apple-system"/>
              </a:rPr>
              <a:t>vapors</a:t>
            </a:r>
            <a:r>
              <a:rPr lang="en-HK" sz="1200" dirty="0">
                <a:solidFill>
                  <a:schemeClr val="bg1"/>
                </a:solidFill>
                <a:latin typeface="-apple-system"/>
              </a:rPr>
              <a:t> consist of all molecules S</a:t>
            </a:r>
            <a:r>
              <a:rPr lang="en-HK" sz="1200" baseline="-25000" dirty="0">
                <a:solidFill>
                  <a:schemeClr val="bg1"/>
                </a:solidFill>
                <a:latin typeface="-apple-system"/>
              </a:rPr>
              <a:t>n</a:t>
            </a:r>
            <a:r>
              <a:rPr lang="en-HK" sz="1200" dirty="0">
                <a:solidFill>
                  <a:schemeClr val="bg1"/>
                </a:solidFill>
                <a:latin typeface="-apple-system"/>
              </a:rPr>
              <a:t> with n ranging from 2 to 8 which are in equilibrium with each other (Rau et al., 1973).</a:t>
            </a:r>
          </a:p>
          <a:p>
            <a:pPr>
              <a:lnSpc>
                <a:spcPct val="100000"/>
              </a:lnSpc>
            </a:pPr>
            <a:endParaRPr lang="en-HK" sz="1200" dirty="0">
              <a:solidFill>
                <a:schemeClr val="bg1"/>
              </a:solidFill>
              <a:latin typeface="-apple-system"/>
            </a:endParaRPr>
          </a:p>
          <a:p>
            <a:endParaRPr lang="en-US" dirty="0"/>
          </a:p>
        </p:txBody>
      </p:sp>
      <p:sp>
        <p:nvSpPr>
          <p:cNvPr id="4" name="Slide Number Placeholder 3">
            <a:extLst>
              <a:ext uri="{FF2B5EF4-FFF2-40B4-BE49-F238E27FC236}">
                <a16:creationId xmlns:a16="http://schemas.microsoft.com/office/drawing/2014/main" id="{42362269-1A01-0BF1-1C6D-E872F340EE4C}"/>
              </a:ext>
            </a:extLst>
          </p:cNvPr>
          <p:cNvSpPr>
            <a:spLocks noGrp="1"/>
          </p:cNvSpPr>
          <p:nvPr>
            <p:ph type="sldNum" sz="quarter" idx="5"/>
          </p:nvPr>
        </p:nvSpPr>
        <p:spPr/>
        <p:txBody>
          <a:bodyPr/>
          <a:lstStyle/>
          <a:p>
            <a:fld id="{E7E1CF1B-2638-FD41-AD31-BA57FCE6B272}" type="slidenum">
              <a:rPr lang="en-US" smtClean="0"/>
              <a:t>10</a:t>
            </a:fld>
            <a:endParaRPr lang="en-US"/>
          </a:p>
        </p:txBody>
      </p:sp>
    </p:spTree>
    <p:extLst>
      <p:ext uri="{BB962C8B-B14F-4D97-AF65-F5344CB8AC3E}">
        <p14:creationId xmlns:p14="http://schemas.microsoft.com/office/powerpoint/2010/main" val="3139064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E1C3-4D92-460D-A04B-E4DA6E65BD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FE2F84F-08CD-4FE2-9169-0E0C27B530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8DAA2B-5B00-459D-BC3C-C8D9487C9ADD}"/>
              </a:ext>
            </a:extLst>
          </p:cNvPr>
          <p:cNvSpPr>
            <a:spLocks noGrp="1"/>
          </p:cNvSpPr>
          <p:nvPr>
            <p:ph type="dt" sz="half" idx="10"/>
          </p:nvPr>
        </p:nvSpPr>
        <p:spPr/>
        <p:txBody>
          <a:bodyPr/>
          <a:lstStyle/>
          <a:p>
            <a:fld id="{12FE7F5A-7575-8448-952B-97935612AD9A}" type="datetime1">
              <a:rPr lang="en-HK" smtClean="0"/>
              <a:t>23/11/2024</a:t>
            </a:fld>
            <a:endParaRPr lang="en-GB"/>
          </a:p>
        </p:txBody>
      </p:sp>
      <p:sp>
        <p:nvSpPr>
          <p:cNvPr id="5" name="Footer Placeholder 4">
            <a:extLst>
              <a:ext uri="{FF2B5EF4-FFF2-40B4-BE49-F238E27FC236}">
                <a16:creationId xmlns:a16="http://schemas.microsoft.com/office/drawing/2014/main" id="{07B97C6E-4340-4E9F-B3F5-DA1BB2E19F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1E6BF8-9B8C-402A-9DD3-004317B8CA8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4947513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3F8F-65F8-4D04-9CEE-CAFBC6C0028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4B226C-F710-431C-B48C-CAC2D41E1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3AEAA7-D40A-47EF-99EE-B39D6053EE51}"/>
              </a:ext>
            </a:extLst>
          </p:cNvPr>
          <p:cNvSpPr>
            <a:spLocks noGrp="1"/>
          </p:cNvSpPr>
          <p:nvPr>
            <p:ph type="dt" sz="half" idx="10"/>
          </p:nvPr>
        </p:nvSpPr>
        <p:spPr/>
        <p:txBody>
          <a:bodyPr/>
          <a:lstStyle/>
          <a:p>
            <a:fld id="{D5A025BD-E790-D44F-B3EA-9075514E7E54}" type="datetime1">
              <a:rPr lang="en-HK" smtClean="0"/>
              <a:t>23/11/2024</a:t>
            </a:fld>
            <a:endParaRPr lang="en-GB"/>
          </a:p>
        </p:txBody>
      </p:sp>
      <p:sp>
        <p:nvSpPr>
          <p:cNvPr id="5" name="Footer Placeholder 4">
            <a:extLst>
              <a:ext uri="{FF2B5EF4-FFF2-40B4-BE49-F238E27FC236}">
                <a16:creationId xmlns:a16="http://schemas.microsoft.com/office/drawing/2014/main" id="{06B109A3-3AED-4F60-97C4-531823FF87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025569-2A0F-4148-9C1D-495298A1218E}"/>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76262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DD4939-3063-454D-97C7-99A4A66EAB9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2DCD71-DFCE-4E88-9A32-6D1A91A4B2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4D5C62-12EC-4611-BB85-909ACE953188}"/>
              </a:ext>
            </a:extLst>
          </p:cNvPr>
          <p:cNvSpPr>
            <a:spLocks noGrp="1"/>
          </p:cNvSpPr>
          <p:nvPr>
            <p:ph type="dt" sz="half" idx="10"/>
          </p:nvPr>
        </p:nvSpPr>
        <p:spPr/>
        <p:txBody>
          <a:bodyPr/>
          <a:lstStyle/>
          <a:p>
            <a:fld id="{E7B47FF4-6180-E14F-910F-6816762EDE02}" type="datetime1">
              <a:rPr lang="en-HK" smtClean="0"/>
              <a:t>23/11/2024</a:t>
            </a:fld>
            <a:endParaRPr lang="en-GB"/>
          </a:p>
        </p:txBody>
      </p:sp>
      <p:sp>
        <p:nvSpPr>
          <p:cNvPr id="5" name="Footer Placeholder 4">
            <a:extLst>
              <a:ext uri="{FF2B5EF4-FFF2-40B4-BE49-F238E27FC236}">
                <a16:creationId xmlns:a16="http://schemas.microsoft.com/office/drawing/2014/main" id="{0D0BD584-5E3C-4596-B076-35D17D5133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F842F0-70DC-44EE-A2AE-55477D2D1C8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6661485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E1C3-4D92-460D-A04B-E4DA6E65BD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FE2F84F-08CD-4FE2-9169-0E0C27B530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8DAA2B-5B00-459D-BC3C-C8D9487C9ADD}"/>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07B97C6E-4340-4E9F-B3F5-DA1BB2E19F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1E6BF8-9B8C-402A-9DD3-004317B8CA8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434480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95405-3CC4-42D1-9070-AC1E55FEDB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F7BAB3-7D4A-46B4-AE8A-F187351AD9E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2CDCD-9622-4D34-A639-14E0E988FE3E}"/>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61013A46-79B9-422E-940C-BF1C497B52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9250E6-F645-4732-B61A-868AF7F9989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500452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75DB-AA62-4A76-9758-087C92BA90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5BE83A-995E-4D9C-B091-58F51ACA99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5396D53-9A72-4444-AC64-DD87A05761AD}"/>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2245E3BF-1F7C-4829-955E-493EA3EC9D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1580A2-EF67-4CFF-AA88-C9E94207A33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15737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DECC4-86B7-486E-9B31-9E89AE7A91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F64F64-38A8-47F4-95D6-007A8E59B5C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7D9682-F19F-4904-9E57-E47EC7B5CEA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91BBCC8-906B-44DC-AE4A-DDE17F6410A4}"/>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6" name="Footer Placeholder 5">
            <a:extLst>
              <a:ext uri="{FF2B5EF4-FFF2-40B4-BE49-F238E27FC236}">
                <a16:creationId xmlns:a16="http://schemas.microsoft.com/office/drawing/2014/main" id="{69D2FFAD-68EB-43C5-A6F3-7F600D25935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1349E3D-8B37-420D-83E6-5789D6403160}"/>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6762937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F2AA-6CBE-4223-AABB-35EF8C4E985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24F28-8F13-4CF5-BF81-8BA57A76A4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F27BAD-C186-4833-B786-D22FF293DFE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7E4BBF-84A7-451D-AE9F-EF9C9765E6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3C52D30-B1C0-4C67-97AD-7A0CBF1F974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2E58205-4C72-4ECE-9E2E-6F80BE49481D}"/>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8" name="Footer Placeholder 7">
            <a:extLst>
              <a:ext uri="{FF2B5EF4-FFF2-40B4-BE49-F238E27FC236}">
                <a16:creationId xmlns:a16="http://schemas.microsoft.com/office/drawing/2014/main" id="{AC00DFD0-7D9E-4F40-968F-98ED681438D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5EE6A27-4373-47DC-9FA2-8829548797D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900748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6F3B6-2E0A-4934-9E5C-D8CD30C29D0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E14741D-9811-4271-8CE3-3A82A934E472}"/>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4" name="Footer Placeholder 3">
            <a:extLst>
              <a:ext uri="{FF2B5EF4-FFF2-40B4-BE49-F238E27FC236}">
                <a16:creationId xmlns:a16="http://schemas.microsoft.com/office/drawing/2014/main" id="{A8DFB011-3DF2-43DF-80F0-51F36936E26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471F5DE-5A96-4A27-B4A8-7DB46F70C5E5}"/>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1801447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D42D4E-EC37-4BB5-8B2E-9628FB31C06B}"/>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3" name="Footer Placeholder 2">
            <a:extLst>
              <a:ext uri="{FF2B5EF4-FFF2-40B4-BE49-F238E27FC236}">
                <a16:creationId xmlns:a16="http://schemas.microsoft.com/office/drawing/2014/main" id="{8BE90598-27B1-458A-A1D5-1404F7C882C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B0D081-2A8E-4B96-B282-C07AA284FDD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6688737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2793-FF0B-4C3B-B78D-E41226C6B6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DF3BA8C-C620-4295-88B6-670691CA87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1D2AB8-94B8-4680-B0CB-3062BC4582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896C0BB-F812-42E4-B1CE-25BA162A2617}"/>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6" name="Footer Placeholder 5">
            <a:extLst>
              <a:ext uri="{FF2B5EF4-FFF2-40B4-BE49-F238E27FC236}">
                <a16:creationId xmlns:a16="http://schemas.microsoft.com/office/drawing/2014/main" id="{E8ABC48D-69A3-4980-9003-272D11334A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A91EA1-779A-4E46-9552-242093703E4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050378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95405-3CC4-42D1-9070-AC1E55FEDB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F7BAB3-7D4A-46B4-AE8A-F187351AD9E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2CDCD-9622-4D34-A639-14E0E988FE3E}"/>
              </a:ext>
            </a:extLst>
          </p:cNvPr>
          <p:cNvSpPr>
            <a:spLocks noGrp="1"/>
          </p:cNvSpPr>
          <p:nvPr>
            <p:ph type="dt" sz="half" idx="10"/>
          </p:nvPr>
        </p:nvSpPr>
        <p:spPr/>
        <p:txBody>
          <a:bodyPr/>
          <a:lstStyle/>
          <a:p>
            <a:fld id="{1FF5ADD6-E675-2348-8569-BBF2E9E0A9D0}" type="datetime1">
              <a:rPr lang="en-HK" smtClean="0"/>
              <a:t>23/11/2024</a:t>
            </a:fld>
            <a:endParaRPr lang="en-GB"/>
          </a:p>
        </p:txBody>
      </p:sp>
      <p:sp>
        <p:nvSpPr>
          <p:cNvPr id="5" name="Footer Placeholder 4">
            <a:extLst>
              <a:ext uri="{FF2B5EF4-FFF2-40B4-BE49-F238E27FC236}">
                <a16:creationId xmlns:a16="http://schemas.microsoft.com/office/drawing/2014/main" id="{61013A46-79B9-422E-940C-BF1C497B52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9250E6-F645-4732-B61A-868AF7F9989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9667728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0ADAA-3E84-4AF2-9C24-1A63C357BE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07CED-F060-4356-A00D-1569C44304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3FCFB9B-AC40-488B-87E9-620C063C35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8DDF08B-9915-4442-9497-D8EB631A6372}"/>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6" name="Footer Placeholder 5">
            <a:extLst>
              <a:ext uri="{FF2B5EF4-FFF2-40B4-BE49-F238E27FC236}">
                <a16:creationId xmlns:a16="http://schemas.microsoft.com/office/drawing/2014/main" id="{69EFA330-277B-4AB7-8047-1D9307E430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6B1864-0EC9-4400-87CA-3471C50C7DC9}"/>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125654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3F8F-65F8-4D04-9CEE-CAFBC6C0028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4B226C-F710-431C-B48C-CAC2D41E1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3AEAA7-D40A-47EF-99EE-B39D6053EE51}"/>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06B109A3-3AED-4F60-97C4-531823FF87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025569-2A0F-4148-9C1D-495298A1218E}"/>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8627185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DD4939-3063-454D-97C7-99A4A66EAB9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2DCD71-DFCE-4E88-9A32-6D1A91A4B2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4D5C62-12EC-4611-BB85-909ACE953188}"/>
              </a:ext>
            </a:extLst>
          </p:cNvPr>
          <p:cNvSpPr>
            <a:spLocks noGrp="1"/>
          </p:cNvSpPr>
          <p:nvPr>
            <p:ph type="dt" sz="half" idx="10"/>
          </p:nvPr>
        </p:nvSpPr>
        <p:spPr/>
        <p:txBody>
          <a:body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0D0BD584-5E3C-4596-B076-35D17D5133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F842F0-70DC-44EE-A2AE-55477D2D1C8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870727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75DB-AA62-4A76-9758-087C92BA90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5BE83A-995E-4D9C-B091-58F51ACA99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5396D53-9A72-4444-AC64-DD87A05761AD}"/>
              </a:ext>
            </a:extLst>
          </p:cNvPr>
          <p:cNvSpPr>
            <a:spLocks noGrp="1"/>
          </p:cNvSpPr>
          <p:nvPr>
            <p:ph type="dt" sz="half" idx="10"/>
          </p:nvPr>
        </p:nvSpPr>
        <p:spPr/>
        <p:txBody>
          <a:bodyPr/>
          <a:lstStyle/>
          <a:p>
            <a:fld id="{CB7ADF95-476D-414D-8861-FDD9E752EF76}" type="datetime1">
              <a:rPr lang="en-HK" smtClean="0"/>
              <a:t>23/11/2024</a:t>
            </a:fld>
            <a:endParaRPr lang="en-GB"/>
          </a:p>
        </p:txBody>
      </p:sp>
      <p:sp>
        <p:nvSpPr>
          <p:cNvPr id="5" name="Footer Placeholder 4">
            <a:extLst>
              <a:ext uri="{FF2B5EF4-FFF2-40B4-BE49-F238E27FC236}">
                <a16:creationId xmlns:a16="http://schemas.microsoft.com/office/drawing/2014/main" id="{2245E3BF-1F7C-4829-955E-493EA3EC9D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1580A2-EF67-4CFF-AA88-C9E94207A33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292986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DECC4-86B7-486E-9B31-9E89AE7A91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F64F64-38A8-47F4-95D6-007A8E59B5C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7D9682-F19F-4904-9E57-E47EC7B5CEA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91BBCC8-906B-44DC-AE4A-DDE17F6410A4}"/>
              </a:ext>
            </a:extLst>
          </p:cNvPr>
          <p:cNvSpPr>
            <a:spLocks noGrp="1"/>
          </p:cNvSpPr>
          <p:nvPr>
            <p:ph type="dt" sz="half" idx="10"/>
          </p:nvPr>
        </p:nvSpPr>
        <p:spPr/>
        <p:txBody>
          <a:bodyPr/>
          <a:lstStyle/>
          <a:p>
            <a:fld id="{57D68929-6E4C-8842-AB1C-A5E4A08C6839}" type="datetime1">
              <a:rPr lang="en-HK" smtClean="0"/>
              <a:t>23/11/2024</a:t>
            </a:fld>
            <a:endParaRPr lang="en-GB"/>
          </a:p>
        </p:txBody>
      </p:sp>
      <p:sp>
        <p:nvSpPr>
          <p:cNvPr id="6" name="Footer Placeholder 5">
            <a:extLst>
              <a:ext uri="{FF2B5EF4-FFF2-40B4-BE49-F238E27FC236}">
                <a16:creationId xmlns:a16="http://schemas.microsoft.com/office/drawing/2014/main" id="{69D2FFAD-68EB-43C5-A6F3-7F600D25935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1349E3D-8B37-420D-83E6-5789D6403160}"/>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369315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F2AA-6CBE-4223-AABB-35EF8C4E985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24F28-8F13-4CF5-BF81-8BA57A76A4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F27BAD-C186-4833-B786-D22FF293DFE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7E4BBF-84A7-451D-AE9F-EF9C9765E6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3C52D30-B1C0-4C67-97AD-7A0CBF1F974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2E58205-4C72-4ECE-9E2E-6F80BE49481D}"/>
              </a:ext>
            </a:extLst>
          </p:cNvPr>
          <p:cNvSpPr>
            <a:spLocks noGrp="1"/>
          </p:cNvSpPr>
          <p:nvPr>
            <p:ph type="dt" sz="half" idx="10"/>
          </p:nvPr>
        </p:nvSpPr>
        <p:spPr/>
        <p:txBody>
          <a:bodyPr/>
          <a:lstStyle/>
          <a:p>
            <a:fld id="{6018D206-BE3A-F142-9F77-E2DA79A8BCCF}" type="datetime1">
              <a:rPr lang="en-HK" smtClean="0"/>
              <a:t>23/11/2024</a:t>
            </a:fld>
            <a:endParaRPr lang="en-GB"/>
          </a:p>
        </p:txBody>
      </p:sp>
      <p:sp>
        <p:nvSpPr>
          <p:cNvPr id="8" name="Footer Placeholder 7">
            <a:extLst>
              <a:ext uri="{FF2B5EF4-FFF2-40B4-BE49-F238E27FC236}">
                <a16:creationId xmlns:a16="http://schemas.microsoft.com/office/drawing/2014/main" id="{AC00DFD0-7D9E-4F40-968F-98ED681438D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5EE6A27-4373-47DC-9FA2-8829548797D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935955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6F3B6-2E0A-4934-9E5C-D8CD30C29D0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E14741D-9811-4271-8CE3-3A82A934E472}"/>
              </a:ext>
            </a:extLst>
          </p:cNvPr>
          <p:cNvSpPr>
            <a:spLocks noGrp="1"/>
          </p:cNvSpPr>
          <p:nvPr>
            <p:ph type="dt" sz="half" idx="10"/>
          </p:nvPr>
        </p:nvSpPr>
        <p:spPr/>
        <p:txBody>
          <a:bodyPr/>
          <a:lstStyle/>
          <a:p>
            <a:fld id="{C3D1E04C-5267-7B4C-B2E6-968BC971A68B}" type="datetime1">
              <a:rPr lang="en-HK" smtClean="0"/>
              <a:t>23/11/2024</a:t>
            </a:fld>
            <a:endParaRPr lang="en-GB"/>
          </a:p>
        </p:txBody>
      </p:sp>
      <p:sp>
        <p:nvSpPr>
          <p:cNvPr id="4" name="Footer Placeholder 3">
            <a:extLst>
              <a:ext uri="{FF2B5EF4-FFF2-40B4-BE49-F238E27FC236}">
                <a16:creationId xmlns:a16="http://schemas.microsoft.com/office/drawing/2014/main" id="{A8DFB011-3DF2-43DF-80F0-51F36936E26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471F5DE-5A96-4A27-B4A8-7DB46F70C5E5}"/>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38845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D42D4E-EC37-4BB5-8B2E-9628FB31C06B}"/>
              </a:ext>
            </a:extLst>
          </p:cNvPr>
          <p:cNvSpPr>
            <a:spLocks noGrp="1"/>
          </p:cNvSpPr>
          <p:nvPr>
            <p:ph type="dt" sz="half" idx="10"/>
          </p:nvPr>
        </p:nvSpPr>
        <p:spPr/>
        <p:txBody>
          <a:bodyPr/>
          <a:lstStyle/>
          <a:p>
            <a:fld id="{AED78E3E-8D97-EF46-B94A-B57FE9F215B7}" type="datetime1">
              <a:rPr lang="en-HK" smtClean="0"/>
              <a:t>23/11/2024</a:t>
            </a:fld>
            <a:endParaRPr lang="en-GB"/>
          </a:p>
        </p:txBody>
      </p:sp>
      <p:sp>
        <p:nvSpPr>
          <p:cNvPr id="3" name="Footer Placeholder 2">
            <a:extLst>
              <a:ext uri="{FF2B5EF4-FFF2-40B4-BE49-F238E27FC236}">
                <a16:creationId xmlns:a16="http://schemas.microsoft.com/office/drawing/2014/main" id="{8BE90598-27B1-458A-A1D5-1404F7C882C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B0D081-2A8E-4B96-B282-C07AA284FDD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44883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2793-FF0B-4C3B-B78D-E41226C6B6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DF3BA8C-C620-4295-88B6-670691CA87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1D2AB8-94B8-4680-B0CB-3062BC4582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896C0BB-F812-42E4-B1CE-25BA162A2617}"/>
              </a:ext>
            </a:extLst>
          </p:cNvPr>
          <p:cNvSpPr>
            <a:spLocks noGrp="1"/>
          </p:cNvSpPr>
          <p:nvPr>
            <p:ph type="dt" sz="half" idx="10"/>
          </p:nvPr>
        </p:nvSpPr>
        <p:spPr/>
        <p:txBody>
          <a:bodyPr/>
          <a:lstStyle/>
          <a:p>
            <a:fld id="{E957D963-CF8D-334F-A518-D227CCEF482C}" type="datetime1">
              <a:rPr lang="en-HK" smtClean="0"/>
              <a:t>23/11/2024</a:t>
            </a:fld>
            <a:endParaRPr lang="en-GB"/>
          </a:p>
        </p:txBody>
      </p:sp>
      <p:sp>
        <p:nvSpPr>
          <p:cNvPr id="6" name="Footer Placeholder 5">
            <a:extLst>
              <a:ext uri="{FF2B5EF4-FFF2-40B4-BE49-F238E27FC236}">
                <a16:creationId xmlns:a16="http://schemas.microsoft.com/office/drawing/2014/main" id="{E8ABC48D-69A3-4980-9003-272D11334A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A91EA1-779A-4E46-9552-242093703E4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444063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0ADAA-3E84-4AF2-9C24-1A63C357BE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07CED-F060-4356-A00D-1569C44304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3FCFB9B-AC40-488B-87E9-620C063C35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8DDF08B-9915-4442-9497-D8EB631A6372}"/>
              </a:ext>
            </a:extLst>
          </p:cNvPr>
          <p:cNvSpPr>
            <a:spLocks noGrp="1"/>
          </p:cNvSpPr>
          <p:nvPr>
            <p:ph type="dt" sz="half" idx="10"/>
          </p:nvPr>
        </p:nvSpPr>
        <p:spPr/>
        <p:txBody>
          <a:bodyPr/>
          <a:lstStyle/>
          <a:p>
            <a:fld id="{013469DD-76C7-414A-93BE-45BC3C2D9773}" type="datetime1">
              <a:rPr lang="en-HK" smtClean="0"/>
              <a:t>23/11/2024</a:t>
            </a:fld>
            <a:endParaRPr lang="en-GB"/>
          </a:p>
        </p:txBody>
      </p:sp>
      <p:sp>
        <p:nvSpPr>
          <p:cNvPr id="6" name="Footer Placeholder 5">
            <a:extLst>
              <a:ext uri="{FF2B5EF4-FFF2-40B4-BE49-F238E27FC236}">
                <a16:creationId xmlns:a16="http://schemas.microsoft.com/office/drawing/2014/main" id="{69EFA330-277B-4AB7-8047-1D9307E430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6B1864-0EC9-4400-87CA-3471C50C7DC9}"/>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4275879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80FD12-FA8C-4380-89C3-2B80744139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0AC3CA6-9501-4132-97B1-2F1DF4C39A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5ED3E6-1EE3-4ACA-8D6A-1FA1D49C3E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A5B49B-4E36-764A-BD2A-AE1008151F7D}" type="datetime1">
              <a:rPr lang="en-HK" smtClean="0"/>
              <a:t>23/11/2024</a:t>
            </a:fld>
            <a:endParaRPr lang="en-GB"/>
          </a:p>
        </p:txBody>
      </p:sp>
      <p:sp>
        <p:nvSpPr>
          <p:cNvPr id="5" name="Footer Placeholder 4">
            <a:extLst>
              <a:ext uri="{FF2B5EF4-FFF2-40B4-BE49-F238E27FC236}">
                <a16:creationId xmlns:a16="http://schemas.microsoft.com/office/drawing/2014/main" id="{F644F560-6EDF-4A80-BDD3-15D67C0553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39084A6-7522-4B60-8FA8-FA00A30B4B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5F53FA-F3BD-439A-9C7D-11AF7DE498E3}" type="slidenum">
              <a:rPr lang="en-GB" smtClean="0"/>
              <a:t>‹#›</a:t>
            </a:fld>
            <a:endParaRPr lang="en-GB"/>
          </a:p>
        </p:txBody>
      </p:sp>
    </p:spTree>
    <p:extLst>
      <p:ext uri="{BB962C8B-B14F-4D97-AF65-F5344CB8AC3E}">
        <p14:creationId xmlns:p14="http://schemas.microsoft.com/office/powerpoint/2010/main" val="30152664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80FD12-FA8C-4380-89C3-2B80744139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0AC3CA6-9501-4132-97B1-2F1DF4C39A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5ED3E6-1EE3-4ACA-8D6A-1FA1D49C3E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D28B5D-3818-41C4-8DDF-CE07A0D667B7}" type="datetimeFigureOut">
              <a:rPr lang="en-GB" smtClean="0"/>
              <a:t>23/11/2024</a:t>
            </a:fld>
            <a:endParaRPr lang="en-GB"/>
          </a:p>
        </p:txBody>
      </p:sp>
      <p:sp>
        <p:nvSpPr>
          <p:cNvPr id="5" name="Footer Placeholder 4">
            <a:extLst>
              <a:ext uri="{FF2B5EF4-FFF2-40B4-BE49-F238E27FC236}">
                <a16:creationId xmlns:a16="http://schemas.microsoft.com/office/drawing/2014/main" id="{F644F560-6EDF-4A80-BDD3-15D67C0553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39084A6-7522-4B60-8FA8-FA00A30B4B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5F53FA-F3BD-439A-9C7D-11AF7DE498E3}" type="slidenum">
              <a:rPr lang="en-GB" smtClean="0"/>
              <a:t>‹#›</a:t>
            </a:fld>
            <a:endParaRPr lang="en-GB"/>
          </a:p>
        </p:txBody>
      </p:sp>
    </p:spTree>
    <p:extLst>
      <p:ext uri="{BB962C8B-B14F-4D97-AF65-F5344CB8AC3E}">
        <p14:creationId xmlns:p14="http://schemas.microsoft.com/office/powerpoint/2010/main" val="32992525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s://doi.org/10.1039/1460-4744/1972" TargetMode="External"/><Relationship Id="rId5" Type="http://schemas.openxmlformats.org/officeDocument/2006/relationships/hyperlink" Target="https://doi.org/10.1080/02603594.2023.2200174" TargetMode="Externa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dx.doi.org/10.5194/acpd-15-23931-2015"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5667373" y="857250"/>
            <a:ext cx="6191251" cy="40626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Roboto Slab" pitchFamily="2" charset="0"/>
                <a:ea typeface="Roboto Slab" pitchFamily="2" charset="0"/>
                <a:cs typeface="+mn-cs"/>
              </a:rPr>
              <a:t>Course on Sulphur-based Wastewater Treatment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The Sulphur Cycle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Guanghao Chen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Di Wu</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pic>
        <p:nvPicPr>
          <p:cNvPr id="4" name="Picture 3">
            <a:extLst>
              <a:ext uri="{FF2B5EF4-FFF2-40B4-BE49-F238E27FC236}">
                <a16:creationId xmlns:a16="http://schemas.microsoft.com/office/drawing/2014/main" id="{9B6BE9A6-D8A1-1F54-C572-5BE89E3A887E}"/>
              </a:ext>
            </a:extLst>
          </p:cNvPr>
          <p:cNvPicPr>
            <a:picLocks noChangeAspect="1"/>
          </p:cNvPicPr>
          <p:nvPr/>
        </p:nvPicPr>
        <p:blipFill rotWithShape="1">
          <a:blip r:embed="rId4"/>
          <a:srcRect l="10619" t="29197" r="9731" b="28161"/>
          <a:stretch/>
        </p:blipFill>
        <p:spPr>
          <a:xfrm>
            <a:off x="5685302" y="5713975"/>
            <a:ext cx="2399250" cy="856324"/>
          </a:xfrm>
          <a:prstGeom prst="rect">
            <a:avLst/>
          </a:prstGeom>
        </p:spPr>
      </p:pic>
      <p:pic>
        <p:nvPicPr>
          <p:cNvPr id="2" name="Picture 1" descr="A blue text on a black background&#10;&#10;Description automatically generated">
            <a:extLst>
              <a:ext uri="{FF2B5EF4-FFF2-40B4-BE49-F238E27FC236}">
                <a16:creationId xmlns:a16="http://schemas.microsoft.com/office/drawing/2014/main" id="{970A6E9D-6C0B-7A39-BEC2-9278DC555C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84552" y="5265406"/>
            <a:ext cx="2186670" cy="1753462"/>
          </a:xfrm>
          <a:prstGeom prst="rect">
            <a:avLst/>
          </a:prstGeom>
        </p:spPr>
      </p:pic>
    </p:spTree>
    <p:extLst>
      <p:ext uri="{BB962C8B-B14F-4D97-AF65-F5344CB8AC3E}">
        <p14:creationId xmlns:p14="http://schemas.microsoft.com/office/powerpoint/2010/main" val="19322356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F7EFD32-69A2-1A26-390A-2EA9D087976C}"/>
            </a:ext>
          </a:extLst>
        </p:cNvPr>
        <p:cNvGrpSpPr/>
        <p:nvPr/>
      </p:nvGrpSpPr>
      <p:grpSpPr>
        <a:xfrm>
          <a:off x="0" y="0"/>
          <a:ext cx="0" cy="0"/>
          <a:chOff x="0" y="0"/>
          <a:chExt cx="0" cy="0"/>
        </a:xfrm>
      </p:grpSpPr>
      <p:pic>
        <p:nvPicPr>
          <p:cNvPr id="13" name="Picture 2" descr="Fumarole on Kīlauea, Hawai'i. Elemental sulfur vapor escaping from ... |  U.S. Geological Survey">
            <a:extLst>
              <a:ext uri="{FF2B5EF4-FFF2-40B4-BE49-F238E27FC236}">
                <a16:creationId xmlns:a16="http://schemas.microsoft.com/office/drawing/2014/main" id="{A84BA6A0-F790-1AAF-0346-00AAE822FB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9960" y="2494869"/>
            <a:ext cx="4892040" cy="341632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7B890003-4BB3-762B-33DA-B6F882AADF16}"/>
              </a:ext>
            </a:extLst>
          </p:cNvPr>
          <p:cNvSpPr txBox="1"/>
          <p:nvPr/>
        </p:nvSpPr>
        <p:spPr>
          <a:xfrm>
            <a:off x="7205325" y="5984303"/>
            <a:ext cx="4892040" cy="523220"/>
          </a:xfrm>
          <a:prstGeom prst="rect">
            <a:avLst/>
          </a:prstGeom>
          <a:noFill/>
        </p:spPr>
        <p:txBody>
          <a:bodyPr wrap="square">
            <a:spAutoFit/>
          </a:bodyPr>
          <a:lstStyle/>
          <a:p>
            <a:r>
              <a:rPr lang="en-US" sz="1400" dirty="0"/>
              <a:t>https://www.usgs.gov/media/images/fumarole-k-lauea-hawai-i-elemental-sulphur-vapor-escaping</a:t>
            </a:r>
          </a:p>
        </p:txBody>
      </p:sp>
      <p:sp>
        <p:nvSpPr>
          <p:cNvPr id="6" name="TextBox 5">
            <a:extLst>
              <a:ext uri="{FF2B5EF4-FFF2-40B4-BE49-F238E27FC236}">
                <a16:creationId xmlns:a16="http://schemas.microsoft.com/office/drawing/2014/main" id="{DC3BC32D-8971-BDC5-EB13-F1367D3EBF2E}"/>
              </a:ext>
            </a:extLst>
          </p:cNvPr>
          <p:cNvSpPr txBox="1"/>
          <p:nvPr/>
        </p:nvSpPr>
        <p:spPr>
          <a:xfrm>
            <a:off x="356621" y="2002426"/>
            <a:ext cx="6523566" cy="4401205"/>
          </a:xfrm>
          <a:prstGeom prst="rect">
            <a:avLst/>
          </a:prstGeom>
          <a:noFill/>
        </p:spPr>
        <p:txBody>
          <a:bodyPr wrap="square">
            <a:spAutoFit/>
          </a:bodyPr>
          <a:lstStyle/>
          <a:p>
            <a:pPr marL="457200" indent="-457200">
              <a:buClr>
                <a:srgbClr val="92D050"/>
              </a:buClr>
              <a:buFont typeface="Wingdings" panose="05000000000000000000" pitchFamily="2" charset="2"/>
              <a:buChar char="§"/>
            </a:pPr>
            <a:r>
              <a:rPr lang="en-HK" sz="2800" dirty="0">
                <a:latin typeface="-apple-system"/>
              </a:rPr>
              <a:t>Sulphur vapor may exist either in equilibrium with solid and/or liquid sulphur (saturated vapor) or as a single phase at pressures lower than the saturation pressure (unsaturated vapor). </a:t>
            </a:r>
          </a:p>
          <a:p>
            <a:pPr marL="457200" indent="-457200">
              <a:buClr>
                <a:srgbClr val="92D050"/>
              </a:buClr>
              <a:buFont typeface="Wingdings" panose="05000000000000000000" pitchFamily="2" charset="2"/>
              <a:buChar char="§"/>
            </a:pPr>
            <a:r>
              <a:rPr lang="en-HK" sz="2800" dirty="0">
                <a:latin typeface="-apple-system"/>
              </a:rPr>
              <a:t>At temperatures of up to 1,000°C saturated sulphur vapours consist of all molecules S</a:t>
            </a:r>
            <a:r>
              <a:rPr lang="en-HK" sz="2800" baseline="-25000" dirty="0">
                <a:latin typeface="-apple-system"/>
              </a:rPr>
              <a:t>n</a:t>
            </a:r>
            <a:r>
              <a:rPr lang="en-HK" sz="2800" dirty="0">
                <a:latin typeface="-apple-system"/>
              </a:rPr>
              <a:t> with n ranging from 2 to 8 which are in equilibrium with each other (Rau et </a:t>
            </a:r>
            <a:r>
              <a:rPr lang="en-HK" sz="2800" i="1" dirty="0">
                <a:latin typeface="-apple-system"/>
              </a:rPr>
              <a:t>al., </a:t>
            </a:r>
            <a:r>
              <a:rPr lang="en-HK" sz="2800" dirty="0">
                <a:latin typeface="-apple-system"/>
              </a:rPr>
              <a:t>1973).</a:t>
            </a:r>
          </a:p>
        </p:txBody>
      </p:sp>
      <p:sp>
        <p:nvSpPr>
          <p:cNvPr id="12" name="Title 1">
            <a:extLst>
              <a:ext uri="{FF2B5EF4-FFF2-40B4-BE49-F238E27FC236}">
                <a16:creationId xmlns:a16="http://schemas.microsoft.com/office/drawing/2014/main" id="{303AAADC-95C8-4DBC-A6FF-C6574EC652C4}"/>
              </a:ext>
            </a:extLst>
          </p:cNvPr>
          <p:cNvSpPr txBox="1">
            <a:spLocks/>
          </p:cNvSpPr>
          <p:nvPr/>
        </p:nvSpPr>
        <p:spPr>
          <a:xfrm>
            <a:off x="356621" y="766029"/>
            <a:ext cx="9462047" cy="68686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Elemental </a:t>
            </a:r>
            <a:r>
              <a:rPr lang="en-US" b="1" dirty="0" err="1">
                <a:latin typeface="Candara" panose="020E0502030303020204" pitchFamily="34" charset="0"/>
              </a:rPr>
              <a:t>sulphur</a:t>
            </a:r>
            <a:r>
              <a:rPr lang="en-US" b="1" dirty="0">
                <a:latin typeface="Candara" panose="020E0502030303020204" pitchFamily="34" charset="0"/>
              </a:rPr>
              <a:t> and hydrophobic </a:t>
            </a:r>
            <a:r>
              <a:rPr lang="en-US" b="1" dirty="0" err="1">
                <a:latin typeface="Candara" panose="020E0502030303020204" pitchFamily="34" charset="0"/>
              </a:rPr>
              <a:t>sulphur</a:t>
            </a:r>
            <a:r>
              <a:rPr lang="en-US" b="1" dirty="0">
                <a:latin typeface="Candara" panose="020E0502030303020204" pitchFamily="34" charset="0"/>
              </a:rPr>
              <a:t> sols:  gaseous </a:t>
            </a:r>
            <a:r>
              <a:rPr lang="en-US" b="1" dirty="0" err="1">
                <a:latin typeface="Candara" panose="020E0502030303020204" pitchFamily="34" charset="0"/>
              </a:rPr>
              <a:t>sulphur</a:t>
            </a:r>
            <a:endParaRPr lang="en-US" b="1" dirty="0">
              <a:latin typeface="Candara" panose="020E0502030303020204" pitchFamily="34" charset="0"/>
            </a:endParaRPr>
          </a:p>
        </p:txBody>
      </p:sp>
    </p:spTree>
    <p:extLst>
      <p:ext uri="{BB962C8B-B14F-4D97-AF65-F5344CB8AC3E}">
        <p14:creationId xmlns:p14="http://schemas.microsoft.com/office/powerpoint/2010/main" val="22808261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3F002E1E-26A2-2188-A53A-38A8843941D0}"/>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AF62A8AB-BAD0-FA4A-03F5-A7A252153944}"/>
              </a:ext>
            </a:extLst>
          </p:cNvPr>
          <p:cNvSpPr txBox="1">
            <a:spLocks/>
          </p:cNvSpPr>
          <p:nvPr/>
        </p:nvSpPr>
        <p:spPr>
          <a:xfrm>
            <a:off x="385974" y="2425396"/>
            <a:ext cx="6205154" cy="42377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92D050"/>
              </a:buClr>
              <a:buFont typeface="Wingdings" panose="05000000000000000000" pitchFamily="2" charset="2"/>
              <a:buChar char="§"/>
            </a:pPr>
            <a:r>
              <a:rPr lang="en-HK" dirty="0">
                <a:latin typeface="-apple-system"/>
              </a:rPr>
              <a:t>All allotropes of sulphur are practically insoluble in water at 20°C. </a:t>
            </a:r>
          </a:p>
          <a:p>
            <a:pPr>
              <a:buClr>
                <a:srgbClr val="92D050"/>
              </a:buClr>
              <a:buFont typeface="Wingdings" panose="05000000000000000000" pitchFamily="2" charset="2"/>
              <a:buChar char="§"/>
            </a:pPr>
            <a:r>
              <a:rPr lang="en-HK" dirty="0">
                <a:latin typeface="-apple-system"/>
              </a:rPr>
              <a:t>Sulphur is a hydrophobic material – sulphur sols are termed hydrophobic or </a:t>
            </a:r>
            <a:r>
              <a:rPr lang="en-HK" dirty="0" err="1">
                <a:latin typeface="-apple-system"/>
              </a:rPr>
              <a:t>Weimanrn</a:t>
            </a:r>
            <a:r>
              <a:rPr lang="en-HK" dirty="0">
                <a:latin typeface="-apple-system"/>
              </a:rPr>
              <a:t> sulphur sols.</a:t>
            </a:r>
          </a:p>
          <a:p>
            <a:pPr>
              <a:buClr>
                <a:srgbClr val="92D050"/>
              </a:buClr>
              <a:buFont typeface="Wingdings" panose="05000000000000000000" pitchFamily="2" charset="2"/>
              <a:buChar char="§"/>
            </a:pPr>
            <a:r>
              <a:rPr lang="en-HK" dirty="0">
                <a:latin typeface="-apple-system"/>
              </a:rPr>
              <a:t>They have a milky-white appearance when freshly prepared and consist of tiny droplet of liquid sulphur dispersed in the aqueous phase.</a:t>
            </a:r>
          </a:p>
          <a:p>
            <a:pPr>
              <a:buClr>
                <a:srgbClr val="92D050"/>
              </a:buClr>
              <a:buFont typeface="Wingdings" panose="05000000000000000000" pitchFamily="2" charset="2"/>
              <a:buChar char="§"/>
            </a:pPr>
            <a:endParaRPr lang="en-HK" dirty="0">
              <a:latin typeface="-apple-system"/>
            </a:endParaRPr>
          </a:p>
          <a:p>
            <a:pPr>
              <a:buClr>
                <a:srgbClr val="92D050"/>
              </a:buClr>
              <a:buFont typeface="Wingdings" panose="05000000000000000000" pitchFamily="2" charset="2"/>
              <a:buChar char="§"/>
            </a:pPr>
            <a:endParaRPr lang="en-HK" dirty="0"/>
          </a:p>
          <a:p>
            <a:pPr>
              <a:buClr>
                <a:srgbClr val="92D050"/>
              </a:buClr>
              <a:buFont typeface="Wingdings" panose="05000000000000000000" pitchFamily="2" charset="2"/>
              <a:buChar char="§"/>
            </a:pPr>
            <a:endParaRPr lang="en-HK" dirty="0"/>
          </a:p>
          <a:p>
            <a:pPr>
              <a:buClr>
                <a:srgbClr val="92D050"/>
              </a:buClr>
              <a:buFont typeface="Wingdings" panose="05000000000000000000" pitchFamily="2" charset="2"/>
              <a:buChar char="§"/>
            </a:pPr>
            <a:endParaRPr lang="en-HK" dirty="0">
              <a:latin typeface="-apple-system"/>
            </a:endParaRPr>
          </a:p>
          <a:p>
            <a:pPr>
              <a:buClr>
                <a:srgbClr val="92D050"/>
              </a:buClr>
              <a:buFont typeface="Wingdings" panose="05000000000000000000" pitchFamily="2" charset="2"/>
              <a:buChar char="§"/>
            </a:pPr>
            <a:endParaRPr lang="en-US" dirty="0">
              <a:latin typeface="-apple-system"/>
            </a:endParaRPr>
          </a:p>
        </p:txBody>
      </p:sp>
      <p:pic>
        <p:nvPicPr>
          <p:cNvPr id="13" name="Picture 12">
            <a:extLst>
              <a:ext uri="{FF2B5EF4-FFF2-40B4-BE49-F238E27FC236}">
                <a16:creationId xmlns:a16="http://schemas.microsoft.com/office/drawing/2014/main" id="{BB95A30F-7286-1CCD-3937-2793BBBC5D8E}"/>
              </a:ext>
            </a:extLst>
          </p:cNvPr>
          <p:cNvPicPr>
            <a:picLocks noChangeAspect="1"/>
          </p:cNvPicPr>
          <p:nvPr/>
        </p:nvPicPr>
        <p:blipFill>
          <a:blip r:embed="rId3"/>
          <a:stretch>
            <a:fillRect/>
          </a:stretch>
        </p:blipFill>
        <p:spPr>
          <a:xfrm>
            <a:off x="6979369" y="2694038"/>
            <a:ext cx="5181118" cy="2935229"/>
          </a:xfrm>
          <a:prstGeom prst="rect">
            <a:avLst/>
          </a:prstGeom>
        </p:spPr>
      </p:pic>
      <p:sp>
        <p:nvSpPr>
          <p:cNvPr id="14" name="TextBox 13">
            <a:extLst>
              <a:ext uri="{FF2B5EF4-FFF2-40B4-BE49-F238E27FC236}">
                <a16:creationId xmlns:a16="http://schemas.microsoft.com/office/drawing/2014/main" id="{6F4DD845-F2A5-544A-6D3D-D4A854E41714}"/>
              </a:ext>
            </a:extLst>
          </p:cNvPr>
          <p:cNvSpPr txBox="1"/>
          <p:nvPr/>
        </p:nvSpPr>
        <p:spPr>
          <a:xfrm>
            <a:off x="6473903" y="5680789"/>
            <a:ext cx="5181117" cy="369332"/>
          </a:xfrm>
          <a:prstGeom prst="rect">
            <a:avLst/>
          </a:prstGeom>
          <a:noFill/>
        </p:spPr>
        <p:txBody>
          <a:bodyPr wrap="square" rtlCol="0">
            <a:spAutoFit/>
          </a:bodyPr>
          <a:lstStyle/>
          <a:p>
            <a:pPr algn="ctr"/>
            <a:r>
              <a:rPr lang="en-US" b="1" dirty="0"/>
              <a:t>Liquid </a:t>
            </a:r>
            <a:r>
              <a:rPr lang="en-US" b="1" dirty="0" err="1"/>
              <a:t>sulphur</a:t>
            </a:r>
            <a:r>
              <a:rPr lang="en-US" b="1" dirty="0"/>
              <a:t> </a:t>
            </a:r>
            <a:r>
              <a:rPr lang="en-US" b="1" dirty="0">
                <a:latin typeface="Times New Roman" panose="02020603050405020304" pitchFamily="18" charset="0"/>
                <a:cs typeface="Times New Roman" panose="02020603050405020304" pitchFamily="18" charset="0"/>
                <a:sym typeface="Wingdings" pitchFamily="2" charset="2"/>
              </a:rPr>
              <a:t>→</a:t>
            </a:r>
            <a:r>
              <a:rPr lang="en-US" b="1" dirty="0">
                <a:sym typeface="Wingdings" pitchFamily="2" charset="2"/>
              </a:rPr>
              <a:t> Crystalized </a:t>
            </a:r>
            <a:r>
              <a:rPr lang="en-US" b="1" dirty="0" err="1">
                <a:sym typeface="Wingdings" pitchFamily="2" charset="2"/>
              </a:rPr>
              <a:t>sulphur</a:t>
            </a:r>
            <a:r>
              <a:rPr lang="en-US" b="1" dirty="0">
                <a:sym typeface="Wingdings" pitchFamily="2" charset="2"/>
              </a:rPr>
              <a:t> droplets</a:t>
            </a:r>
            <a:r>
              <a:rPr lang="en-US" b="1" dirty="0"/>
              <a:t> </a:t>
            </a:r>
          </a:p>
        </p:txBody>
      </p:sp>
      <p:sp>
        <p:nvSpPr>
          <p:cNvPr id="16" name="TextBox 15">
            <a:extLst>
              <a:ext uri="{FF2B5EF4-FFF2-40B4-BE49-F238E27FC236}">
                <a16:creationId xmlns:a16="http://schemas.microsoft.com/office/drawing/2014/main" id="{DE9AD0FD-8757-8CF3-49E8-9B093A447827}"/>
              </a:ext>
            </a:extLst>
          </p:cNvPr>
          <p:cNvSpPr txBox="1"/>
          <p:nvPr/>
        </p:nvSpPr>
        <p:spPr>
          <a:xfrm>
            <a:off x="7010882" y="6050247"/>
            <a:ext cx="4224384" cy="307777"/>
          </a:xfrm>
          <a:prstGeom prst="rect">
            <a:avLst/>
          </a:prstGeom>
          <a:noFill/>
        </p:spPr>
        <p:txBody>
          <a:bodyPr wrap="square">
            <a:spAutoFit/>
          </a:bodyPr>
          <a:lstStyle/>
          <a:p>
            <a:r>
              <a:rPr lang="en-HK" sz="1400" dirty="0" err="1">
                <a:effectLst/>
                <a:latin typeface="AdvOTf9433e2d"/>
              </a:rPr>
              <a:t>Steudel</a:t>
            </a:r>
            <a:r>
              <a:rPr lang="en-HK" sz="1400" dirty="0">
                <a:effectLst/>
                <a:latin typeface="AdvOTf9433e2d"/>
              </a:rPr>
              <a:t> R. (1996) </a:t>
            </a:r>
            <a:r>
              <a:rPr lang="en-HK" sz="1400" dirty="0" err="1">
                <a:effectLst/>
                <a:latin typeface="AdvOTb4af3d5d.I"/>
              </a:rPr>
              <a:t>Chemie</a:t>
            </a:r>
            <a:r>
              <a:rPr lang="en-HK" sz="1400" dirty="0">
                <a:effectLst/>
                <a:latin typeface="AdvOTb4af3d5d.I"/>
              </a:rPr>
              <a:t> in </a:t>
            </a:r>
            <a:r>
              <a:rPr lang="en-HK" sz="1400" dirty="0" err="1">
                <a:effectLst/>
                <a:latin typeface="AdvOTb4af3d5d.I"/>
              </a:rPr>
              <a:t>unserer</a:t>
            </a:r>
            <a:r>
              <a:rPr lang="en-HK" sz="1400" dirty="0">
                <a:effectLst/>
                <a:latin typeface="AdvOTb4af3d5d.I"/>
              </a:rPr>
              <a:t> Zeit</a:t>
            </a:r>
            <a:r>
              <a:rPr lang="en-HK" sz="1400" dirty="0">
                <a:effectLst/>
                <a:latin typeface="AdvOTf9433e2d"/>
              </a:rPr>
              <a:t>, </a:t>
            </a:r>
            <a:r>
              <a:rPr lang="en-HK" sz="1400" dirty="0">
                <a:effectLst/>
                <a:latin typeface="AdvOT9d60b855.B"/>
              </a:rPr>
              <a:t>30</a:t>
            </a:r>
            <a:r>
              <a:rPr lang="en-HK" sz="1400" dirty="0">
                <a:effectLst/>
                <a:latin typeface="AdvOTf9433e2d"/>
              </a:rPr>
              <a:t>, 226</a:t>
            </a:r>
            <a:r>
              <a:rPr lang="en-HK" sz="1400" dirty="0">
                <a:effectLst/>
                <a:latin typeface="AdvOTf9433e2d+20"/>
              </a:rPr>
              <a:t>–</a:t>
            </a:r>
            <a:r>
              <a:rPr lang="en-HK" sz="1400" dirty="0">
                <a:effectLst/>
                <a:latin typeface="AdvOTf9433e2d"/>
              </a:rPr>
              <a:t>234</a:t>
            </a:r>
            <a:endParaRPr lang="en-US" sz="1400" dirty="0"/>
          </a:p>
        </p:txBody>
      </p:sp>
      <p:sp>
        <p:nvSpPr>
          <p:cNvPr id="15" name="Title 1">
            <a:extLst>
              <a:ext uri="{FF2B5EF4-FFF2-40B4-BE49-F238E27FC236}">
                <a16:creationId xmlns:a16="http://schemas.microsoft.com/office/drawing/2014/main" id="{BF11E749-4DD7-45E3-844B-B6A4BD960397}"/>
              </a:ext>
            </a:extLst>
          </p:cNvPr>
          <p:cNvSpPr txBox="1">
            <a:spLocks/>
          </p:cNvSpPr>
          <p:nvPr/>
        </p:nvSpPr>
        <p:spPr>
          <a:xfrm>
            <a:off x="356621" y="1385464"/>
            <a:ext cx="8354760" cy="68686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Elemental </a:t>
            </a:r>
            <a:r>
              <a:rPr lang="en-US" b="1" dirty="0" err="1">
                <a:latin typeface="Candara" panose="020E0502030303020204" pitchFamily="34" charset="0"/>
              </a:rPr>
              <a:t>sulphur</a:t>
            </a:r>
            <a:r>
              <a:rPr lang="en-US" b="1" dirty="0">
                <a:latin typeface="Candara" panose="020E0502030303020204" pitchFamily="34" charset="0"/>
              </a:rPr>
              <a:t> and hydrophobic </a:t>
            </a:r>
            <a:r>
              <a:rPr lang="en-US" b="1" dirty="0" err="1">
                <a:latin typeface="Candara" panose="020E0502030303020204" pitchFamily="34" charset="0"/>
              </a:rPr>
              <a:t>sulphur</a:t>
            </a:r>
            <a:r>
              <a:rPr lang="en-US" b="1" dirty="0">
                <a:latin typeface="Candara" panose="020E0502030303020204" pitchFamily="34" charset="0"/>
              </a:rPr>
              <a:t> sols: </a:t>
            </a:r>
          </a:p>
          <a:p>
            <a:r>
              <a:rPr lang="en-US" b="1" dirty="0">
                <a:latin typeface="-apple-system"/>
              </a:rPr>
              <a:t>S sols from elemental S</a:t>
            </a:r>
            <a:endParaRPr lang="en-US" b="1" dirty="0">
              <a:latin typeface="Candara" panose="020E0502030303020204" pitchFamily="34" charset="0"/>
            </a:endParaRPr>
          </a:p>
        </p:txBody>
      </p:sp>
    </p:spTree>
    <p:extLst>
      <p:ext uri="{BB962C8B-B14F-4D97-AF65-F5344CB8AC3E}">
        <p14:creationId xmlns:p14="http://schemas.microsoft.com/office/powerpoint/2010/main" val="34039298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7963F44A-7327-5C34-04C4-1558BAEF6AF3}"/>
              </a:ext>
            </a:extLst>
          </p:cNvPr>
          <p:cNvSpPr txBox="1"/>
          <p:nvPr/>
        </p:nvSpPr>
        <p:spPr>
          <a:xfrm>
            <a:off x="673093" y="2483901"/>
            <a:ext cx="8264430" cy="4154984"/>
          </a:xfrm>
          <a:prstGeom prst="rect">
            <a:avLst/>
          </a:prstGeom>
          <a:noFill/>
        </p:spPr>
        <p:txBody>
          <a:bodyPr wrap="square">
            <a:spAutoFit/>
          </a:bodyPr>
          <a:lstStyle/>
          <a:p>
            <a:pPr marL="342900" indent="-342900">
              <a:buClr>
                <a:srgbClr val="92D050"/>
              </a:buClr>
              <a:buFont typeface="Wingdings" panose="05000000000000000000" pitchFamily="2" charset="2"/>
              <a:buChar char="§"/>
            </a:pPr>
            <a:r>
              <a:rPr lang="en-HK" sz="2400" dirty="0">
                <a:latin typeface="AdvOTf9433e2d"/>
              </a:rPr>
              <a:t>H</a:t>
            </a:r>
            <a:r>
              <a:rPr lang="en-HK" sz="2400" baseline="-25000" dirty="0">
                <a:latin typeface="AdvOTf9433e2d"/>
              </a:rPr>
              <a:t>2</a:t>
            </a:r>
            <a:r>
              <a:rPr lang="en-HK" sz="2400" dirty="0">
                <a:latin typeface="AdvOTf9433e2d"/>
              </a:rPr>
              <a:t>S</a:t>
            </a:r>
            <a:r>
              <a:rPr lang="en-HK" sz="2400" dirty="0">
                <a:effectLst/>
                <a:latin typeface="AdvOTf9433e2d"/>
              </a:rPr>
              <a:t> (b.p. </a:t>
            </a:r>
            <a:r>
              <a:rPr lang="en-HK" sz="2400" dirty="0">
                <a:effectLst/>
                <a:latin typeface="AdvPS4C9543"/>
              </a:rPr>
              <a:t>−</a:t>
            </a:r>
            <a:r>
              <a:rPr lang="en-HK" sz="2400" dirty="0">
                <a:effectLst/>
                <a:latin typeface="AdvOTf9433e2d"/>
              </a:rPr>
              <a:t>60°C) is a </a:t>
            </a:r>
            <a:r>
              <a:rPr lang="en-HK" sz="2400" dirty="0" err="1">
                <a:effectLst/>
                <a:latin typeface="AdvOTf9433e2d"/>
              </a:rPr>
              <a:t>colorless</a:t>
            </a:r>
            <a:r>
              <a:rPr lang="en-HK" sz="2400" dirty="0">
                <a:effectLst/>
                <a:latin typeface="AdvOTf9433e2d"/>
              </a:rPr>
              <a:t>, extremely poisonous, noxious gas. The maximum allowed concentration of H</a:t>
            </a:r>
            <a:r>
              <a:rPr lang="en-HK" sz="2400" baseline="-25000" dirty="0">
                <a:effectLst/>
                <a:latin typeface="AdvOTf9433e2d"/>
              </a:rPr>
              <a:t>2</a:t>
            </a:r>
            <a:r>
              <a:rPr lang="en-HK" sz="2400" dirty="0">
                <a:effectLst/>
                <a:latin typeface="AdvOTf9433e2d"/>
              </a:rPr>
              <a:t>S at a workplace is only 10 </a:t>
            </a:r>
            <a:r>
              <a:rPr lang="en-HK" sz="2400" dirty="0" err="1">
                <a:effectLst/>
                <a:latin typeface="AdvOTf9433e2d"/>
              </a:rPr>
              <a:t>ppmv</a:t>
            </a:r>
            <a:r>
              <a:rPr lang="en-HK" sz="2400" dirty="0">
                <a:latin typeface="AdvOTf9433e2d"/>
              </a:rPr>
              <a:t>.</a:t>
            </a:r>
            <a:r>
              <a:rPr lang="en-HK" sz="2400" dirty="0">
                <a:effectLst/>
                <a:latin typeface="AdvOTf9433e2d"/>
              </a:rPr>
              <a:t> </a:t>
            </a:r>
          </a:p>
          <a:p>
            <a:pPr marL="342900" indent="-342900">
              <a:buClr>
                <a:srgbClr val="92D050"/>
              </a:buClr>
              <a:buFont typeface="Wingdings" panose="05000000000000000000" pitchFamily="2" charset="2"/>
              <a:buChar char="§"/>
            </a:pPr>
            <a:r>
              <a:rPr lang="en-HK" sz="2400" dirty="0">
                <a:latin typeface="AdvOTf9433e2d"/>
              </a:rPr>
              <a:t>H</a:t>
            </a:r>
            <a:r>
              <a:rPr lang="en-HK" sz="2400" baseline="-25000" dirty="0">
                <a:latin typeface="AdvOTf9433e2d"/>
              </a:rPr>
              <a:t>2</a:t>
            </a:r>
            <a:r>
              <a:rPr lang="en-HK" sz="2400" dirty="0">
                <a:latin typeface="AdvOTf9433e2d"/>
              </a:rPr>
              <a:t>S is a component of certain wastewater and waste gases.</a:t>
            </a:r>
            <a:r>
              <a:rPr lang="zh-CN" altLang="en-US" sz="2400" dirty="0">
                <a:latin typeface="AdvOTf9433e2d"/>
              </a:rPr>
              <a:t> </a:t>
            </a:r>
            <a:r>
              <a:rPr lang="en-HK" sz="2400" dirty="0">
                <a:latin typeface="AdvOTf9433e2d"/>
              </a:rPr>
              <a:t>H</a:t>
            </a:r>
            <a:r>
              <a:rPr lang="en-HK" sz="2400" baseline="-25000" dirty="0">
                <a:latin typeface="AdvOTf9433e2d"/>
              </a:rPr>
              <a:t>2</a:t>
            </a:r>
            <a:r>
              <a:rPr lang="en-HK" sz="2400" dirty="0">
                <a:latin typeface="AdvOTf9433e2d"/>
              </a:rPr>
              <a:t>S is present in volcanic exhalations and is abundant in the water existing from hydrothermal vents on ocean fools.</a:t>
            </a:r>
          </a:p>
          <a:p>
            <a:pPr marL="342900" indent="-342900">
              <a:buClr>
                <a:srgbClr val="92D050"/>
              </a:buClr>
              <a:buFont typeface="Wingdings" panose="05000000000000000000" pitchFamily="2" charset="2"/>
              <a:buChar char="§"/>
            </a:pPr>
            <a:r>
              <a:rPr lang="en-HK" sz="2400" dirty="0">
                <a:latin typeface="AdvOTf9433e2d"/>
              </a:rPr>
              <a:t>H</a:t>
            </a:r>
            <a:r>
              <a:rPr lang="en-HK" sz="2400" baseline="-25000" dirty="0">
                <a:latin typeface="AdvOTf9433e2d"/>
              </a:rPr>
              <a:t>2</a:t>
            </a:r>
            <a:r>
              <a:rPr lang="en-HK" sz="2400" dirty="0">
                <a:latin typeface="AdvOTf9433e2d"/>
              </a:rPr>
              <a:t>S is most conveniently prepared from ionic metal sulphides by protonation of the anions with dilute acids under anoxic conditions.</a:t>
            </a:r>
            <a:r>
              <a:rPr lang="zh-CN" altLang="en-US" sz="2400" dirty="0">
                <a:latin typeface="AdvOTf9433e2d"/>
              </a:rPr>
              <a:t> </a:t>
            </a:r>
            <a:r>
              <a:rPr lang="en-HK" sz="2400" dirty="0">
                <a:latin typeface="AdvOTf9433e2d"/>
              </a:rPr>
              <a:t>In anaerobic aqueous environments, H</a:t>
            </a:r>
            <a:r>
              <a:rPr lang="en-HK" sz="2400" baseline="-25000" dirty="0">
                <a:latin typeface="AdvOTf9433e2d"/>
              </a:rPr>
              <a:t>2</a:t>
            </a:r>
            <a:r>
              <a:rPr lang="en-HK" sz="2400" dirty="0">
                <a:latin typeface="AdvOTf9433e2d"/>
              </a:rPr>
              <a:t>S may be formed by sulphate-reducing bacteria.  </a:t>
            </a:r>
          </a:p>
          <a:p>
            <a:pPr marL="342900" indent="-342900">
              <a:buClr>
                <a:srgbClr val="92D050"/>
              </a:buClr>
              <a:buFont typeface="Wingdings" panose="05000000000000000000" pitchFamily="2" charset="2"/>
              <a:buChar char="§"/>
            </a:pPr>
            <a:endParaRPr lang="en-HK" sz="2400" dirty="0"/>
          </a:p>
        </p:txBody>
      </p:sp>
      <p:pic>
        <p:nvPicPr>
          <p:cNvPr id="1026" name="Picture 2" descr="H2S Poisonous Gas May Be Present OSHA Caution Safety Sign MCHL707">
            <a:extLst>
              <a:ext uri="{FF2B5EF4-FFF2-40B4-BE49-F238E27FC236}">
                <a16:creationId xmlns:a16="http://schemas.microsoft.com/office/drawing/2014/main" id="{9872C474-5BF3-B775-CED2-0AFE68F15B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12839" y="2402555"/>
            <a:ext cx="2501633" cy="198073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hat is Hydrogen Sulfide (H2S)? Sources ...">
            <a:extLst>
              <a:ext uri="{FF2B5EF4-FFF2-40B4-BE49-F238E27FC236}">
                <a16:creationId xmlns:a16="http://schemas.microsoft.com/office/drawing/2014/main" id="{AA08B46B-D24B-30C4-152E-80DB876A5F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35312" y="4383291"/>
            <a:ext cx="2856688" cy="1997723"/>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1">
            <a:extLst>
              <a:ext uri="{FF2B5EF4-FFF2-40B4-BE49-F238E27FC236}">
                <a16:creationId xmlns:a16="http://schemas.microsoft.com/office/drawing/2014/main" id="{57BD7FEB-BF14-448A-8283-F60E5D8C79CF}"/>
              </a:ext>
            </a:extLst>
          </p:cNvPr>
          <p:cNvSpPr txBox="1">
            <a:spLocks/>
          </p:cNvSpPr>
          <p:nvPr/>
        </p:nvSpPr>
        <p:spPr>
          <a:xfrm>
            <a:off x="858066" y="1501372"/>
            <a:ext cx="9462047" cy="68686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err="1">
                <a:latin typeface="Candara" panose="020E0502030303020204" pitchFamily="34" charset="0"/>
              </a:rPr>
              <a:t>Sulphides</a:t>
            </a:r>
            <a:r>
              <a:rPr lang="en-US" b="1" dirty="0">
                <a:latin typeface="Candara" panose="020E0502030303020204" pitchFamily="34" charset="0"/>
              </a:rPr>
              <a:t> and </a:t>
            </a:r>
            <a:r>
              <a:rPr lang="en-US" b="1" dirty="0" err="1">
                <a:latin typeface="Candara" panose="020E0502030303020204" pitchFamily="34" charset="0"/>
              </a:rPr>
              <a:t>polysulphides</a:t>
            </a:r>
            <a:r>
              <a:rPr lang="en-US" b="1" dirty="0">
                <a:latin typeface="Candara" panose="020E0502030303020204" pitchFamily="34" charset="0"/>
              </a:rPr>
              <a:t>:</a:t>
            </a:r>
          </a:p>
          <a:p>
            <a:r>
              <a:rPr lang="en-US" b="1" dirty="0">
                <a:latin typeface="Candara" panose="020E0502030303020204" pitchFamily="34" charset="0"/>
              </a:rPr>
              <a:t>hydrogen </a:t>
            </a:r>
            <a:r>
              <a:rPr lang="en-US" b="1" dirty="0" err="1">
                <a:latin typeface="Candara" panose="020E0502030303020204" pitchFamily="34" charset="0"/>
              </a:rPr>
              <a:t>sulphide</a:t>
            </a:r>
            <a:r>
              <a:rPr lang="en-US" b="1" dirty="0">
                <a:latin typeface="Candara" panose="020E0502030303020204" pitchFamily="34" charset="0"/>
              </a:rPr>
              <a:t> and </a:t>
            </a:r>
          </a:p>
          <a:p>
            <a:r>
              <a:rPr lang="en-US" b="1" dirty="0" err="1">
                <a:latin typeface="Candara" panose="020E0502030303020204" pitchFamily="34" charset="0"/>
              </a:rPr>
              <a:t>sulphide</a:t>
            </a:r>
            <a:r>
              <a:rPr lang="en-US" b="1" dirty="0">
                <a:latin typeface="Candara" panose="020E0502030303020204" pitchFamily="34" charset="0"/>
              </a:rPr>
              <a:t> ions</a:t>
            </a:r>
          </a:p>
        </p:txBody>
      </p:sp>
    </p:spTree>
    <p:extLst>
      <p:ext uri="{BB962C8B-B14F-4D97-AF65-F5344CB8AC3E}">
        <p14:creationId xmlns:p14="http://schemas.microsoft.com/office/powerpoint/2010/main" val="38126666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0E93C69E-A224-981C-B69B-B9ACAC3AF65D}"/>
              </a:ext>
            </a:extLst>
          </p:cNvPr>
          <p:cNvGrpSpPr/>
          <p:nvPr/>
        </p:nvGrpSpPr>
        <p:grpSpPr>
          <a:xfrm>
            <a:off x="7813068" y="2255437"/>
            <a:ext cx="4151217" cy="4184924"/>
            <a:chOff x="7953647" y="1570353"/>
            <a:chExt cx="4151217" cy="4184924"/>
          </a:xfrm>
        </p:grpSpPr>
        <p:pic>
          <p:nvPicPr>
            <p:cNvPr id="9" name="Picture 8">
              <a:extLst>
                <a:ext uri="{FF2B5EF4-FFF2-40B4-BE49-F238E27FC236}">
                  <a16:creationId xmlns:a16="http://schemas.microsoft.com/office/drawing/2014/main" id="{79E9A9F6-6A9D-8A5D-BFA2-6B1ED1484820}"/>
                </a:ext>
              </a:extLst>
            </p:cNvPr>
            <p:cNvPicPr>
              <a:picLocks noChangeAspect="1"/>
            </p:cNvPicPr>
            <p:nvPr/>
          </p:nvPicPr>
          <p:blipFill>
            <a:blip r:embed="rId3"/>
            <a:stretch>
              <a:fillRect/>
            </a:stretch>
          </p:blipFill>
          <p:spPr>
            <a:xfrm>
              <a:off x="8020119" y="1570353"/>
              <a:ext cx="4084745" cy="3340713"/>
            </a:xfrm>
            <a:prstGeom prst="rect">
              <a:avLst/>
            </a:prstGeom>
          </p:spPr>
        </p:pic>
        <p:sp>
          <p:nvSpPr>
            <p:cNvPr id="10" name="TextBox 9">
              <a:extLst>
                <a:ext uri="{FF2B5EF4-FFF2-40B4-BE49-F238E27FC236}">
                  <a16:creationId xmlns:a16="http://schemas.microsoft.com/office/drawing/2014/main" id="{C8F09463-CB20-26FA-6D71-FDBC34D0CD39}"/>
                </a:ext>
              </a:extLst>
            </p:cNvPr>
            <p:cNvSpPr txBox="1"/>
            <p:nvPr/>
          </p:nvSpPr>
          <p:spPr>
            <a:xfrm>
              <a:off x="7953647" y="5016613"/>
              <a:ext cx="4151217" cy="738664"/>
            </a:xfrm>
            <a:prstGeom prst="rect">
              <a:avLst/>
            </a:prstGeom>
            <a:noFill/>
          </p:spPr>
          <p:txBody>
            <a:bodyPr wrap="square">
              <a:spAutoFit/>
            </a:bodyPr>
            <a:lstStyle/>
            <a:p>
              <a:r>
                <a:rPr lang="en-HK" sz="1400" b="1" dirty="0">
                  <a:effectLst/>
                  <a:latin typeface="AdvTT153188ed"/>
                </a:rPr>
                <a:t>Figure - Pourbaix diagram for </a:t>
              </a:r>
              <a:r>
                <a:rPr lang="en-HK" sz="1400" b="1" dirty="0">
                  <a:latin typeface="AdvTT153188ed"/>
                </a:rPr>
                <a:t>sulphur </a:t>
              </a:r>
              <a:r>
                <a:rPr lang="en-HK" sz="1400" b="1" dirty="0">
                  <a:effectLst/>
                  <a:latin typeface="AdvTT153188ed"/>
                </a:rPr>
                <a:t>in water at 25°C and 1.013 bar with the sum of the activities of all sulphur-containing ions equal to 0.1 </a:t>
              </a:r>
              <a:r>
                <a:rPr lang="en-HK" sz="1400" b="1" dirty="0" err="1">
                  <a:effectLst/>
                  <a:latin typeface="AdvTT153188ed"/>
                </a:rPr>
                <a:t>mM.</a:t>
              </a:r>
              <a:r>
                <a:rPr lang="en-HK" sz="1400" b="1" dirty="0">
                  <a:effectLst/>
                  <a:latin typeface="AdvTT153188ed"/>
                </a:rPr>
                <a:t> </a:t>
              </a:r>
              <a:endParaRPr lang="en-HK" sz="1400" b="1" dirty="0"/>
            </a:p>
          </p:txBody>
        </p:sp>
      </p:gr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DC322493-18C4-AE14-B9DB-4D09F15F00EC}"/>
                  </a:ext>
                </a:extLst>
              </p:cNvPr>
              <p:cNvSpPr txBox="1"/>
              <p:nvPr/>
            </p:nvSpPr>
            <p:spPr>
              <a:xfrm>
                <a:off x="134190" y="1941639"/>
                <a:ext cx="7485809" cy="4708981"/>
              </a:xfrm>
              <a:prstGeom prst="rect">
                <a:avLst/>
              </a:prstGeom>
              <a:noFill/>
            </p:spPr>
            <p:txBody>
              <a:bodyPr wrap="square">
                <a:spAutoFit/>
              </a:bodyPr>
              <a:lstStyle/>
              <a:p>
                <a:pPr marL="457200" indent="-457200">
                  <a:buClr>
                    <a:srgbClr val="92D050"/>
                  </a:buClr>
                  <a:buFont typeface="Wingdings" panose="05000000000000000000" pitchFamily="2" charset="2"/>
                  <a:buChar char="§"/>
                </a:pPr>
                <a:r>
                  <a:rPr lang="en-HK" sz="2800" dirty="0">
                    <a:solidFill>
                      <a:schemeClr val="tx1"/>
                    </a:solidFill>
                    <a:latin typeface="AdvOTf9433e2d"/>
                  </a:rPr>
                  <a:t>The solubility of H</a:t>
                </a:r>
                <a:r>
                  <a:rPr lang="en-HK" sz="2800" baseline="-25000" dirty="0">
                    <a:solidFill>
                      <a:schemeClr val="tx1"/>
                    </a:solidFill>
                    <a:latin typeface="AdvOTf9433e2d"/>
                  </a:rPr>
                  <a:t>2</a:t>
                </a:r>
                <a:r>
                  <a:rPr lang="en-HK" sz="2800" dirty="0">
                    <a:solidFill>
                      <a:schemeClr val="tx1"/>
                    </a:solidFill>
                    <a:latin typeface="AdvOTf9433e2d"/>
                  </a:rPr>
                  <a:t>S in water at 20°C is only 0.40 g/100 g H</a:t>
                </a:r>
                <a:r>
                  <a:rPr lang="en-HK" sz="2800" baseline="-25000" dirty="0">
                    <a:solidFill>
                      <a:schemeClr val="tx1"/>
                    </a:solidFill>
                    <a:latin typeface="AdvOTf9433e2d"/>
                  </a:rPr>
                  <a:t>2</a:t>
                </a:r>
                <a:r>
                  <a:rPr lang="en-HK" sz="2800" dirty="0">
                    <a:solidFill>
                      <a:schemeClr val="tx1"/>
                    </a:solidFill>
                    <a:latin typeface="AdvOTf9433e2d"/>
                  </a:rPr>
                  <a:t>O (0.12 M) at a total pressure (H</a:t>
                </a:r>
                <a:r>
                  <a:rPr lang="en-HK" sz="2800" baseline="-25000" dirty="0">
                    <a:solidFill>
                      <a:schemeClr val="tx1"/>
                    </a:solidFill>
                    <a:latin typeface="AdvOTf9433e2d"/>
                  </a:rPr>
                  <a:t>2</a:t>
                </a:r>
                <a:r>
                  <a:rPr lang="en-HK" sz="2800" dirty="0">
                    <a:solidFill>
                      <a:schemeClr val="tx1"/>
                    </a:solidFill>
                    <a:latin typeface="AdvOTf9433e2d"/>
                  </a:rPr>
                  <a:t>S + H</a:t>
                </a:r>
                <a:r>
                  <a:rPr lang="en-HK" sz="2800" baseline="-25000" dirty="0">
                    <a:solidFill>
                      <a:schemeClr val="tx1"/>
                    </a:solidFill>
                    <a:latin typeface="AdvOTf9433e2d"/>
                  </a:rPr>
                  <a:t>2</a:t>
                </a:r>
                <a:r>
                  <a:rPr lang="en-HK" sz="2800" dirty="0">
                    <a:solidFill>
                      <a:schemeClr val="tx1"/>
                    </a:solidFill>
                    <a:latin typeface="AdvOTf9433e2d"/>
                  </a:rPr>
                  <a:t>O) of 1.013 bar. (The solubility decreases with increasing temperature) </a:t>
                </a:r>
              </a:p>
              <a:p>
                <a:pPr marL="457200" indent="-457200">
                  <a:buClr>
                    <a:srgbClr val="92D050"/>
                  </a:buClr>
                  <a:buFont typeface="Wingdings" panose="05000000000000000000" pitchFamily="2" charset="2"/>
                  <a:buChar char="§"/>
                </a:pPr>
                <a:r>
                  <a:rPr lang="en-HK" sz="2800" dirty="0">
                    <a:solidFill>
                      <a:schemeClr val="tx1"/>
                    </a:solidFill>
                    <a:latin typeface="AdvOTf9433e2d"/>
                  </a:rPr>
                  <a:t>In aqueous solution, the very weak acid H</a:t>
                </a:r>
                <a:r>
                  <a:rPr lang="en-HK" sz="2800" baseline="-25000" dirty="0">
                    <a:solidFill>
                      <a:schemeClr val="tx1"/>
                    </a:solidFill>
                    <a:latin typeface="AdvOTf9433e2d"/>
                  </a:rPr>
                  <a:t>2</a:t>
                </a:r>
                <a:r>
                  <a:rPr lang="en-HK" sz="2800" dirty="0">
                    <a:solidFill>
                      <a:schemeClr val="tx1"/>
                    </a:solidFill>
                    <a:latin typeface="AdvOTf9433e2d"/>
                  </a:rPr>
                  <a:t>S is only partly deprotonated depending on the pH value: </a:t>
                </a:r>
              </a:p>
              <a:p>
                <a:pPr marL="457200" indent="-457200">
                  <a:buClr>
                    <a:srgbClr val="92D050"/>
                  </a:buClr>
                  <a:buFont typeface="Wingdings" panose="05000000000000000000" pitchFamily="2" charset="2"/>
                  <a:buChar char="§"/>
                </a:pPr>
                <a:endParaRPr lang="en-HK" sz="2800" dirty="0">
                  <a:solidFill>
                    <a:schemeClr val="tx1"/>
                  </a:solidFill>
                  <a:latin typeface="AdvOTf9433e2d"/>
                </a:endParaRPr>
              </a:p>
              <a:p>
                <a:pPr lvl="1">
                  <a:buClr>
                    <a:srgbClr val="92D050"/>
                  </a:buClr>
                </a:pPr>
                <a:r>
                  <a:rPr lang="en-HK" sz="2400" dirty="0">
                    <a:solidFill>
                      <a:schemeClr val="tx1"/>
                    </a:solidFill>
                    <a:effectLst/>
                    <a:latin typeface="AdvOTf9433e2d"/>
                  </a:rPr>
                  <a:t>H</a:t>
                </a:r>
                <a:r>
                  <a:rPr lang="en-HK" sz="2400" baseline="-25000" dirty="0">
                    <a:solidFill>
                      <a:schemeClr val="tx1"/>
                    </a:solidFill>
                    <a:effectLst/>
                    <a:latin typeface="AdvOTf9433e2d"/>
                  </a:rPr>
                  <a:t>2</a:t>
                </a:r>
                <a:r>
                  <a:rPr lang="en-HK" sz="2400" dirty="0">
                    <a:solidFill>
                      <a:schemeClr val="tx1"/>
                    </a:solidFill>
                    <a:effectLst/>
                    <a:latin typeface="AdvOTf9433e2d"/>
                  </a:rPr>
                  <a:t>S </a:t>
                </a:r>
                <a:r>
                  <a:rPr lang="en-HK" sz="2400" dirty="0">
                    <a:solidFill>
                      <a:schemeClr val="tx1"/>
                    </a:solidFill>
                    <a:effectLst/>
                    <a:latin typeface="AdvPS4C9543"/>
                  </a:rPr>
                  <a:t>+ </a:t>
                </a:r>
                <a:r>
                  <a:rPr lang="en-HK" sz="2400" dirty="0">
                    <a:solidFill>
                      <a:schemeClr val="tx1"/>
                    </a:solidFill>
                    <a:effectLst/>
                    <a:latin typeface="AdvOTf9433e2d"/>
                  </a:rPr>
                  <a:t>H</a:t>
                </a:r>
                <a:r>
                  <a:rPr lang="en-HK" sz="2400" baseline="-25000" dirty="0">
                    <a:solidFill>
                      <a:schemeClr val="tx1"/>
                    </a:solidFill>
                    <a:effectLst/>
                    <a:latin typeface="AdvOTf9433e2d"/>
                  </a:rPr>
                  <a:t>2</a:t>
                </a:r>
                <a:r>
                  <a:rPr lang="en-HK" sz="2400" dirty="0">
                    <a:solidFill>
                      <a:schemeClr val="tx1"/>
                    </a:solidFill>
                    <a:effectLst/>
                    <a:latin typeface="AdvOTf9433e2d"/>
                  </a:rPr>
                  <a:t>O </a:t>
                </a:r>
                <a14:m>
                  <m:oMath xmlns:m="http://schemas.openxmlformats.org/officeDocument/2006/math">
                    <m:r>
                      <a:rPr lang="en-HK" sz="2400" i="1" smtClean="0">
                        <a:solidFill>
                          <a:schemeClr val="tx1"/>
                        </a:solidFill>
                        <a:effectLst/>
                        <a:latin typeface="Cambria Math" panose="02040503050406030204" pitchFamily="18" charset="0"/>
                        <a:ea typeface="Cambria Math" panose="02040503050406030204" pitchFamily="18" charset="0"/>
                      </a:rPr>
                      <m:t>↔</m:t>
                    </m:r>
                  </m:oMath>
                </a14:m>
                <a:r>
                  <a:rPr lang="en-HK" sz="2400" dirty="0">
                    <a:solidFill>
                      <a:schemeClr val="tx1"/>
                    </a:solidFill>
                    <a:effectLst/>
                    <a:latin typeface="AdvPS44658B"/>
                  </a:rPr>
                  <a:t> </a:t>
                </a:r>
                <a:r>
                  <a:rPr lang="en-HK" sz="2400" dirty="0">
                    <a:solidFill>
                      <a:schemeClr val="tx1"/>
                    </a:solidFill>
                    <a:effectLst/>
                    <a:latin typeface="AdvPS4C9543"/>
                  </a:rPr>
                  <a:t>[</a:t>
                </a:r>
                <a:r>
                  <a:rPr lang="en-HK" sz="2400" dirty="0">
                    <a:solidFill>
                      <a:schemeClr val="tx1"/>
                    </a:solidFill>
                    <a:effectLst/>
                    <a:latin typeface="AdvOTf9433e2d"/>
                  </a:rPr>
                  <a:t>H</a:t>
                </a:r>
                <a:r>
                  <a:rPr lang="en-HK" sz="2400" baseline="-25000" dirty="0">
                    <a:solidFill>
                      <a:schemeClr val="tx1"/>
                    </a:solidFill>
                    <a:effectLst/>
                    <a:latin typeface="AdvOTf9433e2d"/>
                  </a:rPr>
                  <a:t>3</a:t>
                </a:r>
                <a:r>
                  <a:rPr lang="en-HK" sz="2400" dirty="0">
                    <a:solidFill>
                      <a:schemeClr val="tx1"/>
                    </a:solidFill>
                    <a:effectLst/>
                    <a:latin typeface="AdvOTf9433e2d"/>
                  </a:rPr>
                  <a:t>O</a:t>
                </a:r>
                <a:r>
                  <a:rPr lang="en-HK" sz="2400" dirty="0">
                    <a:solidFill>
                      <a:schemeClr val="tx1"/>
                    </a:solidFill>
                    <a:effectLst/>
                    <a:latin typeface="AdvPS4C9543"/>
                  </a:rPr>
                  <a:t>]</a:t>
                </a:r>
                <a:r>
                  <a:rPr lang="en-HK" sz="2400" baseline="30000" dirty="0">
                    <a:solidFill>
                      <a:schemeClr val="tx1"/>
                    </a:solidFill>
                    <a:effectLst/>
                    <a:latin typeface="AdvPS4C9543"/>
                  </a:rPr>
                  <a:t>+</a:t>
                </a:r>
                <a:r>
                  <a:rPr lang="en-HK" sz="2400" dirty="0">
                    <a:solidFill>
                      <a:schemeClr val="tx1"/>
                    </a:solidFill>
                    <a:effectLst/>
                    <a:latin typeface="AdvPS4C9543"/>
                  </a:rPr>
                  <a:t> + </a:t>
                </a:r>
                <a:r>
                  <a:rPr lang="en-HK" sz="2400" dirty="0">
                    <a:solidFill>
                      <a:schemeClr val="tx1"/>
                    </a:solidFill>
                    <a:effectLst/>
                    <a:latin typeface="AdvOTf9433e2d"/>
                  </a:rPr>
                  <a:t>HS</a:t>
                </a:r>
                <a:r>
                  <a:rPr lang="en-HK" sz="2400" baseline="30000" dirty="0">
                    <a:solidFill>
                      <a:schemeClr val="tx1"/>
                    </a:solidFill>
                    <a:effectLst/>
                    <a:latin typeface="AdvPS4C9543"/>
                  </a:rPr>
                  <a:t>−</a:t>
                </a:r>
                <a:r>
                  <a:rPr lang="en-HK" sz="2400" dirty="0">
                    <a:solidFill>
                      <a:schemeClr val="tx1"/>
                    </a:solidFill>
                    <a:latin typeface="AdvPS4C9543"/>
                  </a:rPr>
                  <a:t>	   </a:t>
                </a:r>
                <a:r>
                  <a:rPr lang="en-HK" sz="2400" dirty="0">
                    <a:solidFill>
                      <a:schemeClr val="tx1"/>
                    </a:solidFill>
                    <a:effectLst/>
                    <a:latin typeface="AdvOTb4af3d5d.I"/>
                  </a:rPr>
                  <a:t>K</a:t>
                </a:r>
                <a:r>
                  <a:rPr lang="en-HK" sz="2400" dirty="0">
                    <a:solidFill>
                      <a:schemeClr val="tx1"/>
                    </a:solidFill>
                    <a:effectLst/>
                    <a:latin typeface="AdvOTf9433e2d"/>
                  </a:rPr>
                  <a:t>1 </a:t>
                </a:r>
                <a:r>
                  <a:rPr lang="en-HK" sz="2400" dirty="0">
                    <a:solidFill>
                      <a:schemeClr val="tx1"/>
                    </a:solidFill>
                    <a:effectLst/>
                    <a:latin typeface="AdvPS4C9543"/>
                  </a:rPr>
                  <a:t>= </a:t>
                </a:r>
                <a:r>
                  <a:rPr lang="en-HK" sz="2400" dirty="0">
                    <a:solidFill>
                      <a:schemeClr val="tx1"/>
                    </a:solidFill>
                    <a:effectLst/>
                    <a:latin typeface="AdvOTf9433e2d"/>
                  </a:rPr>
                  <a:t>1</a:t>
                </a:r>
                <a:r>
                  <a:rPr lang="en-HK" sz="2400" dirty="0">
                    <a:solidFill>
                      <a:schemeClr val="tx1"/>
                    </a:solidFill>
                    <a:effectLst/>
                    <a:latin typeface="AdvPS4C9542"/>
                  </a:rPr>
                  <a:t>.</a:t>
                </a:r>
                <a:r>
                  <a:rPr lang="en-HK" sz="2400" dirty="0">
                    <a:solidFill>
                      <a:schemeClr val="tx1"/>
                    </a:solidFill>
                    <a:effectLst/>
                    <a:latin typeface="AdvOTf9433e2d"/>
                  </a:rPr>
                  <a:t>0·10</a:t>
                </a:r>
                <a:r>
                  <a:rPr lang="en-HK" sz="2400" baseline="30000" dirty="0">
                    <a:solidFill>
                      <a:schemeClr val="tx1"/>
                    </a:solidFill>
                    <a:effectLst/>
                    <a:latin typeface="AdvPS4C9543"/>
                  </a:rPr>
                  <a:t>−</a:t>
                </a:r>
                <a:r>
                  <a:rPr lang="en-HK" sz="2400" baseline="30000" dirty="0">
                    <a:solidFill>
                      <a:schemeClr val="tx1"/>
                    </a:solidFill>
                    <a:effectLst/>
                    <a:latin typeface="AdvOTf9433e2d"/>
                  </a:rPr>
                  <a:t>7</a:t>
                </a:r>
                <a:r>
                  <a:rPr lang="en-HK" sz="2400" dirty="0">
                    <a:solidFill>
                      <a:schemeClr val="tx1"/>
                    </a:solidFill>
                    <a:effectLst/>
                    <a:latin typeface="AdvOTf9433e2d"/>
                  </a:rPr>
                  <a:t> 	</a:t>
                </a:r>
                <a:r>
                  <a:rPr lang="en-HK" sz="2400" dirty="0">
                    <a:solidFill>
                      <a:schemeClr val="tx1"/>
                    </a:solidFill>
                    <a:effectLst/>
                    <a:latin typeface="AdvPS4C9543"/>
                  </a:rPr>
                  <a:t>(</a:t>
                </a:r>
                <a:r>
                  <a:rPr lang="en-HK" sz="2400" dirty="0">
                    <a:solidFill>
                      <a:schemeClr val="tx1"/>
                    </a:solidFill>
                    <a:effectLst/>
                    <a:latin typeface="AdvOTf9433e2d"/>
                  </a:rPr>
                  <a:t>20</a:t>
                </a:r>
                <a:r>
                  <a:rPr lang="en-HK" sz="2400" baseline="30000" dirty="0">
                    <a:solidFill>
                      <a:schemeClr val="tx1"/>
                    </a:solidFill>
                    <a:latin typeface="AdvPi1"/>
                  </a:rPr>
                  <a:t>o</a:t>
                </a:r>
                <a:r>
                  <a:rPr lang="en-HK" sz="2400" dirty="0">
                    <a:solidFill>
                      <a:schemeClr val="tx1"/>
                    </a:solidFill>
                    <a:effectLst/>
                    <a:latin typeface="AdvOTf9433e2d"/>
                  </a:rPr>
                  <a:t>C</a:t>
                </a:r>
                <a:r>
                  <a:rPr lang="en-HK" sz="2400" dirty="0">
                    <a:solidFill>
                      <a:schemeClr val="tx1"/>
                    </a:solidFill>
                    <a:effectLst/>
                    <a:latin typeface="AdvPS4C9543"/>
                  </a:rPr>
                  <a:t>) </a:t>
                </a:r>
                <a:endParaRPr lang="en-HK" sz="2400" dirty="0">
                  <a:solidFill>
                    <a:schemeClr val="tx1"/>
                  </a:solidFill>
                </a:endParaRPr>
              </a:p>
              <a:p>
                <a:pPr lvl="1">
                  <a:buClr>
                    <a:srgbClr val="92D050"/>
                  </a:buClr>
                </a:pPr>
                <a:r>
                  <a:rPr lang="en-HK" sz="2400" dirty="0">
                    <a:solidFill>
                      <a:schemeClr val="tx1"/>
                    </a:solidFill>
                    <a:effectLst/>
                    <a:latin typeface="AdvOTf9433e2d"/>
                  </a:rPr>
                  <a:t>HS</a:t>
                </a:r>
                <a:r>
                  <a:rPr lang="en-HK" sz="2400" baseline="30000" dirty="0">
                    <a:solidFill>
                      <a:schemeClr val="tx1"/>
                    </a:solidFill>
                    <a:effectLst/>
                    <a:latin typeface="AdvPS4C9543"/>
                  </a:rPr>
                  <a:t>−</a:t>
                </a:r>
                <a:r>
                  <a:rPr lang="en-HK" sz="2400" dirty="0">
                    <a:solidFill>
                      <a:schemeClr val="tx1"/>
                    </a:solidFill>
                    <a:effectLst/>
                    <a:latin typeface="AdvPS4C9543"/>
                  </a:rPr>
                  <a:t> + </a:t>
                </a:r>
                <a:r>
                  <a:rPr lang="en-HK" sz="2400" dirty="0">
                    <a:solidFill>
                      <a:schemeClr val="tx1"/>
                    </a:solidFill>
                    <a:effectLst/>
                    <a:latin typeface="AdvOTf9433e2d"/>
                  </a:rPr>
                  <a:t>H</a:t>
                </a:r>
                <a:r>
                  <a:rPr lang="en-HK" sz="2400" baseline="-25000" dirty="0">
                    <a:solidFill>
                      <a:schemeClr val="tx1"/>
                    </a:solidFill>
                    <a:effectLst/>
                    <a:latin typeface="AdvOTf9433e2d"/>
                  </a:rPr>
                  <a:t>2</a:t>
                </a:r>
                <a:r>
                  <a:rPr lang="en-HK" sz="2400" dirty="0">
                    <a:solidFill>
                      <a:schemeClr val="tx1"/>
                    </a:solidFill>
                    <a:effectLst/>
                    <a:latin typeface="AdvOTf9433e2d"/>
                  </a:rPr>
                  <a:t>O </a:t>
                </a:r>
                <a14:m>
                  <m:oMath xmlns:m="http://schemas.openxmlformats.org/officeDocument/2006/math">
                    <m:r>
                      <a:rPr lang="en-HK" sz="2400" i="1" smtClean="0">
                        <a:solidFill>
                          <a:schemeClr val="tx1"/>
                        </a:solidFill>
                        <a:effectLst/>
                        <a:latin typeface="Cambria Math" panose="02040503050406030204" pitchFamily="18" charset="0"/>
                        <a:ea typeface="Cambria Math" panose="02040503050406030204" pitchFamily="18" charset="0"/>
                      </a:rPr>
                      <m:t>↔</m:t>
                    </m:r>
                  </m:oMath>
                </a14:m>
                <a:r>
                  <a:rPr lang="en-HK" sz="2400" dirty="0">
                    <a:solidFill>
                      <a:schemeClr val="tx1"/>
                    </a:solidFill>
                    <a:effectLst/>
                    <a:latin typeface="AdvPS44658B"/>
                  </a:rPr>
                  <a:t> </a:t>
                </a:r>
                <a:r>
                  <a:rPr lang="en-HK" sz="2400" dirty="0">
                    <a:solidFill>
                      <a:schemeClr val="tx1"/>
                    </a:solidFill>
                    <a:effectLst/>
                    <a:latin typeface="AdvPS4C9543"/>
                  </a:rPr>
                  <a:t>[</a:t>
                </a:r>
                <a:r>
                  <a:rPr lang="en-HK" sz="2400" dirty="0">
                    <a:solidFill>
                      <a:schemeClr val="tx1"/>
                    </a:solidFill>
                    <a:effectLst/>
                    <a:latin typeface="AdvOTf9433e2d"/>
                  </a:rPr>
                  <a:t>H</a:t>
                </a:r>
                <a:r>
                  <a:rPr lang="en-HK" sz="2400" baseline="-25000" dirty="0">
                    <a:solidFill>
                      <a:schemeClr val="tx1"/>
                    </a:solidFill>
                    <a:effectLst/>
                    <a:latin typeface="AdvOTf9433e2d"/>
                  </a:rPr>
                  <a:t>3</a:t>
                </a:r>
                <a:r>
                  <a:rPr lang="en-HK" sz="2400" dirty="0">
                    <a:solidFill>
                      <a:schemeClr val="tx1"/>
                    </a:solidFill>
                    <a:effectLst/>
                    <a:latin typeface="AdvOTf9433e2d"/>
                  </a:rPr>
                  <a:t>O</a:t>
                </a:r>
                <a:r>
                  <a:rPr lang="en-HK" sz="2400" dirty="0">
                    <a:solidFill>
                      <a:schemeClr val="tx1"/>
                    </a:solidFill>
                    <a:effectLst/>
                    <a:latin typeface="AdvPS4C9543"/>
                  </a:rPr>
                  <a:t>]</a:t>
                </a:r>
                <a:r>
                  <a:rPr lang="en-HK" sz="2400" baseline="30000" dirty="0">
                    <a:solidFill>
                      <a:schemeClr val="tx1"/>
                    </a:solidFill>
                    <a:effectLst/>
                    <a:latin typeface="AdvPS4C9543"/>
                  </a:rPr>
                  <a:t>+</a:t>
                </a:r>
                <a:r>
                  <a:rPr lang="en-HK" sz="2400" dirty="0">
                    <a:solidFill>
                      <a:schemeClr val="tx1"/>
                    </a:solidFill>
                    <a:effectLst/>
                    <a:latin typeface="AdvPS4C9543"/>
                  </a:rPr>
                  <a:t> + </a:t>
                </a:r>
                <a:r>
                  <a:rPr lang="en-HK" sz="2400" dirty="0">
                    <a:solidFill>
                      <a:schemeClr val="tx1"/>
                    </a:solidFill>
                    <a:effectLst/>
                    <a:latin typeface="AdvOTf9433e2d"/>
                  </a:rPr>
                  <a:t>S</a:t>
                </a:r>
                <a:r>
                  <a:rPr lang="en-HK" sz="2400" baseline="30000" dirty="0">
                    <a:solidFill>
                      <a:schemeClr val="tx1"/>
                    </a:solidFill>
                    <a:effectLst/>
                    <a:latin typeface="AdvOTf9433e2d"/>
                  </a:rPr>
                  <a:t>2</a:t>
                </a:r>
                <a:r>
                  <a:rPr lang="en-HK" sz="2400" baseline="30000" dirty="0">
                    <a:solidFill>
                      <a:schemeClr val="tx1"/>
                    </a:solidFill>
                    <a:effectLst/>
                    <a:latin typeface="AdvPS4C9543"/>
                  </a:rPr>
                  <a:t>− 	    </a:t>
                </a:r>
                <a:r>
                  <a:rPr lang="en-HK" sz="2400" dirty="0">
                    <a:solidFill>
                      <a:schemeClr val="tx1"/>
                    </a:solidFill>
                    <a:effectLst/>
                    <a:latin typeface="AdvOTb4af3d5d.I"/>
                  </a:rPr>
                  <a:t>K</a:t>
                </a:r>
                <a:r>
                  <a:rPr lang="en-HK" sz="2400" dirty="0">
                    <a:solidFill>
                      <a:schemeClr val="tx1"/>
                    </a:solidFill>
                    <a:effectLst/>
                    <a:latin typeface="AdvOTf9433e2d"/>
                  </a:rPr>
                  <a:t>2 </a:t>
                </a:r>
                <a:r>
                  <a:rPr lang="en-HK" sz="2400" dirty="0">
                    <a:solidFill>
                      <a:schemeClr val="tx1"/>
                    </a:solidFill>
                    <a:effectLst/>
                    <a:latin typeface="AdvPS4C9543"/>
                  </a:rPr>
                  <a:t>= </a:t>
                </a:r>
                <a:r>
                  <a:rPr lang="en-HK" sz="2400" dirty="0">
                    <a:solidFill>
                      <a:schemeClr val="tx1"/>
                    </a:solidFill>
                    <a:effectLst/>
                    <a:latin typeface="AdvOTf9433e2d"/>
                  </a:rPr>
                  <a:t>10</a:t>
                </a:r>
                <a:r>
                  <a:rPr lang="en-HK" sz="2400" baseline="30000" dirty="0">
                    <a:solidFill>
                      <a:schemeClr val="tx1"/>
                    </a:solidFill>
                    <a:effectLst/>
                    <a:latin typeface="AdvPS4C9543"/>
                  </a:rPr>
                  <a:t>−</a:t>
                </a:r>
                <a:r>
                  <a:rPr lang="en-HK" sz="2400" baseline="30000" dirty="0">
                    <a:solidFill>
                      <a:schemeClr val="tx1"/>
                    </a:solidFill>
                    <a:effectLst/>
                    <a:latin typeface="AdvOTf9433e2d"/>
                  </a:rPr>
                  <a:t>14 </a:t>
                </a:r>
                <a:r>
                  <a:rPr lang="en-HK" sz="2400" dirty="0">
                    <a:solidFill>
                      <a:schemeClr val="tx1"/>
                    </a:solidFill>
                    <a:effectLst/>
                    <a:latin typeface="AdvOTf9433e2d"/>
                  </a:rPr>
                  <a:t>to 10</a:t>
                </a:r>
                <a:r>
                  <a:rPr lang="en-HK" sz="2400" baseline="30000" dirty="0">
                    <a:solidFill>
                      <a:schemeClr val="tx1"/>
                    </a:solidFill>
                    <a:effectLst/>
                    <a:latin typeface="AdvPS4C9543"/>
                  </a:rPr>
                  <a:t>−</a:t>
                </a:r>
                <a:r>
                  <a:rPr lang="en-HK" sz="2400" baseline="30000" dirty="0">
                    <a:solidFill>
                      <a:schemeClr val="tx1"/>
                    </a:solidFill>
                    <a:effectLst/>
                    <a:latin typeface="AdvOTf9433e2d"/>
                  </a:rPr>
                  <a:t>17  	</a:t>
                </a:r>
                <a:r>
                  <a:rPr lang="en-HK" sz="2400" dirty="0">
                    <a:solidFill>
                      <a:schemeClr val="tx1"/>
                    </a:solidFill>
                    <a:latin typeface="AdvPS4C9543"/>
                  </a:rPr>
                  <a:t>(20</a:t>
                </a:r>
                <a:r>
                  <a:rPr lang="en-HK" sz="2400" baseline="30000" dirty="0">
                    <a:solidFill>
                      <a:schemeClr val="tx1"/>
                    </a:solidFill>
                    <a:latin typeface="AdvPS4C9543"/>
                  </a:rPr>
                  <a:t>o</a:t>
                </a:r>
                <a:r>
                  <a:rPr lang="en-HK" sz="2400" dirty="0">
                    <a:solidFill>
                      <a:schemeClr val="tx1"/>
                    </a:solidFill>
                    <a:latin typeface="AdvPS4C9543"/>
                  </a:rPr>
                  <a:t>C) </a:t>
                </a:r>
              </a:p>
              <a:p>
                <a:endParaRPr lang="en-HK" sz="2800" dirty="0">
                  <a:solidFill>
                    <a:schemeClr val="tx1"/>
                  </a:solidFill>
                  <a:latin typeface="AdvOTf9433e2d"/>
                </a:endParaRPr>
              </a:p>
            </p:txBody>
          </p:sp>
        </mc:Choice>
        <mc:Fallback xmlns="">
          <p:sp>
            <p:nvSpPr>
              <p:cNvPr id="11" name="TextBox 10">
                <a:extLst>
                  <a:ext uri="{FF2B5EF4-FFF2-40B4-BE49-F238E27FC236}">
                    <a16:creationId xmlns:a16="http://schemas.microsoft.com/office/drawing/2014/main" id="{DC322493-18C4-AE14-B9DB-4D09F15F00EC}"/>
                  </a:ext>
                </a:extLst>
              </p:cNvPr>
              <p:cNvSpPr txBox="1">
                <a:spLocks noRot="1" noChangeAspect="1" noMove="1" noResize="1" noEditPoints="1" noAdjustHandles="1" noChangeArrowheads="1" noChangeShapeType="1" noTextEdit="1"/>
              </p:cNvSpPr>
              <p:nvPr/>
            </p:nvSpPr>
            <p:spPr>
              <a:xfrm>
                <a:off x="134190" y="1941639"/>
                <a:ext cx="7485809" cy="4708981"/>
              </a:xfrm>
              <a:prstGeom prst="rect">
                <a:avLst/>
              </a:prstGeom>
              <a:blipFill>
                <a:blip r:embed="rId4"/>
                <a:stretch>
                  <a:fillRect l="-1384" t="-1295" r="-1384"/>
                </a:stretch>
              </a:blipFill>
            </p:spPr>
            <p:txBody>
              <a:bodyPr/>
              <a:lstStyle/>
              <a:p>
                <a:r>
                  <a:rPr lang="en-GB">
                    <a:noFill/>
                  </a:rPr>
                  <a:t> </a:t>
                </a:r>
              </a:p>
            </p:txBody>
          </p:sp>
        </mc:Fallback>
      </mc:AlternateContent>
    </p:spTree>
    <p:extLst>
      <p:ext uri="{BB962C8B-B14F-4D97-AF65-F5344CB8AC3E}">
        <p14:creationId xmlns:p14="http://schemas.microsoft.com/office/powerpoint/2010/main" val="2552615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0E93C69E-A224-981C-B69B-B9ACAC3AF65D}"/>
              </a:ext>
            </a:extLst>
          </p:cNvPr>
          <p:cNvGrpSpPr/>
          <p:nvPr/>
        </p:nvGrpSpPr>
        <p:grpSpPr>
          <a:xfrm>
            <a:off x="7813068" y="2255437"/>
            <a:ext cx="4151217" cy="4184924"/>
            <a:chOff x="7953647" y="1570353"/>
            <a:chExt cx="4151217" cy="4184924"/>
          </a:xfrm>
        </p:grpSpPr>
        <p:pic>
          <p:nvPicPr>
            <p:cNvPr id="9" name="Picture 8">
              <a:extLst>
                <a:ext uri="{FF2B5EF4-FFF2-40B4-BE49-F238E27FC236}">
                  <a16:creationId xmlns:a16="http://schemas.microsoft.com/office/drawing/2014/main" id="{79E9A9F6-6A9D-8A5D-BFA2-6B1ED1484820}"/>
                </a:ext>
              </a:extLst>
            </p:cNvPr>
            <p:cNvPicPr>
              <a:picLocks noChangeAspect="1"/>
            </p:cNvPicPr>
            <p:nvPr/>
          </p:nvPicPr>
          <p:blipFill>
            <a:blip r:embed="rId3"/>
            <a:stretch>
              <a:fillRect/>
            </a:stretch>
          </p:blipFill>
          <p:spPr>
            <a:xfrm>
              <a:off x="8020119" y="1570353"/>
              <a:ext cx="4084745" cy="3340713"/>
            </a:xfrm>
            <a:prstGeom prst="rect">
              <a:avLst/>
            </a:prstGeom>
          </p:spPr>
        </p:pic>
        <p:sp>
          <p:nvSpPr>
            <p:cNvPr id="10" name="TextBox 9">
              <a:extLst>
                <a:ext uri="{FF2B5EF4-FFF2-40B4-BE49-F238E27FC236}">
                  <a16:creationId xmlns:a16="http://schemas.microsoft.com/office/drawing/2014/main" id="{C8F09463-CB20-26FA-6D71-FDBC34D0CD39}"/>
                </a:ext>
              </a:extLst>
            </p:cNvPr>
            <p:cNvSpPr txBox="1"/>
            <p:nvPr/>
          </p:nvSpPr>
          <p:spPr>
            <a:xfrm>
              <a:off x="7953647" y="5016613"/>
              <a:ext cx="4151217" cy="738664"/>
            </a:xfrm>
            <a:prstGeom prst="rect">
              <a:avLst/>
            </a:prstGeom>
            <a:noFill/>
          </p:spPr>
          <p:txBody>
            <a:bodyPr wrap="square">
              <a:spAutoFit/>
            </a:bodyPr>
            <a:lstStyle/>
            <a:p>
              <a:r>
                <a:rPr lang="en-HK" sz="1400" b="1" dirty="0">
                  <a:effectLst/>
                  <a:latin typeface="AdvTT153188ed"/>
                </a:rPr>
                <a:t>Figure - Pourbaix diagram for </a:t>
              </a:r>
              <a:r>
                <a:rPr lang="en-HK" sz="1400" b="1" dirty="0">
                  <a:latin typeface="AdvTT153188ed"/>
                </a:rPr>
                <a:t>sulphur </a:t>
              </a:r>
              <a:r>
                <a:rPr lang="en-HK" sz="1400" b="1" dirty="0">
                  <a:effectLst/>
                  <a:latin typeface="AdvTT153188ed"/>
                </a:rPr>
                <a:t>in water at 25°C and 1.013 bar with the sum of the activities of all sulphur-containing ions equal to 0.1 </a:t>
              </a:r>
              <a:r>
                <a:rPr lang="en-HK" sz="1400" b="1" dirty="0" err="1">
                  <a:effectLst/>
                  <a:latin typeface="AdvTT153188ed"/>
                </a:rPr>
                <a:t>mM.</a:t>
              </a:r>
              <a:r>
                <a:rPr lang="en-HK" sz="1400" b="1" dirty="0">
                  <a:effectLst/>
                  <a:latin typeface="AdvTT153188ed"/>
                </a:rPr>
                <a:t> </a:t>
              </a:r>
              <a:endParaRPr lang="en-HK" sz="1400" b="1" dirty="0"/>
            </a:p>
          </p:txBody>
        </p:sp>
      </p:grpSp>
      <mc:AlternateContent xmlns:mc="http://schemas.openxmlformats.org/markup-compatibility/2006">
        <mc:Choice xmlns:a14="http://schemas.microsoft.com/office/drawing/2010/main" Requires="a14">
          <p:sp>
            <p:nvSpPr>
              <p:cNvPr id="11" name="TextBox 10">
                <a:extLst>
                  <a:ext uri="{FF2B5EF4-FFF2-40B4-BE49-F238E27FC236}">
                    <a16:creationId xmlns:a16="http://schemas.microsoft.com/office/drawing/2014/main" id="{DC322493-18C4-AE14-B9DB-4D09F15F00EC}"/>
                  </a:ext>
                </a:extLst>
              </p:cNvPr>
              <p:cNvSpPr txBox="1"/>
              <p:nvPr/>
            </p:nvSpPr>
            <p:spPr>
              <a:xfrm>
                <a:off x="227715" y="1256707"/>
                <a:ext cx="7411052" cy="5693866"/>
              </a:xfrm>
              <a:prstGeom prst="rect">
                <a:avLst/>
              </a:prstGeom>
              <a:noFill/>
            </p:spPr>
            <p:txBody>
              <a:bodyPr wrap="square">
                <a:spAutoFit/>
              </a:bodyPr>
              <a:lstStyle/>
              <a:p>
                <a:pPr marL="457200" indent="-457200">
                  <a:buClr>
                    <a:srgbClr val="92D050"/>
                  </a:buClr>
                  <a:buFont typeface="Wingdings" panose="05000000000000000000" pitchFamily="2" charset="2"/>
                  <a:buChar char="§"/>
                </a:pPr>
                <a:endParaRPr lang="en-HK" sz="2800" dirty="0">
                  <a:solidFill>
                    <a:schemeClr val="tx1"/>
                  </a:solidFill>
                  <a:latin typeface="AdvOTf9433e2d"/>
                </a:endParaRPr>
              </a:p>
              <a:p>
                <a:pPr marL="457200" indent="-457200">
                  <a:buClr>
                    <a:srgbClr val="92D050"/>
                  </a:buClr>
                  <a:buFont typeface="Wingdings" panose="05000000000000000000" pitchFamily="2" charset="2"/>
                  <a:buChar char="§"/>
                </a:pPr>
                <a:r>
                  <a:rPr lang="en-HK" sz="2800" dirty="0">
                    <a:solidFill>
                      <a:schemeClr val="tx1"/>
                    </a:solidFill>
                    <a:latin typeface="AdvOTf9433e2d"/>
                  </a:rPr>
                  <a:t>The reactions of ‘sulphide’ in water at pH values up to 12 are practically the reactions of either H</a:t>
                </a:r>
                <a:r>
                  <a:rPr lang="en-HK" sz="2800" baseline="-25000" dirty="0">
                    <a:solidFill>
                      <a:schemeClr val="tx1"/>
                    </a:solidFill>
                    <a:latin typeface="AdvOTf9433e2d"/>
                  </a:rPr>
                  <a:t>2</a:t>
                </a:r>
                <a:r>
                  <a:rPr lang="en-HK" sz="2800" dirty="0">
                    <a:solidFill>
                      <a:schemeClr val="tx1"/>
                    </a:solidFill>
                    <a:latin typeface="AdvOTf9433e2d"/>
                  </a:rPr>
                  <a:t>S or of the hydrogen sulphide ion HS</a:t>
                </a:r>
                <a:r>
                  <a:rPr lang="en-HK" sz="2800" baseline="30000" dirty="0">
                    <a:solidFill>
                      <a:schemeClr val="tx1"/>
                    </a:solidFill>
                    <a:latin typeface="AdvOTf9433e2d"/>
                  </a:rPr>
                  <a:t>–</a:t>
                </a:r>
                <a:r>
                  <a:rPr lang="en-HK" sz="2800" dirty="0">
                    <a:solidFill>
                      <a:schemeClr val="tx1"/>
                    </a:solidFill>
                    <a:effectLst/>
                    <a:latin typeface="AdvOTf9433e2d"/>
                  </a:rPr>
                  <a:t>. </a:t>
                </a:r>
                <a:r>
                  <a:rPr lang="en-HK" sz="2800" dirty="0">
                    <a:solidFill>
                      <a:schemeClr val="tx1"/>
                    </a:solidFill>
                    <a:latin typeface="AdvOTf9433e2d"/>
                  </a:rPr>
                  <a:t>In a solution of pH = 7 with 1 mM total sulphide, the molar ratio HS</a:t>
                </a:r>
                <a:r>
                  <a:rPr lang="en-HK" sz="2800" baseline="30000" dirty="0">
                    <a:solidFill>
                      <a:schemeClr val="tx1"/>
                    </a:solidFill>
                    <a:latin typeface="AdvOTf9433e2d"/>
                  </a:rPr>
                  <a:t>–</a:t>
                </a:r>
                <a:r>
                  <a:rPr lang="en-HK" sz="2800" dirty="0">
                    <a:solidFill>
                      <a:schemeClr val="tx1"/>
                    </a:solidFill>
                    <a:latin typeface="AdvOTf9433e2d"/>
                  </a:rPr>
                  <a:t>/H</a:t>
                </a:r>
                <a:r>
                  <a:rPr lang="en-HK" sz="2800" baseline="-25000" dirty="0">
                    <a:solidFill>
                      <a:schemeClr val="tx1"/>
                    </a:solidFill>
                    <a:latin typeface="AdvOTf9433e2d"/>
                  </a:rPr>
                  <a:t>2</a:t>
                </a:r>
                <a:r>
                  <a:rPr lang="en-HK" sz="2800" dirty="0">
                    <a:solidFill>
                      <a:schemeClr val="tx1"/>
                    </a:solidFill>
                    <a:latin typeface="AdvOTf9433e2d"/>
                  </a:rPr>
                  <a:t>S is 1:1 while at pH = 10 practically all sulphide is present as HS</a:t>
                </a:r>
                <a:r>
                  <a:rPr lang="en-HK" sz="2800" baseline="30000" dirty="0">
                    <a:solidFill>
                      <a:schemeClr val="tx1"/>
                    </a:solidFill>
                    <a:latin typeface="AdvOTf9433e2d"/>
                  </a:rPr>
                  <a:t>–</a:t>
                </a:r>
                <a:r>
                  <a:rPr lang="en-HK" sz="2800" dirty="0">
                    <a:solidFill>
                      <a:schemeClr val="tx1"/>
                    </a:solidFill>
                    <a:latin typeface="AdvOTf9433e2d"/>
                  </a:rPr>
                  <a:t>. </a:t>
                </a:r>
              </a:p>
              <a:p>
                <a:pPr marL="457200" indent="-457200">
                  <a:buClr>
                    <a:srgbClr val="92D050"/>
                  </a:buClr>
                  <a:buFont typeface="Wingdings" panose="05000000000000000000" pitchFamily="2" charset="2"/>
                  <a:buChar char="§"/>
                </a:pPr>
                <a:r>
                  <a:rPr lang="en-HK" sz="2800" dirty="0">
                    <a:solidFill>
                      <a:schemeClr val="tx1"/>
                    </a:solidFill>
                    <a:latin typeface="AdvOTf9433e2d"/>
                  </a:rPr>
                  <a:t>Hydrogen sulphide ions react with certain metal cations to form insoluble sulphides, e.g. the black iron (II) sulphide </a:t>
                </a:r>
                <a:r>
                  <a:rPr lang="en-HK" sz="2800" dirty="0" err="1">
                    <a:solidFill>
                      <a:schemeClr val="tx1"/>
                    </a:solidFill>
                    <a:latin typeface="AdvOTf9433e2d"/>
                  </a:rPr>
                  <a:t>FeS</a:t>
                </a:r>
                <a:r>
                  <a:rPr lang="en-HK" sz="2800" dirty="0">
                    <a:solidFill>
                      <a:schemeClr val="tx1"/>
                    </a:solidFill>
                    <a:latin typeface="AdvOTf9433e2d"/>
                  </a:rPr>
                  <a:t>:</a:t>
                </a:r>
              </a:p>
              <a:p>
                <a:pPr lvl="1">
                  <a:buClr>
                    <a:srgbClr val="92D050"/>
                  </a:buClr>
                </a:pPr>
                <a:r>
                  <a:rPr lang="en-HK" sz="2800" dirty="0">
                    <a:solidFill>
                      <a:schemeClr val="tx1"/>
                    </a:solidFill>
                    <a:latin typeface="AdvOTf9433e2d"/>
                  </a:rPr>
                  <a:t>Fe</a:t>
                </a:r>
                <a:r>
                  <a:rPr lang="en-HK" sz="2800" baseline="30000" dirty="0">
                    <a:solidFill>
                      <a:schemeClr val="tx1"/>
                    </a:solidFill>
                    <a:latin typeface="AdvOTf9433e2d"/>
                  </a:rPr>
                  <a:t>2+</a:t>
                </a:r>
                <a:r>
                  <a:rPr lang="en-HK" sz="2800" dirty="0">
                    <a:solidFill>
                      <a:schemeClr val="tx1"/>
                    </a:solidFill>
                    <a:latin typeface="AdvOTf9433e2d"/>
                  </a:rPr>
                  <a:t> + HS</a:t>
                </a:r>
                <a:r>
                  <a:rPr lang="en-HK" sz="2800" baseline="30000" dirty="0">
                    <a:solidFill>
                      <a:schemeClr val="tx1"/>
                    </a:solidFill>
                    <a:latin typeface="AdvOTf9433e2d"/>
                  </a:rPr>
                  <a:t>-</a:t>
                </a:r>
                <a:r>
                  <a:rPr lang="en-HK" sz="2800" dirty="0">
                    <a:solidFill>
                      <a:schemeClr val="tx1"/>
                    </a:solidFill>
                    <a:latin typeface="AdvOTf9433e2d"/>
                  </a:rPr>
                  <a:t> </a:t>
                </a:r>
                <a14:m>
                  <m:oMath xmlns:m="http://schemas.openxmlformats.org/officeDocument/2006/math">
                    <m:r>
                      <a:rPr lang="en-HK" sz="2800" i="1" smtClean="0">
                        <a:solidFill>
                          <a:schemeClr val="tx1"/>
                        </a:solidFill>
                        <a:effectLst/>
                        <a:latin typeface="Cambria Math" panose="02040503050406030204" pitchFamily="18" charset="0"/>
                        <a:ea typeface="Cambria Math" panose="02040503050406030204" pitchFamily="18" charset="0"/>
                      </a:rPr>
                      <m:t>↔</m:t>
                    </m:r>
                  </m:oMath>
                </a14:m>
                <a:r>
                  <a:rPr lang="en-HK" sz="2800" dirty="0">
                    <a:solidFill>
                      <a:schemeClr val="tx1"/>
                    </a:solidFill>
                    <a:latin typeface="AdvOTf9433e2d"/>
                  </a:rPr>
                  <a:t> </a:t>
                </a:r>
                <a:r>
                  <a:rPr lang="en-HK" sz="2800" dirty="0" err="1">
                    <a:solidFill>
                      <a:schemeClr val="tx1"/>
                    </a:solidFill>
                    <a:latin typeface="AdvOTf9433e2d"/>
                  </a:rPr>
                  <a:t>FeS</a:t>
                </a:r>
                <a:r>
                  <a:rPr lang="zh-CN" altLang="en-US" sz="2800" dirty="0">
                    <a:solidFill>
                      <a:schemeClr val="tx1"/>
                    </a:solidFill>
                    <a:latin typeface="AdvOTf9433e2d"/>
                  </a:rPr>
                  <a:t> </a:t>
                </a:r>
                <a14:m>
                  <m:oMath xmlns:m="http://schemas.openxmlformats.org/officeDocument/2006/math">
                    <m:r>
                      <a:rPr lang="zh-CN" altLang="en-US" sz="2800" i="1" smtClean="0">
                        <a:solidFill>
                          <a:schemeClr val="tx1"/>
                        </a:solidFill>
                        <a:latin typeface="Cambria Math" panose="02040503050406030204" pitchFamily="18" charset="0"/>
                      </a:rPr>
                      <m:t>↓</m:t>
                    </m:r>
                  </m:oMath>
                </a14:m>
                <a:r>
                  <a:rPr lang="en-HK" sz="2800" dirty="0">
                    <a:solidFill>
                      <a:schemeClr val="tx1"/>
                    </a:solidFill>
                  </a:rPr>
                  <a:t> + H</a:t>
                </a:r>
                <a:r>
                  <a:rPr lang="en-HK" sz="2800" baseline="30000" dirty="0">
                    <a:solidFill>
                      <a:schemeClr val="tx1"/>
                    </a:solidFill>
                  </a:rPr>
                  <a:t>+</a:t>
                </a:r>
                <a:r>
                  <a:rPr lang="en-HK" sz="2800" dirty="0">
                    <a:solidFill>
                      <a:schemeClr val="tx1"/>
                    </a:solidFill>
                  </a:rPr>
                  <a:t> </a:t>
                </a:r>
                <a:endParaRPr lang="en-HK" sz="2800" dirty="0">
                  <a:solidFill>
                    <a:schemeClr val="tx1"/>
                  </a:solidFill>
                  <a:latin typeface="AdvOTf9433e2d"/>
                </a:endParaRPr>
              </a:p>
              <a:p>
                <a:pPr marL="457200" indent="-457200">
                  <a:buClr>
                    <a:srgbClr val="92D050"/>
                  </a:buClr>
                  <a:buFont typeface="Wingdings" panose="05000000000000000000" pitchFamily="2" charset="2"/>
                  <a:buChar char="§"/>
                </a:pPr>
                <a:endParaRPr lang="en-HK" sz="2800" dirty="0">
                  <a:solidFill>
                    <a:schemeClr val="tx1"/>
                  </a:solidFill>
                </a:endParaRPr>
              </a:p>
            </p:txBody>
          </p:sp>
        </mc:Choice>
        <mc:Fallback>
          <p:sp>
            <p:nvSpPr>
              <p:cNvPr id="11" name="TextBox 10">
                <a:extLst>
                  <a:ext uri="{FF2B5EF4-FFF2-40B4-BE49-F238E27FC236}">
                    <a16:creationId xmlns:a16="http://schemas.microsoft.com/office/drawing/2014/main" id="{DC322493-18C4-AE14-B9DB-4D09F15F00EC}"/>
                  </a:ext>
                </a:extLst>
              </p:cNvPr>
              <p:cNvSpPr txBox="1">
                <a:spLocks noRot="1" noChangeAspect="1" noMove="1" noResize="1" noEditPoints="1" noAdjustHandles="1" noChangeArrowheads="1" noChangeShapeType="1" noTextEdit="1"/>
              </p:cNvSpPr>
              <p:nvPr/>
            </p:nvSpPr>
            <p:spPr>
              <a:xfrm>
                <a:off x="227715" y="1256707"/>
                <a:ext cx="7411052" cy="5693866"/>
              </a:xfrm>
              <a:prstGeom prst="rect">
                <a:avLst/>
              </a:prstGeom>
              <a:blipFill>
                <a:blip r:embed="rId4"/>
                <a:stretch>
                  <a:fillRect l="-1398" r="-2385"/>
                </a:stretch>
              </a:blipFill>
            </p:spPr>
            <p:txBody>
              <a:bodyPr/>
              <a:lstStyle/>
              <a:p>
                <a:r>
                  <a:rPr lang="en-GB">
                    <a:noFill/>
                  </a:rPr>
                  <a:t> </a:t>
                </a:r>
              </a:p>
            </p:txBody>
          </p:sp>
        </mc:Fallback>
      </mc:AlternateContent>
    </p:spTree>
    <p:extLst>
      <p:ext uri="{BB962C8B-B14F-4D97-AF65-F5344CB8AC3E}">
        <p14:creationId xmlns:p14="http://schemas.microsoft.com/office/powerpoint/2010/main" val="31257543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5951090-BAAA-F3F9-F8C4-1EA79D0A9B34}"/>
              </a:ext>
            </a:extLst>
          </p:cNvPr>
          <p:cNvSpPr txBox="1">
            <a:spLocks/>
          </p:cNvSpPr>
          <p:nvPr/>
        </p:nvSpPr>
        <p:spPr>
          <a:xfrm>
            <a:off x="648929" y="257661"/>
            <a:ext cx="869743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err="1">
                <a:latin typeface="Candara" panose="020E0502030303020204" pitchFamily="34" charset="0"/>
              </a:rPr>
              <a:t>Sulphide</a:t>
            </a:r>
            <a:r>
              <a:rPr lang="en-US" b="1" dirty="0">
                <a:latin typeface="Candara" panose="020E0502030303020204" pitchFamily="34" charset="0"/>
              </a:rPr>
              <a:t> and </a:t>
            </a:r>
            <a:r>
              <a:rPr lang="en-US" b="1" dirty="0" err="1">
                <a:latin typeface="Candara" panose="020E0502030303020204" pitchFamily="34" charset="0"/>
              </a:rPr>
              <a:t>polysulphides</a:t>
            </a:r>
            <a:r>
              <a:rPr lang="en-US" b="1" dirty="0">
                <a:latin typeface="Candara" panose="020E0502030303020204" pitchFamily="34" charset="0"/>
              </a:rPr>
              <a:t>:  </a:t>
            </a:r>
          </a:p>
          <a:p>
            <a:r>
              <a:rPr lang="en-US" b="1" dirty="0" err="1">
                <a:latin typeface="Candara" panose="020E0502030303020204" pitchFamily="34" charset="0"/>
              </a:rPr>
              <a:t>polysulphides</a:t>
            </a:r>
            <a:r>
              <a:rPr lang="en-US" b="1" dirty="0">
                <a:latin typeface="Candara" panose="020E0502030303020204" pitchFamily="34" charset="0"/>
              </a:rPr>
              <a:t> and </a:t>
            </a:r>
            <a:r>
              <a:rPr lang="en-US" b="1" dirty="0" err="1">
                <a:latin typeface="Candara" panose="020E0502030303020204" pitchFamily="34" charset="0"/>
              </a:rPr>
              <a:t>polysulphanes</a:t>
            </a:r>
            <a:endParaRPr lang="en-US" b="1" dirty="0">
              <a:latin typeface="Candara" panose="020E0502030303020204" pitchFamily="34" charset="0"/>
            </a:endParaRPr>
          </a:p>
        </p:txBody>
      </p:sp>
      <mc:AlternateContent xmlns:mc="http://schemas.openxmlformats.org/markup-compatibility/2006">
        <mc:Choice xmlns:a14="http://schemas.microsoft.com/office/drawing/2010/main" Requires="a14">
          <p:sp>
            <p:nvSpPr>
              <p:cNvPr id="10" name="TextBox 9">
                <a:extLst>
                  <a:ext uri="{FF2B5EF4-FFF2-40B4-BE49-F238E27FC236}">
                    <a16:creationId xmlns:a16="http://schemas.microsoft.com/office/drawing/2014/main" id="{521D89C2-B867-DC7B-FC40-E5C980EB13F8}"/>
                  </a:ext>
                </a:extLst>
              </p:cNvPr>
              <p:cNvSpPr txBox="1"/>
              <p:nvPr/>
            </p:nvSpPr>
            <p:spPr>
              <a:xfrm>
                <a:off x="484632" y="2680702"/>
                <a:ext cx="11222736" cy="4394473"/>
              </a:xfrm>
              <a:prstGeom prst="rect">
                <a:avLst/>
              </a:prstGeom>
              <a:noFill/>
            </p:spPr>
            <p:txBody>
              <a:bodyPr wrap="square">
                <a:spAutoFit/>
              </a:bodyPr>
              <a:lstStyle/>
              <a:p>
                <a:pPr marL="342900" indent="-342900">
                  <a:buClr>
                    <a:srgbClr val="92D050"/>
                  </a:buClr>
                  <a:buFont typeface="Wingdings" panose="05000000000000000000" pitchFamily="2" charset="2"/>
                  <a:buChar char="§"/>
                </a:pPr>
                <a:r>
                  <a:rPr lang="en-HK" sz="2400" dirty="0">
                    <a:solidFill>
                      <a:schemeClr val="tx1"/>
                    </a:solidFill>
                    <a:latin typeface="AdvOTf9433e2d"/>
                  </a:rPr>
                  <a:t>Alkaline sulphide solution dissolve elemental sulphur with the formation of chain-like polysulphide anions which form equilibrium mixtures of many molecular sizes:</a:t>
                </a:r>
                <a:endParaRPr lang="en-HK" sz="2000" dirty="0">
                  <a:solidFill>
                    <a:schemeClr val="tx1"/>
                  </a:solidFill>
                  <a:effectLst/>
                  <a:latin typeface="AdvOTf9433e2d"/>
                </a:endParaRPr>
              </a:p>
              <a:p>
                <a:pPr>
                  <a:lnSpc>
                    <a:spcPct val="150000"/>
                  </a:lnSpc>
                </a:pPr>
                <a:r>
                  <a:rPr lang="en-HK" sz="2000" dirty="0">
                    <a:solidFill>
                      <a:schemeClr val="tx1"/>
                    </a:solidFill>
                    <a:latin typeface="AdvOTf9433e2d"/>
                  </a:rPr>
                  <a:t>	</a:t>
                </a:r>
                <a:r>
                  <a:rPr lang="en-HK" sz="2000" dirty="0">
                    <a:solidFill>
                      <a:schemeClr val="tx1"/>
                    </a:solidFill>
                    <a:effectLst/>
                    <a:latin typeface="AdvOTf9433e2d"/>
                  </a:rPr>
                  <a:t>HS</a:t>
                </a:r>
                <a:r>
                  <a:rPr lang="en-HK" sz="2000" baseline="30000" dirty="0">
                    <a:solidFill>
                      <a:schemeClr val="tx1"/>
                    </a:solidFill>
                    <a:effectLst/>
                    <a:latin typeface="AdvPS4C9543"/>
                  </a:rPr>
                  <a:t>−</a:t>
                </a:r>
                <a:r>
                  <a:rPr lang="en-HK" sz="2000" dirty="0">
                    <a:solidFill>
                      <a:schemeClr val="tx1"/>
                    </a:solidFill>
                    <a:effectLst/>
                    <a:latin typeface="AdvPS4C9543"/>
                  </a:rPr>
                  <a:t> + </a:t>
                </a:r>
                <a:r>
                  <a:rPr lang="en-HK" sz="2000" dirty="0">
                    <a:solidFill>
                      <a:schemeClr val="tx1"/>
                    </a:solidFill>
                    <a:effectLst/>
                    <a:latin typeface="AdvOTf9433e2d"/>
                  </a:rPr>
                  <a:t>S</a:t>
                </a:r>
                <a:r>
                  <a:rPr lang="en-HK" sz="2000" baseline="-25000" dirty="0">
                    <a:solidFill>
                      <a:schemeClr val="tx1"/>
                    </a:solidFill>
                    <a:effectLst/>
                    <a:latin typeface="AdvOTf9433e2d"/>
                  </a:rPr>
                  <a:t>8</a:t>
                </a:r>
                <a:r>
                  <a:rPr lang="en-HK" sz="2000" dirty="0">
                    <a:solidFill>
                      <a:schemeClr val="tx1"/>
                    </a:solidFill>
                    <a:effectLst/>
                    <a:latin typeface="AdvOTf9433e2d"/>
                  </a:rPr>
                  <a:t> </a:t>
                </a:r>
                <a14:m>
                  <m:oMath xmlns:m="http://schemas.openxmlformats.org/officeDocument/2006/math">
                    <m:r>
                      <a:rPr lang="en-HK" sz="2000" i="1" smtClean="0">
                        <a:solidFill>
                          <a:schemeClr val="tx1"/>
                        </a:solidFill>
                        <a:effectLst/>
                        <a:latin typeface="Cambria Math" panose="02040503050406030204" pitchFamily="18" charset="0"/>
                        <a:ea typeface="Cambria Math" panose="02040503050406030204" pitchFamily="18" charset="0"/>
                      </a:rPr>
                      <m:t>↔</m:t>
                    </m:r>
                  </m:oMath>
                </a14:m>
                <a:r>
                  <a:rPr lang="en-HK" sz="2000" dirty="0">
                    <a:solidFill>
                      <a:schemeClr val="tx1"/>
                    </a:solidFill>
                    <a:effectLst/>
                    <a:latin typeface="AdvPS44658B"/>
                  </a:rPr>
                  <a:t> </a:t>
                </a:r>
                <a:r>
                  <a:rPr lang="en-HK" sz="2000" dirty="0">
                    <a:solidFill>
                      <a:schemeClr val="tx1"/>
                    </a:solidFill>
                    <a:effectLst/>
                    <a:latin typeface="AdvPS4C9543"/>
                  </a:rPr>
                  <a:t>[</a:t>
                </a:r>
                <a:r>
                  <a:rPr lang="en-HK" sz="2000" dirty="0">
                    <a:solidFill>
                      <a:schemeClr val="tx1"/>
                    </a:solidFill>
                    <a:effectLst/>
                    <a:latin typeface="AdvOTf9433e2d"/>
                  </a:rPr>
                  <a:t>H</a:t>
                </a:r>
                <a:r>
                  <a:rPr lang="en-HK" sz="2000" dirty="0">
                    <a:solidFill>
                      <a:schemeClr val="tx1"/>
                    </a:solidFill>
                    <a:effectLst/>
                    <a:latin typeface="AdvPS4C9543"/>
                  </a:rPr>
                  <a:t>−</a:t>
                </a:r>
                <a:r>
                  <a:rPr lang="en-HK" sz="2000" dirty="0">
                    <a:solidFill>
                      <a:schemeClr val="tx1"/>
                    </a:solidFill>
                    <a:effectLst/>
                    <a:latin typeface="AdvOTf9433e2d"/>
                  </a:rPr>
                  <a:t>S</a:t>
                </a:r>
                <a:r>
                  <a:rPr lang="en-HK" sz="2000" dirty="0">
                    <a:solidFill>
                      <a:schemeClr val="tx1"/>
                    </a:solidFill>
                    <a:effectLst/>
                    <a:latin typeface="AdvPS4C9543"/>
                  </a:rPr>
                  <a:t>−</a:t>
                </a:r>
                <a:r>
                  <a:rPr lang="en-HK" sz="2000" dirty="0">
                    <a:solidFill>
                      <a:schemeClr val="tx1"/>
                    </a:solidFill>
                    <a:effectLst/>
                    <a:latin typeface="AdvOTf9433e2d"/>
                  </a:rPr>
                  <a:t>S</a:t>
                </a:r>
                <a:r>
                  <a:rPr lang="en-HK" sz="2000" baseline="-25000" dirty="0">
                    <a:solidFill>
                      <a:schemeClr val="tx1"/>
                    </a:solidFill>
                    <a:effectLst/>
                    <a:latin typeface="AdvOTf9433e2d"/>
                  </a:rPr>
                  <a:t>7</a:t>
                </a:r>
                <a:r>
                  <a:rPr lang="en-HK" sz="2000" dirty="0">
                    <a:solidFill>
                      <a:schemeClr val="tx1"/>
                    </a:solidFill>
                    <a:effectLst/>
                    <a:latin typeface="AdvPS4C9543"/>
                  </a:rPr>
                  <a:t>−</a:t>
                </a:r>
                <a:r>
                  <a:rPr lang="en-HK" sz="2000" dirty="0">
                    <a:solidFill>
                      <a:schemeClr val="tx1"/>
                    </a:solidFill>
                    <a:effectLst/>
                    <a:latin typeface="AdvOTf9433e2d"/>
                  </a:rPr>
                  <a:t>S</a:t>
                </a:r>
                <a:r>
                  <a:rPr lang="en-HK" sz="2000" dirty="0">
                    <a:solidFill>
                      <a:schemeClr val="tx1"/>
                    </a:solidFill>
                    <a:effectLst/>
                    <a:latin typeface="AdvPS4C9543"/>
                  </a:rPr>
                  <a:t>]</a:t>
                </a:r>
                <a:r>
                  <a:rPr lang="en-HK" sz="2000" baseline="30000" dirty="0">
                    <a:solidFill>
                      <a:schemeClr val="tx1"/>
                    </a:solidFill>
                    <a:effectLst/>
                    <a:latin typeface="AdvPS4C9543"/>
                  </a:rPr>
                  <a:t>−</a:t>
                </a:r>
                <a:r>
                  <a:rPr lang="en-HK" sz="2000" dirty="0">
                    <a:solidFill>
                      <a:schemeClr val="tx1"/>
                    </a:solidFill>
                    <a:effectLst/>
                    <a:latin typeface="AdvPS4C9543"/>
                  </a:rPr>
                  <a:t> </a:t>
                </a:r>
                <a14:m>
                  <m:oMath xmlns:m="http://schemas.openxmlformats.org/officeDocument/2006/math">
                    <m:r>
                      <a:rPr lang="en-HK" sz="2000" i="1">
                        <a:solidFill>
                          <a:schemeClr val="tx1"/>
                        </a:solidFill>
                        <a:latin typeface="Cambria Math" panose="02040503050406030204" pitchFamily="18" charset="0"/>
                        <a:ea typeface="Cambria Math" panose="02040503050406030204" pitchFamily="18" charset="0"/>
                      </a:rPr>
                      <m:t>↔</m:t>
                    </m:r>
                  </m:oMath>
                </a14:m>
                <a:r>
                  <a:rPr lang="en-HK" sz="2000" dirty="0">
                    <a:solidFill>
                      <a:schemeClr val="tx1"/>
                    </a:solidFill>
                    <a:effectLst/>
                    <a:latin typeface="AdvPS44658B"/>
                  </a:rPr>
                  <a:t> </a:t>
                </a:r>
                <a:r>
                  <a:rPr lang="en-HK" sz="2000" dirty="0">
                    <a:solidFill>
                      <a:schemeClr val="tx1"/>
                    </a:solidFill>
                    <a:effectLst/>
                    <a:latin typeface="AdvOTf9433e2d"/>
                  </a:rPr>
                  <a:t>H</a:t>
                </a:r>
                <a:r>
                  <a:rPr lang="en-HK" sz="2000" baseline="30000" dirty="0">
                    <a:solidFill>
                      <a:schemeClr val="tx1"/>
                    </a:solidFill>
                    <a:effectLst/>
                    <a:latin typeface="AdvPS4C9543"/>
                  </a:rPr>
                  <a:t>+</a:t>
                </a:r>
                <a:r>
                  <a:rPr lang="en-HK" sz="2000" dirty="0">
                    <a:solidFill>
                      <a:schemeClr val="tx1"/>
                    </a:solidFill>
                    <a:effectLst/>
                    <a:latin typeface="AdvPS4C9543"/>
                  </a:rPr>
                  <a:t> + [</a:t>
                </a:r>
                <a:r>
                  <a:rPr lang="en-HK" sz="2000" dirty="0">
                    <a:solidFill>
                      <a:schemeClr val="tx1"/>
                    </a:solidFill>
                    <a:effectLst/>
                    <a:latin typeface="AdvOTf9433e2d"/>
                  </a:rPr>
                  <a:t>S</a:t>
                </a:r>
                <a:r>
                  <a:rPr lang="en-HK" sz="2000" baseline="-25000" dirty="0">
                    <a:solidFill>
                      <a:schemeClr val="tx1"/>
                    </a:solidFill>
                    <a:effectLst/>
                    <a:latin typeface="AdvOTf9433e2d"/>
                  </a:rPr>
                  <a:t>9</a:t>
                </a:r>
                <a:r>
                  <a:rPr lang="en-HK" sz="2000" dirty="0">
                    <a:solidFill>
                      <a:schemeClr val="tx1"/>
                    </a:solidFill>
                    <a:effectLst/>
                    <a:latin typeface="AdvPS4C9543"/>
                  </a:rPr>
                  <a:t>]</a:t>
                </a:r>
                <a:r>
                  <a:rPr lang="en-HK" sz="2000" baseline="30000" dirty="0">
                    <a:solidFill>
                      <a:schemeClr val="tx1"/>
                    </a:solidFill>
                    <a:effectLst/>
                    <a:latin typeface="AdvOTf9433e2d"/>
                  </a:rPr>
                  <a:t>2</a:t>
                </a:r>
                <a:r>
                  <a:rPr lang="en-HK" sz="2000" baseline="30000" dirty="0">
                    <a:solidFill>
                      <a:schemeClr val="tx1"/>
                    </a:solidFill>
                    <a:effectLst/>
                    <a:latin typeface="AdvPS4C9543"/>
                  </a:rPr>
                  <a:t>−</a:t>
                </a:r>
                <a:r>
                  <a:rPr lang="en-HK" sz="2000" dirty="0">
                    <a:solidFill>
                      <a:schemeClr val="tx1"/>
                    </a:solidFill>
                    <a:effectLst/>
                    <a:latin typeface="AdvPS4C9543"/>
                  </a:rPr>
                  <a:t> </a:t>
                </a:r>
              </a:p>
              <a:p>
                <a:pPr>
                  <a:lnSpc>
                    <a:spcPct val="150000"/>
                  </a:lnSpc>
                </a:pPr>
                <a:r>
                  <a:rPr lang="en-HK" sz="2000" dirty="0">
                    <a:solidFill>
                      <a:schemeClr val="tx1"/>
                    </a:solidFill>
                    <a:latin typeface="AdvPS4C9543"/>
                  </a:rPr>
                  <a:t>	</a:t>
                </a:r>
                <a:r>
                  <a:rPr lang="en-HK" sz="2000" dirty="0">
                    <a:solidFill>
                      <a:schemeClr val="tx1"/>
                    </a:solidFill>
                    <a:effectLst/>
                    <a:latin typeface="AdvOTf9433e2d"/>
                  </a:rPr>
                  <a:t>HS</a:t>
                </a:r>
                <a:r>
                  <a:rPr lang="en-HK" sz="2000" baseline="30000" dirty="0">
                    <a:solidFill>
                      <a:schemeClr val="tx1"/>
                    </a:solidFill>
                    <a:effectLst/>
                    <a:latin typeface="AdvPS4C9543"/>
                  </a:rPr>
                  <a:t>−</a:t>
                </a:r>
                <a:r>
                  <a:rPr lang="en-HK" sz="2000" dirty="0">
                    <a:solidFill>
                      <a:schemeClr val="tx1"/>
                    </a:solidFill>
                    <a:effectLst/>
                    <a:latin typeface="AdvPS4C9543"/>
                  </a:rPr>
                  <a:t> + [</a:t>
                </a:r>
                <a:r>
                  <a:rPr lang="en-HK" sz="2000" dirty="0">
                    <a:solidFill>
                      <a:schemeClr val="tx1"/>
                    </a:solidFill>
                    <a:effectLst/>
                    <a:latin typeface="AdvOTf9433e2d"/>
                  </a:rPr>
                  <a:t>S</a:t>
                </a:r>
                <a:r>
                  <a:rPr lang="en-HK" sz="2000" baseline="-25000" dirty="0">
                    <a:solidFill>
                      <a:schemeClr val="tx1"/>
                    </a:solidFill>
                    <a:effectLst/>
                    <a:latin typeface="AdvOTf9433e2d"/>
                  </a:rPr>
                  <a:t>9</a:t>
                </a:r>
                <a:r>
                  <a:rPr lang="en-HK" sz="2000" dirty="0">
                    <a:solidFill>
                      <a:schemeClr val="tx1"/>
                    </a:solidFill>
                    <a:effectLst/>
                    <a:latin typeface="AdvPS4C9543"/>
                  </a:rPr>
                  <a:t>]</a:t>
                </a:r>
                <a:r>
                  <a:rPr lang="en-HK" sz="2000" baseline="30000" dirty="0">
                    <a:solidFill>
                      <a:schemeClr val="tx1"/>
                    </a:solidFill>
                    <a:effectLst/>
                    <a:latin typeface="AdvOTf9433e2d"/>
                  </a:rPr>
                  <a:t>2</a:t>
                </a:r>
                <a:r>
                  <a:rPr lang="en-HK" sz="2000" baseline="30000" dirty="0">
                    <a:solidFill>
                      <a:schemeClr val="tx1"/>
                    </a:solidFill>
                    <a:effectLst/>
                    <a:latin typeface="AdvPS4C9543"/>
                  </a:rPr>
                  <a:t>−</a:t>
                </a:r>
                <a:r>
                  <a:rPr lang="en-HK" sz="2000" dirty="0">
                    <a:solidFill>
                      <a:schemeClr val="tx1"/>
                    </a:solidFill>
                    <a:effectLst/>
                    <a:latin typeface="AdvPS4C9543"/>
                  </a:rPr>
                  <a:t> </a:t>
                </a:r>
                <a14:m>
                  <m:oMath xmlns:m="http://schemas.openxmlformats.org/officeDocument/2006/math">
                    <m:r>
                      <a:rPr lang="en-HK" sz="2000" i="1" smtClean="0">
                        <a:solidFill>
                          <a:schemeClr val="tx1"/>
                        </a:solidFill>
                        <a:effectLst/>
                        <a:latin typeface="Cambria Math" panose="02040503050406030204" pitchFamily="18" charset="0"/>
                        <a:ea typeface="Cambria Math" panose="02040503050406030204" pitchFamily="18" charset="0"/>
                      </a:rPr>
                      <m:t>↔</m:t>
                    </m:r>
                  </m:oMath>
                </a14:m>
                <a:r>
                  <a:rPr lang="en-HK" sz="2000" dirty="0">
                    <a:solidFill>
                      <a:schemeClr val="tx1"/>
                    </a:solidFill>
                    <a:effectLst/>
                    <a:latin typeface="AdvPS44658B"/>
                  </a:rPr>
                  <a:t> </a:t>
                </a:r>
                <a:r>
                  <a:rPr lang="en-HK" sz="2000" dirty="0">
                    <a:solidFill>
                      <a:schemeClr val="tx1"/>
                    </a:solidFill>
                    <a:effectLst/>
                    <a:latin typeface="AdvOTf9433e2d"/>
                  </a:rPr>
                  <a:t>H</a:t>
                </a:r>
                <a:r>
                  <a:rPr lang="en-HK" sz="2000" baseline="30000" dirty="0">
                    <a:solidFill>
                      <a:schemeClr val="tx1"/>
                    </a:solidFill>
                    <a:effectLst/>
                    <a:latin typeface="AdvPS4C9543"/>
                  </a:rPr>
                  <a:t>+</a:t>
                </a:r>
                <a:r>
                  <a:rPr lang="en-HK" sz="2000" dirty="0">
                    <a:solidFill>
                      <a:schemeClr val="tx1"/>
                    </a:solidFill>
                    <a:effectLst/>
                    <a:latin typeface="AdvPS4C9543"/>
                  </a:rPr>
                  <a:t> + </a:t>
                </a:r>
                <a:r>
                  <a:rPr lang="en-HK" sz="2000" dirty="0">
                    <a:solidFill>
                      <a:schemeClr val="tx1"/>
                    </a:solidFill>
                    <a:effectLst/>
                    <a:latin typeface="AdvOTf9433e2d"/>
                  </a:rPr>
                  <a:t>2</a:t>
                </a:r>
                <a:r>
                  <a:rPr lang="en-HK" sz="2000" dirty="0">
                    <a:solidFill>
                      <a:schemeClr val="tx1"/>
                    </a:solidFill>
                    <a:effectLst/>
                    <a:latin typeface="AdvPS4C9543"/>
                  </a:rPr>
                  <a:t>[</a:t>
                </a:r>
                <a:r>
                  <a:rPr lang="en-HK" sz="2000" dirty="0">
                    <a:solidFill>
                      <a:schemeClr val="tx1"/>
                    </a:solidFill>
                    <a:effectLst/>
                    <a:latin typeface="AdvOTf9433e2d"/>
                  </a:rPr>
                  <a:t>S</a:t>
                </a:r>
                <a:r>
                  <a:rPr lang="en-HK" sz="2000" baseline="-25000" dirty="0">
                    <a:solidFill>
                      <a:schemeClr val="tx1"/>
                    </a:solidFill>
                    <a:effectLst/>
                    <a:latin typeface="AdvOTf9433e2d"/>
                  </a:rPr>
                  <a:t>5</a:t>
                </a:r>
                <a:r>
                  <a:rPr lang="en-HK" sz="2000" dirty="0">
                    <a:solidFill>
                      <a:schemeClr val="tx1"/>
                    </a:solidFill>
                    <a:effectLst/>
                    <a:latin typeface="AdvPS4C9543"/>
                  </a:rPr>
                  <a:t>]</a:t>
                </a:r>
                <a:r>
                  <a:rPr lang="en-HK" sz="2000" baseline="30000" dirty="0">
                    <a:solidFill>
                      <a:schemeClr val="tx1"/>
                    </a:solidFill>
                    <a:effectLst/>
                    <a:latin typeface="AdvOTf9433e2d"/>
                  </a:rPr>
                  <a:t>2</a:t>
                </a:r>
                <a:r>
                  <a:rPr lang="en-HK" sz="2000" baseline="30000" dirty="0">
                    <a:solidFill>
                      <a:schemeClr val="tx1"/>
                    </a:solidFill>
                    <a:effectLst/>
                    <a:latin typeface="AdvPS4C9543"/>
                  </a:rPr>
                  <a:t>−</a:t>
                </a:r>
                <a:br>
                  <a:rPr lang="en-HK" sz="2000" dirty="0">
                    <a:solidFill>
                      <a:schemeClr val="tx1"/>
                    </a:solidFill>
                    <a:effectLst/>
                    <a:latin typeface="AdvPS4C9543"/>
                  </a:rPr>
                </a:br>
                <a:r>
                  <a:rPr lang="en-HK" sz="2000" dirty="0">
                    <a:solidFill>
                      <a:schemeClr val="tx1"/>
                    </a:solidFill>
                    <a:effectLst/>
                    <a:latin typeface="AdvPS4C9543"/>
                  </a:rPr>
                  <a:t>	</a:t>
                </a:r>
                <a:r>
                  <a:rPr lang="en-HK" sz="2000" dirty="0">
                    <a:solidFill>
                      <a:schemeClr val="tx1"/>
                    </a:solidFill>
                    <a:effectLst/>
                    <a:latin typeface="AdvOTf9433e2d"/>
                  </a:rPr>
                  <a:t>HS</a:t>
                </a:r>
                <a:r>
                  <a:rPr lang="en-HK" sz="2000" baseline="30000" dirty="0">
                    <a:solidFill>
                      <a:schemeClr val="tx1"/>
                    </a:solidFill>
                    <a:effectLst/>
                    <a:latin typeface="AdvPS4C9543"/>
                  </a:rPr>
                  <a:t>−</a:t>
                </a:r>
                <a:r>
                  <a:rPr lang="en-HK" sz="2000" dirty="0">
                    <a:solidFill>
                      <a:schemeClr val="tx1"/>
                    </a:solidFill>
                    <a:effectLst/>
                    <a:latin typeface="AdvPS4C9543"/>
                  </a:rPr>
                  <a:t> + [</a:t>
                </a:r>
                <a:r>
                  <a:rPr lang="en-HK" sz="2000" dirty="0">
                    <a:solidFill>
                      <a:schemeClr val="tx1"/>
                    </a:solidFill>
                    <a:effectLst/>
                    <a:latin typeface="AdvOTf9433e2d"/>
                  </a:rPr>
                  <a:t>S</a:t>
                </a:r>
                <a:r>
                  <a:rPr lang="en-HK" sz="2000" baseline="-25000" dirty="0">
                    <a:solidFill>
                      <a:schemeClr val="tx1"/>
                    </a:solidFill>
                    <a:effectLst/>
                    <a:latin typeface="AdvOTf9433e2d"/>
                  </a:rPr>
                  <a:t>5</a:t>
                </a:r>
                <a:r>
                  <a:rPr lang="en-HK" sz="2000" dirty="0">
                    <a:solidFill>
                      <a:schemeClr val="tx1"/>
                    </a:solidFill>
                    <a:effectLst/>
                    <a:latin typeface="AdvPS4C9543"/>
                  </a:rPr>
                  <a:t>]</a:t>
                </a:r>
                <a:r>
                  <a:rPr lang="en-HK" sz="2000" baseline="30000" dirty="0">
                    <a:solidFill>
                      <a:schemeClr val="tx1"/>
                    </a:solidFill>
                    <a:effectLst/>
                    <a:latin typeface="AdvOTf9433e2d"/>
                  </a:rPr>
                  <a:t>2</a:t>
                </a:r>
                <a:r>
                  <a:rPr lang="en-HK" sz="2000" baseline="30000" dirty="0">
                    <a:solidFill>
                      <a:schemeClr val="tx1"/>
                    </a:solidFill>
                    <a:effectLst/>
                    <a:latin typeface="AdvPS4C9543"/>
                  </a:rPr>
                  <a:t>−</a:t>
                </a:r>
                <a:r>
                  <a:rPr lang="en-HK" sz="2000" dirty="0">
                    <a:solidFill>
                      <a:schemeClr val="tx1"/>
                    </a:solidFill>
                    <a:effectLst/>
                    <a:latin typeface="AdvPS4C9543"/>
                  </a:rPr>
                  <a:t> </a:t>
                </a:r>
                <a14:m>
                  <m:oMath xmlns:m="http://schemas.openxmlformats.org/officeDocument/2006/math">
                    <m:r>
                      <a:rPr lang="en-HK" sz="2000" i="1">
                        <a:solidFill>
                          <a:schemeClr val="tx1"/>
                        </a:solidFill>
                        <a:latin typeface="Cambria Math" panose="02040503050406030204" pitchFamily="18" charset="0"/>
                        <a:ea typeface="Cambria Math" panose="02040503050406030204" pitchFamily="18" charset="0"/>
                      </a:rPr>
                      <m:t>↔</m:t>
                    </m:r>
                  </m:oMath>
                </a14:m>
                <a:r>
                  <a:rPr lang="en-HK" sz="2000" dirty="0">
                    <a:solidFill>
                      <a:schemeClr val="tx1"/>
                    </a:solidFill>
                    <a:effectLst/>
                    <a:latin typeface="AdvPS44658B"/>
                  </a:rPr>
                  <a:t> </a:t>
                </a:r>
                <a:r>
                  <a:rPr lang="en-HK" sz="2000" dirty="0">
                    <a:solidFill>
                      <a:schemeClr val="tx1"/>
                    </a:solidFill>
                    <a:effectLst/>
                    <a:latin typeface="AdvOTf9433e2d"/>
                  </a:rPr>
                  <a:t>H</a:t>
                </a:r>
                <a:r>
                  <a:rPr lang="en-HK" sz="2000" baseline="30000" dirty="0">
                    <a:solidFill>
                      <a:schemeClr val="tx1"/>
                    </a:solidFill>
                    <a:effectLst/>
                    <a:latin typeface="AdvPS4C9543"/>
                  </a:rPr>
                  <a:t>+</a:t>
                </a:r>
                <a:r>
                  <a:rPr lang="en-HK" sz="2000" dirty="0">
                    <a:solidFill>
                      <a:schemeClr val="tx1"/>
                    </a:solidFill>
                    <a:effectLst/>
                    <a:latin typeface="AdvPS4C9543"/>
                  </a:rPr>
                  <a:t> + </a:t>
                </a:r>
                <a:r>
                  <a:rPr lang="en-HK" sz="2000" dirty="0">
                    <a:solidFill>
                      <a:schemeClr val="tx1"/>
                    </a:solidFill>
                    <a:effectLst/>
                    <a:latin typeface="AdvOTf9433e2d"/>
                  </a:rPr>
                  <a:t>2</a:t>
                </a:r>
                <a:r>
                  <a:rPr lang="en-HK" sz="2000" dirty="0">
                    <a:solidFill>
                      <a:schemeClr val="tx1"/>
                    </a:solidFill>
                    <a:effectLst/>
                    <a:latin typeface="AdvPS4C9543"/>
                  </a:rPr>
                  <a:t>[</a:t>
                </a:r>
                <a:r>
                  <a:rPr lang="en-HK" sz="2000" dirty="0">
                    <a:solidFill>
                      <a:schemeClr val="tx1"/>
                    </a:solidFill>
                    <a:effectLst/>
                    <a:latin typeface="AdvOTf9433e2d"/>
                  </a:rPr>
                  <a:t>S</a:t>
                </a:r>
                <a:r>
                  <a:rPr lang="en-HK" sz="2000" baseline="30000" dirty="0">
                    <a:solidFill>
                      <a:schemeClr val="tx1"/>
                    </a:solidFill>
                    <a:effectLst/>
                    <a:latin typeface="AdvOTf9433e2d"/>
                  </a:rPr>
                  <a:t>3</a:t>
                </a:r>
                <a:r>
                  <a:rPr lang="en-HK" sz="2000" dirty="0">
                    <a:solidFill>
                      <a:schemeClr val="tx1"/>
                    </a:solidFill>
                    <a:effectLst/>
                    <a:latin typeface="AdvPS4C9543"/>
                  </a:rPr>
                  <a:t>]</a:t>
                </a:r>
                <a:r>
                  <a:rPr lang="en-HK" sz="2000" baseline="30000" dirty="0">
                    <a:solidFill>
                      <a:schemeClr val="tx1"/>
                    </a:solidFill>
                    <a:effectLst/>
                    <a:latin typeface="AdvOTf9433e2d"/>
                  </a:rPr>
                  <a:t>2</a:t>
                </a:r>
                <a:r>
                  <a:rPr lang="en-HK" sz="2000" baseline="30000" dirty="0">
                    <a:solidFill>
                      <a:schemeClr val="tx1"/>
                    </a:solidFill>
                    <a:effectLst/>
                    <a:latin typeface="AdvPS4C9543"/>
                  </a:rPr>
                  <a:t>−</a:t>
                </a:r>
                <a:br>
                  <a:rPr lang="en-HK" sz="2000" dirty="0">
                    <a:solidFill>
                      <a:schemeClr val="tx1"/>
                    </a:solidFill>
                    <a:effectLst/>
                    <a:latin typeface="AdvPS4C9543"/>
                  </a:rPr>
                </a:br>
                <a:r>
                  <a:rPr lang="en-HK" sz="2000" dirty="0">
                    <a:solidFill>
                      <a:schemeClr val="tx1"/>
                    </a:solidFill>
                    <a:effectLst/>
                    <a:latin typeface="AdvPS4C9543"/>
                  </a:rPr>
                  <a:t>	[</a:t>
                </a:r>
                <a:r>
                  <a:rPr lang="en-HK" sz="2000" dirty="0">
                    <a:solidFill>
                      <a:schemeClr val="tx1"/>
                    </a:solidFill>
                    <a:effectLst/>
                    <a:latin typeface="AdvOTf9433e2d"/>
                  </a:rPr>
                  <a:t>S</a:t>
                </a:r>
                <a:r>
                  <a:rPr lang="en-HK" sz="2000" baseline="-25000" dirty="0">
                    <a:solidFill>
                      <a:schemeClr val="tx1"/>
                    </a:solidFill>
                    <a:effectLst/>
                    <a:latin typeface="AdvOTf9433e2d"/>
                  </a:rPr>
                  <a:t>9</a:t>
                </a:r>
                <a:r>
                  <a:rPr lang="en-HK" sz="2000" dirty="0">
                    <a:solidFill>
                      <a:schemeClr val="tx1"/>
                    </a:solidFill>
                    <a:effectLst/>
                    <a:latin typeface="AdvPS4C9543"/>
                  </a:rPr>
                  <a:t>]</a:t>
                </a:r>
                <a:r>
                  <a:rPr lang="en-HK" sz="2000" baseline="30000" dirty="0">
                    <a:solidFill>
                      <a:schemeClr val="tx1"/>
                    </a:solidFill>
                    <a:effectLst/>
                    <a:latin typeface="AdvOTf9433e2d"/>
                  </a:rPr>
                  <a:t>2</a:t>
                </a:r>
                <a:r>
                  <a:rPr lang="en-HK" sz="2000" baseline="30000" dirty="0">
                    <a:solidFill>
                      <a:schemeClr val="tx1"/>
                    </a:solidFill>
                    <a:effectLst/>
                    <a:latin typeface="AdvPS4C9543"/>
                  </a:rPr>
                  <a:t>−</a:t>
                </a:r>
                <a:r>
                  <a:rPr lang="en-HK" sz="2000" dirty="0">
                    <a:solidFill>
                      <a:schemeClr val="tx1"/>
                    </a:solidFill>
                    <a:effectLst/>
                    <a:latin typeface="AdvPS4C9543"/>
                  </a:rPr>
                  <a:t> + [</a:t>
                </a:r>
                <a:r>
                  <a:rPr lang="en-HK" sz="2000" dirty="0">
                    <a:solidFill>
                      <a:schemeClr val="tx1"/>
                    </a:solidFill>
                    <a:effectLst/>
                    <a:latin typeface="AdvOTf9433e2d"/>
                  </a:rPr>
                  <a:t>S</a:t>
                </a:r>
                <a:r>
                  <a:rPr lang="en-HK" sz="2000" baseline="-25000" dirty="0">
                    <a:solidFill>
                      <a:schemeClr val="tx1"/>
                    </a:solidFill>
                    <a:effectLst/>
                    <a:latin typeface="AdvOTf9433e2d"/>
                  </a:rPr>
                  <a:t>5</a:t>
                </a:r>
                <a:r>
                  <a:rPr lang="en-HK" sz="2000" dirty="0">
                    <a:solidFill>
                      <a:schemeClr val="tx1"/>
                    </a:solidFill>
                    <a:effectLst/>
                    <a:latin typeface="AdvPS4C9543"/>
                  </a:rPr>
                  <a:t>]</a:t>
                </a:r>
                <a:r>
                  <a:rPr lang="en-HK" sz="2000" baseline="30000" dirty="0">
                    <a:solidFill>
                      <a:schemeClr val="tx1"/>
                    </a:solidFill>
                    <a:effectLst/>
                    <a:latin typeface="AdvOTf9433e2d"/>
                  </a:rPr>
                  <a:t>2</a:t>
                </a:r>
                <a:r>
                  <a:rPr lang="en-HK" sz="2000" baseline="30000" dirty="0">
                    <a:solidFill>
                      <a:schemeClr val="tx1"/>
                    </a:solidFill>
                    <a:effectLst/>
                    <a:latin typeface="AdvPS4C9543"/>
                  </a:rPr>
                  <a:t>−</a:t>
                </a:r>
                <a:r>
                  <a:rPr lang="en-HK" sz="2000" dirty="0">
                    <a:solidFill>
                      <a:schemeClr val="tx1"/>
                    </a:solidFill>
                    <a:effectLst/>
                    <a:latin typeface="AdvPS4C9543"/>
                  </a:rPr>
                  <a:t> </a:t>
                </a:r>
                <a14:m>
                  <m:oMath xmlns:m="http://schemas.openxmlformats.org/officeDocument/2006/math">
                    <m:r>
                      <a:rPr lang="en-HK" sz="2000" i="1">
                        <a:solidFill>
                          <a:schemeClr val="tx1"/>
                        </a:solidFill>
                        <a:latin typeface="Cambria Math" panose="02040503050406030204" pitchFamily="18" charset="0"/>
                        <a:ea typeface="Cambria Math" panose="02040503050406030204" pitchFamily="18" charset="0"/>
                      </a:rPr>
                      <m:t>↔</m:t>
                    </m:r>
                  </m:oMath>
                </a14:m>
                <a:r>
                  <a:rPr lang="en-HK" sz="2000" dirty="0">
                    <a:solidFill>
                      <a:schemeClr val="tx1"/>
                    </a:solidFill>
                    <a:effectLst/>
                    <a:latin typeface="AdvPS44658B"/>
                  </a:rPr>
                  <a:t> </a:t>
                </a:r>
                <a:r>
                  <a:rPr lang="en-HK" sz="2000" dirty="0">
                    <a:solidFill>
                      <a:schemeClr val="tx1"/>
                    </a:solidFill>
                    <a:effectLst/>
                    <a:latin typeface="AdvOTf9433e2d"/>
                  </a:rPr>
                  <a:t>2</a:t>
                </a:r>
                <a:r>
                  <a:rPr lang="en-HK" sz="2000" dirty="0">
                    <a:solidFill>
                      <a:schemeClr val="tx1"/>
                    </a:solidFill>
                    <a:effectLst/>
                    <a:latin typeface="AdvPS4C9543"/>
                  </a:rPr>
                  <a:t>[</a:t>
                </a:r>
                <a:r>
                  <a:rPr lang="en-HK" sz="2000" dirty="0">
                    <a:solidFill>
                      <a:schemeClr val="tx1"/>
                    </a:solidFill>
                    <a:effectLst/>
                    <a:latin typeface="AdvOTf9433e2d"/>
                  </a:rPr>
                  <a:t>S</a:t>
                </a:r>
                <a:r>
                  <a:rPr lang="en-HK" sz="2000" baseline="-25000" dirty="0">
                    <a:solidFill>
                      <a:schemeClr val="tx1"/>
                    </a:solidFill>
                    <a:effectLst/>
                    <a:latin typeface="AdvOTf9433e2d"/>
                  </a:rPr>
                  <a:t>7</a:t>
                </a:r>
                <a:r>
                  <a:rPr lang="en-HK" sz="2000" dirty="0">
                    <a:solidFill>
                      <a:schemeClr val="tx1"/>
                    </a:solidFill>
                    <a:effectLst/>
                    <a:latin typeface="AdvPS4C9543"/>
                  </a:rPr>
                  <a:t>]</a:t>
                </a:r>
                <a:r>
                  <a:rPr lang="en-HK" sz="2000" baseline="30000" dirty="0">
                    <a:solidFill>
                      <a:schemeClr val="tx1"/>
                    </a:solidFill>
                    <a:effectLst/>
                    <a:latin typeface="AdvOTf9433e2d"/>
                  </a:rPr>
                  <a:t>2</a:t>
                </a:r>
                <a:r>
                  <a:rPr lang="en-HK" sz="2000" baseline="30000" dirty="0">
                    <a:solidFill>
                      <a:schemeClr val="tx1"/>
                    </a:solidFill>
                    <a:effectLst/>
                    <a:latin typeface="AdvPS4C9543"/>
                  </a:rPr>
                  <a:t>− </a:t>
                </a:r>
                <a:endParaRPr lang="en-HK" sz="2400" baseline="30000" dirty="0">
                  <a:solidFill>
                    <a:schemeClr val="tx1"/>
                  </a:solidFill>
                </a:endParaRPr>
              </a:p>
              <a:p>
                <a:pPr marL="342900" indent="-342900">
                  <a:buFont typeface="Arial" panose="020B0604020202020204" pitchFamily="34" charset="0"/>
                  <a:buChar char="•"/>
                </a:pPr>
                <a:endParaRPr lang="en-HK" sz="2400" dirty="0">
                  <a:solidFill>
                    <a:schemeClr val="tx1"/>
                  </a:solidFill>
                  <a:latin typeface="AdvOTf9433e2d"/>
                </a:endParaRPr>
              </a:p>
              <a:p>
                <a:pPr marL="342900" indent="-342900">
                  <a:buClr>
                    <a:srgbClr val="92D050"/>
                  </a:buClr>
                  <a:buFont typeface="Wingdings" panose="05000000000000000000" pitchFamily="2" charset="2"/>
                  <a:buChar char="§"/>
                </a:pPr>
                <a:r>
                  <a:rPr lang="en-HK" sz="2400" dirty="0">
                    <a:solidFill>
                      <a:schemeClr val="tx1"/>
                    </a:solidFill>
                    <a:latin typeface="AdvOTf9433e2d"/>
                  </a:rPr>
                  <a:t>Aqueous polysulphide solutions are subject to rapid autoxidation when exposed to air</a:t>
                </a:r>
              </a:p>
              <a:p>
                <a:pPr>
                  <a:lnSpc>
                    <a:spcPct val="150000"/>
                  </a:lnSpc>
                </a:pPr>
                <a:r>
                  <a:rPr lang="en-HK" sz="1800" dirty="0">
                    <a:solidFill>
                      <a:schemeClr val="tx1"/>
                    </a:solidFill>
                    <a:effectLst/>
                    <a:latin typeface="AdvOTf9433e2d"/>
                  </a:rPr>
                  <a:t>	</a:t>
                </a:r>
                <a14:m>
                  <m:oMath xmlns:m="http://schemas.openxmlformats.org/officeDocument/2006/math">
                    <m:sSubSup>
                      <m:sSubSupPr>
                        <m:ctrlPr>
                          <a:rPr lang="en-HK" sz="1800" i="1" smtClean="0">
                            <a:solidFill>
                              <a:schemeClr val="tx1"/>
                            </a:solidFill>
                            <a:effectLst/>
                            <a:latin typeface="Cambria Math" panose="02040503050406030204" pitchFamily="18" charset="0"/>
                          </a:rPr>
                        </m:ctrlPr>
                      </m:sSubSupPr>
                      <m:e>
                        <m:r>
                          <a:rPr lang="en-US" sz="1800" b="0" i="1" smtClean="0">
                            <a:solidFill>
                              <a:schemeClr val="tx1"/>
                            </a:solidFill>
                            <a:effectLst/>
                            <a:latin typeface="Cambria Math" panose="02040503050406030204" pitchFamily="18" charset="0"/>
                          </a:rPr>
                          <m:t>[</m:t>
                        </m:r>
                        <m:r>
                          <a:rPr lang="en-US" sz="1800" b="0" i="1" smtClean="0">
                            <a:solidFill>
                              <a:schemeClr val="tx1"/>
                            </a:solidFill>
                            <a:effectLst/>
                            <a:latin typeface="Cambria Math" panose="02040503050406030204" pitchFamily="18" charset="0"/>
                          </a:rPr>
                          <m:t>𝑆𝑥</m:t>
                        </m:r>
                        <m:r>
                          <a:rPr lang="en-US" sz="1800" b="0" i="1" smtClean="0">
                            <a:solidFill>
                              <a:schemeClr val="tx1"/>
                            </a:solidFill>
                            <a:effectLst/>
                            <a:latin typeface="Cambria Math" panose="02040503050406030204" pitchFamily="18" charset="0"/>
                          </a:rPr>
                          <m:t>]</m:t>
                        </m:r>
                      </m:e>
                      <m:sub/>
                      <m:sup>
                        <m:r>
                          <a:rPr lang="en-US" sz="1800" b="0" i="1" smtClean="0">
                            <a:solidFill>
                              <a:schemeClr val="tx1"/>
                            </a:solidFill>
                            <a:effectLst/>
                            <a:latin typeface="Cambria Math" panose="02040503050406030204" pitchFamily="18" charset="0"/>
                          </a:rPr>
                          <m:t>2−</m:t>
                        </m:r>
                      </m:sup>
                    </m:sSubSup>
                  </m:oMath>
                </a14:m>
                <a:r>
                  <a:rPr lang="en-HK" dirty="0">
                    <a:solidFill>
                      <a:schemeClr val="tx1"/>
                    </a:solidFill>
                    <a:latin typeface="AdvOTf9433e2d"/>
                  </a:rPr>
                  <a:t> + </a:t>
                </a:r>
                <a14:m>
                  <m:oMath xmlns:m="http://schemas.openxmlformats.org/officeDocument/2006/math">
                    <m:f>
                      <m:fPr>
                        <m:ctrlPr>
                          <a:rPr lang="en-HK"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3</m:t>
                        </m:r>
                      </m:num>
                      <m:den>
                        <m:r>
                          <a:rPr lang="en-US" b="0" i="1" smtClean="0">
                            <a:solidFill>
                              <a:schemeClr val="tx1"/>
                            </a:solidFill>
                            <a:latin typeface="Cambria Math" panose="02040503050406030204" pitchFamily="18" charset="0"/>
                          </a:rPr>
                          <m:t>2</m:t>
                        </m:r>
                      </m:den>
                    </m:f>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𝑂</m:t>
                    </m:r>
                    <m:r>
                      <a:rPr lang="en-US" b="0" i="1" baseline="-25000" smtClean="0">
                        <a:solidFill>
                          <a:schemeClr val="tx1"/>
                        </a:solidFill>
                        <a:latin typeface="Cambria Math" panose="02040503050406030204" pitchFamily="18" charset="0"/>
                      </a:rPr>
                      <m:t>2</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ea typeface="Cambria Math" panose="02040503050406030204" pitchFamily="18" charset="0"/>
                      </a:rPr>
                      <m:t>→</m:t>
                    </m:r>
                    <m:sSubSup>
                      <m:sSubSupPr>
                        <m:ctrlPr>
                          <a:rPr lang="en-HK" i="1">
                            <a:solidFill>
                              <a:schemeClr val="tx1"/>
                            </a:solidFill>
                            <a:latin typeface="Cambria Math" panose="02040503050406030204" pitchFamily="18" charset="0"/>
                          </a:rPr>
                        </m:ctrlPr>
                      </m:sSubSupPr>
                      <m:e>
                        <m:r>
                          <a:rPr lang="en-US" i="1">
                            <a:solidFill>
                              <a:schemeClr val="tx1"/>
                            </a:solidFill>
                            <a:latin typeface="Cambria Math" panose="02040503050406030204" pitchFamily="18" charset="0"/>
                          </a:rPr>
                          <m:t>[</m:t>
                        </m:r>
                        <m:r>
                          <a:rPr lang="en-US" i="1">
                            <a:solidFill>
                              <a:schemeClr val="tx1"/>
                            </a:solidFill>
                            <a:latin typeface="Cambria Math" panose="02040503050406030204" pitchFamily="18" charset="0"/>
                          </a:rPr>
                          <m:t>𝑆</m:t>
                        </m:r>
                        <m:r>
                          <a:rPr lang="en-US" b="0" i="1" baseline="-25000" smtClean="0">
                            <a:solidFill>
                              <a:schemeClr val="tx1"/>
                            </a:solidFill>
                            <a:latin typeface="Cambria Math" panose="02040503050406030204" pitchFamily="18" charset="0"/>
                          </a:rPr>
                          <m:t>2</m:t>
                        </m:r>
                        <m:r>
                          <a:rPr lang="en-US" b="0" i="1" smtClean="0">
                            <a:solidFill>
                              <a:schemeClr val="tx1"/>
                            </a:solidFill>
                            <a:latin typeface="Cambria Math" panose="02040503050406030204" pitchFamily="18" charset="0"/>
                          </a:rPr>
                          <m:t>𝑂</m:t>
                        </m:r>
                        <m:r>
                          <a:rPr lang="en-US" b="0" i="1" baseline="-25000" smtClean="0">
                            <a:solidFill>
                              <a:schemeClr val="tx1"/>
                            </a:solidFill>
                            <a:latin typeface="Cambria Math" panose="02040503050406030204" pitchFamily="18" charset="0"/>
                          </a:rPr>
                          <m:t>3</m:t>
                        </m:r>
                        <m:r>
                          <a:rPr lang="en-US" i="1">
                            <a:solidFill>
                              <a:schemeClr val="tx1"/>
                            </a:solidFill>
                            <a:latin typeface="Cambria Math" panose="02040503050406030204" pitchFamily="18" charset="0"/>
                          </a:rPr>
                          <m:t>]</m:t>
                        </m:r>
                      </m:e>
                      <m:sub/>
                      <m:sup>
                        <m:r>
                          <a:rPr lang="en-US" i="1">
                            <a:solidFill>
                              <a:schemeClr val="tx1"/>
                            </a:solidFill>
                            <a:latin typeface="Cambria Math" panose="02040503050406030204" pitchFamily="18" charset="0"/>
                          </a:rPr>
                          <m:t>2−</m:t>
                        </m:r>
                      </m:sup>
                    </m:sSubSup>
                    <m:r>
                      <a:rPr lang="en-US" b="0" i="1" smtClean="0">
                        <a:solidFill>
                          <a:schemeClr val="tx1"/>
                        </a:solidFill>
                        <a:latin typeface="Cambria Math" panose="02040503050406030204" pitchFamily="18" charset="0"/>
                      </a:rPr>
                      <m:t>+</m:t>
                    </m:r>
                    <m:f>
                      <m:fPr>
                        <m:ctrlPr>
                          <a:rPr lang="en-HK" i="1">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𝑋</m:t>
                        </m:r>
                        <m:r>
                          <a:rPr lang="en-US" b="0" i="1" smtClean="0">
                            <a:solidFill>
                              <a:schemeClr val="tx1"/>
                            </a:solidFill>
                            <a:latin typeface="Cambria Math" panose="02040503050406030204" pitchFamily="18" charset="0"/>
                          </a:rPr>
                          <m:t> −2)</m:t>
                        </m:r>
                      </m:num>
                      <m:den>
                        <m:r>
                          <a:rPr lang="en-US" b="0" i="1" smtClean="0">
                            <a:solidFill>
                              <a:schemeClr val="tx1"/>
                            </a:solidFill>
                            <a:latin typeface="Cambria Math" panose="02040503050406030204" pitchFamily="18" charset="0"/>
                          </a:rPr>
                          <m:t>8</m:t>
                        </m:r>
                      </m:den>
                    </m:f>
                    <m:r>
                      <a:rPr lang="en-US" i="1">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𝑆</m:t>
                    </m:r>
                    <m:r>
                      <a:rPr lang="en-US" b="0" i="1" baseline="-25000" smtClean="0">
                        <a:solidFill>
                          <a:schemeClr val="tx1"/>
                        </a:solidFill>
                        <a:latin typeface="Cambria Math" panose="02040503050406030204" pitchFamily="18" charset="0"/>
                      </a:rPr>
                      <m:t>8</m:t>
                    </m:r>
                    <m:r>
                      <a:rPr lang="en-US" b="0" i="1" smtClean="0">
                        <a:solidFill>
                          <a:schemeClr val="tx1"/>
                        </a:solidFill>
                        <a:latin typeface="Cambria Math" panose="02040503050406030204" pitchFamily="18" charset="0"/>
                        <a:ea typeface="Cambria Math" panose="02040503050406030204" pitchFamily="18" charset="0"/>
                      </a:rPr>
                      <m:t>↓</m:t>
                    </m:r>
                  </m:oMath>
                </a14:m>
                <a:endParaRPr lang="en-HK" sz="2400" dirty="0">
                  <a:solidFill>
                    <a:schemeClr val="tx1"/>
                  </a:solidFill>
                  <a:latin typeface="AdvOTf9433e2d"/>
                </a:endParaRPr>
              </a:p>
              <a:p>
                <a:pPr marL="342900" indent="-342900">
                  <a:buFont typeface="Arial" panose="020B0604020202020204" pitchFamily="34" charset="0"/>
                  <a:buChar char="•"/>
                </a:pPr>
                <a:endParaRPr lang="en-HK" sz="2400" dirty="0">
                  <a:solidFill>
                    <a:schemeClr val="tx1"/>
                  </a:solidFill>
                  <a:latin typeface="AdvOTf9433e2d"/>
                </a:endParaRPr>
              </a:p>
            </p:txBody>
          </p:sp>
        </mc:Choice>
        <mc:Fallback>
          <p:sp>
            <p:nvSpPr>
              <p:cNvPr id="10" name="TextBox 9">
                <a:extLst>
                  <a:ext uri="{FF2B5EF4-FFF2-40B4-BE49-F238E27FC236}">
                    <a16:creationId xmlns:a16="http://schemas.microsoft.com/office/drawing/2014/main" id="{521D89C2-B867-DC7B-FC40-E5C980EB13F8}"/>
                  </a:ext>
                </a:extLst>
              </p:cNvPr>
              <p:cNvSpPr txBox="1">
                <a:spLocks noRot="1" noChangeAspect="1" noMove="1" noResize="1" noEditPoints="1" noAdjustHandles="1" noChangeArrowheads="1" noChangeShapeType="1" noTextEdit="1"/>
              </p:cNvSpPr>
              <p:nvPr/>
            </p:nvSpPr>
            <p:spPr>
              <a:xfrm>
                <a:off x="484632" y="2680702"/>
                <a:ext cx="11222736" cy="4394473"/>
              </a:xfrm>
              <a:prstGeom prst="rect">
                <a:avLst/>
              </a:prstGeom>
              <a:blipFill>
                <a:blip r:embed="rId3"/>
                <a:stretch>
                  <a:fillRect l="-760" t="-1110"/>
                </a:stretch>
              </a:blipFill>
            </p:spPr>
            <p:txBody>
              <a:bodyPr/>
              <a:lstStyle/>
              <a:p>
                <a:r>
                  <a:rPr lang="en-GB">
                    <a:noFill/>
                  </a:rPr>
                  <a:t> </a:t>
                </a:r>
              </a:p>
            </p:txBody>
          </p:sp>
        </mc:Fallback>
      </mc:AlternateContent>
      <p:pic>
        <p:nvPicPr>
          <p:cNvPr id="11" name="Picture 10" descr="A black lines with yellow dots&#10;&#10;Description automatically generated">
            <a:extLst>
              <a:ext uri="{FF2B5EF4-FFF2-40B4-BE49-F238E27FC236}">
                <a16:creationId xmlns:a16="http://schemas.microsoft.com/office/drawing/2014/main" id="{ABB09D3B-3AD8-590D-D270-E3E1132C53B9}"/>
              </a:ext>
            </a:extLst>
          </p:cNvPr>
          <p:cNvPicPr>
            <a:picLocks noChangeAspect="1"/>
          </p:cNvPicPr>
          <p:nvPr/>
        </p:nvPicPr>
        <p:blipFill>
          <a:blip r:embed="rId4"/>
          <a:srcRect b="18223"/>
          <a:stretch/>
        </p:blipFill>
        <p:spPr>
          <a:xfrm>
            <a:off x="6042342" y="3462751"/>
            <a:ext cx="4708707" cy="1238661"/>
          </a:xfrm>
          <a:prstGeom prst="rect">
            <a:avLst/>
          </a:prstGeom>
        </p:spPr>
      </p:pic>
      <p:sp>
        <p:nvSpPr>
          <p:cNvPr id="13" name="TextBox 12">
            <a:extLst>
              <a:ext uri="{FF2B5EF4-FFF2-40B4-BE49-F238E27FC236}">
                <a16:creationId xmlns:a16="http://schemas.microsoft.com/office/drawing/2014/main" id="{B1320BAC-8C0E-21F0-9FDC-9929B10B3498}"/>
              </a:ext>
            </a:extLst>
          </p:cNvPr>
          <p:cNvSpPr txBox="1"/>
          <p:nvPr/>
        </p:nvSpPr>
        <p:spPr>
          <a:xfrm>
            <a:off x="6096000" y="4975481"/>
            <a:ext cx="4655049" cy="276999"/>
          </a:xfrm>
          <a:prstGeom prst="rect">
            <a:avLst/>
          </a:prstGeom>
          <a:noFill/>
        </p:spPr>
        <p:txBody>
          <a:bodyPr wrap="square">
            <a:spAutoFit/>
          </a:bodyPr>
          <a:lstStyle/>
          <a:p>
            <a:r>
              <a:rPr lang="en-HK" sz="1200" b="0" i="0" u="none" strike="noStrike" dirty="0">
                <a:effectLst/>
                <a:latin typeface="Open Sans" panose="020F0502020204030204" pitchFamily="34" charset="0"/>
                <a:hlinkClick r:id="rId5">
                  <a:extLst>
                    <a:ext uri="{A12FA001-AC4F-418D-AE19-62706E023703}">
                      <ahyp:hlinkClr xmlns:ahyp="http://schemas.microsoft.com/office/drawing/2018/hyperlinkcolor" val="tx"/>
                    </a:ext>
                  </a:extLst>
                </a:hlinkClick>
              </a:rPr>
              <a:t>Figure source:</a:t>
            </a:r>
            <a:r>
              <a:rPr lang="en-HK" sz="1200" b="0" i="1" u="sng" dirty="0">
                <a:effectLst/>
                <a:latin typeface="Source Sans Pro" panose="020F0502020204030204" pitchFamily="34" charset="0"/>
                <a:hlinkClick r:id="rId6" tooltip="Link to journal home page">
                  <a:extLst>
                    <a:ext uri="{A12FA001-AC4F-418D-AE19-62706E023703}">
                      <ahyp:hlinkClr xmlns:ahyp="http://schemas.microsoft.com/office/drawing/2018/hyperlinkcolor" val="tx"/>
                    </a:ext>
                  </a:extLst>
                </a:hlinkClick>
              </a:rPr>
              <a:t> Chem. Soc. Rev.</a:t>
            </a:r>
            <a:r>
              <a:rPr lang="en-HK" sz="1200" b="0" i="0" u="sng" dirty="0">
                <a:effectLst/>
                <a:latin typeface="Source Sans Pro" panose="020B0503030403020204" pitchFamily="34" charset="0"/>
              </a:rPr>
              <a:t>, 2019, </a:t>
            </a:r>
            <a:r>
              <a:rPr lang="en-HK" sz="1200" b="1" i="0" u="sng" dirty="0">
                <a:effectLst/>
                <a:latin typeface="Source Sans Pro" panose="020B0503030403020204" pitchFamily="34" charset="0"/>
              </a:rPr>
              <a:t>48</a:t>
            </a:r>
            <a:r>
              <a:rPr lang="en-HK" sz="1200" b="0" i="0" u="sng" dirty="0">
                <a:effectLst/>
                <a:latin typeface="Source Sans Pro" panose="020B0503030403020204" pitchFamily="34" charset="0"/>
              </a:rPr>
              <a:t>, 3279-3319</a:t>
            </a:r>
            <a:endParaRPr lang="en-US" sz="1200" u="sng" dirty="0"/>
          </a:p>
        </p:txBody>
      </p:sp>
      <p:sp>
        <p:nvSpPr>
          <p:cNvPr id="2" name="Rectangle 1">
            <a:extLst>
              <a:ext uri="{FF2B5EF4-FFF2-40B4-BE49-F238E27FC236}">
                <a16:creationId xmlns:a16="http://schemas.microsoft.com/office/drawing/2014/main" id="{CCD4C9E6-4A23-41EE-889F-E35D8AE431E6}"/>
              </a:ext>
            </a:extLst>
          </p:cNvPr>
          <p:cNvSpPr/>
          <p:nvPr/>
        </p:nvSpPr>
        <p:spPr>
          <a:xfrm>
            <a:off x="1907458" y="6390968"/>
            <a:ext cx="147484" cy="1966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9C0BFAB1-CD99-483F-877C-1EEB86792796}"/>
              </a:ext>
            </a:extLst>
          </p:cNvPr>
          <p:cNvSpPr/>
          <p:nvPr/>
        </p:nvSpPr>
        <p:spPr>
          <a:xfrm>
            <a:off x="3733407" y="6379113"/>
            <a:ext cx="147484" cy="1966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205416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28755E1-578A-06C2-A90C-9B707D44BE97}"/>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F1871560-C875-1AAF-6680-2E85C9F87902}"/>
              </a:ext>
            </a:extLst>
          </p:cNvPr>
          <p:cNvSpPr txBox="1">
            <a:spLocks/>
          </p:cNvSpPr>
          <p:nvPr/>
        </p:nvSpPr>
        <p:spPr>
          <a:xfrm>
            <a:off x="568783" y="435463"/>
            <a:ext cx="9272182"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err="1">
                <a:latin typeface="Candara" panose="020E0502030303020204" pitchFamily="34" charset="0"/>
              </a:rPr>
              <a:t>Sulphide</a:t>
            </a:r>
            <a:r>
              <a:rPr lang="en-US" b="1" dirty="0">
                <a:latin typeface="Candara" panose="020E0502030303020204" pitchFamily="34" charset="0"/>
              </a:rPr>
              <a:t> and </a:t>
            </a:r>
            <a:r>
              <a:rPr lang="en-US" b="1" dirty="0" err="1">
                <a:latin typeface="Candara" panose="020E0502030303020204" pitchFamily="34" charset="0"/>
              </a:rPr>
              <a:t>polysulphides</a:t>
            </a:r>
            <a:r>
              <a:rPr lang="en-US" b="1" dirty="0">
                <a:latin typeface="Candara" panose="020E0502030303020204" pitchFamily="34" charset="0"/>
              </a:rPr>
              <a:t>:  </a:t>
            </a:r>
          </a:p>
          <a:p>
            <a:r>
              <a:rPr lang="en-US" b="1" dirty="0">
                <a:latin typeface="Candara" panose="020E0502030303020204" pitchFamily="34" charset="0"/>
              </a:rPr>
              <a:t>oxidation of </a:t>
            </a:r>
            <a:r>
              <a:rPr lang="en-US" b="1" dirty="0" err="1">
                <a:latin typeface="Candara" panose="020E0502030303020204" pitchFamily="34" charset="0"/>
              </a:rPr>
              <a:t>sulphide</a:t>
            </a:r>
            <a:r>
              <a:rPr lang="en-US" b="1" dirty="0">
                <a:latin typeface="Candara" panose="020E0502030303020204" pitchFamily="34" charset="0"/>
              </a:rPr>
              <a:t> and </a:t>
            </a:r>
          </a:p>
          <a:p>
            <a:r>
              <a:rPr lang="en-US" b="1" dirty="0" err="1">
                <a:latin typeface="Candara" panose="020E0502030303020204" pitchFamily="34" charset="0"/>
              </a:rPr>
              <a:t>polysulphide</a:t>
            </a:r>
            <a:r>
              <a:rPr lang="en-US" b="1" dirty="0">
                <a:latin typeface="Candara" panose="020E0502030303020204" pitchFamily="34" charset="0"/>
              </a:rPr>
              <a:t> ions by metal ions</a:t>
            </a:r>
          </a:p>
        </p:txBody>
      </p:sp>
      <mc:AlternateContent xmlns:mc="http://schemas.openxmlformats.org/markup-compatibility/2006">
        <mc:Choice xmlns:a14="http://schemas.microsoft.com/office/drawing/2010/main" Requires="a14">
          <p:sp>
            <p:nvSpPr>
              <p:cNvPr id="10" name="TextBox 9">
                <a:extLst>
                  <a:ext uri="{FF2B5EF4-FFF2-40B4-BE49-F238E27FC236}">
                    <a16:creationId xmlns:a16="http://schemas.microsoft.com/office/drawing/2014/main" id="{2585C6B2-3065-F1DA-433F-E66CF1AFEABF}"/>
                  </a:ext>
                </a:extLst>
              </p:cNvPr>
              <p:cNvSpPr txBox="1"/>
              <p:nvPr/>
            </p:nvSpPr>
            <p:spPr>
              <a:xfrm>
                <a:off x="414969" y="2364495"/>
                <a:ext cx="9964979" cy="4586705"/>
              </a:xfrm>
              <a:prstGeom prst="rect">
                <a:avLst/>
              </a:prstGeom>
              <a:noFill/>
            </p:spPr>
            <p:txBody>
              <a:bodyPr wrap="square">
                <a:spAutoFit/>
              </a:bodyPr>
              <a:lstStyle/>
              <a:p>
                <a:pPr marL="342900" indent="-342900">
                  <a:buClr>
                    <a:srgbClr val="92D050"/>
                  </a:buClr>
                  <a:buFont typeface="Wingdings" panose="05000000000000000000" pitchFamily="2" charset="2"/>
                  <a:buChar char="§"/>
                </a:pPr>
                <a:r>
                  <a:rPr lang="en-HK" sz="2400" dirty="0">
                    <a:solidFill>
                      <a:schemeClr val="tx1"/>
                    </a:solidFill>
                    <a:effectLst/>
                    <a:latin typeface="AdvOTf9433e2d"/>
                  </a:rPr>
                  <a:t>The removal of sulphide ions from aqueous solutions by oxidation to elemental sulphur is one of the most important desulphurization processes. This process can be achieved either chemically or microbiologically (i.e. enzymatically). </a:t>
                </a:r>
              </a:p>
              <a:p>
                <a:pPr marL="342900" indent="-342900">
                  <a:buClr>
                    <a:srgbClr val="92D050"/>
                  </a:buClr>
                  <a:buFont typeface="Wingdings" panose="05000000000000000000" pitchFamily="2" charset="2"/>
                  <a:buChar char="§"/>
                </a:pPr>
                <a:endParaRPr lang="en-HK" sz="2400" dirty="0">
                  <a:solidFill>
                    <a:schemeClr val="tx1"/>
                  </a:solidFill>
                  <a:effectLst/>
                  <a:latin typeface="AdvOTf9433e2d"/>
                </a:endParaRPr>
              </a:p>
              <a:p>
                <a:pPr marL="342900" indent="-342900">
                  <a:buClr>
                    <a:srgbClr val="92D050"/>
                  </a:buClr>
                  <a:buFont typeface="Wingdings" panose="05000000000000000000" pitchFamily="2" charset="2"/>
                  <a:buChar char="§"/>
                </a:pPr>
                <a:r>
                  <a:rPr lang="en-HK" sz="2400" dirty="0">
                    <a:solidFill>
                      <a:schemeClr val="tx1"/>
                    </a:solidFill>
                    <a:effectLst/>
                    <a:latin typeface="AdvOTf9433e2d"/>
                  </a:rPr>
                  <a:t>In both cases transition metal complexes are involved. The metal ion must be able to exist in at least two oxidation states between which it can shuttle back and forth. Suitable metal ions are, for instance, iron(III</a:t>
                </a:r>
                <a:r>
                  <a:rPr lang="en-HK" sz="2400" dirty="0">
                    <a:solidFill>
                      <a:schemeClr val="tx1"/>
                    </a:solidFill>
                    <a:effectLst/>
                    <a:latin typeface="AdvPS4C9542"/>
                  </a:rPr>
                  <a:t>/</a:t>
                </a:r>
                <a:r>
                  <a:rPr lang="en-HK" sz="2400" dirty="0">
                    <a:solidFill>
                      <a:schemeClr val="tx1"/>
                    </a:solidFill>
                    <a:effectLst/>
                    <a:latin typeface="AdvOTf9433e2d"/>
                  </a:rPr>
                  <a:t>II), copper(II</a:t>
                </a:r>
                <a:r>
                  <a:rPr lang="en-HK" sz="2400" dirty="0">
                    <a:solidFill>
                      <a:schemeClr val="tx1"/>
                    </a:solidFill>
                    <a:effectLst/>
                    <a:latin typeface="AdvPS4C9542"/>
                  </a:rPr>
                  <a:t>/</a:t>
                </a:r>
                <a:r>
                  <a:rPr lang="en-HK" sz="2400" dirty="0">
                    <a:solidFill>
                      <a:schemeClr val="tx1"/>
                    </a:solidFill>
                    <a:effectLst/>
                    <a:latin typeface="AdvOTf9433e2d"/>
                  </a:rPr>
                  <a:t>I), manganese(IV</a:t>
                </a:r>
                <a:r>
                  <a:rPr lang="en-HK" sz="2400" dirty="0">
                    <a:solidFill>
                      <a:schemeClr val="tx1"/>
                    </a:solidFill>
                    <a:effectLst/>
                    <a:latin typeface="AdvPS4C9542"/>
                  </a:rPr>
                  <a:t>/</a:t>
                </a:r>
                <a:r>
                  <a:rPr lang="en-HK" sz="2400" dirty="0">
                    <a:solidFill>
                      <a:schemeClr val="tx1"/>
                    </a:solidFill>
                    <a:effectLst/>
                    <a:latin typeface="AdvOTf9433e2d"/>
                  </a:rPr>
                  <a:t>III</a:t>
                </a:r>
                <a:r>
                  <a:rPr lang="en-HK" sz="2400" dirty="0">
                    <a:solidFill>
                      <a:schemeClr val="tx1"/>
                    </a:solidFill>
                    <a:effectLst/>
                    <a:latin typeface="AdvPS4C9542"/>
                  </a:rPr>
                  <a:t>/</a:t>
                </a:r>
                <a:r>
                  <a:rPr lang="en-HK" sz="2400" dirty="0">
                    <a:solidFill>
                      <a:schemeClr val="tx1"/>
                    </a:solidFill>
                    <a:effectLst/>
                    <a:latin typeface="AdvOTf9433e2d"/>
                  </a:rPr>
                  <a:t>II), and vanadium (V</a:t>
                </a:r>
                <a:r>
                  <a:rPr lang="en-HK" sz="2400" dirty="0">
                    <a:solidFill>
                      <a:schemeClr val="tx1"/>
                    </a:solidFill>
                    <a:effectLst/>
                    <a:latin typeface="AdvPS4C9542"/>
                  </a:rPr>
                  <a:t>/</a:t>
                </a:r>
                <a:r>
                  <a:rPr lang="en-HK" sz="2400" dirty="0">
                    <a:solidFill>
                      <a:schemeClr val="tx1"/>
                    </a:solidFill>
                    <a:effectLst/>
                    <a:latin typeface="AdvOTf9433e2d"/>
                  </a:rPr>
                  <a:t>IV).</a:t>
                </a:r>
              </a:p>
              <a:p>
                <a:pPr marL="285750" indent="-285750">
                  <a:buFont typeface="Arial" panose="020B0604020202020204" pitchFamily="34" charset="0"/>
                  <a:buChar char="•"/>
                </a:pPr>
                <a:endParaRPr lang="en-HK" sz="2400" dirty="0">
                  <a:solidFill>
                    <a:schemeClr val="tx1"/>
                  </a:solidFill>
                  <a:latin typeface="AdvOTf9433e2d"/>
                </a:endParaRPr>
              </a:p>
              <a:p>
                <a:r>
                  <a:rPr lang="en-HK" sz="2000" dirty="0">
                    <a:solidFill>
                      <a:schemeClr val="tx1"/>
                    </a:solidFill>
                    <a:effectLst/>
                    <a:latin typeface="AdvOTf9433e2d"/>
                  </a:rPr>
                  <a:t>	</a:t>
                </a:r>
                <a:r>
                  <a:rPr lang="en-HK" sz="2400" dirty="0">
                    <a:solidFill>
                      <a:schemeClr val="tx1"/>
                    </a:solidFill>
                    <a:effectLst/>
                    <a:latin typeface="AdvOTf9433e2d"/>
                  </a:rPr>
                  <a:t>HS</a:t>
                </a:r>
                <a:r>
                  <a:rPr lang="en-HK" sz="2400" baseline="30000" dirty="0">
                    <a:solidFill>
                      <a:schemeClr val="tx1"/>
                    </a:solidFill>
                    <a:effectLst/>
                    <a:latin typeface="AdvPS4C9543"/>
                  </a:rPr>
                  <a:t>−</a:t>
                </a:r>
                <a:r>
                  <a:rPr lang="en-HK" sz="2400" dirty="0">
                    <a:solidFill>
                      <a:schemeClr val="tx1"/>
                    </a:solidFill>
                    <a:effectLst/>
                    <a:latin typeface="AdvPS4C9543"/>
                  </a:rPr>
                  <a:t> + </a:t>
                </a:r>
                <a:r>
                  <a:rPr lang="en-HK" sz="2400" dirty="0">
                    <a:solidFill>
                      <a:schemeClr val="tx1"/>
                    </a:solidFill>
                    <a:effectLst/>
                    <a:latin typeface="AdvOTf9433e2d"/>
                  </a:rPr>
                  <a:t>2M</a:t>
                </a:r>
                <a:r>
                  <a:rPr lang="en-HK" sz="2400" baseline="30000" dirty="0">
                    <a:solidFill>
                      <a:schemeClr val="tx1"/>
                    </a:solidFill>
                    <a:effectLst/>
                    <a:latin typeface="AdvOTb4af3d5d.I"/>
                  </a:rPr>
                  <a:t>n</a:t>
                </a:r>
                <a:r>
                  <a:rPr lang="en-HK" sz="2400" baseline="30000" dirty="0">
                    <a:solidFill>
                      <a:schemeClr val="tx1"/>
                    </a:solidFill>
                    <a:effectLst/>
                    <a:latin typeface="AdvPS4C9543"/>
                  </a:rPr>
                  <a:t>+</a:t>
                </a:r>
                <a:r>
                  <a:rPr lang="en-HK" sz="2400" dirty="0">
                    <a:solidFill>
                      <a:schemeClr val="tx1"/>
                    </a:solidFill>
                    <a:effectLst/>
                    <a:latin typeface="AdvPS4C9543"/>
                  </a:rPr>
                  <a:t> </a:t>
                </a:r>
                <a14:m>
                  <m:oMath xmlns:m="http://schemas.openxmlformats.org/officeDocument/2006/math">
                    <m:r>
                      <a:rPr lang="en-HK" sz="2400" i="1" smtClean="0">
                        <a:solidFill>
                          <a:schemeClr val="tx1"/>
                        </a:solidFill>
                        <a:effectLst/>
                        <a:latin typeface="Cambria Math" panose="02040503050406030204" pitchFamily="18" charset="0"/>
                        <a:ea typeface="Cambria Math" panose="02040503050406030204" pitchFamily="18" charset="0"/>
                      </a:rPr>
                      <m:t>↔</m:t>
                    </m:r>
                  </m:oMath>
                </a14:m>
                <a:r>
                  <a:rPr lang="en-HK" sz="2400" dirty="0">
                    <a:solidFill>
                      <a:schemeClr val="tx1"/>
                    </a:solidFill>
                    <a:effectLst/>
                    <a:latin typeface="AdvOTf9433e2d"/>
                  </a:rPr>
                  <a:t> </a:t>
                </a:r>
                <a14:m>
                  <m:oMath xmlns:m="http://schemas.openxmlformats.org/officeDocument/2006/math">
                    <m:f>
                      <m:fPr>
                        <m:ctrlPr>
                          <a:rPr lang="en-HK" sz="2400" i="1">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1</m:t>
                        </m:r>
                      </m:num>
                      <m:den>
                        <m:r>
                          <a:rPr lang="en-US" sz="2400" b="0" i="1" smtClean="0">
                            <a:solidFill>
                              <a:schemeClr val="tx1"/>
                            </a:solidFill>
                            <a:latin typeface="Cambria Math" panose="02040503050406030204" pitchFamily="18" charset="0"/>
                          </a:rPr>
                          <m:t>8</m:t>
                        </m:r>
                      </m:den>
                    </m:f>
                    <m:r>
                      <a:rPr lang="en-US" sz="2400" i="1">
                        <a:solidFill>
                          <a:schemeClr val="tx1"/>
                        </a:solidFill>
                        <a:latin typeface="Cambria Math" panose="02040503050406030204" pitchFamily="18" charset="0"/>
                      </a:rPr>
                      <m:t> </m:t>
                    </m:r>
                  </m:oMath>
                </a14:m>
                <a:r>
                  <a:rPr lang="en-HK" sz="2400" dirty="0">
                    <a:solidFill>
                      <a:schemeClr val="tx1"/>
                    </a:solidFill>
                    <a:effectLst/>
                    <a:latin typeface="AdvOTf9433e2d"/>
                  </a:rPr>
                  <a:t>S</a:t>
                </a:r>
                <a:r>
                  <a:rPr lang="en-HK" sz="2400" baseline="-25000" dirty="0">
                    <a:solidFill>
                      <a:schemeClr val="tx1"/>
                    </a:solidFill>
                    <a:effectLst/>
                    <a:latin typeface="AdvOTf9433e2d"/>
                  </a:rPr>
                  <a:t>8</a:t>
                </a:r>
                <a:r>
                  <a:rPr lang="en-HK" sz="2400" dirty="0">
                    <a:solidFill>
                      <a:schemeClr val="tx1"/>
                    </a:solidFill>
                    <a:effectLst/>
                    <a:latin typeface="AdvOTf9433e2d"/>
                  </a:rPr>
                  <a:t> </a:t>
                </a:r>
                <a:r>
                  <a:rPr lang="en-HK" sz="2400" dirty="0">
                    <a:solidFill>
                      <a:schemeClr val="tx1"/>
                    </a:solidFill>
                    <a:effectLst/>
                    <a:latin typeface="AdvPS4C9543"/>
                  </a:rPr>
                  <a:t>+ </a:t>
                </a:r>
                <a:r>
                  <a:rPr lang="en-HK" sz="2400" dirty="0">
                    <a:solidFill>
                      <a:schemeClr val="tx1"/>
                    </a:solidFill>
                    <a:effectLst/>
                    <a:latin typeface="AdvOTf9433e2d"/>
                  </a:rPr>
                  <a:t>H</a:t>
                </a:r>
                <a:r>
                  <a:rPr lang="en-HK" sz="2400" baseline="30000" dirty="0">
                    <a:solidFill>
                      <a:schemeClr val="tx1"/>
                    </a:solidFill>
                    <a:effectLst/>
                    <a:latin typeface="AdvPS4C9543"/>
                  </a:rPr>
                  <a:t>+</a:t>
                </a:r>
                <a:r>
                  <a:rPr lang="en-HK" sz="2400" dirty="0">
                    <a:solidFill>
                      <a:schemeClr val="tx1"/>
                    </a:solidFill>
                    <a:effectLst/>
                    <a:latin typeface="AdvPS4C9543"/>
                  </a:rPr>
                  <a:t> + </a:t>
                </a:r>
                <a:r>
                  <a:rPr lang="en-HK" sz="2400" dirty="0">
                    <a:solidFill>
                      <a:schemeClr val="tx1"/>
                    </a:solidFill>
                    <a:effectLst/>
                    <a:latin typeface="AdvOTf9433e2d"/>
                  </a:rPr>
                  <a:t>2M</a:t>
                </a:r>
                <a:r>
                  <a:rPr lang="en-HK" sz="2400" baseline="30000" dirty="0">
                    <a:solidFill>
                      <a:schemeClr val="tx1"/>
                    </a:solidFill>
                    <a:effectLst/>
                    <a:latin typeface="AdvPS4C9543"/>
                  </a:rPr>
                  <a:t>(</a:t>
                </a:r>
                <a:r>
                  <a:rPr lang="en-HK" sz="2400" baseline="30000" dirty="0">
                    <a:solidFill>
                      <a:schemeClr val="tx1"/>
                    </a:solidFill>
                    <a:effectLst/>
                    <a:latin typeface="AdvOTb4af3d5d.I"/>
                  </a:rPr>
                  <a:t>n</a:t>
                </a:r>
                <a:r>
                  <a:rPr lang="en-HK" sz="2400" baseline="30000" dirty="0">
                    <a:solidFill>
                      <a:schemeClr val="tx1"/>
                    </a:solidFill>
                    <a:effectLst/>
                    <a:latin typeface="AdvPS4C9543"/>
                  </a:rPr>
                  <a:t>−</a:t>
                </a:r>
                <a:r>
                  <a:rPr lang="en-HK" sz="2400" baseline="30000" dirty="0">
                    <a:solidFill>
                      <a:schemeClr val="tx1"/>
                    </a:solidFill>
                    <a:effectLst/>
                    <a:latin typeface="AdvOTf9433e2d"/>
                  </a:rPr>
                  <a:t>1</a:t>
                </a:r>
                <a:r>
                  <a:rPr lang="en-HK" sz="2400" baseline="30000" dirty="0">
                    <a:solidFill>
                      <a:schemeClr val="tx1"/>
                    </a:solidFill>
                    <a:effectLst/>
                    <a:latin typeface="AdvPS4C9543"/>
                  </a:rPr>
                  <a:t>)+</a:t>
                </a:r>
                <a:r>
                  <a:rPr lang="en-HK" sz="2400" dirty="0">
                    <a:solidFill>
                      <a:schemeClr val="tx1"/>
                    </a:solidFill>
                    <a:effectLst/>
                    <a:latin typeface="AdvPS4C9543"/>
                  </a:rPr>
                  <a:t>  		</a:t>
                </a:r>
                <a:r>
                  <a:rPr lang="en-HK" sz="2000" dirty="0">
                    <a:solidFill>
                      <a:schemeClr val="tx1"/>
                    </a:solidFill>
                    <a:effectLst/>
                    <a:latin typeface="AdvPS4C9543"/>
                  </a:rPr>
                  <a:t>(M: any redox-active metal)</a:t>
                </a:r>
                <a:endParaRPr lang="en-HK" sz="2000" dirty="0">
                  <a:solidFill>
                    <a:schemeClr val="tx1"/>
                  </a:solidFill>
                </a:endParaRPr>
              </a:p>
              <a:p>
                <a:pPr marL="285750" indent="-285750">
                  <a:buFont typeface="Arial" panose="020B0604020202020204" pitchFamily="34" charset="0"/>
                  <a:buChar char="•"/>
                </a:pPr>
                <a:endParaRPr lang="en-HK" dirty="0">
                  <a:solidFill>
                    <a:schemeClr val="tx1"/>
                  </a:solidFill>
                </a:endParaRPr>
              </a:p>
            </p:txBody>
          </p:sp>
        </mc:Choice>
        <mc:Fallback>
          <p:sp>
            <p:nvSpPr>
              <p:cNvPr id="10" name="TextBox 9">
                <a:extLst>
                  <a:ext uri="{FF2B5EF4-FFF2-40B4-BE49-F238E27FC236}">
                    <a16:creationId xmlns:a16="http://schemas.microsoft.com/office/drawing/2014/main" id="{2585C6B2-3065-F1DA-433F-E66CF1AFEABF}"/>
                  </a:ext>
                </a:extLst>
              </p:cNvPr>
              <p:cNvSpPr txBox="1">
                <a:spLocks noRot="1" noChangeAspect="1" noMove="1" noResize="1" noEditPoints="1" noAdjustHandles="1" noChangeArrowheads="1" noChangeShapeType="1" noTextEdit="1"/>
              </p:cNvSpPr>
              <p:nvPr/>
            </p:nvSpPr>
            <p:spPr>
              <a:xfrm>
                <a:off x="414969" y="2364495"/>
                <a:ext cx="9964979" cy="4586705"/>
              </a:xfrm>
              <a:prstGeom prst="rect">
                <a:avLst/>
              </a:prstGeom>
              <a:blipFill>
                <a:blip r:embed="rId2"/>
                <a:stretch>
                  <a:fillRect l="-795" t="-1064" r="-673"/>
                </a:stretch>
              </a:blipFill>
            </p:spPr>
            <p:txBody>
              <a:bodyPr/>
              <a:lstStyle/>
              <a:p>
                <a:r>
                  <a:rPr lang="en-GB">
                    <a:noFill/>
                  </a:rPr>
                  <a:t> </a:t>
                </a:r>
              </a:p>
            </p:txBody>
          </p:sp>
        </mc:Fallback>
      </mc:AlternateContent>
    </p:spTree>
    <p:extLst>
      <p:ext uri="{BB962C8B-B14F-4D97-AF65-F5344CB8AC3E}">
        <p14:creationId xmlns:p14="http://schemas.microsoft.com/office/powerpoint/2010/main" val="42356677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E005875-BCD6-C4A6-9047-334FC3036CFF}"/>
              </a:ext>
            </a:extLst>
          </p:cNvPr>
          <p:cNvSpPr txBox="1">
            <a:spLocks/>
          </p:cNvSpPr>
          <p:nvPr/>
        </p:nvSpPr>
        <p:spPr>
          <a:xfrm>
            <a:off x="647874" y="389689"/>
            <a:ext cx="7909595" cy="100965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HK" b="1" dirty="0">
                <a:latin typeface="Candara" panose="020E0502030303020204" pitchFamily="34" charset="0"/>
              </a:rPr>
              <a:t>Sulphur dioxide, sulphite </a:t>
            </a:r>
          </a:p>
          <a:p>
            <a:r>
              <a:rPr lang="en-HK" b="1" dirty="0">
                <a:latin typeface="Candara" panose="020E0502030303020204" pitchFamily="34" charset="0"/>
              </a:rPr>
              <a:t>and </a:t>
            </a:r>
            <a:r>
              <a:rPr lang="en-HK" b="1" dirty="0" err="1">
                <a:latin typeface="Candara" panose="020E0502030303020204" pitchFamily="34" charset="0"/>
              </a:rPr>
              <a:t>disulphite</a:t>
            </a:r>
            <a:r>
              <a:rPr lang="en-HK" b="1" dirty="0">
                <a:latin typeface="Candara" panose="020E0502030303020204" pitchFamily="34" charset="0"/>
              </a:rPr>
              <a:t> ions </a:t>
            </a:r>
          </a:p>
        </p:txBody>
      </p:sp>
      <p:sp>
        <p:nvSpPr>
          <p:cNvPr id="11" name="TextBox 10">
            <a:extLst>
              <a:ext uri="{FF2B5EF4-FFF2-40B4-BE49-F238E27FC236}">
                <a16:creationId xmlns:a16="http://schemas.microsoft.com/office/drawing/2014/main" id="{2AD1FB18-6216-A9A8-083B-FC312B4EE588}"/>
              </a:ext>
            </a:extLst>
          </p:cNvPr>
          <p:cNvSpPr txBox="1"/>
          <p:nvPr/>
        </p:nvSpPr>
        <p:spPr>
          <a:xfrm>
            <a:off x="594559" y="1880045"/>
            <a:ext cx="7574751" cy="4708981"/>
          </a:xfrm>
          <a:prstGeom prst="rect">
            <a:avLst/>
          </a:prstGeom>
          <a:noFill/>
        </p:spPr>
        <p:txBody>
          <a:bodyPr wrap="square">
            <a:spAutoFit/>
          </a:bodyPr>
          <a:lstStyle/>
          <a:p>
            <a:pPr marL="342900" indent="-342900">
              <a:buClr>
                <a:srgbClr val="92D050"/>
              </a:buClr>
              <a:buFont typeface="Wingdings" panose="05000000000000000000" pitchFamily="2" charset="2"/>
              <a:buChar char="§"/>
            </a:pPr>
            <a:r>
              <a:rPr lang="en-HK" sz="2000" dirty="0">
                <a:effectLst/>
                <a:latin typeface="AdvOTf9433e2d"/>
              </a:rPr>
              <a:t>Sulphur dioxide is one of the most important chemicals in industry since it is an intermediate in the large-scale production of sulphuric acid. </a:t>
            </a:r>
            <a:endParaRPr lang="en-HK" sz="2000" dirty="0">
              <a:latin typeface="AdvOTf9433e2d"/>
            </a:endParaRPr>
          </a:p>
          <a:p>
            <a:pPr marL="342900" indent="-342900">
              <a:buClr>
                <a:srgbClr val="92D050"/>
              </a:buClr>
              <a:buFont typeface="Wingdings" panose="05000000000000000000" pitchFamily="2" charset="2"/>
              <a:buChar char="§"/>
            </a:pPr>
            <a:r>
              <a:rPr lang="en-HK" sz="2000" dirty="0">
                <a:effectLst/>
                <a:latin typeface="AdvOTf9433e2d"/>
              </a:rPr>
              <a:t>Combustion of coal, crude oil, diesel oil, heating oil, gasoline, and wood also generates SO</a:t>
            </a:r>
            <a:r>
              <a:rPr lang="en-HK" sz="2000" baseline="-25000" dirty="0">
                <a:effectLst/>
                <a:latin typeface="AdvOTf9433e2d"/>
              </a:rPr>
              <a:t>2</a:t>
            </a:r>
            <a:r>
              <a:rPr lang="en-HK" sz="2000" dirty="0">
                <a:effectLst/>
                <a:latin typeface="AdvOTf9433e2d"/>
              </a:rPr>
              <a:t> since all solid and liquid fossil fuels contain sulphur compounds. Therefore, power plants using fossil fuels must have a flue gas desulphurization unit usually based on scrubbing of the flue gas by an aqueous slurry of Ca[OH]</a:t>
            </a:r>
            <a:r>
              <a:rPr lang="en-HK" sz="2000" baseline="-25000" dirty="0">
                <a:effectLst/>
                <a:latin typeface="AdvOTf9433e2d"/>
              </a:rPr>
              <a:t>2</a:t>
            </a:r>
            <a:r>
              <a:rPr lang="en-HK" sz="2000" dirty="0">
                <a:effectLst/>
                <a:latin typeface="AdvOTf9433e2d"/>
              </a:rPr>
              <a:t> or Ca[CO</a:t>
            </a:r>
            <a:r>
              <a:rPr lang="en-HK" sz="2000" baseline="-25000" dirty="0">
                <a:effectLst/>
                <a:latin typeface="AdvOTf9433e2d"/>
              </a:rPr>
              <a:t>3</a:t>
            </a:r>
            <a:r>
              <a:rPr lang="en-HK" sz="2000" dirty="0">
                <a:effectLst/>
                <a:latin typeface="AdvOTf9433e2d"/>
              </a:rPr>
              <a:t>] producing gypsum Ca[SO</a:t>
            </a:r>
            <a:r>
              <a:rPr lang="en-HK" sz="2000" baseline="-25000" dirty="0">
                <a:effectLst/>
                <a:latin typeface="AdvOTf9433e2d"/>
              </a:rPr>
              <a:t>4</a:t>
            </a:r>
            <a:r>
              <a:rPr lang="en-HK" sz="2000" dirty="0">
                <a:effectLst/>
                <a:latin typeface="AdvOTf9433e2d"/>
              </a:rPr>
              <a:t>]·2H</a:t>
            </a:r>
            <a:r>
              <a:rPr lang="en-HK" sz="2000" baseline="-25000" dirty="0">
                <a:effectLst/>
                <a:latin typeface="AdvOTf9433e2d"/>
              </a:rPr>
              <a:t>2</a:t>
            </a:r>
            <a:r>
              <a:rPr lang="en-HK" sz="2000" dirty="0">
                <a:effectLst/>
                <a:latin typeface="AdvOTf9433e2d"/>
              </a:rPr>
              <a:t>O or by a solution of Na</a:t>
            </a:r>
            <a:r>
              <a:rPr lang="en-HK" sz="2000" baseline="-25000" dirty="0">
                <a:effectLst/>
                <a:latin typeface="AdvOTf9433e2d"/>
              </a:rPr>
              <a:t>2</a:t>
            </a:r>
            <a:r>
              <a:rPr lang="en-HK" sz="2000" dirty="0">
                <a:latin typeface="AdvOTf9433e2d"/>
              </a:rPr>
              <a:t>(</a:t>
            </a:r>
            <a:r>
              <a:rPr lang="en-HK" sz="2000" dirty="0">
                <a:effectLst/>
                <a:latin typeface="AdvOTf9433e2d"/>
              </a:rPr>
              <a:t>SO</a:t>
            </a:r>
            <a:r>
              <a:rPr lang="en-HK" sz="2000" baseline="-25000" dirty="0">
                <a:effectLst/>
                <a:latin typeface="AdvOTf9433e2d"/>
              </a:rPr>
              <a:t>3</a:t>
            </a:r>
            <a:r>
              <a:rPr lang="en-HK" sz="2000" dirty="0">
                <a:latin typeface="AdvOTf9433e2d"/>
              </a:rPr>
              <a:t>)</a:t>
            </a:r>
            <a:r>
              <a:rPr lang="en-HK" sz="2000" dirty="0">
                <a:effectLst/>
                <a:latin typeface="AdvOTf9433e2d"/>
              </a:rPr>
              <a:t> resulting in Na(HSO</a:t>
            </a:r>
            <a:r>
              <a:rPr lang="en-HK" sz="2000" baseline="-25000" dirty="0">
                <a:effectLst/>
                <a:latin typeface="AdvOTf9433e2d"/>
              </a:rPr>
              <a:t>3</a:t>
            </a:r>
            <a:r>
              <a:rPr lang="en-HK" sz="2000" dirty="0">
                <a:latin typeface="AdvOTf9433e2d"/>
              </a:rPr>
              <a:t>)</a:t>
            </a:r>
            <a:r>
              <a:rPr lang="en-HK" sz="2000" dirty="0">
                <a:effectLst/>
                <a:latin typeface="AdvOTf9433e2d"/>
              </a:rPr>
              <a:t> from which the SO</a:t>
            </a:r>
            <a:r>
              <a:rPr lang="en-HK" sz="2000" baseline="-25000" dirty="0">
                <a:effectLst/>
                <a:latin typeface="AdvOTf9433e2d"/>
              </a:rPr>
              <a:t>2</a:t>
            </a:r>
            <a:r>
              <a:rPr lang="en-HK" sz="2000" dirty="0">
                <a:effectLst/>
                <a:latin typeface="AdvOTf9433e2d"/>
              </a:rPr>
              <a:t> can be recovered by heating. </a:t>
            </a:r>
          </a:p>
          <a:p>
            <a:pPr marL="342900" indent="-342900">
              <a:buClr>
                <a:srgbClr val="92D050"/>
              </a:buClr>
              <a:buFont typeface="Wingdings" panose="05000000000000000000" pitchFamily="2" charset="2"/>
              <a:buChar char="§"/>
            </a:pPr>
            <a:r>
              <a:rPr lang="en-HK" sz="2000" dirty="0">
                <a:effectLst/>
                <a:latin typeface="AdvOTf9433e2d"/>
              </a:rPr>
              <a:t>Sulphite solutions are strong reducing agents that are oxidized by dioxygen, iron(III) salts or iodine to sulphate. In alkaline solution, the autoxidation is particularly fast. In practice, the reaction is strongly </a:t>
            </a:r>
            <a:r>
              <a:rPr lang="en-HK" sz="2000" dirty="0" err="1">
                <a:effectLst/>
                <a:latin typeface="AdvOTf9433e2d"/>
              </a:rPr>
              <a:t>catalyzed</a:t>
            </a:r>
            <a:r>
              <a:rPr lang="en-HK" sz="2000" dirty="0">
                <a:effectLst/>
                <a:latin typeface="AdvOTf9433e2d"/>
              </a:rPr>
              <a:t> by even traces of metal cations such as Cu</a:t>
            </a:r>
            <a:r>
              <a:rPr lang="en-HK" sz="2000" baseline="30000" dirty="0">
                <a:effectLst/>
                <a:latin typeface="AdvOTf9433e2d"/>
              </a:rPr>
              <a:t>2</a:t>
            </a:r>
            <a:r>
              <a:rPr lang="en-HK" sz="2000" baseline="30000" dirty="0">
                <a:effectLst/>
                <a:latin typeface="AdvPS4C9543"/>
              </a:rPr>
              <a:t>+</a:t>
            </a:r>
            <a:r>
              <a:rPr lang="en-HK" sz="2000" dirty="0">
                <a:effectLst/>
                <a:latin typeface="AdvOTf9433e2d"/>
              </a:rPr>
              <a:t>, Mn</a:t>
            </a:r>
            <a:r>
              <a:rPr lang="en-HK" sz="2000" baseline="30000" dirty="0">
                <a:effectLst/>
                <a:latin typeface="AdvOTf9433e2d"/>
              </a:rPr>
              <a:t>2</a:t>
            </a:r>
            <a:r>
              <a:rPr lang="en-HK" sz="2000" baseline="30000" dirty="0">
                <a:effectLst/>
                <a:latin typeface="AdvPS4C9543"/>
              </a:rPr>
              <a:t>+</a:t>
            </a:r>
            <a:r>
              <a:rPr lang="en-HK" sz="2000" dirty="0">
                <a:effectLst/>
                <a:latin typeface="AdvOTf9433e2d"/>
              </a:rPr>
              <a:t>, Fe</a:t>
            </a:r>
            <a:r>
              <a:rPr lang="en-HK" sz="2000" baseline="30000" dirty="0">
                <a:effectLst/>
                <a:latin typeface="AdvOTf9433e2d"/>
              </a:rPr>
              <a:t>3</a:t>
            </a:r>
            <a:r>
              <a:rPr lang="en-HK" sz="2000" baseline="30000" dirty="0">
                <a:effectLst/>
                <a:latin typeface="AdvPS4C9543"/>
              </a:rPr>
              <a:t>+</a:t>
            </a:r>
            <a:r>
              <a:rPr lang="en-HK" sz="2000" dirty="0">
                <a:effectLst/>
                <a:latin typeface="AdvPS4C9543"/>
              </a:rPr>
              <a:t> </a:t>
            </a:r>
            <a:r>
              <a:rPr lang="en-HK" sz="2000" dirty="0">
                <a:effectLst/>
                <a:latin typeface="AdvOTf9433e2d"/>
              </a:rPr>
              <a:t>and Co</a:t>
            </a:r>
            <a:r>
              <a:rPr lang="en-HK" sz="2000" baseline="30000" dirty="0">
                <a:effectLst/>
                <a:latin typeface="AdvOTf9433e2d"/>
              </a:rPr>
              <a:t>2</a:t>
            </a:r>
            <a:r>
              <a:rPr lang="en-HK" sz="2000" baseline="30000" dirty="0">
                <a:effectLst/>
                <a:latin typeface="AdvPS4C9543"/>
              </a:rPr>
              <a:t>+</a:t>
            </a:r>
            <a:r>
              <a:rPr lang="en-HK" sz="2000" dirty="0">
                <a:effectLst/>
                <a:latin typeface="AdvPS4C9543"/>
              </a:rPr>
              <a:t> </a:t>
            </a:r>
            <a:r>
              <a:rPr lang="en-HK" sz="2000" dirty="0">
                <a:effectLst/>
                <a:latin typeface="AdvOTf9433e2d"/>
              </a:rPr>
              <a:t>some of which are present in most aqueous systems. </a:t>
            </a:r>
          </a:p>
        </p:txBody>
      </p:sp>
      <p:pic>
        <p:nvPicPr>
          <p:cNvPr id="4100" name="Picture 4" descr="Qué es el dióxido de azufre y cuáles son sus consecuencias? - Hidrolab">
            <a:extLst>
              <a:ext uri="{FF2B5EF4-FFF2-40B4-BE49-F238E27FC236}">
                <a16:creationId xmlns:a16="http://schemas.microsoft.com/office/drawing/2014/main" id="{E2EF59DF-483F-3B8E-FEFE-B669B0FB93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14124" y="2286008"/>
            <a:ext cx="2777876" cy="184492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Flue Gas Desulphurisation - Thermax">
            <a:extLst>
              <a:ext uri="{FF2B5EF4-FFF2-40B4-BE49-F238E27FC236}">
                <a16:creationId xmlns:a16="http://schemas.microsoft.com/office/drawing/2014/main" id="{743F3B14-2DBD-5F0A-D3A4-8087CAA978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14124" y="4172980"/>
            <a:ext cx="2777876" cy="184492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6E14A2A5-0268-0FAB-DDAF-6A7A2001682A}"/>
              </a:ext>
            </a:extLst>
          </p:cNvPr>
          <p:cNvSpPr txBox="1"/>
          <p:nvPr/>
        </p:nvSpPr>
        <p:spPr>
          <a:xfrm>
            <a:off x="8557469" y="6101997"/>
            <a:ext cx="3602838" cy="523220"/>
          </a:xfrm>
          <a:prstGeom prst="rect">
            <a:avLst/>
          </a:prstGeom>
          <a:noFill/>
        </p:spPr>
        <p:txBody>
          <a:bodyPr wrap="square">
            <a:spAutoFit/>
          </a:bodyPr>
          <a:lstStyle/>
          <a:p>
            <a:r>
              <a:rPr lang="en-US" sz="1400" dirty="0"/>
              <a:t>https://</a:t>
            </a:r>
            <a:r>
              <a:rPr lang="en-US" sz="1400" dirty="0" err="1"/>
              <a:t>www.thermaxglobal.com</a:t>
            </a:r>
            <a:r>
              <a:rPr lang="en-US" sz="1400" dirty="0"/>
              <a:t>/air-pollution-control/flue-gas-desulphurization/</a:t>
            </a:r>
          </a:p>
        </p:txBody>
      </p:sp>
    </p:spTree>
    <p:extLst>
      <p:ext uri="{BB962C8B-B14F-4D97-AF65-F5344CB8AC3E}">
        <p14:creationId xmlns:p14="http://schemas.microsoft.com/office/powerpoint/2010/main" val="26196343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B3C6B311-FD44-DE22-8D94-15229FC12E2B}"/>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F8F57B3B-2942-175E-F789-9C352733723E}"/>
              </a:ext>
            </a:extLst>
          </p:cNvPr>
          <p:cNvSpPr txBox="1">
            <a:spLocks/>
          </p:cNvSpPr>
          <p:nvPr/>
        </p:nvSpPr>
        <p:spPr>
          <a:xfrm>
            <a:off x="452741" y="325352"/>
            <a:ext cx="7909595" cy="100965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HK" b="1" dirty="0">
                <a:latin typeface="Candara" panose="020E0502030303020204" pitchFamily="34" charset="0"/>
              </a:rPr>
              <a:t>Sulphur dioxide, sulphite </a:t>
            </a:r>
          </a:p>
          <a:p>
            <a:r>
              <a:rPr lang="en-HK" b="1" dirty="0">
                <a:latin typeface="Candara" panose="020E0502030303020204" pitchFamily="34" charset="0"/>
              </a:rPr>
              <a:t>and </a:t>
            </a:r>
            <a:r>
              <a:rPr lang="en-HK" b="1" dirty="0" err="1">
                <a:latin typeface="Candara" panose="020E0502030303020204" pitchFamily="34" charset="0"/>
              </a:rPr>
              <a:t>disulphite</a:t>
            </a:r>
            <a:r>
              <a:rPr lang="en-HK" b="1" dirty="0">
                <a:latin typeface="Candara" panose="020E0502030303020204" pitchFamily="34" charset="0"/>
              </a:rPr>
              <a:t> ions </a:t>
            </a:r>
          </a:p>
        </p:txBody>
      </p:sp>
      <mc:AlternateContent xmlns:mc="http://schemas.openxmlformats.org/markup-compatibility/2006">
        <mc:Choice xmlns:a14="http://schemas.microsoft.com/office/drawing/2010/main" Requires="a14">
          <p:sp>
            <p:nvSpPr>
              <p:cNvPr id="11" name="TextBox 10">
                <a:extLst>
                  <a:ext uri="{FF2B5EF4-FFF2-40B4-BE49-F238E27FC236}">
                    <a16:creationId xmlns:a16="http://schemas.microsoft.com/office/drawing/2014/main" id="{AB878D25-9116-2946-D5B3-543645C83691}"/>
                  </a:ext>
                </a:extLst>
              </p:cNvPr>
              <p:cNvSpPr txBox="1"/>
              <p:nvPr/>
            </p:nvSpPr>
            <p:spPr>
              <a:xfrm>
                <a:off x="133538" y="2258245"/>
                <a:ext cx="6945687" cy="4731232"/>
              </a:xfrm>
              <a:prstGeom prst="rect">
                <a:avLst/>
              </a:prstGeom>
              <a:noFill/>
            </p:spPr>
            <p:txBody>
              <a:bodyPr wrap="square">
                <a:spAutoFit/>
              </a:bodyPr>
              <a:lstStyle/>
              <a:p>
                <a:pPr marL="285750" indent="-285750">
                  <a:buFont typeface="Arial" panose="020B0604020202020204" pitchFamily="34" charset="0"/>
                  <a:buChar char="•"/>
                </a:pPr>
                <a:endParaRPr lang="en-HK" dirty="0">
                  <a:solidFill>
                    <a:schemeClr val="tx1"/>
                  </a:solidFill>
                  <a:latin typeface="AdvOTf9433e2d"/>
                </a:endParaRPr>
              </a:p>
              <a:p>
                <a:pPr marL="342900" indent="-342900">
                  <a:buClr>
                    <a:srgbClr val="92D050"/>
                  </a:buClr>
                  <a:buFont typeface="Wingdings" panose="05000000000000000000" pitchFamily="2" charset="2"/>
                  <a:buChar char="§"/>
                </a:pPr>
                <a:r>
                  <a:rPr lang="en-HK" sz="2000" dirty="0">
                    <a:solidFill>
                      <a:schemeClr val="tx1"/>
                    </a:solidFill>
                    <a:latin typeface="AdvOTf9433e2d"/>
                  </a:rPr>
                  <a:t>En</a:t>
                </a:r>
                <a:r>
                  <a:rPr lang="en-HK" sz="2000" dirty="0">
                    <a:solidFill>
                      <a:schemeClr val="tx1"/>
                    </a:solidFill>
                    <a:effectLst/>
                    <a:latin typeface="AdvOTf9433e2d"/>
                  </a:rPr>
                  <a:t>ormous amounts of sulphur compounds are constantly emitted into the atmosphere from natural sources, mainly dimethyl sulphide Me</a:t>
                </a:r>
                <a:r>
                  <a:rPr lang="en-HK" sz="2000" baseline="-25000" dirty="0">
                    <a:solidFill>
                      <a:schemeClr val="tx1"/>
                    </a:solidFill>
                    <a:effectLst/>
                    <a:latin typeface="AdvOTf9433e2d"/>
                  </a:rPr>
                  <a:t>2</a:t>
                </a:r>
                <a:r>
                  <a:rPr lang="en-HK" sz="2000" dirty="0">
                    <a:solidFill>
                      <a:schemeClr val="tx1"/>
                    </a:solidFill>
                    <a:effectLst/>
                    <a:latin typeface="AdvOTf9433e2d"/>
                  </a:rPr>
                  <a:t>S (DMS, ca. 4·10</a:t>
                </a:r>
                <a:r>
                  <a:rPr lang="en-HK" sz="2000" baseline="30000" dirty="0">
                    <a:solidFill>
                      <a:schemeClr val="tx1"/>
                    </a:solidFill>
                    <a:effectLst/>
                    <a:latin typeface="AdvOTf9433e2d"/>
                  </a:rPr>
                  <a:t>7</a:t>
                </a:r>
                <a:r>
                  <a:rPr lang="en-HK" sz="2000" dirty="0">
                    <a:solidFill>
                      <a:schemeClr val="tx1"/>
                    </a:solidFill>
                    <a:effectLst/>
                    <a:latin typeface="AdvOTf9433e2d"/>
                  </a:rPr>
                  <a:t> t</a:t>
                </a:r>
                <a:r>
                  <a:rPr lang="en-HK" sz="2000" dirty="0">
                    <a:solidFill>
                      <a:schemeClr val="tx1"/>
                    </a:solidFill>
                    <a:effectLst/>
                    <a:latin typeface="AdvPS4C9542"/>
                  </a:rPr>
                  <a:t>/</a:t>
                </a:r>
                <a:r>
                  <a:rPr lang="en-HK" sz="2000" dirty="0">
                    <a:solidFill>
                      <a:schemeClr val="tx1"/>
                    </a:solidFill>
                    <a:effectLst/>
                    <a:latin typeface="AdvOTf9433e2d"/>
                  </a:rPr>
                  <a:t>a) from the oceans. DMS is produced by phytoplankton (floating microorganisms) and is oxidized in air to SO</a:t>
                </a:r>
                <a:r>
                  <a:rPr lang="en-HK" sz="2000" baseline="-25000" dirty="0">
                    <a:solidFill>
                      <a:schemeClr val="tx1"/>
                    </a:solidFill>
                    <a:effectLst/>
                    <a:latin typeface="AdvOTf9433e2d"/>
                  </a:rPr>
                  <a:t>2 </a:t>
                </a:r>
                <a:r>
                  <a:rPr lang="en-HK" sz="2000" dirty="0">
                    <a:solidFill>
                      <a:schemeClr val="tx1"/>
                    </a:solidFill>
                    <a:effectLst/>
                    <a:latin typeface="AdvOTf9433e2d"/>
                  </a:rPr>
                  <a:t>and methane </a:t>
                </a:r>
                <a:r>
                  <a:rPr lang="en-HK" sz="2000" dirty="0" err="1">
                    <a:solidFill>
                      <a:schemeClr val="tx1"/>
                    </a:solidFill>
                    <a:effectLst/>
                    <a:latin typeface="AdvOTf9433e2d"/>
                  </a:rPr>
                  <a:t>sulphonic</a:t>
                </a:r>
                <a:r>
                  <a:rPr lang="en-HK" sz="2000" dirty="0">
                    <a:solidFill>
                      <a:schemeClr val="tx1"/>
                    </a:solidFill>
                    <a:effectLst/>
                    <a:latin typeface="AdvOTf9433e2d"/>
                  </a:rPr>
                  <a:t> acid MeSO</a:t>
                </a:r>
                <a:r>
                  <a:rPr lang="en-HK" sz="2000" baseline="-25000" dirty="0">
                    <a:solidFill>
                      <a:schemeClr val="tx1"/>
                    </a:solidFill>
                    <a:effectLst/>
                    <a:latin typeface="AdvOTf9433e2d"/>
                  </a:rPr>
                  <a:t>3</a:t>
                </a:r>
                <a:r>
                  <a:rPr lang="en-HK" sz="2000" dirty="0">
                    <a:solidFill>
                      <a:schemeClr val="tx1"/>
                    </a:solidFill>
                    <a:effectLst/>
                    <a:latin typeface="AdvOTf9433e2d"/>
                  </a:rPr>
                  <a:t>H (MSA). </a:t>
                </a:r>
              </a:p>
              <a:p>
                <a:pPr marL="342900" indent="-342900">
                  <a:buClr>
                    <a:srgbClr val="92D050"/>
                  </a:buClr>
                  <a:buFont typeface="Wingdings" panose="05000000000000000000" pitchFamily="2" charset="2"/>
                  <a:buChar char="§"/>
                </a:pPr>
                <a:r>
                  <a:rPr lang="en-HK" sz="2000" dirty="0">
                    <a:solidFill>
                      <a:schemeClr val="tx1"/>
                    </a:solidFill>
                    <a:effectLst/>
                    <a:latin typeface="AdvOTf9433e2d"/>
                  </a:rPr>
                  <a:t>The oxidation of DMS in the atmosphere is complex due to several parallel reaction channels. Ultimate products are MSA, SO</a:t>
                </a:r>
                <a:r>
                  <a:rPr lang="en-HK" sz="2000" baseline="-25000" dirty="0">
                    <a:solidFill>
                      <a:schemeClr val="tx1"/>
                    </a:solidFill>
                    <a:effectLst/>
                    <a:latin typeface="AdvOTf9433e2d"/>
                  </a:rPr>
                  <a:t>2 ,</a:t>
                </a:r>
                <a:r>
                  <a:rPr lang="en-HK" sz="2000" dirty="0">
                    <a:solidFill>
                      <a:schemeClr val="tx1"/>
                    </a:solidFill>
                    <a:effectLst/>
                    <a:latin typeface="AdvOTf9433e2d"/>
                  </a:rPr>
                  <a:t> and sulphuric acid while dimethyl </a:t>
                </a:r>
                <a:r>
                  <a:rPr lang="en-HK" sz="2000" dirty="0" err="1">
                    <a:solidFill>
                      <a:schemeClr val="tx1"/>
                    </a:solidFill>
                    <a:effectLst/>
                    <a:latin typeface="AdvOTf9433e2d"/>
                  </a:rPr>
                  <a:t>sulphoxide</a:t>
                </a:r>
                <a:r>
                  <a:rPr lang="en-HK" sz="2000" dirty="0">
                    <a:solidFill>
                      <a:schemeClr val="tx1"/>
                    </a:solidFill>
                    <a:effectLst/>
                    <a:latin typeface="AdvOTf9433e2d"/>
                  </a:rPr>
                  <a:t> (DMSO) and dimethyl </a:t>
                </a:r>
                <a:r>
                  <a:rPr lang="en-HK" sz="2000" dirty="0" err="1">
                    <a:solidFill>
                      <a:schemeClr val="tx1"/>
                    </a:solidFill>
                    <a:effectLst/>
                    <a:latin typeface="AdvOTf9433e2d"/>
                  </a:rPr>
                  <a:t>sulphone</a:t>
                </a:r>
                <a:r>
                  <a:rPr lang="en-HK" sz="2000" dirty="0">
                    <a:solidFill>
                      <a:schemeClr val="tx1"/>
                    </a:solidFill>
                    <a:effectLst/>
                    <a:latin typeface="AdvOTf9433e2d"/>
                  </a:rPr>
                  <a:t> (DMSO</a:t>
                </a:r>
                <a:r>
                  <a:rPr lang="en-HK" sz="2000" baseline="-25000" dirty="0">
                    <a:solidFill>
                      <a:schemeClr val="tx1"/>
                    </a:solidFill>
                    <a:effectLst/>
                    <a:latin typeface="AdvOTf9433e2d"/>
                  </a:rPr>
                  <a:t>2</a:t>
                </a:r>
                <a:r>
                  <a:rPr lang="en-HK" sz="2000" dirty="0">
                    <a:solidFill>
                      <a:schemeClr val="tx1"/>
                    </a:solidFill>
                    <a:effectLst/>
                    <a:latin typeface="AdvOTf9433e2d"/>
                  </a:rPr>
                  <a:t>) are intermediates. </a:t>
                </a:r>
              </a:p>
              <a:p>
                <a:pPr marL="342900" indent="-342900">
                  <a:buClr>
                    <a:srgbClr val="92D050"/>
                  </a:buClr>
                  <a:buFont typeface="Wingdings" panose="05000000000000000000" pitchFamily="2" charset="2"/>
                  <a:buChar char="§"/>
                </a:pPr>
                <a:r>
                  <a:rPr lang="en-HK" sz="2000" dirty="0">
                    <a:solidFill>
                      <a:schemeClr val="tx1"/>
                    </a:solidFill>
                    <a:effectLst/>
                    <a:latin typeface="AdvOTf9433e2d"/>
                  </a:rPr>
                  <a:t>CH</a:t>
                </a:r>
                <a:r>
                  <a:rPr lang="en-HK" sz="2000" baseline="-25000" dirty="0">
                    <a:solidFill>
                      <a:schemeClr val="tx1"/>
                    </a:solidFill>
                    <a:effectLst/>
                    <a:latin typeface="AdvOTf9433e2d"/>
                  </a:rPr>
                  <a:t>3</a:t>
                </a:r>
                <a:r>
                  <a:rPr lang="en-HK" sz="2000" dirty="0">
                    <a:solidFill>
                      <a:schemeClr val="tx1"/>
                    </a:solidFill>
                    <a:effectLst/>
                    <a:latin typeface="AdvPS4C9543"/>
                  </a:rPr>
                  <a:t>−</a:t>
                </a:r>
                <a:r>
                  <a:rPr lang="en-HK" sz="2000" dirty="0">
                    <a:solidFill>
                      <a:schemeClr val="tx1"/>
                    </a:solidFill>
                    <a:effectLst/>
                    <a:latin typeface="AdvOTf9433e2d"/>
                  </a:rPr>
                  <a:t>S(OH)</a:t>
                </a:r>
                <a:r>
                  <a:rPr lang="en-HK" sz="2000" dirty="0">
                    <a:solidFill>
                      <a:schemeClr val="tx1"/>
                    </a:solidFill>
                    <a:effectLst/>
                    <a:latin typeface="AdvPS4C9543"/>
                  </a:rPr>
                  <a:t>−</a:t>
                </a:r>
                <a:r>
                  <a:rPr lang="en-HK" sz="2000" dirty="0">
                    <a:solidFill>
                      <a:schemeClr val="tx1"/>
                    </a:solidFill>
                    <a:effectLst/>
                    <a:latin typeface="AdvOTf9433e2d"/>
                  </a:rPr>
                  <a:t>CH</a:t>
                </a:r>
                <a:r>
                  <a:rPr lang="en-HK" sz="2000" baseline="-25000" dirty="0">
                    <a:solidFill>
                      <a:schemeClr val="tx1"/>
                    </a:solidFill>
                    <a:effectLst/>
                    <a:latin typeface="AdvOTf9433e2d"/>
                  </a:rPr>
                  <a:t>3</a:t>
                </a:r>
                <a14:m>
                  <m:oMath xmlns:m="http://schemas.openxmlformats.org/officeDocument/2006/math">
                    <m:r>
                      <a:rPr lang="en-HK" sz="2400" i="1" smtClean="0">
                        <a:solidFill>
                          <a:schemeClr val="tx1"/>
                        </a:solidFill>
                        <a:effectLst/>
                        <a:latin typeface="Cambria Math" panose="02040503050406030204" pitchFamily="18" charset="0"/>
                        <a:ea typeface="Cambria Math" panose="02040503050406030204" pitchFamily="18" charset="0"/>
                      </a:rPr>
                      <m:t>∙</m:t>
                    </m:r>
                  </m:oMath>
                </a14:m>
                <a:r>
                  <a:rPr lang="en-HK" sz="2000" dirty="0">
                    <a:solidFill>
                      <a:schemeClr val="tx1"/>
                    </a:solidFill>
                    <a:effectLst/>
                    <a:latin typeface="AdvOTf9433e2d"/>
                  </a:rPr>
                  <a:t> </a:t>
                </a:r>
                <a14:m>
                  <m:oMath xmlns:m="http://schemas.openxmlformats.org/officeDocument/2006/math">
                    <m:r>
                      <a:rPr lang="en-HK" sz="2000" i="1" dirty="0" smtClean="0">
                        <a:solidFill>
                          <a:schemeClr val="tx1"/>
                        </a:solidFill>
                        <a:effectLst/>
                        <a:latin typeface="Cambria Math" panose="02040503050406030204" pitchFamily="18" charset="0"/>
                        <a:ea typeface="Cambria Math" panose="02040503050406030204" pitchFamily="18" charset="0"/>
                      </a:rPr>
                      <m:t>←</m:t>
                    </m:r>
                  </m:oMath>
                </a14:m>
                <a:r>
                  <a:rPr lang="en-HK" sz="2000" dirty="0">
                    <a:solidFill>
                      <a:schemeClr val="tx1"/>
                    </a:solidFill>
                    <a:effectLst/>
                    <a:latin typeface="AdvPS4C9543"/>
                  </a:rPr>
                  <a:t> </a:t>
                </a:r>
                <a:r>
                  <a:rPr lang="en-HK" sz="2000" dirty="0">
                    <a:solidFill>
                      <a:schemeClr val="tx1"/>
                    </a:solidFill>
                    <a:effectLst/>
                    <a:latin typeface="AdvOTf9433e2d"/>
                  </a:rPr>
                  <a:t>CH</a:t>
                </a:r>
                <a:r>
                  <a:rPr lang="en-HK" sz="2000" baseline="-25000" dirty="0">
                    <a:solidFill>
                      <a:schemeClr val="tx1"/>
                    </a:solidFill>
                    <a:effectLst/>
                    <a:latin typeface="AdvOTf9433e2d"/>
                  </a:rPr>
                  <a:t>3</a:t>
                </a:r>
                <a:r>
                  <a:rPr lang="en-HK" sz="2000" dirty="0">
                    <a:solidFill>
                      <a:schemeClr val="tx1"/>
                    </a:solidFill>
                    <a:effectLst/>
                    <a:latin typeface="AdvPS4C9543"/>
                  </a:rPr>
                  <a:t>−</a:t>
                </a:r>
                <a:r>
                  <a:rPr lang="en-HK" sz="2000" dirty="0">
                    <a:solidFill>
                      <a:schemeClr val="tx1"/>
                    </a:solidFill>
                    <a:effectLst/>
                    <a:latin typeface="AdvOTf9433e2d"/>
                  </a:rPr>
                  <a:t>S</a:t>
                </a:r>
                <a:r>
                  <a:rPr lang="en-HK" sz="2000" dirty="0">
                    <a:solidFill>
                      <a:schemeClr val="tx1"/>
                    </a:solidFill>
                    <a:effectLst/>
                    <a:latin typeface="AdvPS4C9543"/>
                  </a:rPr>
                  <a:t>−</a:t>
                </a:r>
                <a:r>
                  <a:rPr lang="en-HK" sz="2000" dirty="0">
                    <a:solidFill>
                      <a:schemeClr val="tx1"/>
                    </a:solidFill>
                    <a:effectLst/>
                    <a:latin typeface="AdvOTf9433e2d"/>
                  </a:rPr>
                  <a:t>CH</a:t>
                </a:r>
                <a:r>
                  <a:rPr lang="en-HK" sz="2000" baseline="-25000" dirty="0">
                    <a:solidFill>
                      <a:schemeClr val="tx1"/>
                    </a:solidFill>
                    <a:effectLst/>
                    <a:latin typeface="AdvOTf9433e2d"/>
                  </a:rPr>
                  <a:t>3</a:t>
                </a:r>
                <a:r>
                  <a:rPr lang="en-HK" sz="2000" dirty="0">
                    <a:solidFill>
                      <a:schemeClr val="tx1"/>
                    </a:solidFill>
                    <a:effectLst/>
                    <a:latin typeface="AdvOTf9433e2d"/>
                  </a:rPr>
                  <a:t> </a:t>
                </a:r>
                <a:r>
                  <a:rPr lang="en-HK" sz="2000" dirty="0">
                    <a:solidFill>
                      <a:schemeClr val="tx1"/>
                    </a:solidFill>
                    <a:effectLst/>
                    <a:latin typeface="AdvPS4C9543"/>
                  </a:rPr>
                  <a:t>+ </a:t>
                </a:r>
                <a:r>
                  <a:rPr lang="en-HK" sz="2000" dirty="0">
                    <a:solidFill>
                      <a:schemeClr val="tx1"/>
                    </a:solidFill>
                    <a:effectLst/>
                    <a:latin typeface="AdvOTf9433e2d"/>
                  </a:rPr>
                  <a:t>OH</a:t>
                </a:r>
                <a:r>
                  <a:rPr lang="en-HK" sz="2000" dirty="0">
                    <a:solidFill>
                      <a:schemeClr val="tx1"/>
                    </a:solidFill>
                    <a:ea typeface="Cambria Math" panose="02040503050406030204" pitchFamily="18" charset="0"/>
                  </a:rPr>
                  <a:t> </a:t>
                </a:r>
                <a14:m>
                  <m:oMath xmlns:m="http://schemas.openxmlformats.org/officeDocument/2006/math">
                    <m:r>
                      <a:rPr lang="en-HK" sz="2000" i="1">
                        <a:solidFill>
                          <a:schemeClr val="tx1"/>
                        </a:solidFill>
                        <a:latin typeface="Cambria Math" panose="02040503050406030204" pitchFamily="18" charset="0"/>
                        <a:ea typeface="Cambria Math" panose="02040503050406030204" pitchFamily="18" charset="0"/>
                      </a:rPr>
                      <m:t>∙</m:t>
                    </m:r>
                  </m:oMath>
                </a14:m>
                <a:r>
                  <a:rPr lang="en-HK" sz="2000" dirty="0">
                    <a:solidFill>
                      <a:schemeClr val="tx1"/>
                    </a:solidFill>
                    <a:effectLst/>
                    <a:latin typeface="AdvOTf9433e2d"/>
                  </a:rPr>
                  <a:t> </a:t>
                </a:r>
                <a:r>
                  <a:rPr lang="en-HK" sz="2000" dirty="0">
                    <a:solidFill>
                      <a:schemeClr val="tx1"/>
                    </a:solidFill>
                    <a:effectLst/>
                    <a:latin typeface="AdvPS4C9543"/>
                  </a:rPr>
                  <a:t> </a:t>
                </a:r>
                <a14:m>
                  <m:oMath xmlns:m="http://schemas.openxmlformats.org/officeDocument/2006/math">
                    <m:r>
                      <a:rPr lang="en-HK" sz="2000" i="1" dirty="0">
                        <a:solidFill>
                          <a:schemeClr val="tx1"/>
                        </a:solidFill>
                        <a:latin typeface="Cambria Math" panose="02040503050406030204" pitchFamily="18" charset="0"/>
                        <a:ea typeface="Cambria Math" panose="02040503050406030204" pitchFamily="18" charset="0"/>
                      </a:rPr>
                      <m:t>→ </m:t>
                    </m:r>
                  </m:oMath>
                </a14:m>
                <a:r>
                  <a:rPr lang="en-HK" sz="2000" dirty="0">
                    <a:solidFill>
                      <a:schemeClr val="tx1"/>
                    </a:solidFill>
                    <a:effectLst/>
                    <a:latin typeface="AdvOTf9433e2d"/>
                  </a:rPr>
                  <a:t>[CH</a:t>
                </a:r>
                <a:r>
                  <a:rPr lang="en-HK" sz="2000" baseline="-25000" dirty="0">
                    <a:solidFill>
                      <a:schemeClr val="tx1"/>
                    </a:solidFill>
                    <a:effectLst/>
                    <a:latin typeface="AdvOTf9433e2d"/>
                  </a:rPr>
                  <a:t>3</a:t>
                </a:r>
                <a:r>
                  <a:rPr lang="en-HK" sz="2000" dirty="0">
                    <a:solidFill>
                      <a:schemeClr val="tx1"/>
                    </a:solidFill>
                    <a:effectLst/>
                    <a:latin typeface="AdvPS4C9543"/>
                  </a:rPr>
                  <a:t>−</a:t>
                </a:r>
                <a:r>
                  <a:rPr lang="en-HK" sz="2000" dirty="0">
                    <a:solidFill>
                      <a:schemeClr val="tx1"/>
                    </a:solidFill>
                    <a:effectLst/>
                    <a:latin typeface="AdvOTf9433e2d"/>
                  </a:rPr>
                  <a:t>S</a:t>
                </a:r>
                <a:r>
                  <a:rPr lang="en-HK" sz="2000" dirty="0">
                    <a:solidFill>
                      <a:schemeClr val="tx1"/>
                    </a:solidFill>
                    <a:effectLst/>
                    <a:latin typeface="AdvPS4C9543"/>
                  </a:rPr>
                  <a:t>−</a:t>
                </a:r>
                <a:r>
                  <a:rPr lang="en-HK" sz="2000" dirty="0">
                    <a:solidFill>
                      <a:schemeClr val="tx1"/>
                    </a:solidFill>
                    <a:effectLst/>
                    <a:latin typeface="AdvOTf9433e2d"/>
                  </a:rPr>
                  <a:t>CH</a:t>
                </a:r>
                <a:r>
                  <a:rPr lang="en-HK" sz="2000" baseline="-25000" dirty="0">
                    <a:solidFill>
                      <a:schemeClr val="tx1"/>
                    </a:solidFill>
                    <a:effectLst/>
                    <a:latin typeface="AdvOTf9433e2d"/>
                  </a:rPr>
                  <a:t>2</a:t>
                </a:r>
                <a:r>
                  <a:rPr lang="en-HK" sz="2000" dirty="0">
                    <a:solidFill>
                      <a:schemeClr val="tx1"/>
                    </a:solidFill>
                    <a:ea typeface="Cambria Math" panose="02040503050406030204" pitchFamily="18" charset="0"/>
                  </a:rPr>
                  <a:t>]</a:t>
                </a:r>
                <a14:m>
                  <m:oMath xmlns:m="http://schemas.openxmlformats.org/officeDocument/2006/math">
                    <m:r>
                      <a:rPr lang="en-HK" sz="2000" i="1">
                        <a:solidFill>
                          <a:schemeClr val="tx1"/>
                        </a:solidFill>
                        <a:latin typeface="Cambria Math" panose="02040503050406030204" pitchFamily="18" charset="0"/>
                        <a:ea typeface="Cambria Math" panose="02040503050406030204" pitchFamily="18" charset="0"/>
                      </a:rPr>
                      <m:t>∙</m:t>
                    </m:r>
                  </m:oMath>
                </a14:m>
                <a:r>
                  <a:rPr lang="en-HK" sz="2000" dirty="0">
                    <a:solidFill>
                      <a:schemeClr val="tx1"/>
                    </a:solidFill>
                    <a:effectLst/>
                    <a:latin typeface="AdvOTf9433e2d"/>
                  </a:rPr>
                  <a:t> </a:t>
                </a:r>
                <a:r>
                  <a:rPr lang="en-HK" sz="2000" dirty="0">
                    <a:solidFill>
                      <a:schemeClr val="tx1"/>
                    </a:solidFill>
                    <a:effectLst/>
                    <a:latin typeface="AdvPS4C9543"/>
                  </a:rPr>
                  <a:t>+ </a:t>
                </a:r>
                <a:r>
                  <a:rPr lang="en-HK" sz="2000" dirty="0">
                    <a:solidFill>
                      <a:schemeClr val="tx1"/>
                    </a:solidFill>
                    <a:effectLst/>
                    <a:latin typeface="AdvOTf9433e2d"/>
                  </a:rPr>
                  <a:t>H</a:t>
                </a:r>
                <a:r>
                  <a:rPr lang="en-HK" sz="2000" baseline="-25000" dirty="0">
                    <a:solidFill>
                      <a:schemeClr val="tx1"/>
                    </a:solidFill>
                    <a:effectLst/>
                    <a:latin typeface="AdvOTf9433e2d"/>
                  </a:rPr>
                  <a:t>2</a:t>
                </a:r>
                <a:r>
                  <a:rPr lang="en-HK" sz="2000" dirty="0">
                    <a:solidFill>
                      <a:schemeClr val="tx1"/>
                    </a:solidFill>
                    <a:effectLst/>
                    <a:latin typeface="AdvOTf9433e2d"/>
                  </a:rPr>
                  <a:t>O </a:t>
                </a:r>
                <a:endParaRPr lang="en-HK" sz="2400" dirty="0">
                  <a:solidFill>
                    <a:schemeClr val="tx1"/>
                  </a:solidFill>
                </a:endParaRPr>
              </a:p>
              <a:p>
                <a:pPr marL="285750" indent="-285750">
                  <a:buFont typeface="Arial" panose="020B0604020202020204" pitchFamily="34" charset="0"/>
                  <a:buChar char="•"/>
                </a:pPr>
                <a:endParaRPr lang="en-HK" sz="2000" dirty="0">
                  <a:solidFill>
                    <a:schemeClr val="tx1"/>
                  </a:solidFill>
                </a:endParaRPr>
              </a:p>
              <a:p>
                <a:pPr marL="285750" indent="-285750">
                  <a:buFont typeface="Arial" panose="020B0604020202020204" pitchFamily="34" charset="0"/>
                  <a:buChar char="•"/>
                </a:pPr>
                <a:endParaRPr lang="en-HK" sz="2000" dirty="0">
                  <a:solidFill>
                    <a:schemeClr val="tx1"/>
                  </a:solidFill>
                </a:endParaRPr>
              </a:p>
              <a:p>
                <a:pPr marL="285750" indent="-285750">
                  <a:buFont typeface="Arial" panose="020B0604020202020204" pitchFamily="34" charset="0"/>
                  <a:buChar char="•"/>
                </a:pPr>
                <a:endParaRPr lang="en-HK" sz="2000" dirty="0">
                  <a:solidFill>
                    <a:schemeClr val="tx1"/>
                  </a:solidFill>
                </a:endParaRPr>
              </a:p>
            </p:txBody>
          </p:sp>
        </mc:Choice>
        <mc:Fallback>
          <p:sp>
            <p:nvSpPr>
              <p:cNvPr id="11" name="TextBox 10">
                <a:extLst>
                  <a:ext uri="{FF2B5EF4-FFF2-40B4-BE49-F238E27FC236}">
                    <a16:creationId xmlns:a16="http://schemas.microsoft.com/office/drawing/2014/main" id="{AB878D25-9116-2946-D5B3-543645C83691}"/>
                  </a:ext>
                </a:extLst>
              </p:cNvPr>
              <p:cNvSpPr txBox="1">
                <a:spLocks noRot="1" noChangeAspect="1" noMove="1" noResize="1" noEditPoints="1" noAdjustHandles="1" noChangeArrowheads="1" noChangeShapeType="1" noTextEdit="1"/>
              </p:cNvSpPr>
              <p:nvPr/>
            </p:nvSpPr>
            <p:spPr>
              <a:xfrm>
                <a:off x="133538" y="2258245"/>
                <a:ext cx="6945687" cy="4731232"/>
              </a:xfrm>
              <a:prstGeom prst="rect">
                <a:avLst/>
              </a:prstGeom>
              <a:blipFill>
                <a:blip r:embed="rId2"/>
                <a:stretch>
                  <a:fillRect l="-790" r="-351"/>
                </a:stretch>
              </a:blipFill>
            </p:spPr>
            <p:txBody>
              <a:bodyPr/>
              <a:lstStyle/>
              <a:p>
                <a:r>
                  <a:rPr lang="en-GB">
                    <a:noFill/>
                  </a:rPr>
                  <a:t> </a:t>
                </a:r>
              </a:p>
            </p:txBody>
          </p:sp>
        </mc:Fallback>
      </mc:AlternateContent>
      <p:pic>
        <p:nvPicPr>
          <p:cNvPr id="21506" name="Picture 2">
            <a:extLst>
              <a:ext uri="{FF2B5EF4-FFF2-40B4-BE49-F238E27FC236}">
                <a16:creationId xmlns:a16="http://schemas.microsoft.com/office/drawing/2014/main" id="{EDF5277F-D0EB-7DB2-E6E9-F2F27311E3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1933" y="2414535"/>
            <a:ext cx="4773720" cy="35730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F1C212BB-EB92-4FA1-9EDB-0B7279148691}"/>
              </a:ext>
            </a:extLst>
          </p:cNvPr>
          <p:cNvSpPr txBox="1"/>
          <p:nvPr/>
        </p:nvSpPr>
        <p:spPr>
          <a:xfrm>
            <a:off x="7638703" y="6255649"/>
            <a:ext cx="4773720" cy="276999"/>
          </a:xfrm>
          <a:prstGeom prst="rect">
            <a:avLst/>
          </a:prstGeom>
          <a:noFill/>
        </p:spPr>
        <p:txBody>
          <a:bodyPr wrap="square">
            <a:spAutoFit/>
          </a:bodyPr>
          <a:lstStyle/>
          <a:p>
            <a:r>
              <a:rPr lang="en-HK" sz="1200" i="1" dirty="0">
                <a:latin typeface="Roboto" panose="02000000000000000000" pitchFamily="2" charset="0"/>
              </a:rPr>
              <a:t>Figure source: </a:t>
            </a:r>
            <a:r>
              <a:rPr lang="zh-CN" altLang="en-US" sz="1200" i="1" dirty="0">
                <a:latin typeface="Roboto" panose="02000000000000000000" pitchFamily="2" charset="0"/>
              </a:rPr>
              <a:t> </a:t>
            </a:r>
            <a:r>
              <a:rPr lang="en-HK" sz="1200" b="0" i="1" dirty="0">
                <a:effectLst/>
                <a:latin typeface="Roboto" panose="02000000000000000000" pitchFamily="2" charset="0"/>
              </a:rPr>
              <a:t>Environ. Sci. Technol.</a:t>
            </a:r>
            <a:r>
              <a:rPr lang="en-HK" sz="1200" b="0" i="0" dirty="0">
                <a:effectLst/>
                <a:latin typeface="Roboto" panose="02000000000000000000" pitchFamily="2" charset="0"/>
              </a:rPr>
              <a:t> 2022, 56, 19, 13931–13944</a:t>
            </a:r>
            <a:endParaRPr lang="en-US" sz="1200" dirty="0"/>
          </a:p>
        </p:txBody>
      </p:sp>
    </p:spTree>
    <p:extLst>
      <p:ext uri="{BB962C8B-B14F-4D97-AF65-F5344CB8AC3E}">
        <p14:creationId xmlns:p14="http://schemas.microsoft.com/office/powerpoint/2010/main" val="1066395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0696731-B0C5-5327-452A-83508E381555}"/>
              </a:ext>
            </a:extLst>
          </p:cNvPr>
          <p:cNvSpPr txBox="1">
            <a:spLocks/>
          </p:cNvSpPr>
          <p:nvPr/>
        </p:nvSpPr>
        <p:spPr>
          <a:xfrm>
            <a:off x="493339" y="206477"/>
            <a:ext cx="869743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HK" b="1" dirty="0">
                <a:latin typeface="Candara" panose="020E0502030303020204" pitchFamily="34" charset="0"/>
              </a:rPr>
              <a:t>Thiosulphates and </a:t>
            </a:r>
          </a:p>
          <a:p>
            <a:r>
              <a:rPr lang="en-HK" b="1" dirty="0" err="1">
                <a:latin typeface="Candara" panose="020E0502030303020204" pitchFamily="34" charset="0"/>
              </a:rPr>
              <a:t>thiosulphuric</a:t>
            </a:r>
            <a:r>
              <a:rPr lang="en-HK" b="1" dirty="0">
                <a:latin typeface="Candara" panose="020E0502030303020204" pitchFamily="34" charset="0"/>
              </a:rPr>
              <a:t> acid</a:t>
            </a:r>
          </a:p>
        </p:txBody>
      </p:sp>
      <mc:AlternateContent xmlns:mc="http://schemas.openxmlformats.org/markup-compatibility/2006">
        <mc:Choice xmlns:a14="http://schemas.microsoft.com/office/drawing/2010/main" Requires="a14">
          <p:sp>
            <p:nvSpPr>
              <p:cNvPr id="10" name="TextBox 9">
                <a:extLst>
                  <a:ext uri="{FF2B5EF4-FFF2-40B4-BE49-F238E27FC236}">
                    <a16:creationId xmlns:a16="http://schemas.microsoft.com/office/drawing/2014/main" id="{FB1439CE-393D-D295-7FCE-D75216C41CBF}"/>
                  </a:ext>
                </a:extLst>
              </p:cNvPr>
              <p:cNvSpPr txBox="1"/>
              <p:nvPr/>
            </p:nvSpPr>
            <p:spPr>
              <a:xfrm>
                <a:off x="360575" y="1835407"/>
                <a:ext cx="8414458" cy="4807150"/>
              </a:xfrm>
              <a:prstGeom prst="rect">
                <a:avLst/>
              </a:prstGeom>
              <a:noFill/>
            </p:spPr>
            <p:txBody>
              <a:bodyPr wrap="square">
                <a:spAutoFit/>
              </a:bodyPr>
              <a:lstStyle/>
              <a:p>
                <a:pPr marL="342900" indent="-342900">
                  <a:buClr>
                    <a:srgbClr val="92D050"/>
                  </a:buClr>
                  <a:buFont typeface="Wingdings" panose="05000000000000000000" pitchFamily="2" charset="2"/>
                  <a:buChar char="§"/>
                </a:pPr>
                <a:r>
                  <a:rPr lang="en-HK" sz="2000" dirty="0">
                    <a:solidFill>
                      <a:schemeClr val="tx1"/>
                    </a:solidFill>
                    <a:latin typeface="AdvOTf9433e2d"/>
                  </a:rPr>
                  <a:t>Sodium thiosulphate is produced commercially by refluxing a concentrated aqueous Na</a:t>
                </a:r>
                <a:r>
                  <a:rPr lang="en-HK" sz="2000" baseline="-25000" dirty="0">
                    <a:solidFill>
                      <a:schemeClr val="tx1"/>
                    </a:solidFill>
                    <a:latin typeface="AdvOTf9433e2d"/>
                  </a:rPr>
                  <a:t>2</a:t>
                </a:r>
                <a:r>
                  <a:rPr lang="en-HK" sz="2000" dirty="0">
                    <a:solidFill>
                      <a:schemeClr val="tx1"/>
                    </a:solidFill>
                    <a:latin typeface="AdvOTf9433e2d"/>
                  </a:rPr>
                  <a:t>[SO</a:t>
                </a:r>
                <a:r>
                  <a:rPr lang="en-HK" sz="2000" baseline="-25000" dirty="0">
                    <a:solidFill>
                      <a:schemeClr val="tx1"/>
                    </a:solidFill>
                    <a:latin typeface="AdvOTf9433e2d"/>
                  </a:rPr>
                  <a:t>3</a:t>
                </a:r>
                <a:r>
                  <a:rPr lang="en-HK" sz="2000" dirty="0">
                    <a:solidFill>
                      <a:schemeClr val="tx1"/>
                    </a:solidFill>
                    <a:latin typeface="AdvOTf9433e2d"/>
                  </a:rPr>
                  <a:t>] solution with elemental sulphur: </a:t>
                </a:r>
              </a:p>
              <a:p>
                <a:pPr>
                  <a:buClr>
                    <a:srgbClr val="92D050"/>
                  </a:buClr>
                </a:pPr>
                <a:r>
                  <a:rPr lang="en-HK" sz="2000" dirty="0">
                    <a:solidFill>
                      <a:schemeClr val="tx1"/>
                    </a:solidFill>
                    <a:latin typeface="AdvOTf9433e2d"/>
                  </a:rPr>
                  <a:t>	Na</a:t>
                </a:r>
                <a:r>
                  <a:rPr lang="en-HK" sz="2000" baseline="-25000" dirty="0">
                    <a:solidFill>
                      <a:schemeClr val="tx1"/>
                    </a:solidFill>
                    <a:latin typeface="AdvOTf9433e2d"/>
                  </a:rPr>
                  <a:t>2</a:t>
                </a:r>
                <a:r>
                  <a:rPr lang="en-HK" sz="2000" dirty="0">
                    <a:solidFill>
                      <a:schemeClr val="tx1"/>
                    </a:solidFill>
                    <a:latin typeface="AdvOTf9433e2d"/>
                  </a:rPr>
                  <a:t>[SO</a:t>
                </a:r>
                <a:r>
                  <a:rPr lang="en-HK" sz="2000" baseline="-25000" dirty="0">
                    <a:solidFill>
                      <a:schemeClr val="tx1"/>
                    </a:solidFill>
                    <a:latin typeface="AdvOTf9433e2d"/>
                  </a:rPr>
                  <a:t>3</a:t>
                </a:r>
                <a:r>
                  <a:rPr lang="en-HK" sz="2000" dirty="0">
                    <a:solidFill>
                      <a:schemeClr val="tx1"/>
                    </a:solidFill>
                    <a:latin typeface="AdvOTf9433e2d"/>
                  </a:rPr>
                  <a:t>]</a:t>
                </a:r>
                <a:r>
                  <a:rPr lang="en-HK" sz="2000" dirty="0">
                    <a:solidFill>
                      <a:schemeClr val="tx1"/>
                    </a:solidFill>
                    <a:effectLst/>
                    <a:latin typeface="AdvPS4C9543"/>
                  </a:rPr>
                  <a:t> + </a:t>
                </a:r>
                <a14:m>
                  <m:oMath xmlns:m="http://schemas.openxmlformats.org/officeDocument/2006/math">
                    <m:f>
                      <m:fPr>
                        <m:ctrlPr>
                          <a:rPr lang="en-HK" sz="2000" i="1">
                            <a:solidFill>
                              <a:schemeClr val="tx1"/>
                            </a:solidFill>
                            <a:latin typeface="Cambria Math" panose="02040503050406030204" pitchFamily="18" charset="0"/>
                          </a:rPr>
                        </m:ctrlPr>
                      </m:fPr>
                      <m:num>
                        <m:r>
                          <a:rPr lang="en-US" sz="2000" i="1">
                            <a:solidFill>
                              <a:schemeClr val="tx1"/>
                            </a:solidFill>
                            <a:latin typeface="Cambria Math" panose="02040503050406030204" pitchFamily="18" charset="0"/>
                          </a:rPr>
                          <m:t>1</m:t>
                        </m:r>
                      </m:num>
                      <m:den>
                        <m:r>
                          <a:rPr lang="en-US" sz="2000" i="1">
                            <a:solidFill>
                              <a:schemeClr val="tx1"/>
                            </a:solidFill>
                            <a:latin typeface="Cambria Math" panose="02040503050406030204" pitchFamily="18" charset="0"/>
                          </a:rPr>
                          <m:t>8</m:t>
                        </m:r>
                      </m:den>
                    </m:f>
                    <m:r>
                      <a:rPr lang="en-US" sz="2000" i="1">
                        <a:solidFill>
                          <a:schemeClr val="tx1"/>
                        </a:solidFill>
                        <a:latin typeface="Cambria Math" panose="02040503050406030204" pitchFamily="18" charset="0"/>
                      </a:rPr>
                      <m:t> </m:t>
                    </m:r>
                    <m:r>
                      <m:rPr>
                        <m:sty m:val="p"/>
                      </m:rPr>
                      <a:rPr lang="en-US" sz="2000" b="0" i="0" smtClean="0">
                        <a:solidFill>
                          <a:schemeClr val="tx1"/>
                        </a:solidFill>
                        <a:latin typeface="Cambria Math" panose="02040503050406030204" pitchFamily="18" charset="0"/>
                      </a:rPr>
                      <m:t>S</m:t>
                    </m:r>
                    <m:r>
                      <a:rPr lang="en-US" sz="2000" b="0" i="0" baseline="-25000" smtClean="0">
                        <a:solidFill>
                          <a:schemeClr val="tx1"/>
                        </a:solidFill>
                        <a:latin typeface="Cambria Math" panose="02040503050406030204" pitchFamily="18" charset="0"/>
                      </a:rPr>
                      <m:t>8</m:t>
                    </m:r>
                  </m:oMath>
                </a14:m>
                <a:r>
                  <a:rPr lang="en-HK" sz="2000" dirty="0">
                    <a:solidFill>
                      <a:schemeClr val="tx1"/>
                    </a:solidFill>
                    <a:effectLst/>
                    <a:latin typeface="AdvPS4C9543"/>
                  </a:rPr>
                  <a:t> </a:t>
                </a:r>
                <a14:m>
                  <m:oMath xmlns:m="http://schemas.openxmlformats.org/officeDocument/2006/math">
                    <m:r>
                      <a:rPr lang="en-HK" sz="2000" i="1" smtClean="0">
                        <a:solidFill>
                          <a:schemeClr val="tx1"/>
                        </a:solidFill>
                        <a:effectLst/>
                        <a:latin typeface="Cambria Math" panose="02040503050406030204" pitchFamily="18" charset="0"/>
                        <a:ea typeface="Cambria Math" panose="02040503050406030204" pitchFamily="18" charset="0"/>
                      </a:rPr>
                      <m:t>↔</m:t>
                    </m:r>
                  </m:oMath>
                </a14:m>
                <a:r>
                  <a:rPr lang="en-HK" sz="2000" dirty="0">
                    <a:solidFill>
                      <a:schemeClr val="tx1"/>
                    </a:solidFill>
                    <a:effectLst/>
                    <a:latin typeface="AdvOTf9433e2d"/>
                  </a:rPr>
                  <a:t> </a:t>
                </a:r>
                <a:r>
                  <a:rPr lang="en-HK" sz="2000" dirty="0">
                    <a:solidFill>
                      <a:schemeClr val="tx1"/>
                    </a:solidFill>
                    <a:latin typeface="AdvOTf9433e2d"/>
                  </a:rPr>
                  <a:t>Na</a:t>
                </a:r>
                <a:r>
                  <a:rPr lang="en-HK" sz="2000" baseline="-25000" dirty="0">
                    <a:solidFill>
                      <a:schemeClr val="tx1"/>
                    </a:solidFill>
                    <a:latin typeface="AdvOTf9433e2d"/>
                  </a:rPr>
                  <a:t>2</a:t>
                </a:r>
                <a:r>
                  <a:rPr lang="en-HK" sz="2000" dirty="0">
                    <a:solidFill>
                      <a:schemeClr val="tx1"/>
                    </a:solidFill>
                    <a:latin typeface="AdvOTf9433e2d"/>
                  </a:rPr>
                  <a:t>[S</a:t>
                </a:r>
                <a:r>
                  <a:rPr lang="en-HK" sz="2000" baseline="-25000" dirty="0">
                    <a:solidFill>
                      <a:schemeClr val="tx1"/>
                    </a:solidFill>
                    <a:latin typeface="AdvOTf9433e2d"/>
                  </a:rPr>
                  <a:t>2</a:t>
                </a:r>
                <a:r>
                  <a:rPr lang="en-HK" sz="2000" dirty="0">
                    <a:solidFill>
                      <a:schemeClr val="tx1"/>
                    </a:solidFill>
                    <a:latin typeface="AdvOTf9433e2d"/>
                  </a:rPr>
                  <a:t>O</a:t>
                </a:r>
                <a:r>
                  <a:rPr lang="en-HK" sz="2000" baseline="-25000" dirty="0">
                    <a:solidFill>
                      <a:schemeClr val="tx1"/>
                    </a:solidFill>
                    <a:latin typeface="AdvOTf9433e2d"/>
                  </a:rPr>
                  <a:t>3</a:t>
                </a:r>
                <a:r>
                  <a:rPr lang="en-HK" sz="2000" dirty="0">
                    <a:solidFill>
                      <a:schemeClr val="tx1"/>
                    </a:solidFill>
                    <a:latin typeface="AdvOTf9433e2d"/>
                  </a:rPr>
                  <a:t>] </a:t>
                </a:r>
                <a:r>
                  <a:rPr lang="zh-CN" altLang="en-US" sz="2000" dirty="0">
                    <a:solidFill>
                      <a:schemeClr val="tx1"/>
                    </a:solidFill>
                    <a:latin typeface="AdvOTf9433e2d"/>
                  </a:rPr>
                  <a:t>  </a:t>
                </a:r>
                <a:r>
                  <a:rPr lang="en-HK" sz="2000" dirty="0">
                    <a:solidFill>
                      <a:schemeClr val="tx1"/>
                    </a:solidFill>
                    <a:latin typeface="AdvOTf9433e2d"/>
                  </a:rPr>
                  <a:t>(Nucleophilic displacement reactions)</a:t>
                </a:r>
              </a:p>
              <a:p>
                <a:pPr marL="342900" indent="-342900">
                  <a:buClr>
                    <a:srgbClr val="92D050"/>
                  </a:buClr>
                  <a:buFont typeface="Wingdings" panose="05000000000000000000" pitchFamily="2" charset="2"/>
                  <a:buChar char="§"/>
                </a:pPr>
                <a:endParaRPr lang="en-HK" sz="2000" dirty="0">
                  <a:solidFill>
                    <a:schemeClr val="tx1"/>
                  </a:solidFill>
                </a:endParaRPr>
              </a:p>
              <a:p>
                <a:pPr marL="342900" indent="-342900">
                  <a:buClr>
                    <a:srgbClr val="92D050"/>
                  </a:buClr>
                  <a:buFont typeface="Wingdings" panose="05000000000000000000" pitchFamily="2" charset="2"/>
                  <a:buChar char="§"/>
                </a:pPr>
                <a:r>
                  <a:rPr lang="en-HK" sz="2000" dirty="0">
                    <a:solidFill>
                      <a:schemeClr val="tx1"/>
                    </a:solidFill>
                    <a:latin typeface="AdvOTf9433e2d"/>
                  </a:rPr>
                  <a:t>In acidic solution, the ions [HS</a:t>
                </a:r>
                <a:r>
                  <a:rPr lang="en-HK" sz="2000" baseline="-25000" dirty="0">
                    <a:solidFill>
                      <a:schemeClr val="tx1"/>
                    </a:solidFill>
                    <a:latin typeface="AdvOTf9433e2d"/>
                  </a:rPr>
                  <a:t>2</a:t>
                </a:r>
                <a:r>
                  <a:rPr lang="en-HK" sz="2000" dirty="0">
                    <a:solidFill>
                      <a:schemeClr val="tx1"/>
                    </a:solidFill>
                    <a:latin typeface="AdvOTf9433e2d"/>
                  </a:rPr>
                  <a:t>O</a:t>
                </a:r>
                <a:r>
                  <a:rPr lang="en-HK" sz="2000" baseline="-25000" dirty="0">
                    <a:solidFill>
                      <a:schemeClr val="tx1"/>
                    </a:solidFill>
                    <a:latin typeface="AdvOTf9433e2d"/>
                  </a:rPr>
                  <a:t>3</a:t>
                </a:r>
                <a:r>
                  <a:rPr lang="en-HK" sz="2000" dirty="0">
                    <a:solidFill>
                      <a:schemeClr val="tx1"/>
                    </a:solidFill>
                    <a:latin typeface="AdvOTf9433e2d"/>
                  </a:rPr>
                  <a:t>]</a:t>
                </a:r>
                <a:r>
                  <a:rPr lang="en-HK" sz="2000" baseline="30000" dirty="0">
                    <a:solidFill>
                      <a:schemeClr val="tx1"/>
                    </a:solidFill>
                    <a:latin typeface="AdvOTf9433e2d"/>
                  </a:rPr>
                  <a:t>−</a:t>
                </a:r>
                <a:r>
                  <a:rPr lang="en-HK" sz="2000" dirty="0">
                    <a:solidFill>
                      <a:schemeClr val="tx1"/>
                    </a:solidFill>
                    <a:latin typeface="AdvOTf9433e2d"/>
                  </a:rPr>
                  <a:t> and [S</a:t>
                </a:r>
                <a:r>
                  <a:rPr lang="en-HK" sz="2000" baseline="-25000" dirty="0">
                    <a:solidFill>
                      <a:schemeClr val="tx1"/>
                    </a:solidFill>
                    <a:latin typeface="AdvOTf9433e2d"/>
                  </a:rPr>
                  <a:t>2</a:t>
                </a:r>
                <a:r>
                  <a:rPr lang="en-HK" sz="2000" dirty="0">
                    <a:solidFill>
                      <a:schemeClr val="tx1"/>
                    </a:solidFill>
                    <a:latin typeface="AdvOTf9433e2d"/>
                  </a:rPr>
                  <a:t>O</a:t>
                </a:r>
                <a:r>
                  <a:rPr lang="en-HK" sz="2000" baseline="-25000" dirty="0">
                    <a:solidFill>
                      <a:schemeClr val="tx1"/>
                    </a:solidFill>
                    <a:latin typeface="AdvOTf9433e2d"/>
                  </a:rPr>
                  <a:t>3</a:t>
                </a:r>
                <a:r>
                  <a:rPr lang="en-HK" sz="2000" dirty="0">
                    <a:solidFill>
                      <a:schemeClr val="tx1"/>
                    </a:solidFill>
                    <a:latin typeface="AdvOTf9433e2d"/>
                  </a:rPr>
                  <a:t>]</a:t>
                </a:r>
                <a:r>
                  <a:rPr lang="en-HK" sz="2000" baseline="30000" dirty="0">
                    <a:solidFill>
                      <a:schemeClr val="tx1"/>
                    </a:solidFill>
                    <a:latin typeface="AdvOTf9433e2d"/>
                  </a:rPr>
                  <a:t>2−</a:t>
                </a:r>
                <a:r>
                  <a:rPr lang="en-HK" sz="2000" dirty="0">
                    <a:solidFill>
                      <a:schemeClr val="tx1"/>
                    </a:solidFill>
                    <a:latin typeface="AdvOTf9433e2d"/>
                  </a:rPr>
                  <a:t> react with exchange of sulphur atoms to give a mixture of </a:t>
                </a:r>
                <a:r>
                  <a:rPr lang="en-HK" sz="2000" dirty="0" err="1">
                    <a:solidFill>
                      <a:schemeClr val="tx1"/>
                    </a:solidFill>
                    <a:latin typeface="AdvOTf9433e2d"/>
                  </a:rPr>
                  <a:t>sulphane</a:t>
                </a:r>
                <a:r>
                  <a:rPr lang="en-HK" sz="2000" dirty="0">
                    <a:solidFill>
                      <a:schemeClr val="tx1"/>
                    </a:solidFill>
                    <a:latin typeface="AdvOTf9433e2d"/>
                  </a:rPr>
                  <a:t> </a:t>
                </a:r>
                <a:r>
                  <a:rPr lang="en-HK" sz="2000" dirty="0" err="1">
                    <a:solidFill>
                      <a:schemeClr val="tx1"/>
                    </a:solidFill>
                    <a:latin typeface="AdvOTf9433e2d"/>
                  </a:rPr>
                  <a:t>monosulphonate</a:t>
                </a:r>
                <a:r>
                  <a:rPr lang="en-HK" sz="2000" dirty="0">
                    <a:solidFill>
                      <a:schemeClr val="tx1"/>
                    </a:solidFill>
                    <a:latin typeface="AdvOTf9433e2d"/>
                  </a:rPr>
                  <a:t> ions resulting in the growth of a chain of sulphur atoms (the dianions attack the monoanions): </a:t>
                </a:r>
              </a:p>
              <a:p>
                <a:pPr>
                  <a:buClr>
                    <a:srgbClr val="92D050"/>
                  </a:buClr>
                </a:pPr>
                <a:r>
                  <a:rPr lang="en-HK" sz="1800" dirty="0">
                    <a:solidFill>
                      <a:schemeClr val="tx1"/>
                    </a:solidFill>
                    <a:effectLst/>
                    <a:latin typeface="AdvOTf9433e2d"/>
                  </a:rPr>
                  <a:t>	[</a:t>
                </a:r>
                <a:r>
                  <a:rPr lang="en-HK" sz="2000" dirty="0">
                    <a:solidFill>
                      <a:schemeClr val="tx1"/>
                    </a:solidFill>
                    <a:latin typeface="AdvOTf9433e2d"/>
                  </a:rPr>
                  <a:t>HS</a:t>
                </a:r>
                <a:r>
                  <a:rPr lang="en-HK" sz="2000" baseline="-25000" dirty="0">
                    <a:solidFill>
                      <a:schemeClr val="tx1"/>
                    </a:solidFill>
                    <a:latin typeface="AdvOTf9433e2d"/>
                  </a:rPr>
                  <a:t>2</a:t>
                </a:r>
                <a:r>
                  <a:rPr lang="en-HK" sz="2000" dirty="0">
                    <a:solidFill>
                      <a:schemeClr val="tx1"/>
                    </a:solidFill>
                    <a:latin typeface="AdvOTf9433e2d"/>
                  </a:rPr>
                  <a:t>O</a:t>
                </a:r>
                <a:r>
                  <a:rPr lang="en-HK" sz="2000" baseline="-25000" dirty="0">
                    <a:solidFill>
                      <a:schemeClr val="tx1"/>
                    </a:solidFill>
                    <a:latin typeface="AdvOTf9433e2d"/>
                  </a:rPr>
                  <a:t>3</a:t>
                </a:r>
                <a:r>
                  <a:rPr lang="en-HK" sz="2000" dirty="0">
                    <a:solidFill>
                      <a:schemeClr val="tx1"/>
                    </a:solidFill>
                    <a:latin typeface="AdvOTf9433e2d"/>
                  </a:rPr>
                  <a:t>]</a:t>
                </a:r>
                <a:r>
                  <a:rPr lang="en-HK" sz="2000" baseline="30000" dirty="0">
                    <a:solidFill>
                      <a:schemeClr val="tx1"/>
                    </a:solidFill>
                    <a:latin typeface="AdvOTf9433e2d"/>
                  </a:rPr>
                  <a:t>−</a:t>
                </a:r>
                <a:r>
                  <a:rPr lang="en-HK" sz="2000" dirty="0">
                    <a:solidFill>
                      <a:schemeClr val="tx1"/>
                    </a:solidFill>
                    <a:latin typeface="AdvOTf9433e2d"/>
                  </a:rPr>
                  <a:t> + [S</a:t>
                </a:r>
                <a:r>
                  <a:rPr lang="en-HK" sz="2000" baseline="-25000" dirty="0">
                    <a:solidFill>
                      <a:schemeClr val="tx1"/>
                    </a:solidFill>
                    <a:latin typeface="AdvOTf9433e2d"/>
                  </a:rPr>
                  <a:t>2</a:t>
                </a:r>
                <a:r>
                  <a:rPr lang="en-HK" sz="2000" dirty="0">
                    <a:solidFill>
                      <a:schemeClr val="tx1"/>
                    </a:solidFill>
                    <a:latin typeface="AdvOTf9433e2d"/>
                  </a:rPr>
                  <a:t>O</a:t>
                </a:r>
                <a:r>
                  <a:rPr lang="en-HK" sz="2000" baseline="-25000" dirty="0">
                    <a:solidFill>
                      <a:schemeClr val="tx1"/>
                    </a:solidFill>
                    <a:latin typeface="AdvOTf9433e2d"/>
                  </a:rPr>
                  <a:t>3</a:t>
                </a:r>
                <a:r>
                  <a:rPr lang="en-HK" sz="2000" dirty="0">
                    <a:solidFill>
                      <a:schemeClr val="tx1"/>
                    </a:solidFill>
                    <a:latin typeface="AdvOTf9433e2d"/>
                  </a:rPr>
                  <a:t>]</a:t>
                </a:r>
                <a:r>
                  <a:rPr lang="en-HK" sz="2000" baseline="30000" dirty="0">
                    <a:solidFill>
                      <a:schemeClr val="tx1"/>
                    </a:solidFill>
                    <a:latin typeface="AdvOTf9433e2d"/>
                  </a:rPr>
                  <a:t>2−</a:t>
                </a:r>
                <a:r>
                  <a:rPr lang="en-HK" sz="2000" dirty="0">
                    <a:solidFill>
                      <a:schemeClr val="tx1"/>
                    </a:solidFill>
                    <a:latin typeface="AdvOTf9433e2d"/>
                  </a:rPr>
                  <a:t> </a:t>
                </a:r>
                <a14:m>
                  <m:oMath xmlns:m="http://schemas.openxmlformats.org/officeDocument/2006/math">
                    <m:r>
                      <a:rPr lang="en-HK" sz="2000" i="1" smtClean="0">
                        <a:solidFill>
                          <a:schemeClr val="tx1"/>
                        </a:solidFill>
                        <a:effectLst/>
                        <a:latin typeface="Cambria Math" panose="02040503050406030204" pitchFamily="18" charset="0"/>
                        <a:ea typeface="Cambria Math" panose="02040503050406030204" pitchFamily="18" charset="0"/>
                      </a:rPr>
                      <m:t>↔</m:t>
                    </m:r>
                  </m:oMath>
                </a14:m>
                <a:r>
                  <a:rPr lang="en-HK" sz="2000" dirty="0">
                    <a:solidFill>
                      <a:schemeClr val="tx1"/>
                    </a:solidFill>
                    <a:latin typeface="AdvOTf9433e2d"/>
                  </a:rPr>
                  <a:t> [HS</a:t>
                </a:r>
                <a:r>
                  <a:rPr lang="en-HK" sz="2000" baseline="-25000" dirty="0">
                    <a:solidFill>
                      <a:schemeClr val="tx1"/>
                    </a:solidFill>
                    <a:latin typeface="AdvOTf9433e2d"/>
                  </a:rPr>
                  <a:t>3</a:t>
                </a:r>
                <a:r>
                  <a:rPr lang="en-HK" sz="2000" dirty="0">
                    <a:solidFill>
                      <a:schemeClr val="tx1"/>
                    </a:solidFill>
                    <a:latin typeface="AdvOTf9433e2d"/>
                  </a:rPr>
                  <a:t>O</a:t>
                </a:r>
                <a:r>
                  <a:rPr lang="en-HK" sz="2000" baseline="-25000" dirty="0">
                    <a:solidFill>
                      <a:schemeClr val="tx1"/>
                    </a:solidFill>
                    <a:latin typeface="AdvOTf9433e2d"/>
                  </a:rPr>
                  <a:t>3</a:t>
                </a:r>
                <a:r>
                  <a:rPr lang="en-HK" sz="2000" dirty="0">
                    <a:solidFill>
                      <a:schemeClr val="tx1"/>
                    </a:solidFill>
                    <a:latin typeface="AdvOTf9433e2d"/>
                  </a:rPr>
                  <a:t>]</a:t>
                </a:r>
                <a:r>
                  <a:rPr lang="en-HK" sz="2000" baseline="30000" dirty="0">
                    <a:solidFill>
                      <a:schemeClr val="tx1"/>
                    </a:solidFill>
                    <a:latin typeface="AdvOTf9433e2d"/>
                  </a:rPr>
                  <a:t>−</a:t>
                </a:r>
                <a:r>
                  <a:rPr lang="en-HK" sz="2000" dirty="0">
                    <a:solidFill>
                      <a:schemeClr val="tx1"/>
                    </a:solidFill>
                    <a:latin typeface="AdvOTf9433e2d"/>
                  </a:rPr>
                  <a:t> + [SO</a:t>
                </a:r>
                <a:r>
                  <a:rPr lang="en-HK" sz="2000" baseline="-25000" dirty="0">
                    <a:solidFill>
                      <a:schemeClr val="tx1"/>
                    </a:solidFill>
                    <a:latin typeface="AdvOTf9433e2d"/>
                  </a:rPr>
                  <a:t>3</a:t>
                </a:r>
                <a:r>
                  <a:rPr lang="en-HK" sz="2000" dirty="0">
                    <a:solidFill>
                      <a:schemeClr val="tx1"/>
                    </a:solidFill>
                    <a:latin typeface="AdvOTf9433e2d"/>
                  </a:rPr>
                  <a:t>]</a:t>
                </a:r>
                <a:r>
                  <a:rPr lang="en-HK" sz="2000" baseline="30000" dirty="0">
                    <a:solidFill>
                      <a:schemeClr val="tx1"/>
                    </a:solidFill>
                    <a:latin typeface="AdvOTf9433e2d"/>
                  </a:rPr>
                  <a:t>2−</a:t>
                </a:r>
                <a:r>
                  <a:rPr lang="en-HK" sz="2000" dirty="0">
                    <a:solidFill>
                      <a:schemeClr val="tx1"/>
                    </a:solidFill>
                    <a:latin typeface="AdvOTf9433e2d"/>
                  </a:rPr>
                  <a:t>	</a:t>
                </a:r>
              </a:p>
              <a:p>
                <a:pPr>
                  <a:buClr>
                    <a:srgbClr val="92D050"/>
                  </a:buClr>
                </a:pPr>
                <a:r>
                  <a:rPr lang="en-HK" sz="2000" dirty="0">
                    <a:solidFill>
                      <a:schemeClr val="tx1"/>
                    </a:solidFill>
                    <a:latin typeface="AdvOTf9433e2d"/>
                  </a:rPr>
                  <a:t>	[HS</a:t>
                </a:r>
                <a:r>
                  <a:rPr lang="en-HK" sz="2000" baseline="-25000" dirty="0">
                    <a:solidFill>
                      <a:schemeClr val="tx1"/>
                    </a:solidFill>
                    <a:latin typeface="AdvOTf9433e2d"/>
                  </a:rPr>
                  <a:t>3</a:t>
                </a:r>
                <a:r>
                  <a:rPr lang="en-HK" sz="2000" dirty="0">
                    <a:solidFill>
                      <a:schemeClr val="tx1"/>
                    </a:solidFill>
                    <a:latin typeface="AdvOTf9433e2d"/>
                  </a:rPr>
                  <a:t>O</a:t>
                </a:r>
                <a:r>
                  <a:rPr lang="en-HK" sz="2000" baseline="-25000" dirty="0">
                    <a:solidFill>
                      <a:schemeClr val="tx1"/>
                    </a:solidFill>
                    <a:latin typeface="AdvOTf9433e2d"/>
                  </a:rPr>
                  <a:t>3</a:t>
                </a:r>
                <a:r>
                  <a:rPr lang="en-HK" sz="2000" dirty="0">
                    <a:solidFill>
                      <a:schemeClr val="tx1"/>
                    </a:solidFill>
                    <a:latin typeface="AdvOTf9433e2d"/>
                  </a:rPr>
                  <a:t>]</a:t>
                </a:r>
                <a:r>
                  <a:rPr lang="en-HK" sz="2000" baseline="30000" dirty="0">
                    <a:solidFill>
                      <a:schemeClr val="tx1"/>
                    </a:solidFill>
                    <a:latin typeface="AdvOTf9433e2d"/>
                  </a:rPr>
                  <a:t>−</a:t>
                </a:r>
                <a:r>
                  <a:rPr lang="en-HK" sz="2000" dirty="0">
                    <a:solidFill>
                      <a:schemeClr val="tx1"/>
                    </a:solidFill>
                    <a:latin typeface="AdvOTf9433e2d"/>
                  </a:rPr>
                  <a:t> + [S</a:t>
                </a:r>
                <a:r>
                  <a:rPr lang="en-HK" sz="2000" baseline="-25000" dirty="0">
                    <a:solidFill>
                      <a:schemeClr val="tx1"/>
                    </a:solidFill>
                    <a:latin typeface="AdvOTf9433e2d"/>
                  </a:rPr>
                  <a:t>2</a:t>
                </a:r>
                <a:r>
                  <a:rPr lang="en-HK" sz="2000" dirty="0">
                    <a:solidFill>
                      <a:schemeClr val="tx1"/>
                    </a:solidFill>
                    <a:latin typeface="AdvOTf9433e2d"/>
                  </a:rPr>
                  <a:t>O</a:t>
                </a:r>
                <a:r>
                  <a:rPr lang="en-HK" sz="2000" baseline="-25000" dirty="0">
                    <a:solidFill>
                      <a:schemeClr val="tx1"/>
                    </a:solidFill>
                    <a:latin typeface="AdvOTf9433e2d"/>
                  </a:rPr>
                  <a:t>3</a:t>
                </a:r>
                <a:r>
                  <a:rPr lang="en-HK" sz="2000" dirty="0">
                    <a:solidFill>
                      <a:schemeClr val="tx1"/>
                    </a:solidFill>
                    <a:latin typeface="AdvOTf9433e2d"/>
                  </a:rPr>
                  <a:t>]</a:t>
                </a:r>
                <a:r>
                  <a:rPr lang="en-HK" sz="2000" baseline="30000" dirty="0">
                    <a:solidFill>
                      <a:schemeClr val="tx1"/>
                    </a:solidFill>
                    <a:latin typeface="AdvOTf9433e2d"/>
                  </a:rPr>
                  <a:t>2−</a:t>
                </a:r>
                <a:r>
                  <a:rPr lang="en-HK" sz="2000" dirty="0">
                    <a:solidFill>
                      <a:schemeClr val="tx1"/>
                    </a:solidFill>
                    <a:latin typeface="AdvOTf9433e2d"/>
                  </a:rPr>
                  <a:t> </a:t>
                </a:r>
                <a14:m>
                  <m:oMath xmlns:m="http://schemas.openxmlformats.org/officeDocument/2006/math">
                    <m:r>
                      <a:rPr lang="en-HK" sz="2000" i="1" smtClean="0">
                        <a:solidFill>
                          <a:schemeClr val="tx1"/>
                        </a:solidFill>
                        <a:effectLst/>
                        <a:latin typeface="Cambria Math" panose="02040503050406030204" pitchFamily="18" charset="0"/>
                        <a:ea typeface="Cambria Math" panose="02040503050406030204" pitchFamily="18" charset="0"/>
                      </a:rPr>
                      <m:t>↔</m:t>
                    </m:r>
                  </m:oMath>
                </a14:m>
                <a:r>
                  <a:rPr lang="en-HK" sz="2000" dirty="0">
                    <a:solidFill>
                      <a:schemeClr val="tx1"/>
                    </a:solidFill>
                    <a:latin typeface="AdvOTf9433e2d"/>
                  </a:rPr>
                  <a:t> [HS</a:t>
                </a:r>
                <a:r>
                  <a:rPr lang="en-HK" sz="2000" baseline="-25000" dirty="0">
                    <a:solidFill>
                      <a:schemeClr val="tx1"/>
                    </a:solidFill>
                    <a:latin typeface="AdvOTf9433e2d"/>
                  </a:rPr>
                  <a:t>4</a:t>
                </a:r>
                <a:r>
                  <a:rPr lang="en-HK" sz="2000" dirty="0">
                    <a:solidFill>
                      <a:schemeClr val="tx1"/>
                    </a:solidFill>
                    <a:latin typeface="AdvOTf9433e2d"/>
                  </a:rPr>
                  <a:t>O</a:t>
                </a:r>
                <a:r>
                  <a:rPr lang="en-HK" sz="2000" baseline="-25000" dirty="0">
                    <a:solidFill>
                      <a:schemeClr val="tx1"/>
                    </a:solidFill>
                    <a:latin typeface="AdvOTf9433e2d"/>
                  </a:rPr>
                  <a:t>3</a:t>
                </a:r>
                <a:r>
                  <a:rPr lang="en-HK" sz="2000" dirty="0">
                    <a:solidFill>
                      <a:schemeClr val="tx1"/>
                    </a:solidFill>
                    <a:latin typeface="AdvOTf9433e2d"/>
                  </a:rPr>
                  <a:t>]</a:t>
                </a:r>
                <a:r>
                  <a:rPr lang="en-HK" sz="2000" baseline="30000" dirty="0">
                    <a:solidFill>
                      <a:schemeClr val="tx1"/>
                    </a:solidFill>
                    <a:latin typeface="AdvOTf9433e2d"/>
                  </a:rPr>
                  <a:t>−</a:t>
                </a:r>
                <a:r>
                  <a:rPr lang="en-HK" sz="2000" dirty="0">
                    <a:solidFill>
                      <a:schemeClr val="tx1"/>
                    </a:solidFill>
                    <a:latin typeface="AdvOTf9433e2d"/>
                  </a:rPr>
                  <a:t> + [SO</a:t>
                </a:r>
                <a:r>
                  <a:rPr lang="en-HK" sz="2000" baseline="-25000" dirty="0">
                    <a:solidFill>
                      <a:schemeClr val="tx1"/>
                    </a:solidFill>
                    <a:latin typeface="AdvOTf9433e2d"/>
                  </a:rPr>
                  <a:t>3</a:t>
                </a:r>
                <a:r>
                  <a:rPr lang="en-HK" sz="2000" dirty="0">
                    <a:solidFill>
                      <a:schemeClr val="tx1"/>
                    </a:solidFill>
                    <a:latin typeface="AdvOTf9433e2d"/>
                  </a:rPr>
                  <a:t>]</a:t>
                </a:r>
                <a:r>
                  <a:rPr lang="en-HK" sz="2000" baseline="30000" dirty="0">
                    <a:solidFill>
                      <a:schemeClr val="tx1"/>
                    </a:solidFill>
                    <a:latin typeface="AdvOTf9433e2d"/>
                  </a:rPr>
                  <a:t>2−</a:t>
                </a:r>
                <a:r>
                  <a:rPr lang="en-HK" sz="2000" dirty="0">
                    <a:solidFill>
                      <a:schemeClr val="tx1"/>
                    </a:solidFill>
                    <a:latin typeface="AdvOTf9433e2d"/>
                  </a:rPr>
                  <a:t> </a:t>
                </a:r>
              </a:p>
              <a:p>
                <a:pPr marL="342900" indent="-342900">
                  <a:buClr>
                    <a:srgbClr val="92D050"/>
                  </a:buClr>
                  <a:buFont typeface="Wingdings" panose="05000000000000000000" pitchFamily="2" charset="2"/>
                  <a:buChar char="§"/>
                </a:pPr>
                <a:endParaRPr lang="en-HK" sz="2000" dirty="0">
                  <a:solidFill>
                    <a:schemeClr val="tx1"/>
                  </a:solidFill>
                  <a:latin typeface="AdvOTf9433e2d"/>
                </a:endParaRPr>
              </a:p>
              <a:p>
                <a:pPr marL="342900" indent="-342900">
                  <a:buClr>
                    <a:srgbClr val="92D050"/>
                  </a:buClr>
                  <a:buFont typeface="Wingdings" panose="05000000000000000000" pitchFamily="2" charset="2"/>
                  <a:buChar char="§"/>
                </a:pPr>
                <a:r>
                  <a:rPr lang="en-HK" sz="2000" dirty="0">
                    <a:solidFill>
                      <a:schemeClr val="tx1"/>
                    </a:solidFill>
                    <a:latin typeface="AdvOTf9433e2d"/>
                  </a:rPr>
                  <a:t>After the sulphur chain of the anions [HS</a:t>
                </a:r>
                <a:r>
                  <a:rPr lang="en-HK" sz="2000" baseline="-25000" dirty="0">
                    <a:solidFill>
                      <a:schemeClr val="tx1"/>
                    </a:solidFill>
                    <a:latin typeface="AdvOTf9433e2d"/>
                  </a:rPr>
                  <a:t>n</a:t>
                </a:r>
                <a:r>
                  <a:rPr lang="en-HK" sz="2000" dirty="0">
                    <a:solidFill>
                      <a:schemeClr val="tx1"/>
                    </a:solidFill>
                    <a:latin typeface="AdvOTf9433e2d"/>
                  </a:rPr>
                  <a:t>O</a:t>
                </a:r>
                <a:r>
                  <a:rPr lang="en-HK" sz="2000" baseline="-25000" dirty="0">
                    <a:solidFill>
                      <a:schemeClr val="tx1"/>
                    </a:solidFill>
                    <a:latin typeface="AdvOTf9433e2d"/>
                  </a:rPr>
                  <a:t>3</a:t>
                </a:r>
                <a:r>
                  <a:rPr lang="en-HK" sz="2000" dirty="0">
                    <a:solidFill>
                      <a:schemeClr val="tx1"/>
                    </a:solidFill>
                    <a:latin typeface="AdvOTf9433e2d"/>
                  </a:rPr>
                  <a:t>]</a:t>
                </a:r>
                <a:r>
                  <a:rPr lang="en-HK" sz="2000" baseline="30000" dirty="0">
                    <a:solidFill>
                      <a:schemeClr val="tx1"/>
                    </a:solidFill>
                    <a:latin typeface="AdvOTf9433e2d"/>
                  </a:rPr>
                  <a:t>-</a:t>
                </a:r>
                <a:r>
                  <a:rPr lang="en-HK" sz="2000" dirty="0">
                    <a:solidFill>
                      <a:schemeClr val="tx1"/>
                    </a:solidFill>
                    <a:latin typeface="AdvOTf9433e2d"/>
                  </a:rPr>
                  <a:t> has reached a length of at least 7, 8 or 9 atoms, the cyclic molecules S</a:t>
                </a:r>
                <a:r>
                  <a:rPr lang="en-HK" sz="2000" baseline="-25000" dirty="0">
                    <a:solidFill>
                      <a:schemeClr val="tx1"/>
                    </a:solidFill>
                    <a:latin typeface="AdvOTf9433e2d"/>
                  </a:rPr>
                  <a:t>6</a:t>
                </a:r>
                <a:r>
                  <a:rPr lang="en-HK" sz="2000" dirty="0">
                    <a:solidFill>
                      <a:schemeClr val="tx1"/>
                    </a:solidFill>
                    <a:latin typeface="AdvOTf9433e2d"/>
                  </a:rPr>
                  <a:t>, S</a:t>
                </a:r>
                <a:r>
                  <a:rPr lang="en-HK" sz="2000" baseline="-25000" dirty="0">
                    <a:solidFill>
                      <a:schemeClr val="tx1"/>
                    </a:solidFill>
                    <a:latin typeface="AdvOTf9433e2d"/>
                  </a:rPr>
                  <a:t>7</a:t>
                </a:r>
                <a:r>
                  <a:rPr lang="en-HK" sz="2000" dirty="0">
                    <a:solidFill>
                      <a:schemeClr val="tx1"/>
                    </a:solidFill>
                    <a:latin typeface="AdvOTf9433e2d"/>
                  </a:rPr>
                  <a:t> and S</a:t>
                </a:r>
                <a:r>
                  <a:rPr lang="en-HK" sz="2000" baseline="-25000" dirty="0">
                    <a:solidFill>
                      <a:schemeClr val="tx1"/>
                    </a:solidFill>
                    <a:latin typeface="AdvOTf9433e2d"/>
                  </a:rPr>
                  <a:t>8</a:t>
                </a:r>
                <a:r>
                  <a:rPr lang="en-HK" sz="2000" dirty="0">
                    <a:solidFill>
                      <a:schemeClr val="tx1"/>
                    </a:solidFill>
                    <a:latin typeface="AdvOTf9433e2d"/>
                  </a:rPr>
                  <a:t> can be split off. </a:t>
                </a:r>
              </a:p>
              <a:p>
                <a:pPr>
                  <a:buClr>
                    <a:srgbClr val="92D050"/>
                  </a:buClr>
                </a:pPr>
                <a:r>
                  <a:rPr lang="en-HK" sz="2000" dirty="0">
                    <a:solidFill>
                      <a:schemeClr val="tx1"/>
                    </a:solidFill>
                    <a:latin typeface="AdvOTf9433e2d"/>
                  </a:rPr>
                  <a:t>	[H−S</a:t>
                </a:r>
                <a:r>
                  <a:rPr lang="en-HK" sz="2000" baseline="-25000" dirty="0">
                    <a:solidFill>
                      <a:schemeClr val="tx1"/>
                    </a:solidFill>
                    <a:latin typeface="AdvOTf9433e2d"/>
                  </a:rPr>
                  <a:t>n</a:t>
                </a:r>
                <a:r>
                  <a:rPr lang="en-HK" sz="2000" dirty="0">
                    <a:solidFill>
                      <a:schemeClr val="tx1"/>
                    </a:solidFill>
                    <a:latin typeface="AdvOTf9433e2d"/>
                  </a:rPr>
                  <a:t>−SO</a:t>
                </a:r>
                <a:r>
                  <a:rPr lang="en-HK" sz="2000" baseline="-25000" dirty="0">
                    <a:solidFill>
                      <a:schemeClr val="tx1"/>
                    </a:solidFill>
                    <a:latin typeface="AdvOTf9433e2d"/>
                  </a:rPr>
                  <a:t>3</a:t>
                </a:r>
                <a:r>
                  <a:rPr lang="en-HK" sz="2000" dirty="0">
                    <a:solidFill>
                      <a:schemeClr val="tx1"/>
                    </a:solidFill>
                    <a:latin typeface="AdvOTf9433e2d"/>
                  </a:rPr>
                  <a:t>] </a:t>
                </a:r>
                <a14:m>
                  <m:oMath xmlns:m="http://schemas.openxmlformats.org/officeDocument/2006/math">
                    <m:r>
                      <a:rPr lang="en-HK" sz="2000" i="1" smtClean="0">
                        <a:solidFill>
                          <a:schemeClr val="tx1"/>
                        </a:solidFill>
                        <a:effectLst/>
                        <a:latin typeface="Cambria Math" panose="02040503050406030204" pitchFamily="18" charset="0"/>
                        <a:ea typeface="Cambria Math" panose="02040503050406030204" pitchFamily="18" charset="0"/>
                      </a:rPr>
                      <m:t>↔</m:t>
                    </m:r>
                  </m:oMath>
                </a14:m>
                <a:r>
                  <a:rPr lang="en-HK" sz="2000" dirty="0">
                    <a:solidFill>
                      <a:schemeClr val="tx1"/>
                    </a:solidFill>
                    <a:latin typeface="AdvOTf9433e2d"/>
                  </a:rPr>
                  <a:t> cyclo−S</a:t>
                </a:r>
                <a:r>
                  <a:rPr lang="en-HK" sz="2000" baseline="-25000" dirty="0">
                    <a:solidFill>
                      <a:schemeClr val="tx1"/>
                    </a:solidFill>
                    <a:latin typeface="AdvOTf9433e2d"/>
                  </a:rPr>
                  <a:t>n</a:t>
                </a:r>
                <a:r>
                  <a:rPr lang="en-HK" sz="2000" dirty="0">
                    <a:solidFill>
                      <a:schemeClr val="tx1"/>
                    </a:solidFill>
                    <a:latin typeface="AdvOTf9433e2d"/>
                  </a:rPr>
                  <a:t> + [SO</a:t>
                </a:r>
                <a:r>
                  <a:rPr lang="en-HK" sz="2000" baseline="-25000" dirty="0">
                    <a:solidFill>
                      <a:schemeClr val="tx1"/>
                    </a:solidFill>
                    <a:latin typeface="AdvOTf9433e2d"/>
                  </a:rPr>
                  <a:t>3</a:t>
                </a:r>
                <a:r>
                  <a:rPr lang="en-HK" sz="2000" dirty="0">
                    <a:solidFill>
                      <a:schemeClr val="tx1"/>
                    </a:solidFill>
                    <a:latin typeface="AdvOTf9433e2d"/>
                  </a:rPr>
                  <a:t>H]</a:t>
                </a:r>
                <a:r>
                  <a:rPr lang="en-HK" sz="2000" baseline="30000" dirty="0">
                    <a:solidFill>
                      <a:schemeClr val="tx1"/>
                    </a:solidFill>
                    <a:latin typeface="AdvOTf9433e2d"/>
                  </a:rPr>
                  <a:t>-</a:t>
                </a:r>
                <a:r>
                  <a:rPr lang="en-HK" sz="2000" dirty="0">
                    <a:solidFill>
                      <a:schemeClr val="tx1"/>
                    </a:solidFill>
                    <a:latin typeface="AdvOTf9433e2d"/>
                  </a:rPr>
                  <a:t> 	</a:t>
                </a:r>
                <a:r>
                  <a:rPr lang="zh-CN" altLang="en-US" sz="2000" dirty="0">
                    <a:solidFill>
                      <a:schemeClr val="tx1"/>
                    </a:solidFill>
                    <a:latin typeface="AdvOTf9433e2d"/>
                  </a:rPr>
                  <a:t>（</a:t>
                </a:r>
                <a:r>
                  <a:rPr lang="en-HK" sz="2000" dirty="0">
                    <a:solidFill>
                      <a:schemeClr val="tx1"/>
                    </a:solidFill>
                    <a:latin typeface="AdvOTf9433e2d"/>
                  </a:rPr>
                  <a:t>n&gt;5) </a:t>
                </a:r>
              </a:p>
              <a:p>
                <a:pPr marL="285750" indent="-285750">
                  <a:buFont typeface="Arial" panose="020B0604020202020204" pitchFamily="34" charset="0"/>
                  <a:buChar char="•"/>
                </a:pPr>
                <a:endParaRPr lang="en-HK" dirty="0">
                  <a:solidFill>
                    <a:schemeClr val="tx1"/>
                  </a:solidFill>
                </a:endParaRPr>
              </a:p>
            </p:txBody>
          </p:sp>
        </mc:Choice>
        <mc:Fallback>
          <p:sp>
            <p:nvSpPr>
              <p:cNvPr id="10" name="TextBox 9">
                <a:extLst>
                  <a:ext uri="{FF2B5EF4-FFF2-40B4-BE49-F238E27FC236}">
                    <a16:creationId xmlns:a16="http://schemas.microsoft.com/office/drawing/2014/main" id="{FB1439CE-393D-D295-7FCE-D75216C41CBF}"/>
                  </a:ext>
                </a:extLst>
              </p:cNvPr>
              <p:cNvSpPr txBox="1">
                <a:spLocks noRot="1" noChangeAspect="1" noMove="1" noResize="1" noEditPoints="1" noAdjustHandles="1" noChangeArrowheads="1" noChangeShapeType="1" noTextEdit="1"/>
              </p:cNvSpPr>
              <p:nvPr/>
            </p:nvSpPr>
            <p:spPr>
              <a:xfrm>
                <a:off x="360575" y="1835407"/>
                <a:ext cx="8414458" cy="4807150"/>
              </a:xfrm>
              <a:prstGeom prst="rect">
                <a:avLst/>
              </a:prstGeom>
              <a:blipFill>
                <a:blip r:embed="rId3"/>
                <a:stretch>
                  <a:fillRect l="-652" t="-634" r="-290"/>
                </a:stretch>
              </a:blipFill>
            </p:spPr>
            <p:txBody>
              <a:bodyPr/>
              <a:lstStyle/>
              <a:p>
                <a:r>
                  <a:rPr lang="en-GB">
                    <a:noFill/>
                  </a:rPr>
                  <a:t> </a:t>
                </a:r>
              </a:p>
            </p:txBody>
          </p:sp>
        </mc:Fallback>
      </mc:AlternateContent>
      <p:pic>
        <p:nvPicPr>
          <p:cNvPr id="11" name="Picture 10">
            <a:extLst>
              <a:ext uri="{FF2B5EF4-FFF2-40B4-BE49-F238E27FC236}">
                <a16:creationId xmlns:a16="http://schemas.microsoft.com/office/drawing/2014/main" id="{7E24495C-D76D-F63E-D747-9CFD9FAB1900}"/>
              </a:ext>
            </a:extLst>
          </p:cNvPr>
          <p:cNvPicPr>
            <a:picLocks noChangeAspect="1"/>
          </p:cNvPicPr>
          <p:nvPr/>
        </p:nvPicPr>
        <p:blipFill rotWithShape="1">
          <a:blip r:embed="rId4"/>
          <a:srcRect t="33671"/>
          <a:stretch/>
        </p:blipFill>
        <p:spPr>
          <a:xfrm>
            <a:off x="9190772" y="3429000"/>
            <a:ext cx="2887398" cy="3139266"/>
          </a:xfrm>
          <a:prstGeom prst="rect">
            <a:avLst/>
          </a:prstGeom>
        </p:spPr>
      </p:pic>
      <p:sp>
        <p:nvSpPr>
          <p:cNvPr id="13" name="TextBox 12">
            <a:extLst>
              <a:ext uri="{FF2B5EF4-FFF2-40B4-BE49-F238E27FC236}">
                <a16:creationId xmlns:a16="http://schemas.microsoft.com/office/drawing/2014/main" id="{2814ED25-5189-7583-46AC-5B3D9DE3A96F}"/>
              </a:ext>
            </a:extLst>
          </p:cNvPr>
          <p:cNvSpPr txBox="1"/>
          <p:nvPr/>
        </p:nvSpPr>
        <p:spPr>
          <a:xfrm>
            <a:off x="3409716" y="6536847"/>
            <a:ext cx="4869045" cy="307777"/>
          </a:xfrm>
          <a:prstGeom prst="rect">
            <a:avLst/>
          </a:prstGeom>
          <a:noFill/>
        </p:spPr>
        <p:txBody>
          <a:bodyPr wrap="square">
            <a:spAutoFit/>
          </a:bodyPr>
          <a:lstStyle/>
          <a:p>
            <a:r>
              <a:rPr lang="en-HK" sz="1400" dirty="0"/>
              <a:t>Figure source: Z. </a:t>
            </a:r>
            <a:r>
              <a:rPr lang="en-HK" sz="1400" dirty="0" err="1"/>
              <a:t>Anorg</a:t>
            </a:r>
            <a:r>
              <a:rPr lang="en-HK" sz="1400" dirty="0"/>
              <a:t>. </a:t>
            </a:r>
            <a:r>
              <a:rPr lang="en-HK" sz="1400" dirty="0" err="1"/>
              <a:t>Allg</a:t>
            </a:r>
            <a:r>
              <a:rPr lang="en-HK" sz="1400" dirty="0"/>
              <a:t>. Chem. 2018, 644, 574–579</a:t>
            </a:r>
            <a:endParaRPr lang="en-US" sz="1400" dirty="0"/>
          </a:p>
        </p:txBody>
      </p:sp>
      <p:pic>
        <p:nvPicPr>
          <p:cNvPr id="14" name="Picture 13">
            <a:extLst>
              <a:ext uri="{FF2B5EF4-FFF2-40B4-BE49-F238E27FC236}">
                <a16:creationId xmlns:a16="http://schemas.microsoft.com/office/drawing/2014/main" id="{253147BD-95BF-41DF-AE58-C95E5DE9EFC7}"/>
              </a:ext>
            </a:extLst>
          </p:cNvPr>
          <p:cNvPicPr>
            <a:picLocks noChangeAspect="1"/>
          </p:cNvPicPr>
          <p:nvPr/>
        </p:nvPicPr>
        <p:blipFill rotWithShape="1">
          <a:blip r:embed="rId4"/>
          <a:srcRect b="74684"/>
          <a:stretch/>
        </p:blipFill>
        <p:spPr>
          <a:xfrm>
            <a:off x="9304602" y="2144807"/>
            <a:ext cx="2887398" cy="1198162"/>
          </a:xfrm>
          <a:prstGeom prst="rect">
            <a:avLst/>
          </a:prstGeom>
        </p:spPr>
      </p:pic>
    </p:spTree>
    <p:extLst>
      <p:ext uri="{BB962C8B-B14F-4D97-AF65-F5344CB8AC3E}">
        <p14:creationId xmlns:p14="http://schemas.microsoft.com/office/powerpoint/2010/main" val="2081012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pic>
        <p:nvPicPr>
          <p:cNvPr id="4" name="Content Placeholder 3" descr="A diagram of a volcano&#10;&#10;Description automatically generated">
            <a:extLst>
              <a:ext uri="{FF2B5EF4-FFF2-40B4-BE49-F238E27FC236}">
                <a16:creationId xmlns:a16="http://schemas.microsoft.com/office/drawing/2014/main" id="{DBD78C62-91C3-67FD-E44E-026968793B90}"/>
              </a:ext>
            </a:extLst>
          </p:cNvPr>
          <p:cNvPicPr>
            <a:picLocks noGrp="1" noChangeAspect="1"/>
          </p:cNvPicPr>
          <p:nvPr>
            <p:ph idx="1"/>
          </p:nvPr>
        </p:nvPicPr>
        <p:blipFill rotWithShape="1">
          <a:blip r:embed="rId3"/>
          <a:srcRect l="1276" t="9051" r="902" b="8547"/>
          <a:stretch/>
        </p:blipFill>
        <p:spPr>
          <a:xfrm>
            <a:off x="1" y="1979035"/>
            <a:ext cx="6732396" cy="4523341"/>
          </a:xfrm>
          <a:prstGeom prst="rect">
            <a:avLst/>
          </a:prstGeom>
        </p:spPr>
      </p:pic>
      <p:sp>
        <p:nvSpPr>
          <p:cNvPr id="6" name="Title 1">
            <a:extLst>
              <a:ext uri="{FF2B5EF4-FFF2-40B4-BE49-F238E27FC236}">
                <a16:creationId xmlns:a16="http://schemas.microsoft.com/office/drawing/2014/main" id="{08A72AF0-62D2-1ECA-119B-606537CE0B53}"/>
              </a:ext>
            </a:extLst>
          </p:cNvPr>
          <p:cNvSpPr>
            <a:spLocks noGrp="1"/>
          </p:cNvSpPr>
          <p:nvPr>
            <p:ph type="title"/>
          </p:nvPr>
        </p:nvSpPr>
        <p:spPr>
          <a:xfrm>
            <a:off x="336956" y="139791"/>
            <a:ext cx="9462047" cy="686864"/>
          </a:xfrm>
        </p:spPr>
        <p:txBody>
          <a:bodyPr anchor="b">
            <a:noAutofit/>
          </a:bodyPr>
          <a:lstStyle/>
          <a:p>
            <a:r>
              <a:rPr lang="en-US" b="1" dirty="0">
                <a:latin typeface="Candara" panose="020E0502030303020204" pitchFamily="34" charset="0"/>
              </a:rPr>
              <a:t>The chemical </a:t>
            </a:r>
            <a:r>
              <a:rPr lang="en-US" b="1" dirty="0" err="1">
                <a:latin typeface="Candara" panose="020E0502030303020204" pitchFamily="34" charset="0"/>
              </a:rPr>
              <a:t>sulphur</a:t>
            </a:r>
            <a:r>
              <a:rPr lang="en-US" b="1" dirty="0">
                <a:latin typeface="Candara" panose="020E0502030303020204" pitchFamily="34" charset="0"/>
              </a:rPr>
              <a:t> cycle</a:t>
            </a:r>
          </a:p>
        </p:txBody>
      </p:sp>
      <p:sp>
        <p:nvSpPr>
          <p:cNvPr id="8" name="TextBox 7">
            <a:extLst>
              <a:ext uri="{FF2B5EF4-FFF2-40B4-BE49-F238E27FC236}">
                <a16:creationId xmlns:a16="http://schemas.microsoft.com/office/drawing/2014/main" id="{3B2977C1-A87F-5CA8-4827-0F18F4F22536}"/>
              </a:ext>
            </a:extLst>
          </p:cNvPr>
          <p:cNvSpPr txBox="1"/>
          <p:nvPr/>
        </p:nvSpPr>
        <p:spPr>
          <a:xfrm>
            <a:off x="-2810331" y="6526300"/>
            <a:ext cx="9460522" cy="307777"/>
          </a:xfrm>
          <a:prstGeom prst="rect">
            <a:avLst/>
          </a:prstGeom>
          <a:noFill/>
        </p:spPr>
        <p:txBody>
          <a:bodyPr wrap="square">
            <a:spAutoFit/>
          </a:bodyPr>
          <a:lstStyle/>
          <a:p>
            <a:pPr algn="ctr"/>
            <a:r>
              <a:rPr lang="en-HK" sz="1400" b="0" i="0" u="none" strike="noStrike" dirty="0">
                <a:effectLst/>
                <a:latin typeface="-apple-system"/>
                <a:hlinkClick r:id="rId4">
                  <a:extLst>
                    <a:ext uri="{A12FA001-AC4F-418D-AE19-62706E023703}">
                      <ahyp:hlinkClr xmlns:ahyp="http://schemas.microsoft.com/office/drawing/2018/hyperlinkcolor" val="tx"/>
                    </a:ext>
                  </a:extLst>
                </a:hlinkClick>
              </a:rPr>
              <a:t>http://dx.doi.org/10.5194/acpd-15-23931-2015</a:t>
            </a:r>
            <a:endParaRPr lang="en-US" sz="1400" dirty="0"/>
          </a:p>
        </p:txBody>
      </p:sp>
    </p:spTree>
    <p:extLst>
      <p:ext uri="{BB962C8B-B14F-4D97-AF65-F5344CB8AC3E}">
        <p14:creationId xmlns:p14="http://schemas.microsoft.com/office/powerpoint/2010/main" val="38874681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F6BA8FA-ACA1-4DE7-2021-1358D4F08304}"/>
              </a:ext>
            </a:extLst>
          </p:cNvPr>
          <p:cNvSpPr txBox="1">
            <a:spLocks/>
          </p:cNvSpPr>
          <p:nvPr/>
        </p:nvSpPr>
        <p:spPr>
          <a:xfrm>
            <a:off x="505978" y="182380"/>
            <a:ext cx="869743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HK" b="1" dirty="0">
                <a:latin typeface="Candara" panose="020E0502030303020204" pitchFamily="34" charset="0"/>
              </a:rPr>
              <a:t>Polythionates and </a:t>
            </a:r>
          </a:p>
          <a:p>
            <a:r>
              <a:rPr lang="en-HK" b="1" dirty="0">
                <a:latin typeface="Candara" panose="020E0502030303020204" pitchFamily="34" charset="0"/>
              </a:rPr>
              <a:t>polythionic acids </a:t>
            </a:r>
          </a:p>
        </p:txBody>
      </p:sp>
      <mc:AlternateContent xmlns:mc="http://schemas.openxmlformats.org/markup-compatibility/2006">
        <mc:Choice xmlns:a14="http://schemas.microsoft.com/office/drawing/2010/main" Requires="a14">
          <p:sp>
            <p:nvSpPr>
              <p:cNvPr id="11" name="TextBox 10">
                <a:extLst>
                  <a:ext uri="{FF2B5EF4-FFF2-40B4-BE49-F238E27FC236}">
                    <a16:creationId xmlns:a16="http://schemas.microsoft.com/office/drawing/2014/main" id="{5CCE574D-374D-8700-E6CB-45C894761C95}"/>
                  </a:ext>
                </a:extLst>
              </p:cNvPr>
              <p:cNvSpPr txBox="1"/>
              <p:nvPr/>
            </p:nvSpPr>
            <p:spPr>
              <a:xfrm>
                <a:off x="492418" y="2567102"/>
                <a:ext cx="6830569" cy="3693319"/>
              </a:xfrm>
              <a:prstGeom prst="rect">
                <a:avLst/>
              </a:prstGeom>
              <a:noFill/>
            </p:spPr>
            <p:txBody>
              <a:bodyPr wrap="square">
                <a:spAutoFit/>
              </a:bodyPr>
              <a:lstStyle/>
              <a:p>
                <a:pPr marL="342900" indent="-342900">
                  <a:buClr>
                    <a:srgbClr val="92D050"/>
                  </a:buClr>
                  <a:buFont typeface="Wingdings" panose="05000000000000000000" pitchFamily="2" charset="2"/>
                  <a:buChar char="§"/>
                </a:pPr>
                <a:r>
                  <a:rPr lang="en-HK" sz="2000" dirty="0">
                    <a:solidFill>
                      <a:schemeClr val="tx1"/>
                    </a:solidFill>
                    <a:effectLst/>
                    <a:latin typeface="AdvOTf9433e2d"/>
                  </a:rPr>
                  <a:t>Polythionates</a:t>
                </a:r>
                <a:r>
                  <a:rPr lang="en-HK" sz="1800" dirty="0">
                    <a:solidFill>
                      <a:schemeClr val="tx1"/>
                    </a:solidFill>
                    <a:effectLst/>
                    <a:latin typeface="AdvOTf9433e2d"/>
                  </a:rPr>
                  <a:t> with anions of the type [O</a:t>
                </a:r>
                <a:r>
                  <a:rPr lang="en-HK" sz="1800" baseline="-25000" dirty="0">
                    <a:solidFill>
                      <a:schemeClr val="tx1"/>
                    </a:solidFill>
                    <a:effectLst/>
                    <a:latin typeface="AdvOTf9433e2d"/>
                  </a:rPr>
                  <a:t>3</a:t>
                </a:r>
                <a:r>
                  <a:rPr lang="en-HK" sz="1800" dirty="0">
                    <a:solidFill>
                      <a:schemeClr val="tx1"/>
                    </a:solidFill>
                    <a:effectLst/>
                    <a:latin typeface="AdvOTf9433e2d"/>
                  </a:rPr>
                  <a:t>S</a:t>
                </a:r>
                <a:r>
                  <a:rPr lang="en-HK" sz="1800" dirty="0">
                    <a:solidFill>
                      <a:schemeClr val="tx1"/>
                    </a:solidFill>
                    <a:effectLst/>
                    <a:latin typeface="AdvOTf9433e2d+20"/>
                  </a:rPr>
                  <a:t>–</a:t>
                </a:r>
                <a:r>
                  <a:rPr lang="en-HK" sz="1800" dirty="0">
                    <a:solidFill>
                      <a:schemeClr val="tx1"/>
                    </a:solidFill>
                    <a:effectLst/>
                    <a:latin typeface="AdvOTf9433e2d"/>
                  </a:rPr>
                  <a:t>S</a:t>
                </a:r>
                <a:r>
                  <a:rPr lang="en-HK" sz="1800" baseline="-25000" dirty="0">
                    <a:solidFill>
                      <a:schemeClr val="tx1"/>
                    </a:solidFill>
                    <a:effectLst/>
                    <a:latin typeface="AdvOTf9433e2d"/>
                  </a:rPr>
                  <a:t>n</a:t>
                </a:r>
                <a:r>
                  <a:rPr lang="en-HK" sz="1800" dirty="0">
                    <a:solidFill>
                      <a:schemeClr val="tx1"/>
                    </a:solidFill>
                    <a:effectLst/>
                    <a:latin typeface="AdvOTf9433e2d+20"/>
                  </a:rPr>
                  <a:t>–</a:t>
                </a:r>
                <a:r>
                  <a:rPr lang="en-HK" sz="1800" dirty="0">
                    <a:solidFill>
                      <a:schemeClr val="tx1"/>
                    </a:solidFill>
                    <a:effectLst/>
                    <a:latin typeface="AdvOTf9433e2d"/>
                  </a:rPr>
                  <a:t>SO</a:t>
                </a:r>
                <a:r>
                  <a:rPr lang="en-HK" sz="1800" baseline="-25000" dirty="0">
                    <a:solidFill>
                      <a:schemeClr val="tx1"/>
                    </a:solidFill>
                    <a:effectLst/>
                    <a:latin typeface="AdvOTf9433e2d"/>
                  </a:rPr>
                  <a:t>3</a:t>
                </a:r>
                <a:r>
                  <a:rPr lang="en-HK" sz="1800" dirty="0">
                    <a:solidFill>
                      <a:schemeClr val="tx1"/>
                    </a:solidFill>
                    <a:effectLst/>
                    <a:latin typeface="AdvOTf9433e2d"/>
                  </a:rPr>
                  <a:t>]</a:t>
                </a:r>
                <a:r>
                  <a:rPr lang="en-HK" sz="1800" baseline="30000" dirty="0">
                    <a:solidFill>
                      <a:schemeClr val="tx1"/>
                    </a:solidFill>
                    <a:effectLst/>
                    <a:latin typeface="AdvOTf9433e2d"/>
                  </a:rPr>
                  <a:t>2-</a:t>
                </a:r>
                <a:r>
                  <a:rPr lang="en-HK" sz="800" dirty="0">
                    <a:solidFill>
                      <a:schemeClr val="tx1"/>
                    </a:solidFill>
                    <a:effectLst/>
                    <a:latin typeface="AdvOTf9433e2d+20"/>
                  </a:rPr>
                  <a:t> </a:t>
                </a:r>
                <a:r>
                  <a:rPr lang="en-HK" sz="1800" dirty="0">
                    <a:solidFill>
                      <a:schemeClr val="tx1"/>
                    </a:solidFill>
                    <a:effectLst/>
                    <a:latin typeface="AdvOTf9433e2d"/>
                  </a:rPr>
                  <a:t>are known as </a:t>
                </a:r>
                <a:r>
                  <a:rPr lang="en-HK" sz="1800" dirty="0" err="1">
                    <a:solidFill>
                      <a:schemeClr val="tx1"/>
                    </a:solidFill>
                    <a:effectLst/>
                    <a:latin typeface="AdvOTf9433e2d"/>
                  </a:rPr>
                  <a:t>polysulphane</a:t>
                </a:r>
                <a:r>
                  <a:rPr lang="en-HK" sz="1800" dirty="0">
                    <a:solidFill>
                      <a:schemeClr val="tx1"/>
                    </a:solidFill>
                    <a:effectLst/>
                    <a:latin typeface="AdvOTf9433e2d"/>
                  </a:rPr>
                  <a:t> </a:t>
                </a:r>
                <a:r>
                  <a:rPr lang="en-HK" sz="1800" dirty="0" err="1">
                    <a:solidFill>
                      <a:schemeClr val="tx1"/>
                    </a:solidFill>
                    <a:effectLst/>
                    <a:latin typeface="AdvOTf9433e2d"/>
                  </a:rPr>
                  <a:t>disulphonates</a:t>
                </a:r>
                <a:r>
                  <a:rPr lang="en-HK" sz="1800" dirty="0">
                    <a:solidFill>
                      <a:schemeClr val="tx1"/>
                    </a:solidFill>
                    <a:effectLst/>
                    <a:latin typeface="AdvOTf9433e2d"/>
                  </a:rPr>
                  <a:t>. </a:t>
                </a:r>
              </a:p>
              <a:p>
                <a:pPr lvl="2"/>
                <a:r>
                  <a:rPr lang="en-HK" dirty="0">
                    <a:solidFill>
                      <a:schemeClr val="tx1"/>
                    </a:solidFill>
                    <a:effectLst/>
                    <a:latin typeface="AdvOTf9433e2d"/>
                  </a:rPr>
                  <a:t>Trithionate:	SCl</a:t>
                </a:r>
                <a:r>
                  <a:rPr lang="en-HK" baseline="-25000" dirty="0">
                    <a:solidFill>
                      <a:schemeClr val="tx1"/>
                    </a:solidFill>
                    <a:effectLst/>
                    <a:latin typeface="AdvOTf9433e2d"/>
                  </a:rPr>
                  <a:t>2</a:t>
                </a:r>
                <a:r>
                  <a:rPr lang="en-HK" dirty="0">
                    <a:solidFill>
                      <a:schemeClr val="tx1"/>
                    </a:solidFill>
                    <a:effectLst/>
                    <a:latin typeface="AdvOTf9433e2d"/>
                  </a:rPr>
                  <a:t> </a:t>
                </a:r>
                <a:r>
                  <a:rPr lang="en-HK" dirty="0">
                    <a:solidFill>
                      <a:schemeClr val="tx1"/>
                    </a:solidFill>
                    <a:effectLst/>
                    <a:latin typeface="AdvPS4C9543"/>
                  </a:rPr>
                  <a:t>+ </a:t>
                </a:r>
                <a:r>
                  <a:rPr lang="en-HK" dirty="0">
                    <a:solidFill>
                      <a:schemeClr val="tx1"/>
                    </a:solidFill>
                    <a:effectLst/>
                    <a:latin typeface="AdvOTf9433e2d"/>
                  </a:rPr>
                  <a:t>2[HSO3]</a:t>
                </a:r>
                <a:r>
                  <a:rPr lang="en-HK" baseline="30000" dirty="0">
                    <a:solidFill>
                      <a:schemeClr val="tx1"/>
                    </a:solidFill>
                    <a:effectLst/>
                    <a:latin typeface="AdvPS4C9543"/>
                  </a:rPr>
                  <a:t>−</a:t>
                </a:r>
                <a:r>
                  <a:rPr lang="en-HK" dirty="0">
                    <a:solidFill>
                      <a:schemeClr val="tx1"/>
                    </a:solidFill>
                    <a:effectLst/>
                    <a:latin typeface="AdvPS4C9543"/>
                  </a:rPr>
                  <a:t> </a:t>
                </a:r>
                <a14:m>
                  <m:oMath xmlns:m="http://schemas.openxmlformats.org/officeDocument/2006/math">
                    <m:r>
                      <a:rPr lang="en-HK" i="1" smtClean="0">
                        <a:solidFill>
                          <a:schemeClr val="tx1"/>
                        </a:solidFill>
                        <a:effectLst/>
                        <a:latin typeface="Cambria Math" panose="02040503050406030204" pitchFamily="18" charset="0"/>
                        <a:ea typeface="Cambria Math" panose="02040503050406030204" pitchFamily="18" charset="0"/>
                      </a:rPr>
                      <m:t>→</m:t>
                    </m:r>
                  </m:oMath>
                </a14:m>
                <a:r>
                  <a:rPr lang="en-HK" dirty="0">
                    <a:solidFill>
                      <a:schemeClr val="tx1"/>
                    </a:solidFill>
                    <a:effectLst/>
                    <a:latin typeface="AdvPS4C9543"/>
                  </a:rPr>
                  <a:t> </a:t>
                </a:r>
                <a:r>
                  <a:rPr lang="en-HK" dirty="0">
                    <a:solidFill>
                      <a:schemeClr val="tx1"/>
                    </a:solidFill>
                    <a:effectLst/>
                    <a:latin typeface="AdvOTf9433e2d"/>
                  </a:rPr>
                  <a:t>[S</a:t>
                </a:r>
                <a:r>
                  <a:rPr lang="en-HK" baseline="-25000" dirty="0">
                    <a:solidFill>
                      <a:schemeClr val="tx1"/>
                    </a:solidFill>
                    <a:effectLst/>
                    <a:latin typeface="AdvOTf9433e2d"/>
                  </a:rPr>
                  <a:t>3</a:t>
                </a:r>
                <a:r>
                  <a:rPr lang="en-HK" dirty="0">
                    <a:solidFill>
                      <a:schemeClr val="tx1"/>
                    </a:solidFill>
                    <a:effectLst/>
                    <a:latin typeface="AdvOTf9433e2d"/>
                  </a:rPr>
                  <a:t>O</a:t>
                </a:r>
                <a:r>
                  <a:rPr lang="en-HK" baseline="-25000" dirty="0">
                    <a:solidFill>
                      <a:schemeClr val="tx1"/>
                    </a:solidFill>
                    <a:effectLst/>
                    <a:latin typeface="AdvOTf9433e2d"/>
                  </a:rPr>
                  <a:t>6</a:t>
                </a:r>
                <a:r>
                  <a:rPr lang="en-HK" dirty="0">
                    <a:solidFill>
                      <a:schemeClr val="tx1"/>
                    </a:solidFill>
                    <a:effectLst/>
                    <a:latin typeface="AdvOTf9433e2d"/>
                  </a:rPr>
                  <a:t>]</a:t>
                </a:r>
                <a:r>
                  <a:rPr lang="en-HK" baseline="30000" dirty="0">
                    <a:solidFill>
                      <a:schemeClr val="tx1"/>
                    </a:solidFill>
                    <a:effectLst/>
                    <a:latin typeface="AdvOTf9433e2d"/>
                  </a:rPr>
                  <a:t>2</a:t>
                </a:r>
                <a:r>
                  <a:rPr lang="en-HK" baseline="30000" dirty="0">
                    <a:solidFill>
                      <a:schemeClr val="tx1"/>
                    </a:solidFill>
                    <a:effectLst/>
                    <a:latin typeface="AdvPS4C9543"/>
                  </a:rPr>
                  <a:t>−</a:t>
                </a:r>
                <a:r>
                  <a:rPr lang="en-HK" dirty="0">
                    <a:solidFill>
                      <a:schemeClr val="tx1"/>
                    </a:solidFill>
                    <a:effectLst/>
                    <a:latin typeface="AdvPS4C9543"/>
                  </a:rPr>
                  <a:t> + </a:t>
                </a:r>
                <a:r>
                  <a:rPr lang="en-HK" dirty="0">
                    <a:solidFill>
                      <a:schemeClr val="tx1"/>
                    </a:solidFill>
                    <a:effectLst/>
                    <a:latin typeface="AdvOTf9433e2d"/>
                  </a:rPr>
                  <a:t>2HCl </a:t>
                </a:r>
                <a:endParaRPr lang="en-HK" dirty="0">
                  <a:solidFill>
                    <a:schemeClr val="tx1"/>
                  </a:solidFill>
                </a:endParaRPr>
              </a:p>
              <a:p>
                <a:pPr lvl="2"/>
                <a:r>
                  <a:rPr lang="en-HK" dirty="0">
                    <a:solidFill>
                      <a:schemeClr val="tx1"/>
                    </a:solidFill>
                    <a:effectLst/>
                    <a:latin typeface="AdvOTf9433e2d"/>
                  </a:rPr>
                  <a:t>Tetrathionate: 	2[S</a:t>
                </a:r>
                <a:r>
                  <a:rPr lang="en-HK" baseline="-25000" dirty="0">
                    <a:solidFill>
                      <a:schemeClr val="tx1"/>
                    </a:solidFill>
                    <a:effectLst/>
                    <a:latin typeface="AdvOTf9433e2d"/>
                  </a:rPr>
                  <a:t>2</a:t>
                </a:r>
                <a:r>
                  <a:rPr lang="en-HK" dirty="0">
                    <a:solidFill>
                      <a:schemeClr val="tx1"/>
                    </a:solidFill>
                    <a:effectLst/>
                    <a:latin typeface="AdvOTf9433e2d"/>
                  </a:rPr>
                  <a:t>O</a:t>
                </a:r>
                <a:r>
                  <a:rPr lang="en-HK" baseline="-25000" dirty="0">
                    <a:solidFill>
                      <a:schemeClr val="tx1"/>
                    </a:solidFill>
                    <a:effectLst/>
                    <a:latin typeface="AdvOTf9433e2d"/>
                  </a:rPr>
                  <a:t>3</a:t>
                </a:r>
                <a:r>
                  <a:rPr lang="en-HK" dirty="0">
                    <a:solidFill>
                      <a:schemeClr val="tx1"/>
                    </a:solidFill>
                    <a:effectLst/>
                    <a:latin typeface="AdvOTf9433e2d"/>
                  </a:rPr>
                  <a:t>]</a:t>
                </a:r>
                <a:r>
                  <a:rPr lang="en-HK" baseline="30000" dirty="0">
                    <a:solidFill>
                      <a:schemeClr val="tx1"/>
                    </a:solidFill>
                    <a:effectLst/>
                    <a:latin typeface="AdvOTf9433e2d"/>
                  </a:rPr>
                  <a:t>2</a:t>
                </a:r>
                <a:r>
                  <a:rPr lang="en-HK" baseline="30000" dirty="0">
                    <a:solidFill>
                      <a:schemeClr val="tx1"/>
                    </a:solidFill>
                    <a:effectLst/>
                    <a:latin typeface="AdvPS4C9543"/>
                  </a:rPr>
                  <a:t>−</a:t>
                </a:r>
                <a:r>
                  <a:rPr lang="en-HK" dirty="0">
                    <a:solidFill>
                      <a:schemeClr val="tx1"/>
                    </a:solidFill>
                    <a:effectLst/>
                    <a:latin typeface="AdvPS4C9543"/>
                  </a:rPr>
                  <a:t> + </a:t>
                </a:r>
                <a:r>
                  <a:rPr lang="en-HK" dirty="0">
                    <a:solidFill>
                      <a:schemeClr val="tx1"/>
                    </a:solidFill>
                    <a:effectLst/>
                    <a:latin typeface="AdvOTf9433e2d"/>
                  </a:rPr>
                  <a:t>I</a:t>
                </a:r>
                <a:r>
                  <a:rPr lang="en-HK" baseline="-25000" dirty="0">
                    <a:solidFill>
                      <a:schemeClr val="tx1"/>
                    </a:solidFill>
                    <a:effectLst/>
                    <a:latin typeface="AdvOTf9433e2d"/>
                  </a:rPr>
                  <a:t>2</a:t>
                </a:r>
                <a:r>
                  <a:rPr lang="en-HK" dirty="0">
                    <a:solidFill>
                      <a:schemeClr val="tx1"/>
                    </a:solidFill>
                    <a:effectLst/>
                    <a:latin typeface="AdvOTf9433e2d"/>
                  </a:rPr>
                  <a:t> </a:t>
                </a:r>
                <a14:m>
                  <m:oMath xmlns:m="http://schemas.openxmlformats.org/officeDocument/2006/math">
                    <m:r>
                      <a:rPr lang="en-HK" i="1" smtClean="0">
                        <a:solidFill>
                          <a:schemeClr val="tx1"/>
                        </a:solidFill>
                        <a:effectLst/>
                        <a:latin typeface="Cambria Math" panose="02040503050406030204" pitchFamily="18" charset="0"/>
                        <a:ea typeface="Cambria Math" panose="02040503050406030204" pitchFamily="18" charset="0"/>
                      </a:rPr>
                      <m:t>→</m:t>
                    </m:r>
                  </m:oMath>
                </a14:m>
                <a:r>
                  <a:rPr lang="en-HK" dirty="0">
                    <a:solidFill>
                      <a:schemeClr val="tx1"/>
                    </a:solidFill>
                    <a:effectLst/>
                    <a:latin typeface="AdvPS4C9543"/>
                  </a:rPr>
                  <a:t> </a:t>
                </a:r>
                <a:r>
                  <a:rPr lang="en-HK" dirty="0">
                    <a:solidFill>
                      <a:schemeClr val="tx1"/>
                    </a:solidFill>
                    <a:effectLst/>
                    <a:latin typeface="AdvOTf9433e2d"/>
                  </a:rPr>
                  <a:t>[S</a:t>
                </a:r>
                <a:r>
                  <a:rPr lang="en-HK" baseline="-25000" dirty="0">
                    <a:solidFill>
                      <a:schemeClr val="tx1"/>
                    </a:solidFill>
                    <a:effectLst/>
                    <a:latin typeface="AdvOTf9433e2d"/>
                  </a:rPr>
                  <a:t>4</a:t>
                </a:r>
                <a:r>
                  <a:rPr lang="en-HK" dirty="0">
                    <a:solidFill>
                      <a:schemeClr val="tx1"/>
                    </a:solidFill>
                    <a:effectLst/>
                    <a:latin typeface="AdvOTf9433e2d"/>
                  </a:rPr>
                  <a:t>O</a:t>
                </a:r>
                <a:r>
                  <a:rPr lang="en-HK" baseline="-25000" dirty="0">
                    <a:solidFill>
                      <a:schemeClr val="tx1"/>
                    </a:solidFill>
                    <a:effectLst/>
                    <a:latin typeface="AdvOTf9433e2d"/>
                  </a:rPr>
                  <a:t>6</a:t>
                </a:r>
                <a:r>
                  <a:rPr lang="en-HK" dirty="0">
                    <a:solidFill>
                      <a:schemeClr val="tx1"/>
                    </a:solidFill>
                    <a:effectLst/>
                    <a:latin typeface="AdvOTf9433e2d"/>
                  </a:rPr>
                  <a:t>]</a:t>
                </a:r>
                <a:r>
                  <a:rPr lang="en-HK" baseline="30000" dirty="0">
                    <a:solidFill>
                      <a:schemeClr val="tx1"/>
                    </a:solidFill>
                    <a:effectLst/>
                    <a:latin typeface="AdvOTf9433e2d"/>
                  </a:rPr>
                  <a:t>2</a:t>
                </a:r>
                <a:r>
                  <a:rPr lang="en-HK" baseline="30000" dirty="0">
                    <a:solidFill>
                      <a:schemeClr val="tx1"/>
                    </a:solidFill>
                    <a:effectLst/>
                    <a:latin typeface="AdvPS4C9543"/>
                  </a:rPr>
                  <a:t>−</a:t>
                </a:r>
                <a:r>
                  <a:rPr lang="en-HK" dirty="0">
                    <a:solidFill>
                      <a:schemeClr val="tx1"/>
                    </a:solidFill>
                    <a:effectLst/>
                    <a:latin typeface="AdvPS4C9543"/>
                  </a:rPr>
                  <a:t> + </a:t>
                </a:r>
                <a:r>
                  <a:rPr lang="en-HK" dirty="0">
                    <a:solidFill>
                      <a:schemeClr val="tx1"/>
                    </a:solidFill>
                    <a:effectLst/>
                    <a:latin typeface="AdvOTf9433e2d"/>
                  </a:rPr>
                  <a:t>2I</a:t>
                </a:r>
                <a:r>
                  <a:rPr lang="en-HK" baseline="30000" dirty="0">
                    <a:solidFill>
                      <a:schemeClr val="tx1"/>
                    </a:solidFill>
                    <a:effectLst/>
                    <a:latin typeface="AdvPS4C9543"/>
                  </a:rPr>
                  <a:t>−</a:t>
                </a:r>
                <a:endParaRPr lang="en-HK" baseline="30000" dirty="0">
                  <a:solidFill>
                    <a:schemeClr val="tx1"/>
                  </a:solidFill>
                  <a:effectLst/>
                  <a:latin typeface="AdvOTf9433e2d"/>
                </a:endParaRPr>
              </a:p>
              <a:p>
                <a:pPr lvl="2"/>
                <a:r>
                  <a:rPr lang="en-HK" dirty="0" err="1">
                    <a:solidFill>
                      <a:schemeClr val="tx1"/>
                    </a:solidFill>
                    <a:effectLst/>
                    <a:latin typeface="AdvOTf9433e2d"/>
                  </a:rPr>
                  <a:t>Pentathionate</a:t>
                </a:r>
                <a:r>
                  <a:rPr lang="en-HK" dirty="0">
                    <a:solidFill>
                      <a:schemeClr val="tx1"/>
                    </a:solidFill>
                    <a:effectLst/>
                    <a:latin typeface="AdvOTf9433e2d"/>
                  </a:rPr>
                  <a:t>: 	SCl</a:t>
                </a:r>
                <a:r>
                  <a:rPr lang="en-HK" baseline="-25000" dirty="0">
                    <a:solidFill>
                      <a:schemeClr val="tx1"/>
                    </a:solidFill>
                    <a:effectLst/>
                    <a:latin typeface="AdvOTf9433e2d"/>
                  </a:rPr>
                  <a:t>2</a:t>
                </a:r>
                <a:r>
                  <a:rPr lang="en-HK" dirty="0">
                    <a:solidFill>
                      <a:schemeClr val="tx1"/>
                    </a:solidFill>
                    <a:effectLst/>
                    <a:latin typeface="AdvOTf9433e2d"/>
                  </a:rPr>
                  <a:t> </a:t>
                </a:r>
                <a:r>
                  <a:rPr lang="en-HK" dirty="0">
                    <a:solidFill>
                      <a:schemeClr val="tx1"/>
                    </a:solidFill>
                    <a:effectLst/>
                    <a:latin typeface="AdvPS4C9543"/>
                  </a:rPr>
                  <a:t>+ </a:t>
                </a:r>
                <a:r>
                  <a:rPr lang="en-HK" dirty="0">
                    <a:solidFill>
                      <a:schemeClr val="tx1"/>
                    </a:solidFill>
                    <a:effectLst/>
                    <a:latin typeface="AdvOTf9433e2d"/>
                  </a:rPr>
                  <a:t>2[HS</a:t>
                </a:r>
                <a:r>
                  <a:rPr lang="en-HK" baseline="-25000" dirty="0">
                    <a:solidFill>
                      <a:schemeClr val="tx1"/>
                    </a:solidFill>
                    <a:effectLst/>
                    <a:latin typeface="AdvOTf9433e2d"/>
                  </a:rPr>
                  <a:t>2</a:t>
                </a:r>
                <a:r>
                  <a:rPr lang="en-HK" dirty="0">
                    <a:solidFill>
                      <a:schemeClr val="tx1"/>
                    </a:solidFill>
                    <a:effectLst/>
                    <a:latin typeface="AdvOTf9433e2d"/>
                  </a:rPr>
                  <a:t>O</a:t>
                </a:r>
                <a:r>
                  <a:rPr lang="en-HK" baseline="-25000" dirty="0">
                    <a:solidFill>
                      <a:schemeClr val="tx1"/>
                    </a:solidFill>
                    <a:effectLst/>
                    <a:latin typeface="AdvOTf9433e2d"/>
                  </a:rPr>
                  <a:t>3</a:t>
                </a:r>
                <a:r>
                  <a:rPr lang="en-HK" dirty="0">
                    <a:solidFill>
                      <a:schemeClr val="tx1"/>
                    </a:solidFill>
                    <a:effectLst/>
                    <a:latin typeface="AdvOTf9433e2d"/>
                  </a:rPr>
                  <a:t>]</a:t>
                </a:r>
                <a:r>
                  <a:rPr lang="en-HK" baseline="30000" dirty="0">
                    <a:solidFill>
                      <a:schemeClr val="tx1"/>
                    </a:solidFill>
                    <a:effectLst/>
                    <a:latin typeface="AdvPS4C9543"/>
                  </a:rPr>
                  <a:t>−</a:t>
                </a:r>
                <a:r>
                  <a:rPr lang="en-HK" dirty="0">
                    <a:solidFill>
                      <a:schemeClr val="tx1"/>
                    </a:solidFill>
                    <a:effectLst/>
                    <a:latin typeface="AdvPS4C9543"/>
                  </a:rPr>
                  <a:t> </a:t>
                </a:r>
                <a14:m>
                  <m:oMath xmlns:m="http://schemas.openxmlformats.org/officeDocument/2006/math">
                    <m:r>
                      <a:rPr lang="en-HK" i="1" smtClean="0">
                        <a:solidFill>
                          <a:schemeClr val="tx1"/>
                        </a:solidFill>
                        <a:effectLst/>
                        <a:latin typeface="Cambria Math" panose="02040503050406030204" pitchFamily="18" charset="0"/>
                        <a:ea typeface="Cambria Math" panose="02040503050406030204" pitchFamily="18" charset="0"/>
                      </a:rPr>
                      <m:t>→</m:t>
                    </m:r>
                  </m:oMath>
                </a14:m>
                <a:r>
                  <a:rPr lang="en-HK" dirty="0">
                    <a:solidFill>
                      <a:schemeClr val="tx1"/>
                    </a:solidFill>
                    <a:effectLst/>
                    <a:latin typeface="AdvPS4C9543"/>
                  </a:rPr>
                  <a:t> </a:t>
                </a:r>
                <a:r>
                  <a:rPr lang="en-HK" dirty="0">
                    <a:solidFill>
                      <a:schemeClr val="tx1"/>
                    </a:solidFill>
                    <a:effectLst/>
                    <a:latin typeface="AdvOTf9433e2d"/>
                  </a:rPr>
                  <a:t>[S</a:t>
                </a:r>
                <a:r>
                  <a:rPr lang="en-HK" baseline="-25000" dirty="0">
                    <a:solidFill>
                      <a:schemeClr val="tx1"/>
                    </a:solidFill>
                    <a:effectLst/>
                    <a:latin typeface="AdvOTf9433e2d"/>
                  </a:rPr>
                  <a:t>5</a:t>
                </a:r>
                <a:r>
                  <a:rPr lang="en-HK" dirty="0">
                    <a:solidFill>
                      <a:schemeClr val="tx1"/>
                    </a:solidFill>
                    <a:effectLst/>
                    <a:latin typeface="AdvOTf9433e2d"/>
                  </a:rPr>
                  <a:t>O</a:t>
                </a:r>
                <a:r>
                  <a:rPr lang="en-HK" baseline="-25000" dirty="0">
                    <a:solidFill>
                      <a:schemeClr val="tx1"/>
                    </a:solidFill>
                    <a:effectLst/>
                    <a:latin typeface="AdvOTf9433e2d"/>
                  </a:rPr>
                  <a:t>6</a:t>
                </a:r>
                <a:r>
                  <a:rPr lang="en-HK" dirty="0">
                    <a:solidFill>
                      <a:schemeClr val="tx1"/>
                    </a:solidFill>
                    <a:effectLst/>
                    <a:latin typeface="AdvOTf9433e2d"/>
                  </a:rPr>
                  <a:t>]</a:t>
                </a:r>
                <a:r>
                  <a:rPr lang="en-HK" baseline="30000" dirty="0">
                    <a:solidFill>
                      <a:schemeClr val="tx1"/>
                    </a:solidFill>
                    <a:effectLst/>
                    <a:latin typeface="AdvOTf9433e2d"/>
                  </a:rPr>
                  <a:t>2</a:t>
                </a:r>
                <a:r>
                  <a:rPr lang="en-HK" baseline="30000" dirty="0">
                    <a:solidFill>
                      <a:schemeClr val="tx1"/>
                    </a:solidFill>
                    <a:effectLst/>
                    <a:latin typeface="AdvPS4C9543"/>
                  </a:rPr>
                  <a:t>−</a:t>
                </a:r>
                <a:r>
                  <a:rPr lang="en-HK" dirty="0">
                    <a:solidFill>
                      <a:schemeClr val="tx1"/>
                    </a:solidFill>
                    <a:effectLst/>
                    <a:latin typeface="AdvPS4C9543"/>
                  </a:rPr>
                  <a:t> + </a:t>
                </a:r>
                <a:r>
                  <a:rPr lang="en-HK" dirty="0">
                    <a:solidFill>
                      <a:schemeClr val="tx1"/>
                    </a:solidFill>
                    <a:effectLst/>
                    <a:latin typeface="AdvOTf9433e2d"/>
                  </a:rPr>
                  <a:t>2HCl </a:t>
                </a:r>
              </a:p>
              <a:p>
                <a:pPr lvl="2"/>
                <a:r>
                  <a:rPr lang="en-HK" dirty="0" err="1">
                    <a:solidFill>
                      <a:schemeClr val="tx1"/>
                    </a:solidFill>
                    <a:effectLst/>
                    <a:latin typeface="AdvOTf9433e2d"/>
                  </a:rPr>
                  <a:t>Hexathionate</a:t>
                </a:r>
                <a:r>
                  <a:rPr lang="en-HK" dirty="0">
                    <a:solidFill>
                      <a:schemeClr val="tx1"/>
                    </a:solidFill>
                    <a:effectLst/>
                    <a:latin typeface="AdvOTf9433e2d"/>
                  </a:rPr>
                  <a:t>: 	S</a:t>
                </a:r>
                <a:r>
                  <a:rPr lang="en-HK" baseline="-25000" dirty="0">
                    <a:solidFill>
                      <a:schemeClr val="tx1"/>
                    </a:solidFill>
                    <a:effectLst/>
                    <a:latin typeface="AdvOTf9433e2d"/>
                  </a:rPr>
                  <a:t>2</a:t>
                </a:r>
                <a:r>
                  <a:rPr lang="en-HK" dirty="0">
                    <a:solidFill>
                      <a:schemeClr val="tx1"/>
                    </a:solidFill>
                    <a:effectLst/>
                    <a:latin typeface="AdvOTf9433e2d"/>
                  </a:rPr>
                  <a:t>Cl</a:t>
                </a:r>
                <a:r>
                  <a:rPr lang="en-HK" baseline="-25000" dirty="0">
                    <a:solidFill>
                      <a:schemeClr val="tx1"/>
                    </a:solidFill>
                    <a:effectLst/>
                    <a:latin typeface="AdvOTf9433e2d"/>
                  </a:rPr>
                  <a:t>2</a:t>
                </a:r>
                <a:r>
                  <a:rPr lang="en-HK" dirty="0">
                    <a:solidFill>
                      <a:schemeClr val="tx1"/>
                    </a:solidFill>
                    <a:effectLst/>
                    <a:latin typeface="AdvOTf9433e2d"/>
                  </a:rPr>
                  <a:t> </a:t>
                </a:r>
                <a:r>
                  <a:rPr lang="en-HK" dirty="0">
                    <a:solidFill>
                      <a:schemeClr val="tx1"/>
                    </a:solidFill>
                    <a:effectLst/>
                    <a:latin typeface="AdvPS4C9543"/>
                  </a:rPr>
                  <a:t>+ </a:t>
                </a:r>
                <a:r>
                  <a:rPr lang="en-HK" dirty="0">
                    <a:solidFill>
                      <a:schemeClr val="tx1"/>
                    </a:solidFill>
                    <a:effectLst/>
                    <a:latin typeface="AdvOTf9433e2d"/>
                  </a:rPr>
                  <a:t>2[HS</a:t>
                </a:r>
                <a:r>
                  <a:rPr lang="en-HK" baseline="-25000" dirty="0">
                    <a:solidFill>
                      <a:schemeClr val="tx1"/>
                    </a:solidFill>
                    <a:effectLst/>
                    <a:latin typeface="AdvOTf9433e2d"/>
                  </a:rPr>
                  <a:t>2</a:t>
                </a:r>
                <a:r>
                  <a:rPr lang="en-HK" dirty="0">
                    <a:solidFill>
                      <a:schemeClr val="tx1"/>
                    </a:solidFill>
                    <a:effectLst/>
                    <a:latin typeface="AdvOTf9433e2d"/>
                  </a:rPr>
                  <a:t>O</a:t>
                </a:r>
                <a:r>
                  <a:rPr lang="en-HK" baseline="-25000" dirty="0">
                    <a:solidFill>
                      <a:schemeClr val="tx1"/>
                    </a:solidFill>
                    <a:effectLst/>
                    <a:latin typeface="AdvOTf9433e2d"/>
                  </a:rPr>
                  <a:t>3</a:t>
                </a:r>
                <a:r>
                  <a:rPr lang="en-HK" dirty="0">
                    <a:solidFill>
                      <a:schemeClr val="tx1"/>
                    </a:solidFill>
                    <a:effectLst/>
                    <a:latin typeface="AdvOTf9433e2d"/>
                  </a:rPr>
                  <a:t>]</a:t>
                </a:r>
                <a:r>
                  <a:rPr lang="en-HK" baseline="30000" dirty="0">
                    <a:solidFill>
                      <a:schemeClr val="tx1"/>
                    </a:solidFill>
                    <a:effectLst/>
                    <a:latin typeface="AdvPS4C9543"/>
                  </a:rPr>
                  <a:t>−</a:t>
                </a:r>
                <a:r>
                  <a:rPr lang="en-HK" dirty="0">
                    <a:solidFill>
                      <a:schemeClr val="tx1"/>
                    </a:solidFill>
                    <a:effectLst/>
                    <a:latin typeface="AdvPS4C9543"/>
                  </a:rPr>
                  <a:t> </a:t>
                </a:r>
                <a14:m>
                  <m:oMath xmlns:m="http://schemas.openxmlformats.org/officeDocument/2006/math">
                    <m:r>
                      <a:rPr lang="en-HK" i="1" smtClean="0">
                        <a:solidFill>
                          <a:schemeClr val="tx1"/>
                        </a:solidFill>
                        <a:effectLst/>
                        <a:latin typeface="Cambria Math" panose="02040503050406030204" pitchFamily="18" charset="0"/>
                        <a:ea typeface="Cambria Math" panose="02040503050406030204" pitchFamily="18" charset="0"/>
                      </a:rPr>
                      <m:t>→</m:t>
                    </m:r>
                  </m:oMath>
                </a14:m>
                <a:r>
                  <a:rPr lang="en-HK" dirty="0">
                    <a:solidFill>
                      <a:schemeClr val="tx1"/>
                    </a:solidFill>
                    <a:effectLst/>
                    <a:latin typeface="AdvPS4C9543"/>
                  </a:rPr>
                  <a:t> </a:t>
                </a:r>
                <a:r>
                  <a:rPr lang="en-HK" dirty="0">
                    <a:solidFill>
                      <a:schemeClr val="tx1"/>
                    </a:solidFill>
                    <a:effectLst/>
                    <a:latin typeface="AdvOTf9433e2d"/>
                  </a:rPr>
                  <a:t>[S</a:t>
                </a:r>
                <a:r>
                  <a:rPr lang="en-HK" baseline="-25000" dirty="0">
                    <a:solidFill>
                      <a:schemeClr val="tx1"/>
                    </a:solidFill>
                    <a:effectLst/>
                    <a:latin typeface="AdvOTf9433e2d"/>
                  </a:rPr>
                  <a:t>6</a:t>
                </a:r>
                <a:r>
                  <a:rPr lang="en-HK" dirty="0">
                    <a:solidFill>
                      <a:schemeClr val="tx1"/>
                    </a:solidFill>
                    <a:effectLst/>
                    <a:latin typeface="AdvOTf9433e2d"/>
                  </a:rPr>
                  <a:t>O</a:t>
                </a:r>
                <a:r>
                  <a:rPr lang="en-HK" baseline="-25000" dirty="0">
                    <a:solidFill>
                      <a:schemeClr val="tx1"/>
                    </a:solidFill>
                    <a:effectLst/>
                    <a:latin typeface="AdvOTf9433e2d"/>
                  </a:rPr>
                  <a:t>6</a:t>
                </a:r>
                <a:r>
                  <a:rPr lang="en-HK" dirty="0">
                    <a:solidFill>
                      <a:schemeClr val="tx1"/>
                    </a:solidFill>
                    <a:effectLst/>
                    <a:latin typeface="AdvOTf9433e2d"/>
                  </a:rPr>
                  <a:t>]</a:t>
                </a:r>
                <a:r>
                  <a:rPr lang="en-HK" baseline="30000" dirty="0">
                    <a:solidFill>
                      <a:schemeClr val="tx1"/>
                    </a:solidFill>
                    <a:effectLst/>
                    <a:latin typeface="AdvOTf9433e2d"/>
                  </a:rPr>
                  <a:t>2</a:t>
                </a:r>
                <a:r>
                  <a:rPr lang="en-HK" baseline="30000" dirty="0">
                    <a:solidFill>
                      <a:schemeClr val="tx1"/>
                    </a:solidFill>
                    <a:effectLst/>
                    <a:latin typeface="AdvPS4C9543"/>
                  </a:rPr>
                  <a:t>−</a:t>
                </a:r>
                <a:r>
                  <a:rPr lang="en-HK" dirty="0">
                    <a:solidFill>
                      <a:schemeClr val="tx1"/>
                    </a:solidFill>
                    <a:effectLst/>
                    <a:latin typeface="AdvPS4C9543"/>
                  </a:rPr>
                  <a:t> + </a:t>
                </a:r>
                <a:r>
                  <a:rPr lang="en-HK" dirty="0">
                    <a:solidFill>
                      <a:schemeClr val="tx1"/>
                    </a:solidFill>
                    <a:effectLst/>
                    <a:latin typeface="AdvOTf9433e2d"/>
                  </a:rPr>
                  <a:t>2HCl </a:t>
                </a:r>
                <a:endParaRPr lang="en-HK" dirty="0">
                  <a:solidFill>
                    <a:schemeClr val="tx1"/>
                  </a:solidFill>
                </a:endParaRPr>
              </a:p>
              <a:p>
                <a:pPr lvl="2"/>
                <a:endParaRPr lang="en-HK" dirty="0">
                  <a:solidFill>
                    <a:schemeClr val="tx1"/>
                  </a:solidFill>
                  <a:latin typeface="AdvOTf9433e2d"/>
                </a:endParaRPr>
              </a:p>
              <a:p>
                <a:pPr marL="285750" indent="-285750">
                  <a:buClr>
                    <a:srgbClr val="92D050"/>
                  </a:buClr>
                  <a:buFont typeface="Wingdings" panose="05000000000000000000" pitchFamily="2" charset="2"/>
                  <a:buChar char="§"/>
                </a:pPr>
                <a:r>
                  <a:rPr lang="en-HK" dirty="0">
                    <a:solidFill>
                      <a:schemeClr val="tx1"/>
                    </a:solidFill>
                    <a:effectLst/>
                    <a:latin typeface="AdvOTf9433e2d"/>
                  </a:rPr>
                  <a:t>Polythionate salts are water soluble and metastable at acidic pH values, </a:t>
                </a:r>
                <a:r>
                  <a:rPr lang="en-HK" sz="1800" dirty="0">
                    <a:solidFill>
                      <a:schemeClr val="tx1"/>
                    </a:solidFill>
                    <a:effectLst/>
                    <a:latin typeface="AdvOTf9433e2d"/>
                  </a:rPr>
                  <a:t>can only exist at acidic pH values and in the absence of strong nucleophiles and reducing agents. Strong oxidizing agents such as hydrogen peroxide or elemental chlorine convert polythionates into sulphate. </a:t>
                </a:r>
                <a:endParaRPr lang="en-HK" dirty="0">
                  <a:solidFill>
                    <a:schemeClr val="tx1"/>
                  </a:solidFill>
                </a:endParaRPr>
              </a:p>
              <a:p>
                <a:pPr marL="285750" indent="-285750">
                  <a:buFont typeface="Arial" panose="020B0604020202020204" pitchFamily="34" charset="0"/>
                  <a:buChar char="•"/>
                </a:pPr>
                <a:endParaRPr lang="en-HK" dirty="0">
                  <a:solidFill>
                    <a:schemeClr val="tx1"/>
                  </a:solidFill>
                </a:endParaRPr>
              </a:p>
            </p:txBody>
          </p:sp>
        </mc:Choice>
        <mc:Fallback>
          <p:sp>
            <p:nvSpPr>
              <p:cNvPr id="11" name="TextBox 10">
                <a:extLst>
                  <a:ext uri="{FF2B5EF4-FFF2-40B4-BE49-F238E27FC236}">
                    <a16:creationId xmlns:a16="http://schemas.microsoft.com/office/drawing/2014/main" id="{5CCE574D-374D-8700-E6CB-45C894761C95}"/>
                  </a:ext>
                </a:extLst>
              </p:cNvPr>
              <p:cNvSpPr txBox="1">
                <a:spLocks noRot="1" noChangeAspect="1" noMove="1" noResize="1" noEditPoints="1" noAdjustHandles="1" noChangeArrowheads="1" noChangeShapeType="1" noTextEdit="1"/>
              </p:cNvSpPr>
              <p:nvPr/>
            </p:nvSpPr>
            <p:spPr>
              <a:xfrm>
                <a:off x="492418" y="2567102"/>
                <a:ext cx="6830569" cy="3693319"/>
              </a:xfrm>
              <a:prstGeom prst="rect">
                <a:avLst/>
              </a:prstGeom>
              <a:blipFill>
                <a:blip r:embed="rId2"/>
                <a:stretch>
                  <a:fillRect l="-804" t="-825" r="-893"/>
                </a:stretch>
              </a:blipFill>
            </p:spPr>
            <p:txBody>
              <a:bodyPr/>
              <a:lstStyle/>
              <a:p>
                <a:r>
                  <a:rPr lang="en-GB">
                    <a:noFill/>
                  </a:rPr>
                  <a:t> </a:t>
                </a:r>
              </a:p>
            </p:txBody>
          </p:sp>
        </mc:Fallback>
      </mc:AlternateContent>
      <p:pic>
        <p:nvPicPr>
          <p:cNvPr id="6146" name="Picture 2" descr="undefined">
            <a:extLst>
              <a:ext uri="{FF2B5EF4-FFF2-40B4-BE49-F238E27FC236}">
                <a16:creationId xmlns:a16="http://schemas.microsoft.com/office/drawing/2014/main" id="{F4924221-94F2-3DC9-096A-B71C6DFA36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0231" y="2567102"/>
            <a:ext cx="3511596" cy="187285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A810AC8D-C6E3-0923-79F2-10435FBB84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64092" y="4718551"/>
            <a:ext cx="2423874" cy="116427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E30CCB50-34B3-F390-7AF8-39C2FBAF0850}"/>
              </a:ext>
            </a:extLst>
          </p:cNvPr>
          <p:cNvSpPr txBox="1"/>
          <p:nvPr/>
        </p:nvSpPr>
        <p:spPr>
          <a:xfrm>
            <a:off x="8501676" y="6010649"/>
            <a:ext cx="2073335" cy="369332"/>
          </a:xfrm>
          <a:prstGeom prst="rect">
            <a:avLst/>
          </a:prstGeom>
          <a:noFill/>
        </p:spPr>
        <p:txBody>
          <a:bodyPr wrap="square">
            <a:spAutoFit/>
          </a:bodyPr>
          <a:lstStyle/>
          <a:p>
            <a:pPr algn="ctr"/>
            <a:r>
              <a:rPr lang="en-HK" b="0" i="0" dirty="0">
                <a:effectLst/>
                <a:latin typeface="ProximaNova"/>
              </a:rPr>
              <a:t>Polythionic acid</a:t>
            </a:r>
            <a:endParaRPr lang="en-US" dirty="0"/>
          </a:p>
        </p:txBody>
      </p:sp>
    </p:spTree>
    <p:extLst>
      <p:ext uri="{BB962C8B-B14F-4D97-AF65-F5344CB8AC3E}">
        <p14:creationId xmlns:p14="http://schemas.microsoft.com/office/powerpoint/2010/main" val="15073191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8FDDED1-8E5C-AA19-B620-83E299DE38F6}"/>
              </a:ext>
            </a:extLst>
          </p:cNvPr>
          <p:cNvSpPr txBox="1">
            <a:spLocks/>
          </p:cNvSpPr>
          <p:nvPr/>
        </p:nvSpPr>
        <p:spPr>
          <a:xfrm>
            <a:off x="452740" y="127446"/>
            <a:ext cx="8697433" cy="15149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HK" b="1" dirty="0">
                <a:latin typeface="Candara" panose="020E0502030303020204" pitchFamily="34" charset="0"/>
              </a:rPr>
              <a:t>Organic derivatives of the type     R–S</a:t>
            </a:r>
            <a:r>
              <a:rPr lang="en-HK" b="1" baseline="-25000" dirty="0">
                <a:latin typeface="Candara" panose="020E0502030303020204" pitchFamily="34" charset="0"/>
              </a:rPr>
              <a:t>n</a:t>
            </a:r>
            <a:r>
              <a:rPr lang="en-HK" b="1" dirty="0">
                <a:latin typeface="Candara" panose="020E0502030303020204" pitchFamily="34" charset="0"/>
              </a:rPr>
              <a:t>–R (</a:t>
            </a:r>
            <a:r>
              <a:rPr lang="en-HK" b="1" dirty="0" err="1">
                <a:latin typeface="Candara" panose="020E0502030303020204" pitchFamily="34" charset="0"/>
              </a:rPr>
              <a:t>organopolysulphanes</a:t>
            </a:r>
            <a:r>
              <a:rPr lang="en-HK" b="1" dirty="0">
                <a:latin typeface="Candara" panose="020E0502030303020204" pitchFamily="34" charset="0"/>
              </a:rPr>
              <a:t>) </a:t>
            </a:r>
          </a:p>
        </p:txBody>
      </p:sp>
      <p:sp>
        <p:nvSpPr>
          <p:cNvPr id="13" name="TextBox 12">
            <a:extLst>
              <a:ext uri="{FF2B5EF4-FFF2-40B4-BE49-F238E27FC236}">
                <a16:creationId xmlns:a16="http://schemas.microsoft.com/office/drawing/2014/main" id="{999F9DEE-36BE-D98D-9B20-90285958952F}"/>
              </a:ext>
            </a:extLst>
          </p:cNvPr>
          <p:cNvSpPr txBox="1"/>
          <p:nvPr/>
        </p:nvSpPr>
        <p:spPr>
          <a:xfrm>
            <a:off x="452740" y="1837962"/>
            <a:ext cx="8592137" cy="3416320"/>
          </a:xfrm>
          <a:prstGeom prst="rect">
            <a:avLst/>
          </a:prstGeom>
          <a:noFill/>
        </p:spPr>
        <p:txBody>
          <a:bodyPr wrap="square">
            <a:spAutoFit/>
          </a:bodyPr>
          <a:lstStyle/>
          <a:p>
            <a:pPr marL="342900" indent="-342900">
              <a:buClr>
                <a:srgbClr val="92D050"/>
              </a:buClr>
              <a:buFont typeface="Wingdings" panose="05000000000000000000" pitchFamily="2" charset="2"/>
              <a:buChar char="§"/>
            </a:pPr>
            <a:r>
              <a:rPr lang="en-HK" sz="2400" dirty="0" err="1">
                <a:latin typeface="AdvOTf9433e2d"/>
              </a:rPr>
              <a:t>P</a:t>
            </a:r>
            <a:r>
              <a:rPr lang="en-HK" sz="2400" dirty="0" err="1">
                <a:effectLst/>
                <a:latin typeface="AdvOTf9433e2d"/>
              </a:rPr>
              <a:t>olysulphanes</a:t>
            </a:r>
            <a:r>
              <a:rPr lang="en-HK" sz="2400" dirty="0">
                <a:effectLst/>
                <a:latin typeface="AdvOTf9433e2d"/>
              </a:rPr>
              <a:t> R</a:t>
            </a:r>
            <a:r>
              <a:rPr lang="en-HK" sz="2400" baseline="-25000" dirty="0">
                <a:effectLst/>
                <a:latin typeface="AdvOTf9433e2d"/>
              </a:rPr>
              <a:t>2</a:t>
            </a:r>
            <a:r>
              <a:rPr lang="en-HK" sz="2400" dirty="0">
                <a:effectLst/>
                <a:latin typeface="AdvOTf9433e2d"/>
              </a:rPr>
              <a:t>S</a:t>
            </a:r>
            <a:r>
              <a:rPr lang="en-HK" sz="2400" baseline="-25000" dirty="0">
                <a:effectLst/>
                <a:latin typeface="AdvOTb4af3d5d.I"/>
              </a:rPr>
              <a:t>n</a:t>
            </a:r>
            <a:r>
              <a:rPr lang="en-HK" sz="2400" dirty="0">
                <a:effectLst/>
                <a:latin typeface="AdvOTb4af3d5d.I"/>
              </a:rPr>
              <a:t> </a:t>
            </a:r>
            <a:r>
              <a:rPr lang="en-HK" sz="2400" dirty="0">
                <a:effectLst/>
                <a:latin typeface="AdvOTf9433e2d"/>
              </a:rPr>
              <a:t>are often termed </a:t>
            </a:r>
            <a:r>
              <a:rPr lang="en-HK" sz="2400" dirty="0">
                <a:effectLst/>
                <a:latin typeface="AdvOTb4af3d5d.I"/>
              </a:rPr>
              <a:t>polysulphides </a:t>
            </a:r>
            <a:r>
              <a:rPr lang="en-HK" sz="2400" dirty="0">
                <a:effectLst/>
                <a:latin typeface="AdvOTf9433e2d"/>
              </a:rPr>
              <a:t>although they are not ionic materials such as sodium polysulphides, for instance. The recommended nomenclature for R</a:t>
            </a:r>
            <a:r>
              <a:rPr lang="en-HK" sz="2400" dirty="0">
                <a:effectLst/>
                <a:latin typeface="AdvOTf9433e2d+20"/>
              </a:rPr>
              <a:t>–</a:t>
            </a:r>
            <a:r>
              <a:rPr lang="en-HK" sz="2400" dirty="0">
                <a:effectLst/>
                <a:latin typeface="AdvOTf9433e2d"/>
              </a:rPr>
              <a:t>S</a:t>
            </a:r>
            <a:r>
              <a:rPr lang="en-HK" sz="2400" baseline="-25000" dirty="0">
                <a:effectLst/>
                <a:latin typeface="AdvOTb4af3d5d.I"/>
              </a:rPr>
              <a:t>n</a:t>
            </a:r>
            <a:r>
              <a:rPr lang="en-HK" sz="2400" dirty="0">
                <a:effectLst/>
                <a:latin typeface="AdvOTf9433e2d+20"/>
              </a:rPr>
              <a:t>–</a:t>
            </a:r>
            <a:r>
              <a:rPr lang="en-HK" sz="2400" dirty="0">
                <a:effectLst/>
                <a:latin typeface="AdvOTf9433e2d"/>
              </a:rPr>
              <a:t>R is </a:t>
            </a:r>
            <a:r>
              <a:rPr lang="en-HK" sz="2400" dirty="0" err="1">
                <a:effectLst/>
                <a:latin typeface="AdvOTb4af3d5d.I"/>
              </a:rPr>
              <a:t>polysulphanes</a:t>
            </a:r>
            <a:r>
              <a:rPr lang="en-HK" sz="2400" dirty="0">
                <a:effectLst/>
                <a:latin typeface="AdvOTb4af3d5d.I"/>
              </a:rPr>
              <a:t>.</a:t>
            </a:r>
            <a:endParaRPr lang="en-HK" sz="2400" dirty="0">
              <a:latin typeface="AdvOTf9433e2d"/>
            </a:endParaRPr>
          </a:p>
          <a:p>
            <a:pPr marL="342900" indent="-342900">
              <a:buClr>
                <a:srgbClr val="92D050"/>
              </a:buClr>
              <a:buFont typeface="Wingdings" panose="05000000000000000000" pitchFamily="2" charset="2"/>
              <a:buChar char="§"/>
            </a:pPr>
            <a:r>
              <a:rPr lang="en-HK" sz="2400" dirty="0">
                <a:latin typeface="AdvOTf9433e2d"/>
              </a:rPr>
              <a:t>The </a:t>
            </a:r>
            <a:r>
              <a:rPr lang="en-HK" sz="2400" dirty="0">
                <a:effectLst/>
                <a:latin typeface="AdvOTf9433e2d"/>
              </a:rPr>
              <a:t>widespread natural occurrence of tri- and higher </a:t>
            </a:r>
            <a:r>
              <a:rPr lang="en-HK" sz="2400" dirty="0" err="1">
                <a:effectLst/>
                <a:latin typeface="AdvOTf9433e2d"/>
              </a:rPr>
              <a:t>polysulphanes</a:t>
            </a:r>
            <a:r>
              <a:rPr lang="en-HK" sz="2400" dirty="0">
                <a:effectLst/>
                <a:latin typeface="AdvOTf9433e2d"/>
              </a:rPr>
              <a:t> with organic substituents has been recently demonstrated. </a:t>
            </a:r>
          </a:p>
          <a:p>
            <a:pPr marL="342900" indent="-342900">
              <a:buClr>
                <a:srgbClr val="92D050"/>
              </a:buClr>
              <a:buFont typeface="Wingdings" panose="05000000000000000000" pitchFamily="2" charset="2"/>
              <a:buChar char="§"/>
            </a:pPr>
            <a:endParaRPr lang="en-HK" sz="2400" dirty="0"/>
          </a:p>
          <a:p>
            <a:pPr marL="342900" indent="-342900">
              <a:buClr>
                <a:srgbClr val="92D050"/>
              </a:buClr>
              <a:buFont typeface="Wingdings" panose="05000000000000000000" pitchFamily="2" charset="2"/>
              <a:buChar char="§"/>
            </a:pPr>
            <a:endParaRPr lang="en-HK" sz="2400" dirty="0"/>
          </a:p>
        </p:txBody>
      </p:sp>
      <p:pic>
        <p:nvPicPr>
          <p:cNvPr id="14" name="Picture 13" descr="A table with text and numbers&#10;&#10;Description automatically generated">
            <a:extLst>
              <a:ext uri="{FF2B5EF4-FFF2-40B4-BE49-F238E27FC236}">
                <a16:creationId xmlns:a16="http://schemas.microsoft.com/office/drawing/2014/main" id="{B021F3D5-FB4F-2E78-4B35-208E19466975}"/>
              </a:ext>
            </a:extLst>
          </p:cNvPr>
          <p:cNvPicPr>
            <a:picLocks noChangeAspect="1"/>
          </p:cNvPicPr>
          <p:nvPr/>
        </p:nvPicPr>
        <p:blipFill>
          <a:blip r:embed="rId2"/>
          <a:stretch>
            <a:fillRect/>
          </a:stretch>
        </p:blipFill>
        <p:spPr>
          <a:xfrm>
            <a:off x="802841" y="4227871"/>
            <a:ext cx="5829775" cy="2630129"/>
          </a:xfrm>
          <a:prstGeom prst="rect">
            <a:avLst/>
          </a:prstGeom>
        </p:spPr>
      </p:pic>
      <p:pic>
        <p:nvPicPr>
          <p:cNvPr id="15" name="Picture 14" descr="A close-up of a white background&#10;&#10;Description automatically generated">
            <a:extLst>
              <a:ext uri="{FF2B5EF4-FFF2-40B4-BE49-F238E27FC236}">
                <a16:creationId xmlns:a16="http://schemas.microsoft.com/office/drawing/2014/main" id="{E952E7FF-24C1-A246-E9BA-909A894A73F1}"/>
              </a:ext>
            </a:extLst>
          </p:cNvPr>
          <p:cNvPicPr>
            <a:picLocks noChangeAspect="1"/>
          </p:cNvPicPr>
          <p:nvPr/>
        </p:nvPicPr>
        <p:blipFill rotWithShape="1">
          <a:blip r:embed="rId3"/>
          <a:srcRect r="75433"/>
          <a:stretch/>
        </p:blipFill>
        <p:spPr>
          <a:xfrm>
            <a:off x="8210593" y="3782320"/>
            <a:ext cx="959244" cy="1714522"/>
          </a:xfrm>
          <a:prstGeom prst="rect">
            <a:avLst/>
          </a:prstGeom>
        </p:spPr>
      </p:pic>
      <p:pic>
        <p:nvPicPr>
          <p:cNvPr id="16" name="Picture 15" descr="A black text on a white background&#10;&#10;Description automatically generated">
            <a:extLst>
              <a:ext uri="{FF2B5EF4-FFF2-40B4-BE49-F238E27FC236}">
                <a16:creationId xmlns:a16="http://schemas.microsoft.com/office/drawing/2014/main" id="{EF6CB3AF-8531-40C0-4859-702B84A53D38}"/>
              </a:ext>
            </a:extLst>
          </p:cNvPr>
          <p:cNvPicPr>
            <a:picLocks noChangeAspect="1"/>
          </p:cNvPicPr>
          <p:nvPr/>
        </p:nvPicPr>
        <p:blipFill rotWithShape="1">
          <a:blip r:embed="rId4"/>
          <a:srcRect l="34235" b="73909"/>
          <a:stretch/>
        </p:blipFill>
        <p:spPr>
          <a:xfrm>
            <a:off x="9150173" y="5893830"/>
            <a:ext cx="3041827" cy="288998"/>
          </a:xfrm>
          <a:prstGeom prst="rect">
            <a:avLst/>
          </a:prstGeom>
        </p:spPr>
      </p:pic>
      <p:pic>
        <p:nvPicPr>
          <p:cNvPr id="17" name="Picture 16" descr="A close-up of a white background&#10;&#10;Description automatically generated">
            <a:extLst>
              <a:ext uri="{FF2B5EF4-FFF2-40B4-BE49-F238E27FC236}">
                <a16:creationId xmlns:a16="http://schemas.microsoft.com/office/drawing/2014/main" id="{C2DCC804-7342-4D2C-AF10-651440722641}"/>
              </a:ext>
            </a:extLst>
          </p:cNvPr>
          <p:cNvPicPr>
            <a:picLocks noChangeAspect="1"/>
          </p:cNvPicPr>
          <p:nvPr/>
        </p:nvPicPr>
        <p:blipFill rotWithShape="1">
          <a:blip r:embed="rId3"/>
          <a:srcRect l="40021"/>
          <a:stretch/>
        </p:blipFill>
        <p:spPr>
          <a:xfrm>
            <a:off x="9150173" y="4027689"/>
            <a:ext cx="2341933" cy="1714522"/>
          </a:xfrm>
          <a:prstGeom prst="rect">
            <a:avLst/>
          </a:prstGeom>
        </p:spPr>
      </p:pic>
      <p:pic>
        <p:nvPicPr>
          <p:cNvPr id="18" name="Picture 17" descr="A black text on a white background&#10;&#10;Description automatically generated">
            <a:extLst>
              <a:ext uri="{FF2B5EF4-FFF2-40B4-BE49-F238E27FC236}">
                <a16:creationId xmlns:a16="http://schemas.microsoft.com/office/drawing/2014/main" id="{0B993DB0-8FE0-400F-9500-35954FF1F2BF}"/>
              </a:ext>
            </a:extLst>
          </p:cNvPr>
          <p:cNvPicPr>
            <a:picLocks noChangeAspect="1"/>
          </p:cNvPicPr>
          <p:nvPr/>
        </p:nvPicPr>
        <p:blipFill rotWithShape="1">
          <a:blip r:embed="rId4"/>
          <a:srcRect r="70156"/>
          <a:stretch/>
        </p:blipFill>
        <p:spPr>
          <a:xfrm>
            <a:off x="8050854" y="5590592"/>
            <a:ext cx="1211133" cy="971818"/>
          </a:xfrm>
          <a:prstGeom prst="rect">
            <a:avLst/>
          </a:prstGeom>
        </p:spPr>
      </p:pic>
    </p:spTree>
    <p:extLst>
      <p:ext uri="{BB962C8B-B14F-4D97-AF65-F5344CB8AC3E}">
        <p14:creationId xmlns:p14="http://schemas.microsoft.com/office/powerpoint/2010/main" val="18527226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F8F10-DBF7-C699-ACE5-D61945A6D699}"/>
              </a:ext>
            </a:extLst>
          </p:cNvPr>
          <p:cNvSpPr>
            <a:spLocks noGrp="1"/>
          </p:cNvSpPr>
          <p:nvPr>
            <p:ph type="title"/>
          </p:nvPr>
        </p:nvSpPr>
        <p:spPr/>
        <p:txBody>
          <a:bodyPr/>
          <a:lstStyle/>
          <a:p>
            <a:endParaRPr lang="en-US"/>
          </a:p>
        </p:txBody>
      </p:sp>
      <p:pic>
        <p:nvPicPr>
          <p:cNvPr id="5" name="Content Placeholder 4" descr="A close-up of a text&#10;&#10;Description automatically generated">
            <a:extLst>
              <a:ext uri="{FF2B5EF4-FFF2-40B4-BE49-F238E27FC236}">
                <a16:creationId xmlns:a16="http://schemas.microsoft.com/office/drawing/2014/main" id="{AC2469D5-BCDF-2E03-9246-26E504C7ED4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196115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E5119-698A-62B8-0808-27BE73B2971E}"/>
            </a:ext>
          </a:extLst>
        </p:cNvPr>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2B553F7D-C1EC-AD6D-981C-4E45F20ADEA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rcRect r="5001" b="1"/>
          <a:stretch/>
        </p:blipFill>
        <p:spPr>
          <a:xfrm>
            <a:off x="3656825" y="2556492"/>
            <a:ext cx="4268749" cy="4301508"/>
          </a:xfrm>
          <a:prstGeom prst="rect">
            <a:avLst/>
          </a:prstGeom>
        </p:spPr>
      </p:pic>
      <p:sp>
        <p:nvSpPr>
          <p:cNvPr id="3" name="Content Placeholder 2">
            <a:extLst>
              <a:ext uri="{FF2B5EF4-FFF2-40B4-BE49-F238E27FC236}">
                <a16:creationId xmlns:a16="http://schemas.microsoft.com/office/drawing/2014/main" id="{C1606DE1-3F63-8521-2112-7600D92545E4}"/>
              </a:ext>
            </a:extLst>
          </p:cNvPr>
          <p:cNvSpPr>
            <a:spLocks noGrp="1"/>
          </p:cNvSpPr>
          <p:nvPr>
            <p:ph idx="1"/>
          </p:nvPr>
        </p:nvSpPr>
        <p:spPr>
          <a:xfrm>
            <a:off x="399924" y="1915391"/>
            <a:ext cx="4668055" cy="3920051"/>
          </a:xfrm>
        </p:spPr>
        <p:txBody>
          <a:bodyPr>
            <a:noAutofit/>
          </a:bodyPr>
          <a:lstStyle/>
          <a:p>
            <a:pPr>
              <a:lnSpc>
                <a:spcPct val="100000"/>
              </a:lnSpc>
              <a:buClr>
                <a:srgbClr val="92D050"/>
              </a:buClr>
              <a:buFont typeface="Wingdings" panose="05000000000000000000" pitchFamily="2" charset="2"/>
              <a:buChar char="§"/>
            </a:pPr>
            <a:r>
              <a:rPr lang="en-HK" b="0" i="0" dirty="0">
                <a:effectLst/>
                <a:latin typeface="-apple-system"/>
              </a:rPr>
              <a:t>Sulphur is a crucial element for both life and industry. </a:t>
            </a:r>
          </a:p>
          <a:p>
            <a:pPr>
              <a:lnSpc>
                <a:spcPct val="100000"/>
              </a:lnSpc>
              <a:buClr>
                <a:srgbClr val="92D050"/>
              </a:buClr>
              <a:buFont typeface="Wingdings" panose="05000000000000000000" pitchFamily="2" charset="2"/>
              <a:buChar char="§"/>
            </a:pPr>
            <a:r>
              <a:rPr lang="en-HK" b="0" i="0" dirty="0">
                <a:effectLst/>
                <a:latin typeface="-apple-system"/>
              </a:rPr>
              <a:t>Despite making up only 0.07 </a:t>
            </a:r>
            <a:r>
              <a:rPr lang="en-HK" b="0" i="0" dirty="0" err="1">
                <a:effectLst/>
                <a:latin typeface="-apple-system"/>
              </a:rPr>
              <a:t>wt</a:t>
            </a:r>
            <a:r>
              <a:rPr lang="en-HK" b="0" i="0" dirty="0">
                <a:effectLst/>
                <a:latin typeface="-apple-system"/>
              </a:rPr>
              <a:t>% of the Earth's crust, substantial deposits of elemental sulphur and various sulphur-containing minerals (e.g., FeS</a:t>
            </a:r>
            <a:r>
              <a:rPr lang="en-HK" b="0" i="0" baseline="-25000" dirty="0">
                <a:effectLst/>
                <a:latin typeface="-apple-system"/>
              </a:rPr>
              <a:t>2</a:t>
            </a:r>
            <a:r>
              <a:rPr lang="en-HK" b="0" i="0" dirty="0">
                <a:effectLst/>
                <a:latin typeface="-apple-system"/>
              </a:rPr>
              <a:t>, </a:t>
            </a:r>
            <a:r>
              <a:rPr lang="en-HK" b="0" i="0" dirty="0" err="1">
                <a:effectLst/>
                <a:latin typeface="-apple-system"/>
              </a:rPr>
              <a:t>PbS</a:t>
            </a:r>
            <a:r>
              <a:rPr lang="en-HK" b="0" i="0" dirty="0">
                <a:effectLst/>
                <a:latin typeface="-apple-system"/>
              </a:rPr>
              <a:t>, ZnS, </a:t>
            </a:r>
            <a:r>
              <a:rPr lang="en-HK" b="0" i="0" dirty="0" err="1">
                <a:effectLst/>
                <a:latin typeface="-apple-system"/>
              </a:rPr>
              <a:t>HgS</a:t>
            </a:r>
            <a:r>
              <a:rPr lang="en-HK" b="0" i="0" dirty="0">
                <a:effectLst/>
                <a:latin typeface="-apple-system"/>
              </a:rPr>
              <a:t>, CuFeS</a:t>
            </a:r>
            <a:r>
              <a:rPr lang="en-HK" b="0" i="0" baseline="-25000" dirty="0">
                <a:effectLst/>
                <a:latin typeface="-apple-system"/>
              </a:rPr>
              <a:t>2</a:t>
            </a:r>
            <a:r>
              <a:rPr lang="en-HK" b="0" i="0" dirty="0">
                <a:effectLst/>
                <a:latin typeface="-apple-system"/>
              </a:rPr>
              <a:t>, Cu</a:t>
            </a:r>
            <a:r>
              <a:rPr lang="en-HK" b="0" i="0" baseline="-25000" dirty="0">
                <a:effectLst/>
                <a:latin typeface="-apple-system"/>
              </a:rPr>
              <a:t>2</a:t>
            </a:r>
            <a:r>
              <a:rPr lang="en-HK" b="0" i="0" dirty="0">
                <a:effectLst/>
                <a:latin typeface="-apple-system"/>
              </a:rPr>
              <a:t>S) </a:t>
            </a:r>
            <a:r>
              <a:rPr lang="en-HK" b="1" i="0" u="sng" dirty="0">
                <a:effectLst/>
                <a:latin typeface="-apple-system"/>
              </a:rPr>
              <a:t>are found</a:t>
            </a:r>
            <a:r>
              <a:rPr lang="en-HK" b="1" i="0" dirty="0">
                <a:effectLst/>
                <a:latin typeface="-apple-system"/>
              </a:rPr>
              <a:t>. </a:t>
            </a:r>
          </a:p>
          <a:p>
            <a:pPr>
              <a:lnSpc>
                <a:spcPct val="100000"/>
              </a:lnSpc>
            </a:pPr>
            <a:endParaRPr lang="en-HK" kern="100" dirty="0">
              <a:latin typeface="Calibri" panose="020F0502020204030204" pitchFamily="34" charset="0"/>
              <a:ea typeface="PMingLiU" panose="02020500000000000000" pitchFamily="18" charset="-120"/>
              <a:cs typeface="Times New Roman" panose="02020603050405020304" pitchFamily="18" charset="0"/>
            </a:endParaRPr>
          </a:p>
          <a:p>
            <a:pPr>
              <a:lnSpc>
                <a:spcPct val="100000"/>
              </a:lnSpc>
            </a:pPr>
            <a:endParaRPr lang="en-HK" kern="100" dirty="0">
              <a:effectLst/>
              <a:latin typeface="Calibri" panose="020F0502020204030204" pitchFamily="34" charset="0"/>
              <a:ea typeface="PMingLiU" panose="02020500000000000000" pitchFamily="18" charset="-120"/>
              <a:cs typeface="Times New Roman" panose="02020603050405020304" pitchFamily="18" charset="0"/>
            </a:endParaRPr>
          </a:p>
          <a:p>
            <a:pPr>
              <a:lnSpc>
                <a:spcPct val="100000"/>
              </a:lnSpc>
            </a:pPr>
            <a:endParaRPr lang="en-US" dirty="0"/>
          </a:p>
        </p:txBody>
      </p:sp>
      <p:sp>
        <p:nvSpPr>
          <p:cNvPr id="10" name="Title 1">
            <a:extLst>
              <a:ext uri="{FF2B5EF4-FFF2-40B4-BE49-F238E27FC236}">
                <a16:creationId xmlns:a16="http://schemas.microsoft.com/office/drawing/2014/main" id="{9F1834D9-AFE0-4D86-A2DD-8AE5F4010D48}"/>
              </a:ext>
            </a:extLst>
          </p:cNvPr>
          <p:cNvSpPr>
            <a:spLocks noGrp="1"/>
          </p:cNvSpPr>
          <p:nvPr>
            <p:ph type="title"/>
          </p:nvPr>
        </p:nvSpPr>
        <p:spPr>
          <a:xfrm>
            <a:off x="336956" y="139791"/>
            <a:ext cx="9462047" cy="686864"/>
          </a:xfrm>
        </p:spPr>
        <p:txBody>
          <a:bodyPr anchor="b">
            <a:noAutofit/>
          </a:bodyPr>
          <a:lstStyle/>
          <a:p>
            <a:r>
              <a:rPr lang="en-US" b="1" dirty="0">
                <a:latin typeface="Candara" panose="020E0502030303020204" pitchFamily="34" charset="0"/>
              </a:rPr>
              <a:t>The chemical </a:t>
            </a:r>
            <a:r>
              <a:rPr lang="en-US" b="1" dirty="0" err="1">
                <a:latin typeface="Candara" panose="020E0502030303020204" pitchFamily="34" charset="0"/>
              </a:rPr>
              <a:t>sulphur</a:t>
            </a:r>
            <a:r>
              <a:rPr lang="en-US" b="1" dirty="0">
                <a:latin typeface="Candara" panose="020E0502030303020204" pitchFamily="34" charset="0"/>
              </a:rPr>
              <a:t> cycle</a:t>
            </a:r>
          </a:p>
        </p:txBody>
      </p:sp>
    </p:spTree>
    <p:extLst>
      <p:ext uri="{BB962C8B-B14F-4D97-AF65-F5344CB8AC3E}">
        <p14:creationId xmlns:p14="http://schemas.microsoft.com/office/powerpoint/2010/main" val="2440230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C707A-8504-DDA2-C094-57A6EA888584}"/>
            </a:ext>
          </a:extLst>
        </p:cNvPr>
        <p:cNvGrpSpPr/>
        <p:nvPr/>
      </p:nvGrpSpPr>
      <p:grpSpPr>
        <a:xfrm>
          <a:off x="0" y="0"/>
          <a:ext cx="0" cy="0"/>
          <a:chOff x="0" y="0"/>
          <a:chExt cx="0" cy="0"/>
        </a:xfrm>
      </p:grpSpPr>
      <p:pic>
        <p:nvPicPr>
          <p:cNvPr id="1026" name="Picture 2" descr="Contributions of biomass burning to global and regional SO2 emissions -  ScienceDirect">
            <a:extLst>
              <a:ext uri="{FF2B5EF4-FFF2-40B4-BE49-F238E27FC236}">
                <a16:creationId xmlns:a16="http://schemas.microsoft.com/office/drawing/2014/main" id="{BCB5FE80-D066-E8DB-8B39-443BAE02B6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55"/>
          <a:stretch/>
        </p:blipFill>
        <p:spPr bwMode="auto">
          <a:xfrm>
            <a:off x="8190271" y="2222268"/>
            <a:ext cx="4001729" cy="403243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BF8CCFD3-26F7-24CB-A97F-F418D6C3141C}"/>
              </a:ext>
            </a:extLst>
          </p:cNvPr>
          <p:cNvSpPr>
            <a:spLocks noGrp="1"/>
          </p:cNvSpPr>
          <p:nvPr>
            <p:ph idx="1"/>
          </p:nvPr>
        </p:nvSpPr>
        <p:spPr>
          <a:xfrm>
            <a:off x="336956" y="1295847"/>
            <a:ext cx="6140243" cy="4007832"/>
          </a:xfrm>
        </p:spPr>
        <p:txBody>
          <a:bodyPr>
            <a:noAutofit/>
          </a:bodyPr>
          <a:lstStyle/>
          <a:p>
            <a:pPr>
              <a:lnSpc>
                <a:spcPct val="100000"/>
              </a:lnSpc>
              <a:buClr>
                <a:srgbClr val="92D050"/>
              </a:buClr>
              <a:buFont typeface="Wingdings" panose="05000000000000000000" pitchFamily="2" charset="2"/>
              <a:buChar char="§"/>
            </a:pPr>
            <a:r>
              <a:rPr lang="en-HK" b="0" i="0" dirty="0">
                <a:effectLst/>
                <a:latin typeface="-apple-system"/>
              </a:rPr>
              <a:t>Sulphur compounds are essential components of all organisms, and thus are present in all biomass and materials derived from these sources, such as wood, peat, coal, crude oil, and their derivatives. </a:t>
            </a:r>
          </a:p>
          <a:p>
            <a:pPr>
              <a:lnSpc>
                <a:spcPct val="100000"/>
              </a:lnSpc>
              <a:buClr>
                <a:srgbClr val="92D050"/>
              </a:buClr>
              <a:buFont typeface="Wingdings" panose="05000000000000000000" pitchFamily="2" charset="2"/>
              <a:buChar char="§"/>
            </a:pPr>
            <a:r>
              <a:rPr lang="en-HK" b="0" i="0" dirty="0">
                <a:effectLst/>
                <a:latin typeface="-apple-system"/>
              </a:rPr>
              <a:t>The combustion of these materials releases sulphur dioxide (SO</a:t>
            </a:r>
            <a:r>
              <a:rPr lang="en-HK" b="0" i="0" baseline="-25000" dirty="0">
                <a:effectLst/>
                <a:latin typeface="-apple-system"/>
              </a:rPr>
              <a:t>2</a:t>
            </a:r>
            <a:r>
              <a:rPr lang="en-HK" b="0" i="0" dirty="0">
                <a:effectLst/>
                <a:latin typeface="-apple-system"/>
              </a:rPr>
              <a:t>) along with traces of carbonyl sulphide (COS). Plants assimilate COS as part of their sulphur metabolism. </a:t>
            </a:r>
          </a:p>
          <a:p>
            <a:pPr>
              <a:lnSpc>
                <a:spcPct val="100000"/>
              </a:lnSpc>
            </a:pPr>
            <a:endParaRPr lang="en-HK" kern="100" dirty="0">
              <a:latin typeface="Calibri" panose="020F0502020204030204" pitchFamily="34" charset="0"/>
              <a:ea typeface="PMingLiU" panose="02020500000000000000" pitchFamily="18" charset="-120"/>
              <a:cs typeface="Times New Roman" panose="02020603050405020304" pitchFamily="18" charset="0"/>
            </a:endParaRPr>
          </a:p>
          <a:p>
            <a:pPr>
              <a:lnSpc>
                <a:spcPct val="100000"/>
              </a:lnSpc>
            </a:pPr>
            <a:endParaRPr lang="en-HK" kern="100" dirty="0">
              <a:effectLst/>
              <a:latin typeface="Calibri" panose="020F0502020204030204" pitchFamily="34" charset="0"/>
              <a:ea typeface="PMingLiU" panose="02020500000000000000" pitchFamily="18" charset="-120"/>
              <a:cs typeface="Times New Roman" panose="02020603050405020304" pitchFamily="18" charset="0"/>
            </a:endParaRPr>
          </a:p>
          <a:p>
            <a:pPr>
              <a:lnSpc>
                <a:spcPct val="100000"/>
              </a:lnSpc>
            </a:pPr>
            <a:endParaRPr lang="en-US" dirty="0"/>
          </a:p>
        </p:txBody>
      </p:sp>
      <p:sp>
        <p:nvSpPr>
          <p:cNvPr id="7" name="TextBox 6">
            <a:extLst>
              <a:ext uri="{FF2B5EF4-FFF2-40B4-BE49-F238E27FC236}">
                <a16:creationId xmlns:a16="http://schemas.microsoft.com/office/drawing/2014/main" id="{199E32CB-90A9-47A6-326B-738D8ABF0990}"/>
              </a:ext>
            </a:extLst>
          </p:cNvPr>
          <p:cNvSpPr txBox="1"/>
          <p:nvPr/>
        </p:nvSpPr>
        <p:spPr>
          <a:xfrm>
            <a:off x="8327121" y="6254707"/>
            <a:ext cx="4925860" cy="276999"/>
          </a:xfrm>
          <a:prstGeom prst="rect">
            <a:avLst/>
          </a:prstGeom>
          <a:noFill/>
        </p:spPr>
        <p:txBody>
          <a:bodyPr wrap="square">
            <a:spAutoFit/>
          </a:bodyPr>
          <a:lstStyle/>
          <a:p>
            <a:r>
              <a:rPr lang="en-HK" sz="1200" b="0" i="0" u="none" strike="noStrike" dirty="0">
                <a:effectLst/>
                <a:latin typeface="ElsevierSans"/>
              </a:rPr>
              <a:t>Source: Atmospheric Research</a:t>
            </a:r>
            <a:r>
              <a:rPr lang="en-HK" sz="1200" dirty="0">
                <a:latin typeface="ElsevierSans"/>
              </a:rPr>
              <a:t> </a:t>
            </a:r>
            <a:r>
              <a:rPr lang="en-HK" sz="1200" b="0" i="0" u="none" strike="noStrike" dirty="0">
                <a:effectLst/>
                <a:latin typeface="ElsevierSans"/>
              </a:rPr>
              <a:t>260</a:t>
            </a:r>
            <a:r>
              <a:rPr lang="en-HK" sz="1200" b="0" i="0" dirty="0">
                <a:effectLst/>
                <a:latin typeface="ElsevierSans"/>
              </a:rPr>
              <a:t>, 2021, 105709</a:t>
            </a:r>
          </a:p>
        </p:txBody>
      </p:sp>
      <p:sp>
        <p:nvSpPr>
          <p:cNvPr id="9" name="Title 1">
            <a:extLst>
              <a:ext uri="{FF2B5EF4-FFF2-40B4-BE49-F238E27FC236}">
                <a16:creationId xmlns:a16="http://schemas.microsoft.com/office/drawing/2014/main" id="{EEA4F884-98FC-4ACF-A6E7-0B1DC15BBA2A}"/>
              </a:ext>
            </a:extLst>
          </p:cNvPr>
          <p:cNvSpPr txBox="1">
            <a:spLocks/>
          </p:cNvSpPr>
          <p:nvPr/>
        </p:nvSpPr>
        <p:spPr>
          <a:xfrm>
            <a:off x="336956" y="139791"/>
            <a:ext cx="9462047" cy="68686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The chemical </a:t>
            </a:r>
            <a:r>
              <a:rPr lang="en-US" b="1" dirty="0" err="1">
                <a:latin typeface="Candara" panose="020E0502030303020204" pitchFamily="34" charset="0"/>
              </a:rPr>
              <a:t>sulphur</a:t>
            </a:r>
            <a:r>
              <a:rPr lang="en-US" b="1" dirty="0">
                <a:latin typeface="Candara" panose="020E0502030303020204" pitchFamily="34" charset="0"/>
              </a:rPr>
              <a:t> cycle</a:t>
            </a:r>
          </a:p>
        </p:txBody>
      </p:sp>
    </p:spTree>
    <p:extLst>
      <p:ext uri="{BB962C8B-B14F-4D97-AF65-F5344CB8AC3E}">
        <p14:creationId xmlns:p14="http://schemas.microsoft.com/office/powerpoint/2010/main" val="31016537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07C007-2361-FAB6-43A7-CCA8CBB5A81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4E79152-1728-032A-48D1-319FE1E7C845}"/>
              </a:ext>
            </a:extLst>
          </p:cNvPr>
          <p:cNvSpPr>
            <a:spLocks noGrp="1"/>
          </p:cNvSpPr>
          <p:nvPr>
            <p:ph idx="1"/>
          </p:nvPr>
        </p:nvSpPr>
        <p:spPr>
          <a:xfrm>
            <a:off x="219105" y="1615943"/>
            <a:ext cx="5670418" cy="3120991"/>
          </a:xfrm>
          <a:solidFill>
            <a:schemeClr val="bg1"/>
          </a:solidFill>
        </p:spPr>
        <p:txBody>
          <a:bodyPr>
            <a:noAutofit/>
          </a:bodyPr>
          <a:lstStyle/>
          <a:p>
            <a:pPr>
              <a:buClr>
                <a:srgbClr val="92D050"/>
              </a:buClr>
              <a:buFont typeface="Wingdings" panose="05000000000000000000" pitchFamily="2" charset="2"/>
              <a:buChar char="§"/>
            </a:pPr>
            <a:r>
              <a:rPr lang="en-HK" b="0" i="0" dirty="0">
                <a:effectLst/>
                <a:latin typeface="-apple-system"/>
              </a:rPr>
              <a:t>Dimethyl sulphide (DMS) is released in large quantities by phytoplankton in the oceans, while volcanoes emit hydrogen sulphide (H</a:t>
            </a:r>
            <a:r>
              <a:rPr lang="en-HK" b="0" i="0" baseline="-25000" dirty="0">
                <a:effectLst/>
                <a:latin typeface="-apple-system"/>
              </a:rPr>
              <a:t>2</a:t>
            </a:r>
            <a:r>
              <a:rPr lang="en-HK" b="0" i="0" dirty="0">
                <a:effectLst/>
                <a:latin typeface="-apple-system"/>
              </a:rPr>
              <a:t>S), SO</a:t>
            </a:r>
            <a:r>
              <a:rPr lang="en-HK" b="0" i="0" baseline="-25000" dirty="0">
                <a:effectLst/>
                <a:latin typeface="-apple-system"/>
              </a:rPr>
              <a:t>2</a:t>
            </a:r>
            <a:r>
              <a:rPr lang="en-HK" b="0" i="0" dirty="0">
                <a:effectLst/>
                <a:latin typeface="-apple-system"/>
              </a:rPr>
              <a:t>, and carbon dioxide (CO</a:t>
            </a:r>
            <a:r>
              <a:rPr lang="en-HK" b="0" i="0" baseline="-25000" dirty="0">
                <a:effectLst/>
                <a:latin typeface="-apple-system"/>
              </a:rPr>
              <a:t>2</a:t>
            </a:r>
            <a:r>
              <a:rPr lang="en-HK" b="0" i="0" dirty="0">
                <a:effectLst/>
                <a:latin typeface="-apple-system"/>
              </a:rPr>
              <a:t>). </a:t>
            </a:r>
          </a:p>
          <a:p>
            <a:pPr>
              <a:buClr>
                <a:srgbClr val="92D050"/>
              </a:buClr>
              <a:buFont typeface="Wingdings" panose="05000000000000000000" pitchFamily="2" charset="2"/>
              <a:buChar char="§"/>
            </a:pPr>
            <a:r>
              <a:rPr lang="en-HK" b="0" i="0" dirty="0">
                <a:effectLst/>
                <a:latin typeface="-apple-system"/>
              </a:rPr>
              <a:t>In anoxic environments such as ponds, lakes, and coastal waters, sulphate reduction by ubiquitous sulphur bacteria also produces H</a:t>
            </a:r>
            <a:r>
              <a:rPr lang="en-HK" b="0" i="0" baseline="-25000" dirty="0">
                <a:effectLst/>
                <a:latin typeface="-apple-system"/>
              </a:rPr>
              <a:t>2</a:t>
            </a:r>
            <a:r>
              <a:rPr lang="en-HK" b="0" i="0" dirty="0">
                <a:effectLst/>
                <a:latin typeface="-apple-system"/>
              </a:rPr>
              <a:t>S.</a:t>
            </a:r>
          </a:p>
          <a:p>
            <a:endParaRPr lang="en-HK" kern="100" dirty="0">
              <a:latin typeface="Calibri" panose="020F0502020204030204" pitchFamily="34" charset="0"/>
              <a:ea typeface="PMingLiU" panose="02020500000000000000" pitchFamily="18" charset="-120"/>
              <a:cs typeface="Times New Roman" panose="02020603050405020304" pitchFamily="18" charset="0"/>
            </a:endParaRPr>
          </a:p>
          <a:p>
            <a:endParaRPr lang="en-HK" kern="100" dirty="0">
              <a:effectLst/>
              <a:latin typeface="Calibri" panose="020F0502020204030204" pitchFamily="34" charset="0"/>
              <a:ea typeface="PMingLiU" panose="02020500000000000000" pitchFamily="18" charset="-120"/>
              <a:cs typeface="Times New Roman" panose="02020603050405020304" pitchFamily="18" charset="0"/>
            </a:endParaRPr>
          </a:p>
          <a:p>
            <a:endParaRPr lang="en-US" dirty="0"/>
          </a:p>
        </p:txBody>
      </p:sp>
      <p:sp>
        <p:nvSpPr>
          <p:cNvPr id="13" name="TextBox 12">
            <a:extLst>
              <a:ext uri="{FF2B5EF4-FFF2-40B4-BE49-F238E27FC236}">
                <a16:creationId xmlns:a16="http://schemas.microsoft.com/office/drawing/2014/main" id="{499FC71C-6E61-1FDE-F2FC-818FF91B5311}"/>
              </a:ext>
            </a:extLst>
          </p:cNvPr>
          <p:cNvSpPr txBox="1"/>
          <p:nvPr/>
        </p:nvSpPr>
        <p:spPr>
          <a:xfrm>
            <a:off x="2147239" y="5745274"/>
            <a:ext cx="6151186" cy="769441"/>
          </a:xfrm>
          <a:prstGeom prst="rect">
            <a:avLst/>
          </a:prstGeom>
          <a:noFill/>
        </p:spPr>
        <p:txBody>
          <a:bodyPr wrap="square">
            <a:spAutoFit/>
          </a:bodyPr>
          <a:lstStyle/>
          <a:p>
            <a:r>
              <a:rPr lang="en-HK" sz="1100" dirty="0"/>
              <a:t>Source: </a:t>
            </a:r>
          </a:p>
          <a:p>
            <a:r>
              <a:rPr lang="en-HK" sz="1100" dirty="0"/>
              <a:t>PNAS. doi:10.1073/ pnas.1317120111</a:t>
            </a:r>
          </a:p>
          <a:p>
            <a:r>
              <a:rPr lang="en-HK" sz="1100" b="0" i="0" dirty="0">
                <a:effectLst/>
              </a:rPr>
              <a:t>Annual Review of Ecology Evolution and Systematics 47(1):239-262</a:t>
            </a:r>
          </a:p>
          <a:p>
            <a:r>
              <a:rPr lang="en-HK" sz="1100" dirty="0" err="1">
                <a:latin typeface="Arial" panose="020B0604020202020204" pitchFamily="34" charset="0"/>
              </a:rPr>
              <a:t>mS</a:t>
            </a:r>
            <a:r>
              <a:rPr lang="en-HK" sz="1100" b="0" i="0" u="none" strike="noStrike" dirty="0" err="1">
                <a:effectLst/>
                <a:latin typeface="Arial" panose="020B0604020202020204" pitchFamily="34" charset="0"/>
              </a:rPr>
              <a:t>ystems</a:t>
            </a:r>
            <a:r>
              <a:rPr lang="en-HK" sz="1100" b="0" i="0" u="none" strike="noStrike" dirty="0">
                <a:effectLst/>
                <a:latin typeface="Arial" panose="020B0604020202020204" pitchFamily="34" charset="0"/>
              </a:rPr>
              <a:t>: https://doi.org/10.1128/msystems.00201-23</a:t>
            </a:r>
            <a:endParaRPr lang="en-HK" sz="1100" b="0" i="0" dirty="0">
              <a:effectLst/>
            </a:endParaRPr>
          </a:p>
        </p:txBody>
      </p:sp>
      <p:sp>
        <p:nvSpPr>
          <p:cNvPr id="28" name="Title 1">
            <a:extLst>
              <a:ext uri="{FF2B5EF4-FFF2-40B4-BE49-F238E27FC236}">
                <a16:creationId xmlns:a16="http://schemas.microsoft.com/office/drawing/2014/main" id="{FE50C649-BBB5-4218-B0FB-C79EE9AB12FC}"/>
              </a:ext>
            </a:extLst>
          </p:cNvPr>
          <p:cNvSpPr>
            <a:spLocks noGrp="1"/>
          </p:cNvSpPr>
          <p:nvPr>
            <p:ph type="title"/>
          </p:nvPr>
        </p:nvSpPr>
        <p:spPr>
          <a:xfrm>
            <a:off x="336956" y="139791"/>
            <a:ext cx="9462047" cy="686864"/>
          </a:xfrm>
        </p:spPr>
        <p:txBody>
          <a:bodyPr anchor="b">
            <a:noAutofit/>
          </a:bodyPr>
          <a:lstStyle/>
          <a:p>
            <a:r>
              <a:rPr lang="en-US" b="1" dirty="0">
                <a:latin typeface="Candara" panose="020E0502030303020204" pitchFamily="34" charset="0"/>
              </a:rPr>
              <a:t>The chemical </a:t>
            </a:r>
            <a:r>
              <a:rPr lang="en-US" b="1" dirty="0" err="1">
                <a:latin typeface="Candara" panose="020E0502030303020204" pitchFamily="34" charset="0"/>
              </a:rPr>
              <a:t>sulphur</a:t>
            </a:r>
            <a:r>
              <a:rPr lang="en-US" b="1" dirty="0">
                <a:latin typeface="Candara" panose="020E0502030303020204" pitchFamily="34" charset="0"/>
              </a:rPr>
              <a:t> cycle</a:t>
            </a:r>
          </a:p>
        </p:txBody>
      </p:sp>
      <p:pic>
        <p:nvPicPr>
          <p:cNvPr id="5" name="Picture 4">
            <a:extLst>
              <a:ext uri="{FF2B5EF4-FFF2-40B4-BE49-F238E27FC236}">
                <a16:creationId xmlns:a16="http://schemas.microsoft.com/office/drawing/2014/main" id="{5BBA7E9D-1332-4C81-BA78-DCBA5B5117B0}"/>
              </a:ext>
            </a:extLst>
          </p:cNvPr>
          <p:cNvPicPr>
            <a:picLocks noChangeAspect="1"/>
          </p:cNvPicPr>
          <p:nvPr/>
        </p:nvPicPr>
        <p:blipFill>
          <a:blip r:embed="rId3"/>
          <a:stretch>
            <a:fillRect/>
          </a:stretch>
        </p:blipFill>
        <p:spPr>
          <a:xfrm>
            <a:off x="6360459" y="1670750"/>
            <a:ext cx="1937967" cy="1496405"/>
          </a:xfrm>
          <a:prstGeom prst="rect">
            <a:avLst/>
          </a:prstGeom>
        </p:spPr>
      </p:pic>
      <p:pic>
        <p:nvPicPr>
          <p:cNvPr id="6" name="Picture 5">
            <a:extLst>
              <a:ext uri="{FF2B5EF4-FFF2-40B4-BE49-F238E27FC236}">
                <a16:creationId xmlns:a16="http://schemas.microsoft.com/office/drawing/2014/main" id="{281F77B3-9C9A-4420-914C-BD71EB60E016}"/>
              </a:ext>
            </a:extLst>
          </p:cNvPr>
          <p:cNvPicPr>
            <a:picLocks noChangeAspect="1"/>
          </p:cNvPicPr>
          <p:nvPr/>
        </p:nvPicPr>
        <p:blipFill>
          <a:blip r:embed="rId4"/>
          <a:stretch>
            <a:fillRect/>
          </a:stretch>
        </p:blipFill>
        <p:spPr>
          <a:xfrm>
            <a:off x="6360458" y="3240529"/>
            <a:ext cx="1937967" cy="1496405"/>
          </a:xfrm>
          <a:prstGeom prst="rect">
            <a:avLst/>
          </a:prstGeom>
        </p:spPr>
      </p:pic>
      <p:pic>
        <p:nvPicPr>
          <p:cNvPr id="7" name="Picture 6">
            <a:extLst>
              <a:ext uri="{FF2B5EF4-FFF2-40B4-BE49-F238E27FC236}">
                <a16:creationId xmlns:a16="http://schemas.microsoft.com/office/drawing/2014/main" id="{5095437D-6435-43AA-AF5E-51C818D2571B}"/>
              </a:ext>
            </a:extLst>
          </p:cNvPr>
          <p:cNvPicPr>
            <a:picLocks noChangeAspect="1"/>
          </p:cNvPicPr>
          <p:nvPr/>
        </p:nvPicPr>
        <p:blipFill>
          <a:blip r:embed="rId5"/>
          <a:stretch>
            <a:fillRect/>
          </a:stretch>
        </p:blipFill>
        <p:spPr>
          <a:xfrm>
            <a:off x="6360458" y="4799614"/>
            <a:ext cx="1937967" cy="1715101"/>
          </a:xfrm>
          <a:prstGeom prst="rect">
            <a:avLst/>
          </a:prstGeom>
        </p:spPr>
      </p:pic>
    </p:spTree>
    <p:extLst>
      <p:ext uri="{BB962C8B-B14F-4D97-AF65-F5344CB8AC3E}">
        <p14:creationId xmlns:p14="http://schemas.microsoft.com/office/powerpoint/2010/main" val="1407182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DF2689BF-C569-280D-8243-A2D01D4D2416}"/>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41ED4EE5-85F3-4C49-780D-64335C94FE5A}"/>
              </a:ext>
            </a:extLst>
          </p:cNvPr>
          <p:cNvSpPr>
            <a:spLocks noGrp="1"/>
          </p:cNvSpPr>
          <p:nvPr>
            <p:ph type="title"/>
          </p:nvPr>
        </p:nvSpPr>
        <p:spPr>
          <a:xfrm>
            <a:off x="347237" y="108152"/>
            <a:ext cx="9590279" cy="1322639"/>
          </a:xfrm>
        </p:spPr>
        <p:txBody>
          <a:bodyPr anchor="b">
            <a:normAutofit/>
          </a:bodyPr>
          <a:lstStyle/>
          <a:p>
            <a:r>
              <a:rPr lang="en-US" b="1" dirty="0">
                <a:latin typeface="Candara" panose="020E0502030303020204" pitchFamily="34" charset="0"/>
              </a:rPr>
              <a:t>oxidation, reduction and catenation</a:t>
            </a:r>
          </a:p>
        </p:txBody>
      </p:sp>
      <p:sp>
        <p:nvSpPr>
          <p:cNvPr id="8" name="Content Placeholder 2">
            <a:extLst>
              <a:ext uri="{FF2B5EF4-FFF2-40B4-BE49-F238E27FC236}">
                <a16:creationId xmlns:a16="http://schemas.microsoft.com/office/drawing/2014/main" id="{872670BA-6F30-C5F0-64C1-2710BFD15A0F}"/>
              </a:ext>
            </a:extLst>
          </p:cNvPr>
          <p:cNvSpPr txBox="1">
            <a:spLocks/>
          </p:cNvSpPr>
          <p:nvPr/>
        </p:nvSpPr>
        <p:spPr>
          <a:xfrm>
            <a:off x="389656" y="1890832"/>
            <a:ext cx="10104605" cy="17846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HK" sz="2400" b="1" dirty="0">
                <a:latin typeface="-apple-system"/>
              </a:rPr>
              <a:t>Sulphur chemistry is complex due to its numerous oxidation states</a:t>
            </a:r>
            <a:endParaRPr lang="en-HK" sz="2000" dirty="0">
              <a:latin typeface="-apple-system"/>
            </a:endParaRPr>
          </a:p>
        </p:txBody>
      </p:sp>
      <p:pic>
        <p:nvPicPr>
          <p:cNvPr id="12" name="Picture 11" descr="A list of chemical formulas&#10;&#10;Description automatically generated">
            <a:extLst>
              <a:ext uri="{FF2B5EF4-FFF2-40B4-BE49-F238E27FC236}">
                <a16:creationId xmlns:a16="http://schemas.microsoft.com/office/drawing/2014/main" id="{CC30EC95-961A-54CE-81AD-41925642EF73}"/>
              </a:ext>
            </a:extLst>
          </p:cNvPr>
          <p:cNvPicPr>
            <a:picLocks noChangeAspect="1"/>
          </p:cNvPicPr>
          <p:nvPr/>
        </p:nvPicPr>
        <p:blipFill>
          <a:blip r:embed="rId3"/>
          <a:stretch>
            <a:fillRect/>
          </a:stretch>
        </p:blipFill>
        <p:spPr>
          <a:xfrm>
            <a:off x="167436" y="2505499"/>
            <a:ext cx="6322264" cy="3154898"/>
          </a:xfrm>
          <a:prstGeom prst="rect">
            <a:avLst/>
          </a:prstGeom>
        </p:spPr>
      </p:pic>
      <p:sp>
        <p:nvSpPr>
          <p:cNvPr id="22" name="TextBox 21">
            <a:extLst>
              <a:ext uri="{FF2B5EF4-FFF2-40B4-BE49-F238E27FC236}">
                <a16:creationId xmlns:a16="http://schemas.microsoft.com/office/drawing/2014/main" id="{A735A541-BDE6-0D3F-357B-D174C5F09A2B}"/>
              </a:ext>
            </a:extLst>
          </p:cNvPr>
          <p:cNvSpPr txBox="1"/>
          <p:nvPr/>
        </p:nvSpPr>
        <p:spPr>
          <a:xfrm>
            <a:off x="651886" y="6407221"/>
            <a:ext cx="5660655" cy="246221"/>
          </a:xfrm>
          <a:prstGeom prst="rect">
            <a:avLst/>
          </a:prstGeom>
          <a:noFill/>
        </p:spPr>
        <p:txBody>
          <a:bodyPr wrap="square">
            <a:spAutoFit/>
          </a:bodyPr>
          <a:lstStyle/>
          <a:p>
            <a:r>
              <a:rPr lang="en-HK" sz="1000" dirty="0">
                <a:effectLst/>
                <a:latin typeface="ArialMT"/>
              </a:rPr>
              <a:t>Source: http://</a:t>
            </a:r>
            <a:r>
              <a:rPr lang="en-HK" sz="1000" dirty="0" err="1">
                <a:effectLst/>
                <a:latin typeface="ArialMT"/>
              </a:rPr>
              <a:t>iwaponline.com</a:t>
            </a:r>
            <a:r>
              <a:rPr lang="en-HK" sz="1000" dirty="0">
                <a:effectLst/>
                <a:latin typeface="ArialMT"/>
              </a:rPr>
              <a:t>/</a:t>
            </a:r>
            <a:r>
              <a:rPr lang="en-HK" sz="1000" dirty="0" err="1">
                <a:effectLst/>
                <a:latin typeface="ArialMT"/>
              </a:rPr>
              <a:t>ebooks</a:t>
            </a:r>
            <a:r>
              <a:rPr lang="en-HK" sz="1000" dirty="0">
                <a:effectLst/>
                <a:latin typeface="ArialMT"/>
              </a:rPr>
              <a:t>/book-pdf/776070/wio9781789060966.pdf </a:t>
            </a:r>
            <a:endParaRPr lang="en-HK" sz="1000" dirty="0"/>
          </a:p>
        </p:txBody>
      </p:sp>
      <p:sp>
        <p:nvSpPr>
          <p:cNvPr id="36" name="TextBox 35">
            <a:extLst>
              <a:ext uri="{FF2B5EF4-FFF2-40B4-BE49-F238E27FC236}">
                <a16:creationId xmlns:a16="http://schemas.microsoft.com/office/drawing/2014/main" id="{3016FE6E-8E96-5148-6F98-7599C4A0B77E}"/>
              </a:ext>
            </a:extLst>
          </p:cNvPr>
          <p:cNvSpPr txBox="1"/>
          <p:nvPr/>
        </p:nvSpPr>
        <p:spPr>
          <a:xfrm>
            <a:off x="651886" y="5734824"/>
            <a:ext cx="5924866" cy="307777"/>
          </a:xfrm>
          <a:prstGeom prst="rect">
            <a:avLst/>
          </a:prstGeom>
          <a:noFill/>
        </p:spPr>
        <p:txBody>
          <a:bodyPr wrap="square">
            <a:spAutoFit/>
          </a:bodyPr>
          <a:lstStyle/>
          <a:p>
            <a:r>
              <a:rPr lang="en-HK" sz="1400" b="1" dirty="0">
                <a:effectLst/>
                <a:latin typeface="AdvTT16f3b945.B"/>
              </a:rPr>
              <a:t>Table -</a:t>
            </a:r>
            <a:r>
              <a:rPr lang="en-HK" sz="1400" dirty="0">
                <a:effectLst/>
                <a:latin typeface="AdvTT16f3b945.B"/>
              </a:rPr>
              <a:t> </a:t>
            </a:r>
            <a:r>
              <a:rPr lang="en-HK" sz="1400" dirty="0">
                <a:effectLst/>
                <a:latin typeface="AdvTT153188ed"/>
              </a:rPr>
              <a:t>The oxidation states of sulphur atoms in common compounds. </a:t>
            </a:r>
            <a:endParaRPr lang="en-HK" sz="1400" dirty="0"/>
          </a:p>
        </p:txBody>
      </p:sp>
      <p:pic>
        <p:nvPicPr>
          <p:cNvPr id="9" name="Picture 8">
            <a:extLst>
              <a:ext uri="{FF2B5EF4-FFF2-40B4-BE49-F238E27FC236}">
                <a16:creationId xmlns:a16="http://schemas.microsoft.com/office/drawing/2014/main" id="{F3A6DEE3-6298-3793-E15C-EC7F288C9B69}"/>
              </a:ext>
            </a:extLst>
          </p:cNvPr>
          <p:cNvPicPr>
            <a:picLocks noChangeAspect="1"/>
          </p:cNvPicPr>
          <p:nvPr/>
        </p:nvPicPr>
        <p:blipFill>
          <a:blip r:embed="rId4"/>
          <a:stretch>
            <a:fillRect/>
          </a:stretch>
        </p:blipFill>
        <p:spPr>
          <a:xfrm>
            <a:off x="6576753" y="2493424"/>
            <a:ext cx="5415758" cy="3235914"/>
          </a:xfrm>
          <a:prstGeom prst="rect">
            <a:avLst/>
          </a:prstGeom>
        </p:spPr>
      </p:pic>
      <p:sp>
        <p:nvSpPr>
          <p:cNvPr id="10" name="TextBox 9">
            <a:extLst>
              <a:ext uri="{FF2B5EF4-FFF2-40B4-BE49-F238E27FC236}">
                <a16:creationId xmlns:a16="http://schemas.microsoft.com/office/drawing/2014/main" id="{4E5E968D-1339-7E10-7229-7CACCE5A5EB9}"/>
              </a:ext>
            </a:extLst>
          </p:cNvPr>
          <p:cNvSpPr txBox="1"/>
          <p:nvPr/>
        </p:nvSpPr>
        <p:spPr>
          <a:xfrm>
            <a:off x="6902694" y="5734824"/>
            <a:ext cx="4963362" cy="307777"/>
          </a:xfrm>
          <a:prstGeom prst="rect">
            <a:avLst/>
          </a:prstGeom>
          <a:noFill/>
        </p:spPr>
        <p:txBody>
          <a:bodyPr wrap="square">
            <a:spAutoFit/>
          </a:bodyPr>
          <a:lstStyle/>
          <a:p>
            <a:r>
              <a:rPr lang="en-HK" sz="1400" b="1" dirty="0">
                <a:effectLst/>
                <a:latin typeface="AdvTT16f3b945.B"/>
              </a:rPr>
              <a:t>Table - </a:t>
            </a:r>
            <a:r>
              <a:rPr lang="en-HK" sz="1400" dirty="0">
                <a:effectLst/>
                <a:latin typeface="AdvTT153188ed"/>
              </a:rPr>
              <a:t>Ring sizes and chain-lengths </a:t>
            </a:r>
            <a:r>
              <a:rPr lang="en-HK" sz="1400" dirty="0">
                <a:effectLst/>
                <a:latin typeface="AdvTTb6c2036d.I"/>
              </a:rPr>
              <a:t>n </a:t>
            </a:r>
            <a:r>
              <a:rPr lang="en-HK" sz="1400" dirty="0">
                <a:effectLst/>
                <a:latin typeface="AdvTT153188ed"/>
              </a:rPr>
              <a:t>in sulphur-rich compounds. </a:t>
            </a:r>
            <a:endParaRPr lang="en-HK" sz="1400" dirty="0"/>
          </a:p>
        </p:txBody>
      </p:sp>
      <p:sp>
        <p:nvSpPr>
          <p:cNvPr id="15" name="Title 1">
            <a:extLst>
              <a:ext uri="{FF2B5EF4-FFF2-40B4-BE49-F238E27FC236}">
                <a16:creationId xmlns:a16="http://schemas.microsoft.com/office/drawing/2014/main" id="{4744DFED-F3EE-4433-90E2-8CB6A6F474D0}"/>
              </a:ext>
            </a:extLst>
          </p:cNvPr>
          <p:cNvSpPr txBox="1">
            <a:spLocks/>
          </p:cNvSpPr>
          <p:nvPr/>
        </p:nvSpPr>
        <p:spPr>
          <a:xfrm>
            <a:off x="336956" y="139791"/>
            <a:ext cx="9462047" cy="68686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The chemical </a:t>
            </a:r>
            <a:r>
              <a:rPr lang="en-US" b="1" dirty="0" err="1">
                <a:latin typeface="Candara" panose="020E0502030303020204" pitchFamily="34" charset="0"/>
              </a:rPr>
              <a:t>sulphur</a:t>
            </a:r>
            <a:r>
              <a:rPr lang="en-US" b="1" dirty="0">
                <a:latin typeface="Candara" panose="020E0502030303020204" pitchFamily="34" charset="0"/>
              </a:rPr>
              <a:t> cycle:</a:t>
            </a:r>
          </a:p>
        </p:txBody>
      </p:sp>
    </p:spTree>
    <p:extLst>
      <p:ext uri="{BB962C8B-B14F-4D97-AF65-F5344CB8AC3E}">
        <p14:creationId xmlns:p14="http://schemas.microsoft.com/office/powerpoint/2010/main" val="5205679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9F7C43F-AA6B-1276-FB59-3BC6A019DDAA}"/>
              </a:ext>
            </a:extLst>
          </p:cNvPr>
          <p:cNvSpPr txBox="1"/>
          <p:nvPr/>
        </p:nvSpPr>
        <p:spPr>
          <a:xfrm>
            <a:off x="336956" y="1164134"/>
            <a:ext cx="5848217" cy="5262979"/>
          </a:xfrm>
          <a:prstGeom prst="rect">
            <a:avLst/>
          </a:prstGeom>
          <a:noFill/>
        </p:spPr>
        <p:txBody>
          <a:bodyPr wrap="square">
            <a:spAutoFit/>
          </a:bodyPr>
          <a:lstStyle/>
          <a:p>
            <a:pPr marL="457200" indent="-457200">
              <a:buClr>
                <a:srgbClr val="92D050"/>
              </a:buClr>
              <a:buFont typeface="Wingdings" panose="05000000000000000000" pitchFamily="2" charset="2"/>
              <a:buChar char="§"/>
            </a:pPr>
            <a:r>
              <a:rPr lang="en-HK" sz="2800" dirty="0">
                <a:effectLst/>
                <a:latin typeface="AdvOTf9433e2d"/>
              </a:rPr>
              <a:t>H</a:t>
            </a:r>
            <a:r>
              <a:rPr lang="en-HK" sz="2800" baseline="-25000" dirty="0">
                <a:effectLst/>
                <a:latin typeface="AdvOTf9433e2d"/>
              </a:rPr>
              <a:t>2</a:t>
            </a:r>
            <a:r>
              <a:rPr lang="en-HK" sz="2800" dirty="0">
                <a:effectLst/>
                <a:latin typeface="AdvOTf9433e2d"/>
              </a:rPr>
              <a:t>SO</a:t>
            </a:r>
            <a:r>
              <a:rPr lang="en-HK" sz="2800" baseline="-25000" dirty="0">
                <a:effectLst/>
                <a:latin typeface="AdvOTf9433e2d"/>
              </a:rPr>
              <a:t>4</a:t>
            </a:r>
            <a:r>
              <a:rPr lang="en-HK" sz="2800" dirty="0">
                <a:effectLst/>
                <a:latin typeface="AdvOTf9433e2d"/>
              </a:rPr>
              <a:t> is produced industrially on an enormous scale by catalytic oxidation of SO</a:t>
            </a:r>
            <a:r>
              <a:rPr lang="en-HK" sz="2800" baseline="-25000" dirty="0">
                <a:effectLst/>
                <a:latin typeface="AdvOTf9433e2d"/>
              </a:rPr>
              <a:t>2</a:t>
            </a:r>
            <a:r>
              <a:rPr lang="en-HK" sz="2800" baseline="-25000" dirty="0">
                <a:latin typeface="AdvOTf9433e2d"/>
              </a:rPr>
              <a:t> </a:t>
            </a:r>
            <a:r>
              <a:rPr lang="en-HK" sz="2800" dirty="0">
                <a:effectLst/>
                <a:latin typeface="AdvOTf9433e2d"/>
              </a:rPr>
              <a:t>with air followed by dissolution of SO</a:t>
            </a:r>
            <a:r>
              <a:rPr lang="en-HK" sz="2800" baseline="-25000" dirty="0">
                <a:effectLst/>
                <a:latin typeface="AdvOTf9433e2d"/>
              </a:rPr>
              <a:t>3</a:t>
            </a:r>
            <a:r>
              <a:rPr lang="en-HK" sz="2800" baseline="-25000" dirty="0">
                <a:latin typeface="AdvOTf9433e2d"/>
              </a:rPr>
              <a:t> </a:t>
            </a:r>
            <a:r>
              <a:rPr lang="en-HK" sz="2800" dirty="0">
                <a:effectLst/>
                <a:latin typeface="AdvOTf9433e2d"/>
              </a:rPr>
              <a:t>in H</a:t>
            </a:r>
            <a:r>
              <a:rPr lang="en-HK" sz="2800" baseline="-25000" dirty="0">
                <a:effectLst/>
                <a:latin typeface="AdvOTf9433e2d"/>
              </a:rPr>
              <a:t>2</a:t>
            </a:r>
            <a:r>
              <a:rPr lang="en-HK" sz="2800" dirty="0">
                <a:effectLst/>
                <a:latin typeface="AdvOTf9433e2d"/>
              </a:rPr>
              <a:t>SO</a:t>
            </a:r>
            <a:r>
              <a:rPr lang="en-HK" sz="2800" baseline="-25000" dirty="0">
                <a:effectLst/>
                <a:latin typeface="AdvOTf9433e2d"/>
              </a:rPr>
              <a:t>4</a:t>
            </a:r>
            <a:r>
              <a:rPr lang="en-HK" sz="2800" baseline="-25000" dirty="0">
                <a:latin typeface="AdvOTf9433e2d"/>
              </a:rPr>
              <a:t> </a:t>
            </a:r>
            <a:r>
              <a:rPr lang="en-HK" sz="2800" dirty="0">
                <a:effectLst/>
                <a:latin typeface="AdvOTf9433e2d"/>
              </a:rPr>
              <a:t>to give </a:t>
            </a:r>
            <a:r>
              <a:rPr lang="en-HK" sz="2800" dirty="0" err="1">
                <a:effectLst/>
                <a:latin typeface="AdvOTf9433e2d"/>
              </a:rPr>
              <a:t>polysulphuric</a:t>
            </a:r>
            <a:r>
              <a:rPr lang="en-HK" sz="2800" dirty="0">
                <a:effectLst/>
                <a:latin typeface="AdvOTf9433e2d"/>
              </a:rPr>
              <a:t> acids H</a:t>
            </a:r>
            <a:r>
              <a:rPr lang="en-HK" sz="2800" baseline="-25000" dirty="0">
                <a:effectLst/>
                <a:latin typeface="AdvOTf9433e2d"/>
              </a:rPr>
              <a:t>2</a:t>
            </a:r>
            <a:r>
              <a:rPr lang="en-HK" sz="2800" dirty="0">
                <a:effectLst/>
                <a:latin typeface="AdvOTf9433e2d"/>
              </a:rPr>
              <a:t>S</a:t>
            </a:r>
            <a:r>
              <a:rPr lang="en-HK" sz="2800" baseline="-25000" dirty="0">
                <a:effectLst/>
                <a:latin typeface="AdvOTf9433e2d"/>
              </a:rPr>
              <a:t>n</a:t>
            </a:r>
            <a:r>
              <a:rPr lang="en-HK" sz="2800" dirty="0">
                <a:effectLst/>
                <a:latin typeface="AdvOTf9433e2d"/>
              </a:rPr>
              <a:t>O</a:t>
            </a:r>
            <a:r>
              <a:rPr lang="en-HK" sz="2800" baseline="-25000" dirty="0">
                <a:effectLst/>
                <a:latin typeface="AdvOTf9433e2d"/>
              </a:rPr>
              <a:t>3n+1</a:t>
            </a:r>
            <a:r>
              <a:rPr lang="en-HK" sz="2800" dirty="0">
                <a:effectLst/>
                <a:latin typeface="AdvOTf9433e2d"/>
              </a:rPr>
              <a:t> which are subsequently diluted by water to sulphuric acid of desired concentration. </a:t>
            </a:r>
          </a:p>
          <a:p>
            <a:pPr marL="457200" indent="-457200">
              <a:buClr>
                <a:srgbClr val="92D050"/>
              </a:buClr>
              <a:buFont typeface="Wingdings" panose="05000000000000000000" pitchFamily="2" charset="2"/>
              <a:buChar char="§"/>
            </a:pPr>
            <a:r>
              <a:rPr lang="en-HK" sz="2800" dirty="0">
                <a:effectLst/>
                <a:latin typeface="AdvOTf9433e2d"/>
              </a:rPr>
              <a:t>The sulphate anion is rather inert chemically and needs to be activated for biological reduction at ambient temperature</a:t>
            </a:r>
          </a:p>
        </p:txBody>
      </p:sp>
      <p:pic>
        <p:nvPicPr>
          <p:cNvPr id="10" name="Picture 6" descr="What are sulphate reducing bacteria">
            <a:extLst>
              <a:ext uri="{FF2B5EF4-FFF2-40B4-BE49-F238E27FC236}">
                <a16:creationId xmlns:a16="http://schemas.microsoft.com/office/drawing/2014/main" id="{5B411D60-DD48-85F2-3135-EF0DCF3D25A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503" t="18536" r="17933" b="18015"/>
          <a:stretch/>
        </p:blipFill>
        <p:spPr bwMode="auto">
          <a:xfrm>
            <a:off x="6643231" y="3067666"/>
            <a:ext cx="5319797" cy="3329844"/>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a:extLst>
              <a:ext uri="{FF2B5EF4-FFF2-40B4-BE49-F238E27FC236}">
                <a16:creationId xmlns:a16="http://schemas.microsoft.com/office/drawing/2014/main" id="{2E811DAF-EFD3-46AF-B143-A5EFB33F4D93}"/>
              </a:ext>
            </a:extLst>
          </p:cNvPr>
          <p:cNvSpPr>
            <a:spLocks noGrp="1"/>
          </p:cNvSpPr>
          <p:nvPr>
            <p:ph type="title"/>
          </p:nvPr>
        </p:nvSpPr>
        <p:spPr>
          <a:xfrm>
            <a:off x="336956" y="139791"/>
            <a:ext cx="9462047" cy="686864"/>
          </a:xfrm>
        </p:spPr>
        <p:txBody>
          <a:bodyPr anchor="b">
            <a:noAutofit/>
          </a:bodyPr>
          <a:lstStyle/>
          <a:p>
            <a:r>
              <a:rPr lang="en-US" b="1" dirty="0" err="1">
                <a:latin typeface="Candara" panose="020E0502030303020204" pitchFamily="34" charset="0"/>
              </a:rPr>
              <a:t>Sulphuric</a:t>
            </a:r>
            <a:r>
              <a:rPr lang="en-US" b="1" dirty="0">
                <a:latin typeface="Candara" panose="020E0502030303020204" pitchFamily="34" charset="0"/>
              </a:rPr>
              <a:t> acid and sulphates</a:t>
            </a:r>
          </a:p>
        </p:txBody>
      </p:sp>
      <p:sp>
        <p:nvSpPr>
          <p:cNvPr id="2" name="TextBox 1">
            <a:extLst>
              <a:ext uri="{FF2B5EF4-FFF2-40B4-BE49-F238E27FC236}">
                <a16:creationId xmlns:a16="http://schemas.microsoft.com/office/drawing/2014/main" id="{E3C71105-94CB-4294-9D71-76257F9CC064}"/>
              </a:ext>
            </a:extLst>
          </p:cNvPr>
          <p:cNvSpPr txBox="1"/>
          <p:nvPr/>
        </p:nvSpPr>
        <p:spPr>
          <a:xfrm>
            <a:off x="6869897" y="5402575"/>
            <a:ext cx="4985147" cy="461665"/>
          </a:xfrm>
          <a:prstGeom prst="rect">
            <a:avLst/>
          </a:prstGeom>
          <a:solidFill>
            <a:schemeClr val="bg1"/>
          </a:solidFill>
        </p:spPr>
        <p:txBody>
          <a:bodyPr wrap="none" rtlCol="0">
            <a:spAutoFit/>
          </a:bodyPr>
          <a:lstStyle/>
          <a:p>
            <a:r>
              <a:rPr lang="en-US" sz="2400" b="1" dirty="0">
                <a:solidFill>
                  <a:srgbClr val="009999"/>
                </a:solidFill>
              </a:rPr>
              <a:t>Sulphate                                   </a:t>
            </a:r>
            <a:r>
              <a:rPr lang="en-US" sz="2400" b="1" dirty="0" err="1">
                <a:solidFill>
                  <a:srgbClr val="009999"/>
                </a:solidFill>
              </a:rPr>
              <a:t>Sulphate</a:t>
            </a:r>
            <a:endParaRPr lang="en-GB" sz="2400" b="1" dirty="0">
              <a:solidFill>
                <a:srgbClr val="009999"/>
              </a:solidFill>
            </a:endParaRPr>
          </a:p>
        </p:txBody>
      </p:sp>
    </p:spTree>
    <p:extLst>
      <p:ext uri="{BB962C8B-B14F-4D97-AF65-F5344CB8AC3E}">
        <p14:creationId xmlns:p14="http://schemas.microsoft.com/office/powerpoint/2010/main" val="2714304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8D161F-BF98-1865-68F6-930E09F57B61}"/>
              </a:ext>
            </a:extLst>
          </p:cNvPr>
          <p:cNvSpPr>
            <a:spLocks noGrp="1"/>
          </p:cNvSpPr>
          <p:nvPr>
            <p:ph idx="1"/>
          </p:nvPr>
        </p:nvSpPr>
        <p:spPr>
          <a:xfrm>
            <a:off x="363867" y="1829388"/>
            <a:ext cx="10262217" cy="4239410"/>
          </a:xfrm>
        </p:spPr>
        <p:txBody>
          <a:bodyPr>
            <a:normAutofit/>
          </a:bodyPr>
          <a:lstStyle/>
          <a:p>
            <a:pPr>
              <a:buClr>
                <a:srgbClr val="92D050"/>
              </a:buClr>
              <a:buFont typeface="Wingdings" panose="05000000000000000000" pitchFamily="2" charset="2"/>
              <a:buChar char="§"/>
            </a:pPr>
            <a:r>
              <a:rPr lang="en-HK" sz="2400" dirty="0">
                <a:latin typeface="-apple-system"/>
              </a:rPr>
              <a:t>At ambient pressure and temperature, </a:t>
            </a:r>
            <a:r>
              <a:rPr lang="en-HK" sz="2400" dirty="0">
                <a:effectLst/>
                <a:latin typeface="-apple-system"/>
              </a:rPr>
              <a:t>t</a:t>
            </a:r>
            <a:r>
              <a:rPr lang="en-HK" sz="2400" dirty="0">
                <a:latin typeface="-apple-system"/>
              </a:rPr>
              <a:t>he element sulphur exists as many allotropes. </a:t>
            </a:r>
          </a:p>
          <a:p>
            <a:pPr>
              <a:buClr>
                <a:srgbClr val="92D050"/>
              </a:buClr>
              <a:buFont typeface="Wingdings" panose="05000000000000000000" pitchFamily="2" charset="2"/>
              <a:buChar char="§"/>
            </a:pPr>
            <a:r>
              <a:rPr lang="en-HK" sz="2400" dirty="0">
                <a:latin typeface="-apple-system"/>
              </a:rPr>
              <a:t>Each allotrope often exists in polymorphs (different crystal structures of the same covalently bonded S</a:t>
            </a:r>
            <a:r>
              <a:rPr lang="en-HK" sz="2400" baseline="-25000" dirty="0">
                <a:latin typeface="-apple-system"/>
              </a:rPr>
              <a:t>n</a:t>
            </a:r>
            <a:r>
              <a:rPr lang="en-HK" sz="2400" dirty="0">
                <a:latin typeface="-apple-system"/>
              </a:rPr>
              <a:t> molecules)</a:t>
            </a:r>
            <a:r>
              <a:rPr lang="en-HK" sz="2400" b="0" i="0" dirty="0">
                <a:effectLst/>
                <a:latin typeface="Arial" panose="020B0604020202020204" pitchFamily="34" charset="0"/>
              </a:rPr>
              <a:t> </a:t>
            </a:r>
            <a:r>
              <a:rPr lang="en-HK" sz="2400" dirty="0">
                <a:latin typeface="-apple-system"/>
              </a:rPr>
              <a:t>delineated by Greek prefixes (</a:t>
            </a:r>
            <a:r>
              <a:rPr lang="el-GR" sz="2400" dirty="0">
                <a:latin typeface="-apple-system"/>
              </a:rPr>
              <a:t>α, β, </a:t>
            </a:r>
            <a:r>
              <a:rPr lang="en-HK" sz="2400" dirty="0">
                <a:latin typeface="-apple-system"/>
              </a:rPr>
              <a:t>etc.).</a:t>
            </a:r>
          </a:p>
          <a:p>
            <a:pPr>
              <a:buClr>
                <a:srgbClr val="92D050"/>
              </a:buClr>
              <a:buFont typeface="Wingdings" panose="05000000000000000000" pitchFamily="2" charset="2"/>
              <a:buChar char="§"/>
            </a:pPr>
            <a:r>
              <a:rPr lang="en-HK" sz="2400" dirty="0">
                <a:latin typeface="-apple-system"/>
              </a:rPr>
              <a:t>S8 is the main constituent of most commercial samples of elemental sulphur; it can be prepared in pure form by recrystallization of commercial sulphur .</a:t>
            </a:r>
          </a:p>
          <a:p>
            <a:pPr>
              <a:buClr>
                <a:srgbClr val="92D050"/>
              </a:buClr>
              <a:buFont typeface="Wingdings" panose="05000000000000000000" pitchFamily="2" charset="2"/>
              <a:buChar char="§"/>
            </a:pPr>
            <a:endParaRPr lang="en-US" sz="2400" dirty="0">
              <a:latin typeface="-apple-system"/>
            </a:endParaRPr>
          </a:p>
        </p:txBody>
      </p:sp>
      <p:pic>
        <p:nvPicPr>
          <p:cNvPr id="17" name="Picture 16" descr="A yellow molecular structure on a black background&#10;&#10;Description automatically generated">
            <a:extLst>
              <a:ext uri="{FF2B5EF4-FFF2-40B4-BE49-F238E27FC236}">
                <a16:creationId xmlns:a16="http://schemas.microsoft.com/office/drawing/2014/main" id="{C30B0F4A-7E22-D313-30ED-AD630E3C84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2908" y="4253758"/>
            <a:ext cx="2631274" cy="1923221"/>
          </a:xfrm>
          <a:prstGeom prst="rect">
            <a:avLst/>
          </a:prstGeom>
        </p:spPr>
      </p:pic>
      <p:pic>
        <p:nvPicPr>
          <p:cNvPr id="18" name="Picture 17" descr="A yellow molecular structure with balls&#10;&#10;Description automatically generated with medium confidence">
            <a:extLst>
              <a:ext uri="{FF2B5EF4-FFF2-40B4-BE49-F238E27FC236}">
                <a16:creationId xmlns:a16="http://schemas.microsoft.com/office/drawing/2014/main" id="{80E3CBF6-EFC2-4742-A2FF-F752BC3B9B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654" y="4373974"/>
            <a:ext cx="1854933" cy="1629472"/>
          </a:xfrm>
          <a:prstGeom prst="rect">
            <a:avLst/>
          </a:prstGeom>
        </p:spPr>
      </p:pic>
      <p:pic>
        <p:nvPicPr>
          <p:cNvPr id="19" name="Picture 18" descr="A yellow graph of a graph&#10;&#10;Description automatically generated with medium confidence">
            <a:extLst>
              <a:ext uri="{FF2B5EF4-FFF2-40B4-BE49-F238E27FC236}">
                <a16:creationId xmlns:a16="http://schemas.microsoft.com/office/drawing/2014/main" id="{A0EB9000-2425-A67E-0372-9E34A6C7A3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2913" y="4209188"/>
            <a:ext cx="2752904" cy="1794258"/>
          </a:xfrm>
          <a:prstGeom prst="rect">
            <a:avLst/>
          </a:prstGeom>
        </p:spPr>
      </p:pic>
      <p:pic>
        <p:nvPicPr>
          <p:cNvPr id="20" name="Picture 19" descr="A yellow molecule structure with balls&#10;&#10;Description automatically generated with medium confidence">
            <a:extLst>
              <a:ext uri="{FF2B5EF4-FFF2-40B4-BE49-F238E27FC236}">
                <a16:creationId xmlns:a16="http://schemas.microsoft.com/office/drawing/2014/main" id="{DBE84C50-AFDF-EF1F-1DEB-CB81C9D9ED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43585" y="4510829"/>
            <a:ext cx="1764998" cy="1594878"/>
          </a:xfrm>
          <a:prstGeom prst="rect">
            <a:avLst/>
          </a:prstGeom>
        </p:spPr>
      </p:pic>
      <p:sp>
        <p:nvSpPr>
          <p:cNvPr id="22" name="TextBox 21">
            <a:extLst>
              <a:ext uri="{FF2B5EF4-FFF2-40B4-BE49-F238E27FC236}">
                <a16:creationId xmlns:a16="http://schemas.microsoft.com/office/drawing/2014/main" id="{236A7D56-58B6-9CD7-7682-D7FDE09EC85D}"/>
              </a:ext>
            </a:extLst>
          </p:cNvPr>
          <p:cNvSpPr txBox="1"/>
          <p:nvPr/>
        </p:nvSpPr>
        <p:spPr>
          <a:xfrm>
            <a:off x="9435080" y="6108663"/>
            <a:ext cx="2120556" cy="584775"/>
          </a:xfrm>
          <a:prstGeom prst="rect">
            <a:avLst/>
          </a:prstGeom>
          <a:noFill/>
        </p:spPr>
        <p:txBody>
          <a:bodyPr wrap="square">
            <a:spAutoFit/>
          </a:bodyPr>
          <a:lstStyle/>
          <a:p>
            <a:pPr algn="ctr"/>
            <a:r>
              <a:rPr lang="en-HK" sz="1600" b="1" i="1" dirty="0">
                <a:effectLst/>
                <a:latin typeface="Arial" panose="020B0604020202020204" pitchFamily="34" charset="0"/>
              </a:rPr>
              <a:t>Cyclo</a:t>
            </a:r>
            <a:r>
              <a:rPr lang="en-HK" sz="1600" b="1" i="0" dirty="0">
                <a:effectLst/>
                <a:latin typeface="Arial" panose="020B0604020202020204" pitchFamily="34" charset="0"/>
              </a:rPr>
              <a:t>-S</a:t>
            </a:r>
            <a:r>
              <a:rPr lang="en-HK" sz="1600" b="1" i="1" baseline="-25000" dirty="0">
                <a:effectLst/>
                <a:latin typeface="Arial" panose="020B0604020202020204" pitchFamily="34" charset="0"/>
              </a:rPr>
              <a:t>n</a:t>
            </a:r>
            <a:r>
              <a:rPr lang="en-HK" sz="1600" b="1" i="0" dirty="0">
                <a:effectLst/>
                <a:latin typeface="Arial" panose="020B0604020202020204" pitchFamily="34" charset="0"/>
              </a:rPr>
              <a:t> </a:t>
            </a:r>
          </a:p>
          <a:p>
            <a:pPr algn="ctr"/>
            <a:r>
              <a:rPr lang="en-HK" sz="1600" b="1" i="0" dirty="0">
                <a:effectLst/>
                <a:latin typeface="Arial" panose="020B0604020202020204" pitchFamily="34" charset="0"/>
              </a:rPr>
              <a:t>(</a:t>
            </a:r>
            <a:r>
              <a:rPr lang="en-HK" sz="1600" b="1" i="1" dirty="0">
                <a:effectLst/>
                <a:latin typeface="Arial" panose="020B0604020202020204" pitchFamily="34" charset="0"/>
              </a:rPr>
              <a:t>n</a:t>
            </a:r>
            <a:r>
              <a:rPr lang="en-HK" sz="1600" b="1" i="0" dirty="0">
                <a:effectLst/>
                <a:latin typeface="Arial" panose="020B0604020202020204" pitchFamily="34" charset="0"/>
              </a:rPr>
              <a:t> = 9–15, 18, 20)</a:t>
            </a:r>
            <a:endParaRPr lang="en-US" sz="1600" dirty="0"/>
          </a:p>
        </p:txBody>
      </p:sp>
      <p:sp>
        <p:nvSpPr>
          <p:cNvPr id="24" name="TextBox 23">
            <a:extLst>
              <a:ext uri="{FF2B5EF4-FFF2-40B4-BE49-F238E27FC236}">
                <a16:creationId xmlns:a16="http://schemas.microsoft.com/office/drawing/2014/main" id="{6CD82A2D-4A1A-9A95-6D59-58823AA50F33}"/>
              </a:ext>
            </a:extLst>
          </p:cNvPr>
          <p:cNvSpPr txBox="1"/>
          <p:nvPr/>
        </p:nvSpPr>
        <p:spPr>
          <a:xfrm>
            <a:off x="3032535" y="6073725"/>
            <a:ext cx="3143282" cy="584775"/>
          </a:xfrm>
          <a:prstGeom prst="rect">
            <a:avLst/>
          </a:prstGeom>
          <a:noFill/>
        </p:spPr>
        <p:txBody>
          <a:bodyPr wrap="square">
            <a:spAutoFit/>
          </a:bodyPr>
          <a:lstStyle/>
          <a:p>
            <a:pPr algn="ctr"/>
            <a:r>
              <a:rPr lang="en-HK" sz="1600" b="1" i="1" dirty="0">
                <a:effectLst/>
                <a:latin typeface="Arial" panose="020B0604020202020204" pitchFamily="34" charset="0"/>
              </a:rPr>
              <a:t>Cyclo</a:t>
            </a:r>
            <a:r>
              <a:rPr lang="en-HK" sz="1600" b="1" i="0" dirty="0">
                <a:effectLst/>
                <a:latin typeface="Arial" panose="020B0604020202020204" pitchFamily="34" charset="0"/>
              </a:rPr>
              <a:t>-</a:t>
            </a:r>
            <a:r>
              <a:rPr lang="en-HK" sz="1600" b="1" i="0" dirty="0" err="1">
                <a:effectLst/>
                <a:latin typeface="Arial" panose="020B0604020202020204" pitchFamily="34" charset="0"/>
              </a:rPr>
              <a:t>heptasulphur</a:t>
            </a:r>
            <a:endParaRPr lang="en-HK" sz="1600" b="1" dirty="0">
              <a:latin typeface="Arial" panose="020B0604020202020204" pitchFamily="34" charset="0"/>
            </a:endParaRPr>
          </a:p>
          <a:p>
            <a:pPr algn="ctr"/>
            <a:r>
              <a:rPr lang="en-HK" sz="1600" b="1" i="1" dirty="0">
                <a:effectLst/>
                <a:latin typeface="Arial" panose="020B0604020202020204" pitchFamily="34" charset="0"/>
              </a:rPr>
              <a:t>cyclo</a:t>
            </a:r>
            <a:r>
              <a:rPr lang="en-HK" sz="1600" b="1" i="0" dirty="0">
                <a:effectLst/>
                <a:latin typeface="Arial" panose="020B0604020202020204" pitchFamily="34" charset="0"/>
              </a:rPr>
              <a:t>-S</a:t>
            </a:r>
            <a:r>
              <a:rPr lang="en-HK" sz="1600" b="1" i="0" baseline="-25000" dirty="0">
                <a:effectLst/>
                <a:latin typeface="Arial" panose="020B0604020202020204" pitchFamily="34" charset="0"/>
              </a:rPr>
              <a:t>7</a:t>
            </a:r>
            <a:endParaRPr lang="en-US" sz="1600" dirty="0"/>
          </a:p>
        </p:txBody>
      </p:sp>
      <p:sp>
        <p:nvSpPr>
          <p:cNvPr id="26" name="TextBox 25">
            <a:extLst>
              <a:ext uri="{FF2B5EF4-FFF2-40B4-BE49-F238E27FC236}">
                <a16:creationId xmlns:a16="http://schemas.microsoft.com/office/drawing/2014/main" id="{72DA2B23-3A40-09AC-4FC1-E37B9C7F2870}"/>
              </a:ext>
            </a:extLst>
          </p:cNvPr>
          <p:cNvSpPr txBox="1"/>
          <p:nvPr/>
        </p:nvSpPr>
        <p:spPr>
          <a:xfrm>
            <a:off x="636364" y="6097823"/>
            <a:ext cx="2631274" cy="584775"/>
          </a:xfrm>
          <a:prstGeom prst="rect">
            <a:avLst/>
          </a:prstGeom>
          <a:noFill/>
        </p:spPr>
        <p:txBody>
          <a:bodyPr wrap="square">
            <a:spAutoFit/>
          </a:bodyPr>
          <a:lstStyle/>
          <a:p>
            <a:pPr algn="ctr"/>
            <a:r>
              <a:rPr lang="en-HK" sz="1600" b="1" i="1" dirty="0">
                <a:effectLst/>
                <a:latin typeface="Arial" panose="020B0604020202020204" pitchFamily="34" charset="0"/>
              </a:rPr>
              <a:t>Cyclo</a:t>
            </a:r>
            <a:r>
              <a:rPr lang="en-HK" sz="1600" b="1" i="0" dirty="0">
                <a:effectLst/>
                <a:latin typeface="Arial" panose="020B0604020202020204" pitchFamily="34" charset="0"/>
              </a:rPr>
              <a:t>-</a:t>
            </a:r>
            <a:r>
              <a:rPr lang="en-HK" sz="1600" b="1" i="0" dirty="0" err="1">
                <a:effectLst/>
                <a:latin typeface="Arial" panose="020B0604020202020204" pitchFamily="34" charset="0"/>
              </a:rPr>
              <a:t>hexasulphur</a:t>
            </a:r>
            <a:endParaRPr lang="en-HK" sz="1600" b="1" dirty="0">
              <a:latin typeface="Arial" panose="020B0604020202020204" pitchFamily="34" charset="0"/>
            </a:endParaRPr>
          </a:p>
          <a:p>
            <a:pPr algn="ctr"/>
            <a:r>
              <a:rPr lang="en-HK" sz="1600" b="1" i="1" dirty="0">
                <a:effectLst/>
                <a:latin typeface="Arial" panose="020B0604020202020204" pitchFamily="34" charset="0"/>
              </a:rPr>
              <a:t>cyclo</a:t>
            </a:r>
            <a:r>
              <a:rPr lang="en-HK" sz="1600" b="1" i="0" dirty="0">
                <a:effectLst/>
                <a:latin typeface="Arial" panose="020B0604020202020204" pitchFamily="34" charset="0"/>
              </a:rPr>
              <a:t>-S</a:t>
            </a:r>
            <a:r>
              <a:rPr lang="en-HK" sz="1600" b="1" i="0" baseline="-25000" dirty="0">
                <a:effectLst/>
                <a:latin typeface="Arial" panose="020B0604020202020204" pitchFamily="34" charset="0"/>
              </a:rPr>
              <a:t>6</a:t>
            </a:r>
            <a:endParaRPr lang="en-US" sz="1600" dirty="0"/>
          </a:p>
        </p:txBody>
      </p:sp>
      <p:sp>
        <p:nvSpPr>
          <p:cNvPr id="28" name="TextBox 27">
            <a:extLst>
              <a:ext uri="{FF2B5EF4-FFF2-40B4-BE49-F238E27FC236}">
                <a16:creationId xmlns:a16="http://schemas.microsoft.com/office/drawing/2014/main" id="{7EFAD563-0A5B-9255-5562-2799C543A1FA}"/>
              </a:ext>
            </a:extLst>
          </p:cNvPr>
          <p:cNvSpPr txBox="1"/>
          <p:nvPr/>
        </p:nvSpPr>
        <p:spPr>
          <a:xfrm>
            <a:off x="6175817" y="6078652"/>
            <a:ext cx="3027594" cy="584775"/>
          </a:xfrm>
          <a:prstGeom prst="rect">
            <a:avLst/>
          </a:prstGeom>
          <a:noFill/>
        </p:spPr>
        <p:txBody>
          <a:bodyPr wrap="square">
            <a:spAutoFit/>
          </a:bodyPr>
          <a:lstStyle/>
          <a:p>
            <a:pPr algn="ctr"/>
            <a:r>
              <a:rPr lang="en-HK" sz="1600" b="1" i="1" dirty="0">
                <a:latin typeface="Arial" panose="020B0604020202020204" pitchFamily="34" charset="0"/>
              </a:rPr>
              <a:t>Cyclo-</a:t>
            </a:r>
            <a:r>
              <a:rPr lang="en-HK" sz="1600" b="1" i="1" dirty="0" err="1">
                <a:latin typeface="Arial" panose="020B0604020202020204" pitchFamily="34" charset="0"/>
              </a:rPr>
              <a:t>octasulphur</a:t>
            </a:r>
            <a:endParaRPr lang="en-HK" sz="1600" b="1" i="1" dirty="0">
              <a:latin typeface="Arial" panose="020B0604020202020204" pitchFamily="34" charset="0"/>
            </a:endParaRPr>
          </a:p>
          <a:p>
            <a:pPr algn="ctr"/>
            <a:r>
              <a:rPr lang="en-HK" sz="1600" b="1" i="1" dirty="0">
                <a:latin typeface="Arial" panose="020B0604020202020204" pitchFamily="34" charset="0"/>
              </a:rPr>
              <a:t>cyclo-S8</a:t>
            </a:r>
            <a:endParaRPr lang="en-US" sz="1600" b="1" i="1" dirty="0">
              <a:latin typeface="Arial" panose="020B0604020202020204" pitchFamily="34" charset="0"/>
            </a:endParaRPr>
          </a:p>
        </p:txBody>
      </p:sp>
      <p:sp>
        <p:nvSpPr>
          <p:cNvPr id="16" name="Title 1">
            <a:extLst>
              <a:ext uri="{FF2B5EF4-FFF2-40B4-BE49-F238E27FC236}">
                <a16:creationId xmlns:a16="http://schemas.microsoft.com/office/drawing/2014/main" id="{CE5D0D9F-7EC4-4F5B-B228-5378247C61C5}"/>
              </a:ext>
            </a:extLst>
          </p:cNvPr>
          <p:cNvSpPr txBox="1">
            <a:spLocks/>
          </p:cNvSpPr>
          <p:nvPr/>
        </p:nvSpPr>
        <p:spPr>
          <a:xfrm>
            <a:off x="356621" y="766029"/>
            <a:ext cx="9462047" cy="68686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Elemental </a:t>
            </a:r>
            <a:r>
              <a:rPr lang="en-US" b="1" dirty="0" err="1">
                <a:latin typeface="Candara" panose="020E0502030303020204" pitchFamily="34" charset="0"/>
              </a:rPr>
              <a:t>sulphur</a:t>
            </a:r>
            <a:r>
              <a:rPr lang="en-US" b="1" dirty="0">
                <a:latin typeface="Candara" panose="020E0502030303020204" pitchFamily="34" charset="0"/>
              </a:rPr>
              <a:t> and hydrophobic </a:t>
            </a:r>
            <a:r>
              <a:rPr lang="en-US" b="1" dirty="0" err="1">
                <a:latin typeface="Candara" panose="020E0502030303020204" pitchFamily="34" charset="0"/>
              </a:rPr>
              <a:t>sulphur</a:t>
            </a:r>
            <a:r>
              <a:rPr lang="en-US" b="1" dirty="0">
                <a:latin typeface="Candara" panose="020E0502030303020204" pitchFamily="34" charset="0"/>
              </a:rPr>
              <a:t> sols:  </a:t>
            </a:r>
            <a:r>
              <a:rPr lang="en-US" b="1" dirty="0" err="1">
                <a:latin typeface="Candara" panose="020E0502030303020204" pitchFamily="34" charset="0"/>
              </a:rPr>
              <a:t>sulphur</a:t>
            </a:r>
            <a:r>
              <a:rPr lang="en-US" b="1" dirty="0">
                <a:latin typeface="Candara" panose="020E0502030303020204" pitchFamily="34" charset="0"/>
              </a:rPr>
              <a:t> allotropes</a:t>
            </a:r>
          </a:p>
        </p:txBody>
      </p:sp>
    </p:spTree>
    <p:extLst>
      <p:ext uri="{BB962C8B-B14F-4D97-AF65-F5344CB8AC3E}">
        <p14:creationId xmlns:p14="http://schemas.microsoft.com/office/powerpoint/2010/main" val="1203152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3A492802-8E9A-9A34-ECCF-F36B71CFCE6B}"/>
              </a:ext>
            </a:extLst>
          </p:cNvPr>
          <p:cNvSpPr txBox="1"/>
          <p:nvPr/>
        </p:nvSpPr>
        <p:spPr>
          <a:xfrm>
            <a:off x="6482176" y="5940238"/>
            <a:ext cx="4153169" cy="246221"/>
          </a:xfrm>
          <a:prstGeom prst="rect">
            <a:avLst/>
          </a:prstGeom>
          <a:noFill/>
        </p:spPr>
        <p:txBody>
          <a:bodyPr wrap="square">
            <a:spAutoFit/>
          </a:bodyPr>
          <a:lstStyle/>
          <a:p>
            <a:pPr algn="l"/>
            <a:r>
              <a:rPr lang="en-HK" sz="1000" b="0" i="0" dirty="0">
                <a:effectLst/>
                <a:latin typeface="Roboto" panose="02000000000000000000" pitchFamily="2" charset="0"/>
              </a:rPr>
              <a:t>J. Am. Chem. Soc. 2022, 144, 1, 5–22</a:t>
            </a:r>
          </a:p>
        </p:txBody>
      </p:sp>
      <p:pic>
        <p:nvPicPr>
          <p:cNvPr id="12" name="Picture 11">
            <a:extLst>
              <a:ext uri="{FF2B5EF4-FFF2-40B4-BE49-F238E27FC236}">
                <a16:creationId xmlns:a16="http://schemas.microsoft.com/office/drawing/2014/main" id="{C1176BBE-3689-ED8E-84EB-64C0191D3D42}"/>
              </a:ext>
            </a:extLst>
          </p:cNvPr>
          <p:cNvPicPr>
            <a:picLocks noChangeAspect="1"/>
          </p:cNvPicPr>
          <p:nvPr/>
        </p:nvPicPr>
        <p:blipFill>
          <a:blip r:embed="rId3"/>
          <a:stretch>
            <a:fillRect/>
          </a:stretch>
        </p:blipFill>
        <p:spPr>
          <a:xfrm>
            <a:off x="5976600" y="3057338"/>
            <a:ext cx="5709824" cy="2882900"/>
          </a:xfrm>
          <a:prstGeom prst="rect">
            <a:avLst/>
          </a:prstGeom>
        </p:spPr>
      </p:pic>
      <p:sp>
        <p:nvSpPr>
          <p:cNvPr id="16" name="TextBox 15">
            <a:extLst>
              <a:ext uri="{FF2B5EF4-FFF2-40B4-BE49-F238E27FC236}">
                <a16:creationId xmlns:a16="http://schemas.microsoft.com/office/drawing/2014/main" id="{9199AA41-DCB8-E366-90B3-801CD1516286}"/>
              </a:ext>
            </a:extLst>
          </p:cNvPr>
          <p:cNvSpPr txBox="1"/>
          <p:nvPr/>
        </p:nvSpPr>
        <p:spPr>
          <a:xfrm>
            <a:off x="303084" y="1815581"/>
            <a:ext cx="5406741" cy="4832092"/>
          </a:xfrm>
          <a:prstGeom prst="rect">
            <a:avLst/>
          </a:prstGeom>
          <a:noFill/>
        </p:spPr>
        <p:txBody>
          <a:bodyPr wrap="square">
            <a:spAutoFit/>
          </a:bodyPr>
          <a:lstStyle/>
          <a:p>
            <a:pPr marL="457200" indent="-457200">
              <a:lnSpc>
                <a:spcPct val="100000"/>
              </a:lnSpc>
              <a:buClr>
                <a:srgbClr val="92D050"/>
              </a:buClr>
              <a:buFont typeface="Wingdings" panose="05000000000000000000" pitchFamily="2" charset="2"/>
              <a:buChar char="§"/>
            </a:pPr>
            <a:r>
              <a:rPr lang="en-HK" sz="2800" dirty="0">
                <a:latin typeface="-apple-system"/>
              </a:rPr>
              <a:t>Liquid elemental sulphur is an industrial product of outstanding importance, being produced on a huge scale (&gt;53 million tons annually). </a:t>
            </a:r>
          </a:p>
          <a:p>
            <a:pPr marL="457200" indent="-457200">
              <a:lnSpc>
                <a:spcPct val="100000"/>
              </a:lnSpc>
              <a:buClr>
                <a:srgbClr val="92D050"/>
              </a:buClr>
              <a:buFont typeface="Wingdings" panose="05000000000000000000" pitchFamily="2" charset="2"/>
              <a:buChar char="§"/>
            </a:pPr>
            <a:r>
              <a:rPr lang="en-HK" sz="2800" dirty="0">
                <a:latin typeface="-apple-system"/>
              </a:rPr>
              <a:t>It is used mainly for the manufacture of sulphuric acid but after solidification also for rubber vulcanization and the production of numerous sulphur compounds. </a:t>
            </a:r>
          </a:p>
        </p:txBody>
      </p:sp>
      <p:sp>
        <p:nvSpPr>
          <p:cNvPr id="13" name="Title 1">
            <a:extLst>
              <a:ext uri="{FF2B5EF4-FFF2-40B4-BE49-F238E27FC236}">
                <a16:creationId xmlns:a16="http://schemas.microsoft.com/office/drawing/2014/main" id="{1F8CA388-E04B-4E57-A4EB-214F217FFB09}"/>
              </a:ext>
            </a:extLst>
          </p:cNvPr>
          <p:cNvSpPr txBox="1">
            <a:spLocks/>
          </p:cNvSpPr>
          <p:nvPr/>
        </p:nvSpPr>
        <p:spPr>
          <a:xfrm>
            <a:off x="356621" y="766029"/>
            <a:ext cx="9462047" cy="68686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Elemental </a:t>
            </a:r>
            <a:r>
              <a:rPr lang="en-US" b="1" dirty="0" err="1">
                <a:latin typeface="Candara" panose="020E0502030303020204" pitchFamily="34" charset="0"/>
              </a:rPr>
              <a:t>sulphur</a:t>
            </a:r>
            <a:r>
              <a:rPr lang="en-US" b="1" dirty="0">
                <a:latin typeface="Candara" panose="020E0502030303020204" pitchFamily="34" charset="0"/>
              </a:rPr>
              <a:t> and hydrophobic </a:t>
            </a:r>
            <a:r>
              <a:rPr lang="en-US" b="1" dirty="0" err="1">
                <a:latin typeface="Candara" panose="020E0502030303020204" pitchFamily="34" charset="0"/>
              </a:rPr>
              <a:t>sulphur</a:t>
            </a:r>
            <a:r>
              <a:rPr lang="en-US" b="1" dirty="0">
                <a:latin typeface="Candara" panose="020E0502030303020204" pitchFamily="34" charset="0"/>
              </a:rPr>
              <a:t> sols:  liquid </a:t>
            </a:r>
            <a:r>
              <a:rPr lang="en-US" b="1" dirty="0" err="1">
                <a:latin typeface="Candara" panose="020E0502030303020204" pitchFamily="34" charset="0"/>
              </a:rPr>
              <a:t>sulphur</a:t>
            </a:r>
            <a:endParaRPr lang="en-US" b="1" dirty="0">
              <a:latin typeface="Candara" panose="020E0502030303020204" pitchFamily="34" charset="0"/>
            </a:endParaRPr>
          </a:p>
        </p:txBody>
      </p:sp>
      <p:sp>
        <p:nvSpPr>
          <p:cNvPr id="2" name="TextBox 1">
            <a:extLst>
              <a:ext uri="{FF2B5EF4-FFF2-40B4-BE49-F238E27FC236}">
                <a16:creationId xmlns:a16="http://schemas.microsoft.com/office/drawing/2014/main" id="{E7221ECF-33C1-4E4E-94B0-21344C378E5F}"/>
              </a:ext>
            </a:extLst>
          </p:cNvPr>
          <p:cNvSpPr txBox="1"/>
          <p:nvPr/>
        </p:nvSpPr>
        <p:spPr>
          <a:xfrm>
            <a:off x="5534148" y="4723091"/>
            <a:ext cx="6599884" cy="584775"/>
          </a:xfrm>
          <a:prstGeom prst="rect">
            <a:avLst/>
          </a:prstGeom>
          <a:solidFill>
            <a:schemeClr val="bg1"/>
          </a:solidFill>
        </p:spPr>
        <p:txBody>
          <a:bodyPr wrap="none" rtlCol="0">
            <a:spAutoFit/>
          </a:bodyPr>
          <a:lstStyle/>
          <a:p>
            <a:r>
              <a:rPr lang="en-US" sz="3200" b="1" dirty="0">
                <a:solidFill>
                  <a:srgbClr val="C00000"/>
                </a:solidFill>
              </a:rPr>
              <a:t>Molten </a:t>
            </a:r>
            <a:r>
              <a:rPr lang="en-US" sz="3200" b="1" dirty="0" err="1">
                <a:solidFill>
                  <a:srgbClr val="C00000"/>
                </a:solidFill>
              </a:rPr>
              <a:t>sulphur</a:t>
            </a:r>
            <a:r>
              <a:rPr lang="en-US" sz="3200" b="1" dirty="0">
                <a:solidFill>
                  <a:srgbClr val="C00000"/>
                </a:solidFill>
              </a:rPr>
              <a:t>            </a:t>
            </a:r>
            <a:r>
              <a:rPr lang="en-US" sz="3200" b="1" dirty="0">
                <a:solidFill>
                  <a:srgbClr val="0070C0"/>
                </a:solidFill>
              </a:rPr>
              <a:t>Sulphur plastics</a:t>
            </a:r>
            <a:endParaRPr lang="en-GB" sz="3200" b="1" dirty="0">
              <a:solidFill>
                <a:srgbClr val="0070C0"/>
              </a:solidFill>
            </a:endParaRPr>
          </a:p>
        </p:txBody>
      </p:sp>
    </p:spTree>
    <p:extLst>
      <p:ext uri="{BB962C8B-B14F-4D97-AF65-F5344CB8AC3E}">
        <p14:creationId xmlns:p14="http://schemas.microsoft.com/office/powerpoint/2010/main" val="27057922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42128</TotalTime>
  <Words>3476</Words>
  <Application>Microsoft Office PowerPoint</Application>
  <PresentationFormat>Widescreen</PresentationFormat>
  <Paragraphs>190</Paragraphs>
  <Slides>22</Slides>
  <Notes>14</Notes>
  <HiddenSlides>0</HiddenSlides>
  <MMClips>0</MMClips>
  <ScaleCrop>false</ScaleCrop>
  <HeadingPairs>
    <vt:vector size="6" baseType="variant">
      <vt:variant>
        <vt:lpstr>Fonts Used</vt:lpstr>
      </vt:variant>
      <vt:variant>
        <vt:i4>31</vt:i4>
      </vt:variant>
      <vt:variant>
        <vt:lpstr>Theme</vt:lpstr>
      </vt:variant>
      <vt:variant>
        <vt:i4>2</vt:i4>
      </vt:variant>
      <vt:variant>
        <vt:lpstr>Slide Titles</vt:lpstr>
      </vt:variant>
      <vt:variant>
        <vt:i4>22</vt:i4>
      </vt:variant>
    </vt:vector>
  </HeadingPairs>
  <TitlesOfParts>
    <vt:vector size="55" baseType="lpstr">
      <vt:lpstr>等线</vt:lpstr>
      <vt:lpstr>PMingLiU</vt:lpstr>
      <vt:lpstr>AdvOT9d60b855.B</vt:lpstr>
      <vt:lpstr>AdvOTb4af3d5d.I</vt:lpstr>
      <vt:lpstr>AdvOTf9433e2d</vt:lpstr>
      <vt:lpstr>AdvOTf9433e2d+20</vt:lpstr>
      <vt:lpstr>AdvPi1</vt:lpstr>
      <vt:lpstr>AdvPS44658B</vt:lpstr>
      <vt:lpstr>AdvPS4C9542</vt:lpstr>
      <vt:lpstr>AdvPS4C9543</vt:lpstr>
      <vt:lpstr>AdvTT153188ed</vt:lpstr>
      <vt:lpstr>AdvTT16f3b945.B</vt:lpstr>
      <vt:lpstr>AdvTTb6c2036d.I</vt:lpstr>
      <vt:lpstr>-apple-system</vt:lpstr>
      <vt:lpstr>Aptos</vt:lpstr>
      <vt:lpstr>Arial</vt:lpstr>
      <vt:lpstr>ArialMT</vt:lpstr>
      <vt:lpstr>Calibri</vt:lpstr>
      <vt:lpstr>Calibri Light</vt:lpstr>
      <vt:lpstr>Cambria Math</vt:lpstr>
      <vt:lpstr>Candara</vt:lpstr>
      <vt:lpstr>ElsevierSans</vt:lpstr>
      <vt:lpstr>inherit</vt:lpstr>
      <vt:lpstr>KaTeX_Math</vt:lpstr>
      <vt:lpstr>Open Sans</vt:lpstr>
      <vt:lpstr>ProximaNova</vt:lpstr>
      <vt:lpstr>Roboto</vt:lpstr>
      <vt:lpstr>Roboto Slab</vt:lpstr>
      <vt:lpstr>Source Sans Pro</vt:lpstr>
      <vt:lpstr>Times New Roman</vt:lpstr>
      <vt:lpstr>Wingdings</vt:lpstr>
      <vt:lpstr>Office Theme</vt:lpstr>
      <vt:lpstr>1_Office Theme</vt:lpstr>
      <vt:lpstr>PowerPoint Presentation</vt:lpstr>
      <vt:lpstr>The chemical sulphur cycle</vt:lpstr>
      <vt:lpstr>The chemical sulphur cycle</vt:lpstr>
      <vt:lpstr>PowerPoint Presentation</vt:lpstr>
      <vt:lpstr>The chemical sulphur cycle</vt:lpstr>
      <vt:lpstr>oxidation, reduction and catenation</vt:lpstr>
      <vt:lpstr>Sulphuric acid and sulphates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Damir Brdanovic</dc:creator>
  <cp:lastModifiedBy>Damir Brdanovic</cp:lastModifiedBy>
  <cp:revision>85</cp:revision>
  <dcterms:created xsi:type="dcterms:W3CDTF">2023-08-11T12:27:25Z</dcterms:created>
  <dcterms:modified xsi:type="dcterms:W3CDTF">2024-11-23T13:47:57Z</dcterms:modified>
</cp:coreProperties>
</file>