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1" r:id="rId2"/>
    <p:sldId id="302" r:id="rId3"/>
    <p:sldId id="306" r:id="rId4"/>
    <p:sldId id="307" r:id="rId5"/>
    <p:sldId id="287" r:id="rId6"/>
    <p:sldId id="288" r:id="rId7"/>
    <p:sldId id="303" r:id="rId8"/>
    <p:sldId id="309" r:id="rId9"/>
    <p:sldId id="289" r:id="rId10"/>
    <p:sldId id="310" r:id="rId11"/>
    <p:sldId id="290" r:id="rId12"/>
    <p:sldId id="311" r:id="rId13"/>
    <p:sldId id="326" r:id="rId14"/>
    <p:sldId id="312" r:id="rId15"/>
    <p:sldId id="313" r:id="rId16"/>
    <p:sldId id="321" r:id="rId17"/>
    <p:sldId id="314" r:id="rId18"/>
    <p:sldId id="322" r:id="rId19"/>
    <p:sldId id="315" r:id="rId20"/>
    <p:sldId id="323" r:id="rId21"/>
    <p:sldId id="327" r:id="rId22"/>
    <p:sldId id="316" r:id="rId23"/>
    <p:sldId id="319" r:id="rId24"/>
    <p:sldId id="325" r:id="rId25"/>
    <p:sldId id="26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6023" autoAdjust="0"/>
  </p:normalViewPr>
  <p:slideViewPr>
    <p:cSldViewPr snapToGrid="0">
      <p:cViewPr varScale="1">
        <p:scale>
          <a:sx n="106" d="100"/>
          <a:sy n="106"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81C8C-5C59-4B4A-8B1F-720AD08C3FBC}" type="datetimeFigureOut">
              <a:rPr lang="en-US" smtClean="0"/>
              <a:t>11/23/2024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1CF1B-2638-FD41-AD31-BA57FCE6B272}" type="slidenum">
              <a:rPr lang="en-US" smtClean="0"/>
              <a:t>‹#›</a:t>
            </a:fld>
            <a:endParaRPr lang="en-US"/>
          </a:p>
        </p:txBody>
      </p:sp>
    </p:spTree>
    <p:extLst>
      <p:ext uri="{BB962C8B-B14F-4D97-AF65-F5344CB8AC3E}">
        <p14:creationId xmlns:p14="http://schemas.microsoft.com/office/powerpoint/2010/main" val="362855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For this chapter, we gather to discuss a topic of utmost importance in the field of wastewater treatment.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The transition from passive treatment to carbon- and energy-neutral treatment, while simultaneously recovering valuable resources.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1CF1B-2638-FD41-AD31-BA57FCE6B2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9084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follow the screen##</a:t>
            </a:r>
          </a:p>
        </p:txBody>
      </p:sp>
      <p:sp>
        <p:nvSpPr>
          <p:cNvPr id="4" name="Slide Number Placeholder 3"/>
          <p:cNvSpPr>
            <a:spLocks noGrp="1"/>
          </p:cNvSpPr>
          <p:nvPr>
            <p:ph type="sldNum" sz="quarter" idx="5"/>
          </p:nvPr>
        </p:nvSpPr>
        <p:spPr/>
        <p:txBody>
          <a:bodyPr/>
          <a:lstStyle/>
          <a:p>
            <a:fld id="{3F726138-54BD-B849-BEE4-4051730662C3}" type="slidenum">
              <a:rPr lang="en-US" smtClean="0"/>
              <a:t>11</a:t>
            </a:fld>
            <a:endParaRPr lang="en-US"/>
          </a:p>
        </p:txBody>
      </p:sp>
    </p:spTree>
    <p:extLst>
      <p:ext uri="{BB962C8B-B14F-4D97-AF65-F5344CB8AC3E}">
        <p14:creationId xmlns:p14="http://schemas.microsoft.com/office/powerpoint/2010/main" val="2441992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12</a:t>
            </a:fld>
            <a:endParaRPr lang="en-US"/>
          </a:p>
        </p:txBody>
      </p:sp>
    </p:spTree>
    <p:extLst>
      <p:ext uri="{BB962C8B-B14F-4D97-AF65-F5344CB8AC3E}">
        <p14:creationId xmlns:p14="http://schemas.microsoft.com/office/powerpoint/2010/main" val="257739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13</a:t>
            </a:fld>
            <a:endParaRPr lang="en-US"/>
          </a:p>
        </p:txBody>
      </p:sp>
    </p:spTree>
    <p:extLst>
      <p:ext uri="{BB962C8B-B14F-4D97-AF65-F5344CB8AC3E}">
        <p14:creationId xmlns:p14="http://schemas.microsoft.com/office/powerpoint/2010/main" val="3331398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DengXian" panose="02010600030101010101" pitchFamily="2" charset="-122"/>
              </a:rPr>
              <a:t>First, the sulphide-containing gas stream contacts an alkaline solution in the absorber. Afterwards, the sulphide-containing liquid is transferred to a sulphide-oxidizing bioreactor where the sulphide is converted biologically to elemental sulphur under weak alkaline conditions (pH 8-9) by SOB, typically dominated by the haloalkaliphilic </a:t>
            </a:r>
            <a:r>
              <a:rPr lang="en-GB" sz="1800" i="1" dirty="0" err="1">
                <a:effectLst/>
                <a:latin typeface="Times New Roman" panose="02020603050405020304" pitchFamily="18" charset="0"/>
                <a:ea typeface="DengXian" panose="02010600030101010101" pitchFamily="2" charset="-122"/>
              </a:rPr>
              <a:t>Thioalkalivibrio</a:t>
            </a:r>
            <a:r>
              <a:rPr lang="en-GB" sz="1800" dirty="0">
                <a:effectLst/>
                <a:latin typeface="Times New Roman" panose="02020603050405020304" pitchFamily="18" charset="0"/>
                <a:ea typeface="DengXian" panose="02010600030101010101" pitchFamily="2" charset="-122"/>
              </a:rPr>
              <a:t>. Finally, the mixed liquid enters a settler to recover the elemental sulphur. In this process, over 90 % of the influent sulphide can be converted to elemental sulphur (Van den Bosch, 2008). </a:t>
            </a:r>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17</a:t>
            </a:fld>
            <a:endParaRPr lang="en-US"/>
          </a:p>
        </p:txBody>
      </p:sp>
    </p:spTree>
    <p:extLst>
      <p:ext uri="{BB962C8B-B14F-4D97-AF65-F5344CB8AC3E}">
        <p14:creationId xmlns:p14="http://schemas.microsoft.com/office/powerpoint/2010/main" val="791978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Times New Roman" panose="02020603050405020304" pitchFamily="18" charset="0"/>
                <a:ea typeface="DengXian" panose="02010600030101010101" pitchFamily="2" charset="-122"/>
              </a:rPr>
              <a:t>Biogenic elemental sulphur can stimulate sulphuric acid generation and dissolution of sulphide ores relative to chemical elemental sulphur during biological sulphide oxidation in the leaching process (</a:t>
            </a:r>
            <a:r>
              <a:rPr lang="en-GB" dirty="0" err="1">
                <a:latin typeface="Times New Roman" panose="02020603050405020304" pitchFamily="18" charset="0"/>
                <a:ea typeface="DengXian" panose="02010600030101010101" pitchFamily="2" charset="-122"/>
              </a:rPr>
              <a:t>Tichý</a:t>
            </a:r>
            <a:r>
              <a:rPr lang="en-GB" dirty="0">
                <a:latin typeface="Times New Roman" panose="02020603050405020304" pitchFamily="18" charset="0"/>
                <a:ea typeface="DengXian" panose="02010600030101010101" pitchFamily="2" charset="-122"/>
              </a:rPr>
              <a:t> et al., 1994). </a:t>
            </a:r>
          </a:p>
          <a:p>
            <a:endParaRPr lang="en-GB" dirty="0">
              <a:latin typeface="Times New Roman" panose="02020603050405020304" pitchFamily="18" charset="0"/>
              <a:ea typeface="DengXian" panose="02010600030101010101" pitchFamily="2" charset="-122"/>
            </a:endParaRPr>
          </a:p>
          <a:p>
            <a:r>
              <a:rPr lang="en-GB" dirty="0">
                <a:latin typeface="Times New Roman" panose="02020603050405020304" pitchFamily="18" charset="0"/>
                <a:ea typeface="DengXian" panose="02010600030101010101" pitchFamily="2" charset="-122"/>
              </a:rPr>
              <a:t>Biogenic sulphur can be used directly as a fertilizer, which is demonstrated with an oil-bearing vegetable, canola. A 50 % increase in grain yield was observed after the addition of biogenic sulphur, outperforming the commercial elemental sulphur used in the same study (Cline et al., 2003). </a:t>
            </a:r>
          </a:p>
          <a:p>
            <a:endParaRPr lang="en-GB" dirty="0">
              <a:latin typeface="Times New Roman" panose="02020603050405020304" pitchFamily="18" charset="0"/>
              <a:ea typeface="DengXian" panose="02010600030101010101" pitchFamily="2" charset="-122"/>
            </a:endParaRPr>
          </a:p>
          <a:p>
            <a:r>
              <a:rPr lang="en-GB" dirty="0">
                <a:latin typeface="Times New Roman" panose="02020603050405020304" pitchFamily="18" charset="0"/>
                <a:ea typeface="DengXian" panose="02010600030101010101" pitchFamily="2" charset="-122"/>
              </a:rPr>
              <a:t>The sulphur-limestone process using elemental sulphur to drive autotrophic denitrification for groundwater remediation has a low reaction rate due to the low solubility of sulphur. </a:t>
            </a:r>
          </a:p>
          <a:p>
            <a:endParaRPr lang="en-GB" dirty="0">
              <a:latin typeface="Times New Roman" panose="02020603050405020304" pitchFamily="18" charset="0"/>
              <a:ea typeface="DengXian" panose="02010600030101010101" pitchFamily="2" charset="-122"/>
            </a:endParaRPr>
          </a:p>
          <a:p>
            <a:r>
              <a:rPr lang="en-GB" dirty="0">
                <a:latin typeface="Times New Roman" panose="02020603050405020304" pitchFamily="18" charset="0"/>
                <a:ea typeface="DengXian" panose="02010600030101010101" pitchFamily="2" charset="-122"/>
              </a:rPr>
              <a:t>Biogenic sulphur may overcome this drawback because its hydrophilicity would accelerate the mass transfer.</a:t>
            </a:r>
            <a:endParaRPr lang="en-HK" dirty="0">
              <a:latin typeface="Times New Roman" panose="02020603050405020304" pitchFamily="18" charset="0"/>
              <a:ea typeface="DengXian" panose="02010600030101010101" pitchFamily="2" charset="-122"/>
            </a:endParaRPr>
          </a:p>
          <a:p>
            <a:endParaRPr lang="en-GB" dirty="0">
              <a:latin typeface="Times New Roman" panose="02020603050405020304" pitchFamily="18" charset="0"/>
              <a:ea typeface="DengXia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18</a:t>
            </a:fld>
            <a:endParaRPr lang="en-US"/>
          </a:p>
        </p:txBody>
      </p:sp>
    </p:spTree>
    <p:extLst>
      <p:ext uri="{BB962C8B-B14F-4D97-AF65-F5344CB8AC3E}">
        <p14:creationId xmlns:p14="http://schemas.microsoft.com/office/powerpoint/2010/main" val="1562718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21</a:t>
            </a:fld>
            <a:endParaRPr lang="en-US"/>
          </a:p>
        </p:txBody>
      </p:sp>
    </p:spTree>
    <p:extLst>
      <p:ext uri="{BB962C8B-B14F-4D97-AF65-F5344CB8AC3E}">
        <p14:creationId xmlns:p14="http://schemas.microsoft.com/office/powerpoint/2010/main" val="381690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DengXian" panose="02010600030101010101" pitchFamily="2" charset="-122"/>
              </a:rPr>
              <a:t>With </a:t>
            </a:r>
            <a:r>
              <a:rPr lang="en-GB" sz="1800" dirty="0" err="1">
                <a:effectLst/>
                <a:latin typeface="Times New Roman" panose="02020603050405020304" pitchFamily="18" charset="0"/>
                <a:ea typeface="DengXian" panose="02010600030101010101" pitchFamily="2" charset="-122"/>
              </a:rPr>
              <a:t>formate</a:t>
            </a:r>
            <a:r>
              <a:rPr lang="en-GB" sz="1800" dirty="0">
                <a:effectLst/>
                <a:latin typeface="Times New Roman" panose="02020603050405020304" pitchFamily="18" charset="0"/>
                <a:ea typeface="DengXian" panose="02010600030101010101" pitchFamily="2" charset="-122"/>
              </a:rPr>
              <a:t> as the sole electron donor, the highest H</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production rate of 0.6 mmol/</a:t>
            </a:r>
            <a:r>
              <a:rPr lang="en-GB" sz="1800" dirty="0" err="1">
                <a:effectLst/>
                <a:latin typeface="Times New Roman" panose="02020603050405020304" pitchFamily="18" charset="0"/>
                <a:ea typeface="DengXian" panose="02010600030101010101" pitchFamily="2" charset="-122"/>
              </a:rPr>
              <a:t>l</a:t>
            </a:r>
            <a:r>
              <a:rPr lang="en-GB" sz="1800" baseline="-25000" dirty="0" err="1">
                <a:effectLst/>
                <a:latin typeface="Times New Roman" panose="02020603050405020304" pitchFamily="18" charset="0"/>
                <a:ea typeface="DengXian" panose="02010600030101010101" pitchFamily="2" charset="-122"/>
              </a:rPr>
              <a:t>medium</a:t>
            </a:r>
            <a:r>
              <a:rPr lang="en-GB" sz="1800" dirty="0">
                <a:effectLst/>
                <a:latin typeface="Times New Roman" panose="02020603050405020304" pitchFamily="18" charset="0"/>
                <a:ea typeface="DengXian" panose="02010600030101010101" pitchFamily="2" charset="-122"/>
              </a:rPr>
              <a:t>/h was recorded with the mediation of </a:t>
            </a:r>
            <a:r>
              <a:rPr lang="en-GB" sz="1800" i="1" dirty="0" err="1">
                <a:effectLst/>
                <a:latin typeface="Times New Roman" panose="02020603050405020304" pitchFamily="18" charset="0"/>
                <a:ea typeface="DengXian" panose="02010600030101010101" pitchFamily="2" charset="-122"/>
              </a:rPr>
              <a:t>Desulphovibrio</a:t>
            </a:r>
            <a:r>
              <a:rPr lang="en-GB" sz="1800" i="1" dirty="0">
                <a:effectLst/>
                <a:latin typeface="Times New Roman" panose="02020603050405020304" pitchFamily="18" charset="0"/>
                <a:ea typeface="DengXian" panose="02010600030101010101" pitchFamily="2" charset="-122"/>
              </a:rPr>
              <a:t> vulgaris Hildenborough</a:t>
            </a:r>
            <a:r>
              <a:rPr lang="en-GB" sz="1800" dirty="0">
                <a:effectLst/>
                <a:latin typeface="Times New Roman" panose="02020603050405020304" pitchFamily="18" charset="0"/>
                <a:ea typeface="DengXian" panose="02010600030101010101" pitchFamily="2" charset="-122"/>
              </a:rPr>
              <a:t> (Martins and Pereira, 2013). This production rate can significantly increase to 5 mmol/</a:t>
            </a:r>
            <a:r>
              <a:rPr lang="en-GB" sz="1800" dirty="0" err="1">
                <a:effectLst/>
                <a:latin typeface="Times New Roman" panose="02020603050405020304" pitchFamily="18" charset="0"/>
                <a:ea typeface="DengXian" panose="02010600030101010101" pitchFamily="2" charset="-122"/>
              </a:rPr>
              <a:t>l</a:t>
            </a:r>
            <a:r>
              <a:rPr lang="en-GB" sz="1800" baseline="-25000" dirty="0" err="1">
                <a:effectLst/>
                <a:latin typeface="Times New Roman" panose="02020603050405020304" pitchFamily="18" charset="0"/>
                <a:ea typeface="DengXian" panose="02010600030101010101" pitchFamily="2" charset="-122"/>
              </a:rPr>
              <a:t>medium</a:t>
            </a:r>
            <a:r>
              <a:rPr lang="en-GB" sz="1800" dirty="0">
                <a:effectLst/>
                <a:latin typeface="Times New Roman" panose="02020603050405020304" pitchFamily="18" charset="0"/>
                <a:ea typeface="DengXian" panose="02010600030101010101" pitchFamily="2" charset="-122"/>
              </a:rPr>
              <a:t>/h by using a sparging reactor to maintain a low H</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partial pressure (P</a:t>
            </a:r>
            <a:r>
              <a:rPr lang="en-GB" sz="1800" baseline="-25000" dirty="0">
                <a:effectLst/>
                <a:latin typeface="Times New Roman" panose="02020603050405020304" pitchFamily="18" charset="0"/>
                <a:ea typeface="DengXian" panose="02010600030101010101" pitchFamily="2" charset="-122"/>
              </a:rPr>
              <a:t>H2</a:t>
            </a:r>
            <a:r>
              <a:rPr lang="en-GB" sz="1800" dirty="0">
                <a:effectLst/>
                <a:latin typeface="Times New Roman" panose="02020603050405020304" pitchFamily="18" charset="0"/>
                <a:ea typeface="DengXian" panose="02010600030101010101" pitchFamily="2" charset="-122"/>
              </a:rPr>
              <a:t>) which facilitates the reaction thermodynamics (Martins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2015). However, whether the energy recovered from the H</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production is equivalent to the gas supply for sparging is still unclear.</a:t>
            </a:r>
            <a:r>
              <a:rPr lang="en-HK" dirty="0">
                <a:effectLst/>
              </a:rPr>
              <a:t> </a:t>
            </a:r>
          </a:p>
          <a:p>
            <a:endParaRPr lang="en-HK" dirty="0">
              <a:effectLst/>
            </a:endParaRPr>
          </a:p>
          <a:p>
            <a:pPr>
              <a:lnSpc>
                <a:spcPct val="120000"/>
              </a:lnSpc>
            </a:pPr>
            <a:r>
              <a:rPr lang="en-GB" dirty="0">
                <a:latin typeface="Times New Roman" panose="02020603050405020304" pitchFamily="18" charset="0"/>
                <a:ea typeface="DengXian" panose="02010600030101010101" pitchFamily="2" charset="-122"/>
              </a:rPr>
              <a:t>The electron transfer pathways of </a:t>
            </a:r>
            <a:r>
              <a:rPr lang="en-GB" dirty="0" err="1">
                <a:latin typeface="Times New Roman" panose="02020603050405020304" pitchFamily="18" charset="0"/>
                <a:ea typeface="DengXian" panose="02010600030101010101" pitchFamily="2" charset="-122"/>
              </a:rPr>
              <a:t>formate</a:t>
            </a:r>
            <a:r>
              <a:rPr lang="en-GB" dirty="0">
                <a:latin typeface="Times New Roman" panose="02020603050405020304" pitchFamily="18" charset="0"/>
                <a:ea typeface="DengXian" panose="02010600030101010101" pitchFamily="2" charset="-122"/>
              </a:rPr>
              <a:t>-driven H2 production by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were proposed by Martins et al. (2016). </a:t>
            </a:r>
          </a:p>
          <a:p>
            <a:pPr>
              <a:lnSpc>
                <a:spcPct val="120000"/>
              </a:lnSpc>
            </a:pPr>
            <a:r>
              <a:rPr lang="en-GB" dirty="0">
                <a:latin typeface="Times New Roman" panose="02020603050405020304" pitchFamily="18" charset="0"/>
                <a:ea typeface="DengXian" panose="02010600030101010101" pitchFamily="2" charset="-122"/>
              </a:rPr>
              <a:t>The direct electron transfer involving periplasmic enzymes ([</a:t>
            </a:r>
            <a:r>
              <a:rPr lang="en-GB" dirty="0" err="1">
                <a:latin typeface="Times New Roman" panose="02020603050405020304" pitchFamily="18" charset="0"/>
                <a:ea typeface="DengXian" panose="02010600030101010101" pitchFamily="2" charset="-122"/>
              </a:rPr>
              <a:t>NiFeSe</a:t>
            </a:r>
            <a:r>
              <a:rPr lang="en-GB" dirty="0">
                <a:latin typeface="Times New Roman" panose="02020603050405020304" pitchFamily="18" charset="0"/>
                <a:ea typeface="DengXian" panose="02010600030101010101" pitchFamily="2" charset="-122"/>
              </a:rPr>
              <a:t>] Hase) and the transmembrane electron transfer allow energy metabolism; however, the relative weights of these two pathways are unknown. </a:t>
            </a:r>
          </a:p>
          <a:p>
            <a:pPr>
              <a:lnSpc>
                <a:spcPct val="120000"/>
              </a:lnSpc>
            </a:pPr>
            <a:endParaRPr lang="en-GB" dirty="0">
              <a:latin typeface="Times New Roman" panose="02020603050405020304" pitchFamily="18" charset="0"/>
              <a:ea typeface="DengXian" panose="02010600030101010101" pitchFamily="2" charset="-122"/>
            </a:endParaRPr>
          </a:p>
          <a:p>
            <a:pPr>
              <a:lnSpc>
                <a:spcPct val="120000"/>
              </a:lnSpc>
            </a:pPr>
            <a:r>
              <a:rPr lang="en-GB" dirty="0">
                <a:latin typeface="Times New Roman" panose="02020603050405020304" pitchFamily="18" charset="0"/>
                <a:ea typeface="DengXian" panose="02010600030101010101" pitchFamily="2" charset="-122"/>
              </a:rPr>
              <a:t>Conversely, H2 production by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gigas occurs exclusively via the direct periplasmic enzyme route and transmembrane electron transfer is not involved at all.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gigas and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vulgaris are quite distinct in terms of number, type, and localization of hydrogenase, resulting in variations in their H2 production performance (0.26 mmol/l/h in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vulgaris; 0.11 mmol/l/h in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gigas). </a:t>
            </a:r>
          </a:p>
          <a:p>
            <a:pPr>
              <a:lnSpc>
                <a:spcPct val="120000"/>
              </a:lnSpc>
            </a:pPr>
            <a:r>
              <a:rPr lang="en-GB" dirty="0">
                <a:latin typeface="Times New Roman" panose="02020603050405020304" pitchFamily="18" charset="0"/>
                <a:ea typeface="DengXian" panose="02010600030101010101" pitchFamily="2" charset="-122"/>
              </a:rPr>
              <a:t>Compared with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vulgaris which contains a large number of hydrogenases, only two [</a:t>
            </a:r>
            <a:r>
              <a:rPr lang="en-GB" dirty="0" err="1">
                <a:latin typeface="Times New Roman" panose="02020603050405020304" pitchFamily="18" charset="0"/>
                <a:ea typeface="DengXian" panose="02010600030101010101" pitchFamily="2" charset="-122"/>
              </a:rPr>
              <a:t>NiFe</a:t>
            </a:r>
            <a:r>
              <a:rPr lang="en-GB" dirty="0">
                <a:latin typeface="Times New Roman" panose="02020603050405020304" pitchFamily="18" charset="0"/>
                <a:ea typeface="DengXian" panose="02010600030101010101" pitchFamily="2" charset="-122"/>
              </a:rPr>
              <a:t>] </a:t>
            </a:r>
            <a:r>
              <a:rPr lang="en-GB" dirty="0" err="1">
                <a:latin typeface="Times New Roman" panose="02020603050405020304" pitchFamily="18" charset="0"/>
                <a:ea typeface="DengXian" panose="02010600030101010101" pitchFamily="2" charset="-122"/>
              </a:rPr>
              <a:t>Hases</a:t>
            </a:r>
            <a:r>
              <a:rPr lang="en-GB" dirty="0">
                <a:latin typeface="Times New Roman" panose="02020603050405020304" pitchFamily="18" charset="0"/>
                <a:ea typeface="DengXian" panose="02010600030101010101" pitchFamily="2" charset="-122"/>
              </a:rPr>
              <a:t> are present in </a:t>
            </a:r>
            <a:r>
              <a:rPr lang="en-GB" dirty="0" err="1">
                <a:latin typeface="Times New Roman" panose="02020603050405020304" pitchFamily="18" charset="0"/>
                <a:ea typeface="DengXian" panose="02010600030101010101" pitchFamily="2" charset="-122"/>
              </a:rPr>
              <a:t>Desulphovibrio</a:t>
            </a:r>
            <a:r>
              <a:rPr lang="en-GB" dirty="0">
                <a:latin typeface="Times New Roman" panose="02020603050405020304" pitchFamily="18" charset="0"/>
                <a:ea typeface="DengXian" panose="02010600030101010101" pitchFamily="2" charset="-122"/>
              </a:rPr>
              <a:t> gigas: the energy-conserving hydrogenase (</a:t>
            </a:r>
            <a:r>
              <a:rPr lang="en-GB" dirty="0" err="1">
                <a:latin typeface="Times New Roman" panose="02020603050405020304" pitchFamily="18" charset="0"/>
                <a:ea typeface="DengXian" panose="02010600030101010101" pitchFamily="2" charset="-122"/>
              </a:rPr>
              <a:t>Ech</a:t>
            </a:r>
            <a:r>
              <a:rPr lang="en-GB" dirty="0">
                <a:latin typeface="Times New Roman" panose="02020603050405020304" pitchFamily="18" charset="0"/>
                <a:ea typeface="DengXian" panose="02010600030101010101" pitchFamily="2" charset="-122"/>
              </a:rPr>
              <a:t>) and the periplasmic HynAB-1 (Morais-Silva et al., 2013). </a:t>
            </a:r>
          </a:p>
          <a:p>
            <a:pPr>
              <a:lnSpc>
                <a:spcPct val="120000"/>
              </a:lnSpc>
            </a:pPr>
            <a:endParaRPr lang="en-GB" dirty="0">
              <a:latin typeface="Times New Roman" panose="02020603050405020304" pitchFamily="18" charset="0"/>
              <a:ea typeface="DengXian" panose="02010600030101010101" pitchFamily="2" charset="-122"/>
            </a:endParaRPr>
          </a:p>
          <a:p>
            <a:r>
              <a:rPr lang="en-GB" sz="1200" dirty="0">
                <a:effectLst/>
                <a:latin typeface="Times New Roman" panose="02020603050405020304" pitchFamily="18" charset="0"/>
                <a:ea typeface="DengXian" panose="02010600030101010101" pitchFamily="2" charset="-122"/>
              </a:rPr>
              <a:t>SRB have also been found to </a:t>
            </a:r>
            <a:r>
              <a:rPr lang="en-GB" sz="1200" dirty="0" err="1">
                <a:effectLst/>
                <a:latin typeface="Times New Roman" panose="02020603050405020304" pitchFamily="18" charset="0"/>
                <a:ea typeface="DengXian" panose="02010600030101010101" pitchFamily="2" charset="-122"/>
              </a:rPr>
              <a:t>catalyze</a:t>
            </a:r>
            <a:r>
              <a:rPr lang="en-GB" sz="1200" dirty="0">
                <a:effectLst/>
                <a:latin typeface="Times New Roman" panose="02020603050405020304" pitchFamily="18" charset="0"/>
                <a:ea typeface="DengXian" panose="02010600030101010101" pitchFamily="2" charset="-122"/>
              </a:rPr>
              <a:t>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production at the cathode of </a:t>
            </a:r>
            <a:r>
              <a:rPr lang="en-GB" sz="1200" dirty="0" err="1">
                <a:effectLst/>
                <a:latin typeface="Times New Roman" panose="02020603050405020304" pitchFamily="18" charset="0"/>
                <a:ea typeface="DengXian" panose="02010600030101010101" pitchFamily="2" charset="-122"/>
              </a:rPr>
              <a:t>bioelectrochemical</a:t>
            </a:r>
            <a:r>
              <a:rPr lang="en-GB" sz="1200" dirty="0">
                <a:effectLst/>
                <a:latin typeface="Times New Roman" panose="02020603050405020304" pitchFamily="18" charset="0"/>
                <a:ea typeface="DengXian" panose="02010600030101010101" pitchFamily="2" charset="-122"/>
              </a:rPr>
              <a:t> systems. A pure culture of </a:t>
            </a:r>
            <a:r>
              <a:rPr lang="en-GB" sz="1200" i="1" dirty="0" err="1">
                <a:effectLst/>
                <a:latin typeface="Times New Roman" panose="02020603050405020304" pitchFamily="18" charset="0"/>
                <a:ea typeface="DengXian" panose="02010600030101010101" pitchFamily="2" charset="-122"/>
              </a:rPr>
              <a:t>Desulphovibrio</a:t>
            </a:r>
            <a:r>
              <a:rPr lang="en-GB" sz="1200" i="1" dirty="0">
                <a:effectLst/>
                <a:latin typeface="Times New Roman" panose="02020603050405020304" pitchFamily="18" charset="0"/>
                <a:ea typeface="DengXian" panose="02010600030101010101" pitchFamily="2" charset="-122"/>
              </a:rPr>
              <a:t> vulgaris</a:t>
            </a:r>
            <a:r>
              <a:rPr lang="en-GB" sz="1200" dirty="0">
                <a:effectLst/>
                <a:latin typeface="Times New Roman" panose="02020603050405020304" pitchFamily="18" charset="0"/>
                <a:ea typeface="DengXian" panose="02010600030101010101" pitchFamily="2" charset="-122"/>
              </a:rPr>
              <a:t> Hildenborough immobilized onto a carbon electrode can </a:t>
            </a:r>
            <a:r>
              <a:rPr lang="en-GB" sz="1200" dirty="0" err="1">
                <a:effectLst/>
                <a:latin typeface="Times New Roman" panose="02020603050405020304" pitchFamily="18" charset="0"/>
                <a:ea typeface="DengXian" panose="02010600030101010101" pitchFamily="2" charset="-122"/>
              </a:rPr>
              <a:t>catalyze</a:t>
            </a:r>
            <a:r>
              <a:rPr lang="en-GB" sz="1200" dirty="0">
                <a:effectLst/>
                <a:latin typeface="Times New Roman" panose="02020603050405020304" pitchFamily="18" charset="0"/>
                <a:ea typeface="DengXian" panose="02010600030101010101" pitchFamily="2" charset="-122"/>
              </a:rPr>
              <a:t>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production with methyl viologen as a redox mediator (Tatsumi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1999), while a mediator-less microbial biocathode is more desirable for the stable operation of electrolysis systems. </a:t>
            </a:r>
          </a:p>
          <a:p>
            <a:r>
              <a:rPr lang="en-GB" sz="1200" dirty="0">
                <a:effectLst/>
                <a:latin typeface="Times New Roman" panose="02020603050405020304" pitchFamily="18" charset="0"/>
                <a:ea typeface="DengXian" panose="02010600030101010101" pitchFamily="2" charset="-122"/>
              </a:rPr>
              <a:t>A </a:t>
            </a:r>
            <a:r>
              <a:rPr lang="en-GB" sz="1200" i="1" dirty="0" err="1">
                <a:effectLst/>
                <a:latin typeface="Times New Roman" panose="02020603050405020304" pitchFamily="18" charset="0"/>
                <a:ea typeface="DengXian" panose="02010600030101010101" pitchFamily="2" charset="-122"/>
              </a:rPr>
              <a:t>Desulphitobacterium</a:t>
            </a:r>
            <a:r>
              <a:rPr lang="en-GB" sz="1200" dirty="0">
                <a:effectLst/>
                <a:latin typeface="Times New Roman" panose="02020603050405020304" pitchFamily="18" charset="0"/>
                <a:ea typeface="DengXian" panose="02010600030101010101" pitchFamily="2" charset="-122"/>
              </a:rPr>
              <a:t>-enriched culture without mediators at the cathode was proposed accordingly, achieving four times higher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production rate than that of the abiotic controls (Villano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2011). </a:t>
            </a:r>
          </a:p>
          <a:p>
            <a:endParaRPr lang="en-GB" sz="1200" dirty="0">
              <a:effectLst/>
              <a:latin typeface="Times New Roman" panose="02020603050405020304" pitchFamily="18" charset="0"/>
              <a:ea typeface="DengXian" panose="02010600030101010101" pitchFamily="2" charset="-122"/>
            </a:endParaRPr>
          </a:p>
          <a:p>
            <a:r>
              <a:rPr lang="en-GB" sz="1200" dirty="0">
                <a:effectLst/>
                <a:latin typeface="Times New Roman" panose="02020603050405020304" pitchFamily="18" charset="0"/>
                <a:ea typeface="DengXian" panose="02010600030101010101" pitchFamily="2" charset="-122"/>
              </a:rPr>
              <a:t>Furthermore, the capability of </a:t>
            </a:r>
            <a:r>
              <a:rPr lang="en-GB" sz="1200" i="1" dirty="0" err="1">
                <a:effectLst/>
                <a:latin typeface="Times New Roman" panose="02020603050405020304" pitchFamily="18" charset="0"/>
                <a:ea typeface="DengXian" panose="02010600030101010101" pitchFamily="2" charset="-122"/>
              </a:rPr>
              <a:t>Desulphovibriocaledoniensis</a:t>
            </a:r>
            <a:r>
              <a:rPr lang="en-GB" sz="1200" dirty="0">
                <a:effectLst/>
                <a:latin typeface="Times New Roman" panose="02020603050405020304" pitchFamily="18" charset="0"/>
                <a:ea typeface="DengXian" panose="02010600030101010101" pitchFamily="2" charset="-122"/>
              </a:rPr>
              <a:t> and </a:t>
            </a:r>
            <a:r>
              <a:rPr lang="en-GB" sz="1200" i="1" dirty="0" err="1">
                <a:effectLst/>
                <a:latin typeface="Times New Roman" panose="02020603050405020304" pitchFamily="18" charset="0"/>
                <a:ea typeface="DengXian" panose="02010600030101010101" pitchFamily="2" charset="-122"/>
              </a:rPr>
              <a:t>Desulphovibrio</a:t>
            </a:r>
            <a:r>
              <a:rPr lang="en-GB" sz="1200" i="1"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paquesii</a:t>
            </a:r>
            <a:r>
              <a:rPr lang="en-GB" sz="1200" dirty="0">
                <a:effectLst/>
                <a:latin typeface="Times New Roman" panose="02020603050405020304" pitchFamily="18" charset="0"/>
                <a:ea typeface="DengXian" panose="02010600030101010101" pitchFamily="2" charset="-122"/>
              </a:rPr>
              <a:t> to receive electrons directly from a graphite cathode for catalysing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production was demonstrated. Additional efforts are required for applying SRB for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production. </a:t>
            </a:r>
            <a:endParaRPr lang="en-HK" sz="1200" dirty="0">
              <a:effectLst/>
              <a:latin typeface="Times New Roman" panose="02020603050405020304" pitchFamily="18" charset="0"/>
              <a:ea typeface="DengXian" panose="02010600030101010101" pitchFamily="2" charset="-122"/>
            </a:endParaRPr>
          </a:p>
          <a:p>
            <a:pPr>
              <a:lnSpc>
                <a:spcPct val="120000"/>
              </a:lnSpc>
            </a:pPr>
            <a:endParaRPr lang="en-HK" dirty="0">
              <a:latin typeface="Times New Roman" panose="02020603050405020304" pitchFamily="18" charset="0"/>
              <a:ea typeface="DengXian" panose="02010600030101010101" pitchFamily="2" charset="-122"/>
            </a:endParaRPr>
          </a:p>
          <a:p>
            <a:endParaRPr lang="en-HK" dirty="0">
              <a:effectLst/>
            </a:endParaRPr>
          </a:p>
          <a:p>
            <a:endParaRPr lang="en-HK" dirty="0">
              <a:effectLst/>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22</a:t>
            </a:fld>
            <a:endParaRPr lang="en-US"/>
          </a:p>
        </p:txBody>
      </p:sp>
    </p:spTree>
    <p:extLst>
      <p:ext uri="{BB962C8B-B14F-4D97-AF65-F5344CB8AC3E}">
        <p14:creationId xmlns:p14="http://schemas.microsoft.com/office/powerpoint/2010/main" val="2068845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Times New Roman" panose="02020603050405020304" pitchFamily="18" charset="0"/>
                <a:ea typeface="DengXian" panose="02010600030101010101" pitchFamily="2" charset="-122"/>
              </a:rPr>
              <a:t>n-C25-C35-alkanes could be the major product (up to 80 % of the total hydrocarbons) produced by </a:t>
            </a:r>
            <a:r>
              <a:rPr lang="en-GB" sz="1200" dirty="0" err="1">
                <a:latin typeface="Times New Roman" panose="02020603050405020304" pitchFamily="18" charset="0"/>
                <a:ea typeface="DengXian" panose="02010600030101010101" pitchFamily="2" charset="-122"/>
              </a:rPr>
              <a:t>Desulphovibrio</a:t>
            </a:r>
            <a:r>
              <a:rPr lang="en-GB" sz="1200" dirty="0">
                <a:latin typeface="Times New Roman" panose="02020603050405020304" pitchFamily="18" charset="0"/>
                <a:ea typeface="DengXian" panose="02010600030101010101" pitchFamily="2" charset="-122"/>
              </a:rPr>
              <a:t> </a:t>
            </a:r>
            <a:r>
              <a:rPr lang="en-GB" sz="1200" dirty="0" err="1">
                <a:latin typeface="Times New Roman" panose="02020603050405020304" pitchFamily="18" charset="0"/>
                <a:ea typeface="DengXian" panose="02010600030101010101" pitchFamily="2" charset="-122"/>
              </a:rPr>
              <a:t>desulphuricans</a:t>
            </a:r>
            <a:r>
              <a:rPr lang="en-GB" sz="1200" dirty="0">
                <a:latin typeface="Times New Roman" panose="02020603050405020304" pitchFamily="18" charset="0"/>
                <a:ea typeface="DengXian" panose="02010600030101010101" pitchFamily="2" charset="-122"/>
              </a:rPr>
              <a:t>, and CH3COO- and </a:t>
            </a:r>
            <a:r>
              <a:rPr lang="en-GB" sz="1200" dirty="0" err="1">
                <a:latin typeface="Times New Roman" panose="02020603050405020304" pitchFamily="18" charset="0"/>
                <a:ea typeface="DengXian" panose="02010600030101010101" pitchFamily="2" charset="-122"/>
              </a:rPr>
              <a:t>formate</a:t>
            </a:r>
            <a:r>
              <a:rPr lang="en-GB" sz="1200" dirty="0">
                <a:latin typeface="Times New Roman" panose="02020603050405020304" pitchFamily="18" charset="0"/>
                <a:ea typeface="DengXian" panose="02010600030101010101" pitchFamily="2" charset="-122"/>
              </a:rPr>
              <a:t> are simultaneously formed with fixation of CO2 (</a:t>
            </a:r>
            <a:r>
              <a:rPr lang="en-GB" sz="1200" dirty="0" err="1">
                <a:latin typeface="Times New Roman" panose="02020603050405020304" pitchFamily="18" charset="0"/>
                <a:ea typeface="DengXian" panose="02010600030101010101" pitchFamily="2" charset="-122"/>
              </a:rPr>
              <a:t>Bagaeva</a:t>
            </a:r>
            <a:r>
              <a:rPr lang="en-GB" sz="1200" dirty="0">
                <a:latin typeface="Times New Roman" panose="02020603050405020304" pitchFamily="18" charset="0"/>
                <a:ea typeface="DengXian" panose="02010600030101010101" pitchFamily="2" charset="-122"/>
              </a:rPr>
              <a:t>, 1998).</a:t>
            </a:r>
            <a:r>
              <a:rPr lang="en-HK" sz="1200" dirty="0">
                <a:latin typeface="Times New Roman" panose="02020603050405020304" pitchFamily="18" charset="0"/>
                <a:ea typeface="DengXian" panose="02010600030101010101" pitchFamily="2"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dirty="0">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It has been hypothesized that this synthesis is initiated by formation of CH</a:t>
            </a:r>
            <a:r>
              <a:rPr lang="en-GB" sz="1800" baseline="-25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COO</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and </a:t>
            </a:r>
            <a:r>
              <a:rPr lang="en-GB" sz="1800" dirty="0" err="1">
                <a:effectLst/>
                <a:latin typeface="Times New Roman" panose="02020603050405020304" pitchFamily="18" charset="0"/>
                <a:ea typeface="DengXian" panose="02010600030101010101" pitchFamily="2" charset="-122"/>
              </a:rPr>
              <a:t>formate</a:t>
            </a:r>
            <a:r>
              <a:rPr lang="en-GB" sz="1800" dirty="0">
                <a:effectLst/>
                <a:latin typeface="Times New Roman" panose="02020603050405020304" pitchFamily="18" charset="0"/>
                <a:ea typeface="DengXian" panose="02010600030101010101" pitchFamily="2" charset="-122"/>
              </a:rPr>
              <a:t> through CO</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fixation. The produced micro-molecules are reduced to aldehydes, which further undergo aldol condensation elongating the carbon chain to produce hydrocarbons. Synthesis of hydrocarbons by </a:t>
            </a:r>
            <a:r>
              <a:rPr lang="en-GB" sz="1800" i="1" dirty="0" err="1">
                <a:effectLst/>
                <a:latin typeface="Times New Roman" panose="02020603050405020304" pitchFamily="18" charset="0"/>
                <a:ea typeface="DengXian" panose="02010600030101010101" pitchFamily="2" charset="-122"/>
              </a:rPr>
              <a:t>Desulphovibrio</a:t>
            </a:r>
            <a:r>
              <a:rPr lang="en-GB" sz="1800" i="1"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desulphuricans</a:t>
            </a:r>
            <a:r>
              <a:rPr lang="en-GB" sz="1800" dirty="0">
                <a:effectLst/>
                <a:latin typeface="Times New Roman" panose="02020603050405020304" pitchFamily="18" charset="0"/>
                <a:ea typeface="DengXian" panose="02010600030101010101" pitchFamily="2" charset="-122"/>
              </a:rPr>
              <a:t> depends largely on the medium composition and the volumetric ratio of H</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to CO</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(the optimum is 9:1) in a gaseous phase (</a:t>
            </a:r>
            <a:r>
              <a:rPr lang="en-GB" sz="1800" dirty="0" err="1">
                <a:effectLst/>
                <a:latin typeface="Times New Roman" panose="02020603050405020304" pitchFamily="18" charset="0"/>
                <a:ea typeface="DengXian" panose="02010600030101010101" pitchFamily="2" charset="-122"/>
              </a:rPr>
              <a:t>Bagaeva</a:t>
            </a:r>
            <a:r>
              <a:rPr lang="en-GB" sz="1800" dirty="0">
                <a:effectLst/>
                <a:latin typeface="Times New Roman" panose="02020603050405020304" pitchFamily="18" charset="0"/>
                <a:ea typeface="DengXian" panose="02010600030101010101" pitchFamily="2" charset="-122"/>
              </a:rPr>
              <a:t>, 2000). The supply of H</a:t>
            </a:r>
            <a:r>
              <a:rPr lang="en-GB" sz="1800" baseline="-250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is in favour of bacterial growth and synthesis of reduced products including hydrocarbons. The intracellular hydrocarbon synthesis potential of </a:t>
            </a:r>
            <a:r>
              <a:rPr lang="en-GB" sz="1800" i="1" dirty="0" err="1">
                <a:effectLst/>
                <a:latin typeface="Times New Roman" panose="02020603050405020304" pitchFamily="18" charset="0"/>
                <a:ea typeface="DengXian" panose="02010600030101010101" pitchFamily="2" charset="-122"/>
              </a:rPr>
              <a:t>Desulphovibrio</a:t>
            </a:r>
            <a:r>
              <a:rPr lang="en-GB" sz="1800" i="1"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desulphuricans</a:t>
            </a:r>
            <a:r>
              <a:rPr lang="en-GB" sz="1800" dirty="0">
                <a:effectLst/>
                <a:latin typeface="Times New Roman" panose="02020603050405020304" pitchFamily="18" charset="0"/>
                <a:ea typeface="DengXian" panose="02010600030101010101" pitchFamily="2" charset="-122"/>
              </a:rPr>
              <a:t> ranges from 0.8 to 2.25 % dry weight. Apart from </a:t>
            </a:r>
            <a:r>
              <a:rPr lang="en-GB" sz="1800" i="1" dirty="0" err="1">
                <a:effectLst/>
                <a:latin typeface="Times New Roman" panose="02020603050405020304" pitchFamily="18" charset="0"/>
                <a:ea typeface="DengXian" panose="02010600030101010101" pitchFamily="2" charset="-122"/>
              </a:rPr>
              <a:t>Desulphovibrio</a:t>
            </a:r>
            <a:r>
              <a:rPr lang="en-GB" sz="1800" i="1"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desulphuricans</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Desulphovibrio</a:t>
            </a:r>
            <a:r>
              <a:rPr lang="en-GB" sz="1800" i="1"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desulphuricans</a:t>
            </a:r>
            <a:r>
              <a:rPr lang="en-GB" sz="1800" dirty="0">
                <a:effectLst/>
                <a:latin typeface="Times New Roman" panose="02020603050405020304" pitchFamily="18" charset="0"/>
                <a:ea typeface="DengXian" panose="02010600030101010101" pitchFamily="2" charset="-122"/>
              </a:rPr>
              <a:t> G20 has also been reported to extracellularly synthesize alkanes (Friedman and Rude, 2012). Overall, many obstacles remain to be conquered before SRB can be used as an economically viable biocatalyst for the industrial manufacture of ‘drop-in’ biofuels. </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Times New Roman" panose="02020603050405020304" pitchFamily="18" charset="0"/>
              <a:ea typeface="DengXia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23</a:t>
            </a:fld>
            <a:endParaRPr lang="en-US"/>
          </a:p>
        </p:txBody>
      </p:sp>
    </p:spTree>
    <p:extLst>
      <p:ext uri="{BB962C8B-B14F-4D97-AF65-F5344CB8AC3E}">
        <p14:creationId xmlns:p14="http://schemas.microsoft.com/office/powerpoint/2010/main" val="3421656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The production cost of PHAs in fed-batch mode using waste materials could reach up to 3-5 USD/</a:t>
            </a:r>
            <a:r>
              <a:rPr lang="en-GB" sz="1800" dirty="0" err="1">
                <a:effectLst/>
                <a:latin typeface="Times New Roman" panose="02020603050405020304" pitchFamily="18" charset="0"/>
                <a:ea typeface="DengXian" panose="02010600030101010101" pitchFamily="2" charset="-122"/>
              </a:rPr>
              <a:t>kgPHAs</a:t>
            </a:r>
            <a:r>
              <a:rPr lang="en-GB" sz="1800" dirty="0">
                <a:effectLst/>
                <a:latin typeface="Times New Roman" panose="02020603050405020304" pitchFamily="18" charset="0"/>
                <a:ea typeface="DengXian" panose="02010600030101010101" pitchFamily="2" charset="-122"/>
              </a:rPr>
              <a:t> (Roland-Holst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2013), which is much higher than that of oil-based plastics of approximately 1 USD/</a:t>
            </a:r>
            <a:r>
              <a:rPr lang="en-GB" sz="1800" dirty="0" err="1">
                <a:effectLst/>
                <a:latin typeface="Times New Roman" panose="02020603050405020304" pitchFamily="18" charset="0"/>
                <a:ea typeface="DengXian" panose="02010600030101010101" pitchFamily="2" charset="-122"/>
              </a:rPr>
              <a:t>kgPHA</a:t>
            </a:r>
            <a:r>
              <a:rPr lang="en-GB" sz="1800" dirty="0">
                <a:effectLst/>
                <a:latin typeface="Times New Roman" panose="02020603050405020304" pitchFamily="18" charset="0"/>
                <a:ea typeface="DengXian" panose="02010600030101010101" pitchFamily="2" charset="-122"/>
              </a:rPr>
              <a:t> (</a:t>
            </a:r>
            <a:r>
              <a:rPr lang="en-GB" sz="1800" dirty="0" err="1">
                <a:effectLst/>
                <a:latin typeface="Times New Roman" panose="02020603050405020304" pitchFamily="18" charset="0"/>
                <a:ea typeface="DengXian" panose="02010600030101010101" pitchFamily="2" charset="-122"/>
              </a:rPr>
              <a:t>Salehizadeh</a:t>
            </a:r>
            <a:r>
              <a:rPr lang="en-GB" sz="1800" dirty="0">
                <a:effectLst/>
                <a:latin typeface="Times New Roman" panose="02020603050405020304" pitchFamily="18" charset="0"/>
                <a:ea typeface="DengXian" panose="02010600030101010101" pitchFamily="2" charset="-122"/>
              </a:rPr>
              <a:t> and Van </a:t>
            </a:r>
            <a:r>
              <a:rPr lang="en-GB" sz="1800" dirty="0" err="1">
                <a:effectLst/>
                <a:latin typeface="Times New Roman" panose="02020603050405020304" pitchFamily="18" charset="0"/>
                <a:ea typeface="DengXian" panose="02010600030101010101" pitchFamily="2" charset="-122"/>
              </a:rPr>
              <a:t>Loosdrecht</a:t>
            </a:r>
            <a:r>
              <a:rPr lang="en-GB" sz="1800" dirty="0">
                <a:effectLst/>
                <a:latin typeface="Times New Roman" panose="02020603050405020304" pitchFamily="18" charset="0"/>
                <a:ea typeface="DengXian" panose="02010600030101010101" pitchFamily="2" charset="-122"/>
              </a:rPr>
              <a:t>, 2004). Most of the cost associated with the biosynthesis of PHAs is related to feedstock, aeration (if required), sterilization (maintaining a pure culture) and extraction of the PHAs. Optimistically, sharing the costs between wastewater treatment and PHA production would be an option when applying SRB-based technologies,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The PHA contents in </a:t>
            </a:r>
            <a:r>
              <a:rPr lang="en-GB" sz="1800" dirty="0" err="1"/>
              <a:t>Desulphobacterium</a:t>
            </a:r>
            <a:r>
              <a:rPr lang="en-GB" sz="1800" dirty="0"/>
              <a:t> </a:t>
            </a:r>
            <a:r>
              <a:rPr lang="en-GB" sz="1800" dirty="0" err="1"/>
              <a:t>autotrophicum</a:t>
            </a:r>
            <a:r>
              <a:rPr lang="en-GB" sz="1800" dirty="0"/>
              <a:t>, </a:t>
            </a:r>
            <a:r>
              <a:rPr lang="en-GB" sz="1800" dirty="0" err="1"/>
              <a:t>Desulphococcus</a:t>
            </a:r>
            <a:r>
              <a:rPr lang="en-GB" sz="1800" dirty="0"/>
              <a:t> </a:t>
            </a:r>
            <a:r>
              <a:rPr lang="en-GB" sz="1800" dirty="0" err="1"/>
              <a:t>multivorans</a:t>
            </a:r>
            <a:r>
              <a:rPr lang="en-GB" sz="1800" dirty="0"/>
              <a:t>, </a:t>
            </a:r>
            <a:r>
              <a:rPr lang="en-GB" sz="1800" dirty="0" err="1"/>
              <a:t>Desulphosarcina</a:t>
            </a:r>
            <a:r>
              <a:rPr lang="en-GB" sz="1800" dirty="0"/>
              <a:t> variabilis, and </a:t>
            </a:r>
            <a:r>
              <a:rPr lang="en-GB" sz="1800" dirty="0" err="1"/>
              <a:t>Desulphobotulus</a:t>
            </a:r>
            <a:r>
              <a:rPr lang="en-GB" sz="1800" dirty="0"/>
              <a:t> </a:t>
            </a:r>
            <a:r>
              <a:rPr lang="en-GB" sz="1800" dirty="0" err="1"/>
              <a:t>sapovorans</a:t>
            </a:r>
            <a:r>
              <a:rPr lang="en-GB" sz="1800" dirty="0"/>
              <a:t> were 11, 27, 22, and 43 % (wt./wt.) of the cell dry matter, respectively.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24</a:t>
            </a:fld>
            <a:endParaRPr lang="en-US"/>
          </a:p>
        </p:txBody>
      </p:sp>
    </p:spTree>
    <p:extLst>
      <p:ext uri="{BB962C8B-B14F-4D97-AF65-F5344CB8AC3E}">
        <p14:creationId xmlns:p14="http://schemas.microsoft.com/office/powerpoint/2010/main" val="3415613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It is widely recognized that over 50% of lost or wasted resources in a city find their way into wastewater,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making it a prime focus for resource recovery efforts.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In our pursuit of sustainable wastewater treatment, it is crucial to explore energy-saving strategies and methods for resource recovery from processes involving the conversion of sulphur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a:t>
            </a:fld>
            <a:endParaRPr lang="en-US"/>
          </a:p>
        </p:txBody>
      </p:sp>
    </p:spTree>
    <p:extLst>
      <p:ext uri="{BB962C8B-B14F-4D97-AF65-F5344CB8AC3E}">
        <p14:creationId xmlns:p14="http://schemas.microsoft.com/office/powerpoint/2010/main" val="4159155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b="0" i="0" dirty="0">
                <a:solidFill>
                  <a:srgbClr val="000000"/>
                </a:solidFill>
                <a:effectLst/>
                <a:highlight>
                  <a:srgbClr val="F7F7F7"/>
                </a:highlight>
                <a:latin typeface="-apple-system"/>
              </a:rPr>
              <a:t>Wastewater treatment holds immense potential not only in addressing environmental challenges but also in harnessing valuable resources that would otherwise be lost or wasted. </a:t>
            </a:r>
          </a:p>
          <a:p>
            <a:endParaRPr lang="en-HK" b="0" i="0" dirty="0">
              <a:solidFill>
                <a:srgbClr val="000000"/>
              </a:solidFill>
              <a:effectLst/>
              <a:highlight>
                <a:srgbClr val="F7F7F7"/>
              </a:highlight>
              <a:latin typeface="-apple-system"/>
            </a:endParaRPr>
          </a:p>
          <a:p>
            <a:r>
              <a:rPr lang="en-HK" b="0" i="0" dirty="0">
                <a:solidFill>
                  <a:srgbClr val="000000"/>
                </a:solidFill>
                <a:effectLst/>
                <a:highlight>
                  <a:srgbClr val="F7F7F7"/>
                </a:highlight>
                <a:latin typeface="-apple-system"/>
              </a:rPr>
              <a:t>Through advancements in anaerobic digestion, the collection of biogas has been a practiced method for over a century, while the recycling of nutrients through land application of bio-solids has been a well-established practice.</a:t>
            </a:r>
          </a:p>
          <a:p>
            <a:endParaRPr lang="en-HK" b="0" i="0" dirty="0">
              <a:solidFill>
                <a:srgbClr val="000000"/>
              </a:solidFill>
              <a:effectLst/>
              <a:highlight>
                <a:srgbClr val="F7F7F7"/>
              </a:highligh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Today, we will discuss the emerging opportunities to recovery metals, miners, metabolic intermediates (such as hydrogen, hydrocarbons and polyhydroxyalkanoates), in the rapid expansion of biological sulphur conversion technologies.</a:t>
            </a:r>
            <a:endParaRPr lang="en-US" dirty="0"/>
          </a:p>
          <a:p>
            <a:endParaRPr lang="en-HK" b="0" i="0" dirty="0">
              <a:solidFill>
                <a:srgbClr val="000000"/>
              </a:solidFill>
              <a:effectLst/>
              <a:highlight>
                <a:srgbClr val="F7F7F7"/>
              </a:highlight>
              <a:latin typeface="-apple-system"/>
            </a:endParaRPr>
          </a:p>
          <a:p>
            <a:r>
              <a:rPr lang="en-HK" b="0" i="0" dirty="0">
                <a:solidFill>
                  <a:srgbClr val="000000"/>
                </a:solidFill>
                <a:effectLst/>
                <a:highlight>
                  <a:srgbClr val="F7F7F7"/>
                </a:highlight>
                <a:latin typeface="-apple-system"/>
              </a:rPr>
              <a:t>By incorporating these principles, we pave the way for a more sustainable future.</a:t>
            </a: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a:t>
            </a:fld>
            <a:endParaRPr lang="en-US"/>
          </a:p>
        </p:txBody>
      </p:sp>
    </p:spTree>
    <p:extLst>
      <p:ext uri="{BB962C8B-B14F-4D97-AF65-F5344CB8AC3E}">
        <p14:creationId xmlns:p14="http://schemas.microsoft.com/office/powerpoint/2010/main" val="1601583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4</a:t>
            </a:fld>
            <a:endParaRPr lang="en-US"/>
          </a:p>
        </p:txBody>
      </p:sp>
    </p:spTree>
    <p:extLst>
      <p:ext uri="{BB962C8B-B14F-4D97-AF65-F5344CB8AC3E}">
        <p14:creationId xmlns:p14="http://schemas.microsoft.com/office/powerpoint/2010/main" val="1712497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HK" b="0" i="0" dirty="0">
                <a:solidFill>
                  <a:srgbClr val="000000"/>
                </a:solidFill>
                <a:effectLst/>
                <a:highlight>
                  <a:srgbClr val="F7F7F7"/>
                </a:highlight>
                <a:latin typeface="-apple-system"/>
              </a:rPr>
              <a:t>Metal sulphides play a crucial role in several industrial processes, including hydrocracking in fuel refineries, hydro-processing, and oxygen reduction in fuel cells. </a:t>
            </a:r>
          </a:p>
          <a:p>
            <a:endParaRPr lang="en-HK" b="0" i="0" dirty="0">
              <a:solidFill>
                <a:srgbClr val="000000"/>
              </a:solidFill>
              <a:effectLst/>
              <a:highlight>
                <a:srgbClr val="F7F7F7"/>
              </a:highlight>
              <a:latin typeface="-apple-system"/>
            </a:endParaRPr>
          </a:p>
          <a:p>
            <a:r>
              <a:rPr lang="en-HK" b="0" i="0" dirty="0">
                <a:solidFill>
                  <a:srgbClr val="000000"/>
                </a:solidFill>
                <a:effectLst/>
                <a:highlight>
                  <a:srgbClr val="F7F7F7"/>
                </a:highlight>
                <a:latin typeface="-apple-system"/>
              </a:rPr>
              <a:t>At the nanoscale, metal sulphides take on even more significance. </a:t>
            </a:r>
          </a:p>
          <a:p>
            <a:r>
              <a:rPr lang="en-HK" b="0" i="0" dirty="0">
                <a:solidFill>
                  <a:srgbClr val="000000"/>
                </a:solidFill>
                <a:effectLst/>
                <a:highlight>
                  <a:srgbClr val="F7F7F7"/>
                </a:highlight>
                <a:latin typeface="-apple-system"/>
              </a:rPr>
              <a:t>They find applications in cancer therapy, photocatalysis, optoelectronics, and as antimicrobial agents. </a:t>
            </a:r>
          </a:p>
          <a:p>
            <a:endParaRPr lang="en-HK" b="0" i="0" dirty="0">
              <a:solidFill>
                <a:srgbClr val="000000"/>
              </a:solidFill>
              <a:effectLst/>
              <a:highlight>
                <a:srgbClr val="F7F7F7"/>
              </a:highlight>
              <a:latin typeface="-apple-system"/>
            </a:endParaRPr>
          </a:p>
          <a:p>
            <a:r>
              <a:rPr lang="en-HK" b="0" i="0" dirty="0">
                <a:solidFill>
                  <a:srgbClr val="000000"/>
                </a:solidFill>
                <a:effectLst/>
                <a:highlight>
                  <a:srgbClr val="F7F7F7"/>
                </a:highlight>
                <a:latin typeface="-apple-system"/>
              </a:rPr>
              <a:t>These emerging fields utilize the unique properties of metal sulphides to address important challenges in healthcare, energy, and materials science.</a:t>
            </a:r>
            <a:endParaRPr lang="en-US" dirty="0"/>
          </a:p>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5</a:t>
            </a:fld>
            <a:endParaRPr lang="en-US"/>
          </a:p>
        </p:txBody>
      </p:sp>
    </p:spTree>
    <p:extLst>
      <p:ext uri="{BB962C8B-B14F-4D97-AF65-F5344CB8AC3E}">
        <p14:creationId xmlns:p14="http://schemas.microsoft.com/office/powerpoint/2010/main" val="534371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HK" b="0" i="0" dirty="0">
                <a:solidFill>
                  <a:srgbClr val="000000"/>
                </a:solidFill>
                <a:effectLst/>
                <a:highlight>
                  <a:srgbClr val="F7F7F7"/>
                </a:highlight>
                <a:latin typeface="-apple-system"/>
              </a:rPr>
              <a:t>Commercial metal sulphides are typically synthesized using various methods such as high gravity, chemical </a:t>
            </a:r>
            <a:r>
              <a:rPr lang="en-HK" b="0" i="0" dirty="0" err="1">
                <a:solidFill>
                  <a:srgbClr val="000000"/>
                </a:solidFill>
                <a:effectLst/>
                <a:highlight>
                  <a:srgbClr val="F7F7F7"/>
                </a:highlight>
                <a:latin typeface="-apple-system"/>
              </a:rPr>
              <a:t>baths,gamma</a:t>
            </a:r>
            <a:r>
              <a:rPr lang="en-HK" b="0" i="0" dirty="0">
                <a:solidFill>
                  <a:srgbClr val="000000"/>
                </a:solidFill>
                <a:effectLst/>
                <a:highlight>
                  <a:srgbClr val="F7F7F7"/>
                </a:highlight>
                <a:latin typeface="-apple-system"/>
              </a:rPr>
              <a:t>-radiation, pyrolysis, and thermolysis of metal complexes. </a:t>
            </a:r>
          </a:p>
          <a:p>
            <a:pPr algn="l"/>
            <a:r>
              <a:rPr lang="en-HK" b="0" i="0" dirty="0">
                <a:solidFill>
                  <a:srgbClr val="000000"/>
                </a:solidFill>
                <a:effectLst/>
                <a:highlight>
                  <a:srgbClr val="F7F7F7"/>
                </a:highlight>
                <a:latin typeface="-apple-system"/>
              </a:rPr>
              <a:t>These processes often involve high temperatures and pressures, and some may even use hazardous chemicals. </a:t>
            </a:r>
          </a:p>
          <a:p>
            <a:pPr algn="l"/>
            <a:r>
              <a:rPr lang="en-HK" b="0" i="0" dirty="0">
                <a:solidFill>
                  <a:srgbClr val="000000"/>
                </a:solidFill>
                <a:effectLst/>
                <a:highlight>
                  <a:srgbClr val="F7F7F7"/>
                </a:highlight>
                <a:latin typeface="-apple-system"/>
              </a:rPr>
              <a:t>It's important to note that these synthesis methods require careful consideration and adherence to safety protocols due to the use of hazardous chemicals and the conditions involved.</a:t>
            </a:r>
          </a:p>
          <a:p>
            <a:pPr algn="l"/>
            <a:endParaRPr lang="en-HK" b="0" i="0" dirty="0">
              <a:solidFill>
                <a:srgbClr val="000000"/>
              </a:solidFill>
              <a:effectLst/>
              <a:highlight>
                <a:srgbClr val="F7F7F7"/>
              </a:highlight>
              <a:latin typeface="-apple-system"/>
            </a:endParaRPr>
          </a:p>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6</a:t>
            </a:fld>
            <a:endParaRPr lang="en-US"/>
          </a:p>
        </p:txBody>
      </p:sp>
    </p:spTree>
    <p:extLst>
      <p:ext uri="{BB962C8B-B14F-4D97-AF65-F5344CB8AC3E}">
        <p14:creationId xmlns:p14="http://schemas.microsoft.com/office/powerpoint/2010/main" val="1050036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HK" b="0" i="0" dirty="0">
                <a:solidFill>
                  <a:srgbClr val="000000"/>
                </a:solidFill>
                <a:effectLst/>
                <a:highlight>
                  <a:srgbClr val="F7F7F7"/>
                </a:highlight>
                <a:latin typeface="-apple-system"/>
              </a:rPr>
              <a:t>In contrast to conventional methods, the biological production of metal sulphides offers a safer, more cost-effective, and environmentally-friendly synthesis approach. One remarkable example is the intracellular synthesis of cadmium sulphide (</a:t>
            </a:r>
            <a:r>
              <a:rPr lang="en-HK" b="0" i="0" dirty="0" err="1">
                <a:solidFill>
                  <a:srgbClr val="000000"/>
                </a:solidFill>
                <a:effectLst/>
                <a:highlight>
                  <a:srgbClr val="F7F7F7"/>
                </a:highlight>
                <a:latin typeface="-apple-system"/>
              </a:rPr>
              <a:t>CdS</a:t>
            </a:r>
            <a:r>
              <a:rPr lang="en-HK" b="0" i="0" dirty="0">
                <a:solidFill>
                  <a:srgbClr val="000000"/>
                </a:solidFill>
                <a:effectLst/>
                <a:highlight>
                  <a:srgbClr val="F7F7F7"/>
                </a:highlight>
                <a:latin typeface="-apple-system"/>
              </a:rPr>
              <a:t>) nanoparticles by certain microorganisms.</a:t>
            </a:r>
          </a:p>
          <a:p>
            <a:pPr algn="l"/>
            <a:r>
              <a:rPr lang="en-HK" b="0" i="0" dirty="0">
                <a:solidFill>
                  <a:srgbClr val="000000"/>
                </a:solidFill>
                <a:effectLst/>
                <a:highlight>
                  <a:srgbClr val="F7F7F7"/>
                </a:highlight>
                <a:latin typeface="-apple-system"/>
              </a:rPr>
              <a:t>For instance, the photosynthetic bacterium </a:t>
            </a:r>
            <a:r>
              <a:rPr lang="en-HK" b="0" i="0" dirty="0" err="1">
                <a:solidFill>
                  <a:srgbClr val="000000"/>
                </a:solidFill>
                <a:effectLst/>
                <a:highlight>
                  <a:srgbClr val="F7F7F7"/>
                </a:highlight>
                <a:latin typeface="-apple-system"/>
              </a:rPr>
              <a:t>Rhodopseudomonas</a:t>
            </a:r>
            <a:r>
              <a:rPr lang="en-HK" b="0" i="0" dirty="0">
                <a:solidFill>
                  <a:srgbClr val="000000"/>
                </a:solidFill>
                <a:effectLst/>
                <a:highlight>
                  <a:srgbClr val="F7F7F7"/>
                </a:highlight>
                <a:latin typeface="-apple-system"/>
              </a:rPr>
              <a:t> palustris has demonstrated the ability to produce intracellular </a:t>
            </a:r>
            <a:r>
              <a:rPr lang="en-HK" b="0" i="0" dirty="0" err="1">
                <a:solidFill>
                  <a:srgbClr val="000000"/>
                </a:solidFill>
                <a:effectLst/>
                <a:highlight>
                  <a:srgbClr val="F7F7F7"/>
                </a:highlight>
                <a:latin typeface="-apple-system"/>
              </a:rPr>
              <a:t>CdS</a:t>
            </a:r>
            <a:r>
              <a:rPr lang="en-HK" b="0" i="0" dirty="0">
                <a:solidFill>
                  <a:srgbClr val="000000"/>
                </a:solidFill>
                <a:effectLst/>
                <a:highlight>
                  <a:srgbClr val="F7F7F7"/>
                </a:highlight>
                <a:latin typeface="-apple-system"/>
              </a:rPr>
              <a:t> nanocrystals.</a:t>
            </a:r>
          </a:p>
          <a:p>
            <a:pPr algn="l"/>
            <a:endParaRPr lang="en-HK" b="0" i="0" dirty="0">
              <a:solidFill>
                <a:srgbClr val="000000"/>
              </a:solidFill>
              <a:effectLst/>
              <a:highlight>
                <a:srgbClr val="F7F7F7"/>
              </a:highlight>
              <a:latin typeface="-apple-system"/>
            </a:endParaRPr>
          </a:p>
          <a:p>
            <a:pPr algn="l"/>
            <a:r>
              <a:rPr lang="en-HK" b="0" i="0" dirty="0">
                <a:solidFill>
                  <a:srgbClr val="000000"/>
                </a:solidFill>
                <a:effectLst/>
                <a:highlight>
                  <a:srgbClr val="F7F7F7"/>
                </a:highlight>
                <a:latin typeface="-apple-system"/>
              </a:rPr>
              <a:t>Additionally, Escherichia coli (E. coli) has shown its potential in intracellular production of </a:t>
            </a:r>
            <a:r>
              <a:rPr lang="en-HK" b="0" i="0" dirty="0" err="1">
                <a:solidFill>
                  <a:srgbClr val="000000"/>
                </a:solidFill>
                <a:effectLst/>
                <a:highlight>
                  <a:srgbClr val="F7F7F7"/>
                </a:highlight>
                <a:latin typeface="-apple-system"/>
              </a:rPr>
              <a:t>CdS</a:t>
            </a:r>
            <a:r>
              <a:rPr lang="en-HK" b="0" i="0" dirty="0">
                <a:solidFill>
                  <a:srgbClr val="000000"/>
                </a:solidFill>
                <a:effectLst/>
                <a:highlight>
                  <a:srgbClr val="F7F7F7"/>
                </a:highlight>
                <a:latin typeface="-apple-system"/>
              </a:rPr>
              <a:t> nanocrystals within the size range of 2-5 nm.</a:t>
            </a:r>
          </a:p>
          <a:p>
            <a:pPr algn="l"/>
            <a:endParaRPr lang="en-HK" b="0" i="0" dirty="0">
              <a:solidFill>
                <a:srgbClr val="000000"/>
              </a:solidFill>
              <a:effectLst/>
              <a:highlight>
                <a:srgbClr val="F7F7F7"/>
              </a:highlight>
              <a:latin typeface="-apple-system"/>
            </a:endParaRPr>
          </a:p>
          <a:p>
            <a:pPr algn="l"/>
            <a:r>
              <a:rPr lang="en-HK" b="0" i="0" dirty="0">
                <a:solidFill>
                  <a:srgbClr val="000000"/>
                </a:solidFill>
                <a:effectLst/>
                <a:highlight>
                  <a:srgbClr val="F7F7F7"/>
                </a:highlight>
                <a:latin typeface="-apple-system"/>
              </a:rPr>
              <a:t>These biological approaches utilize the natural metabolic processes of microorganisms to synthesize metal sulphides, providing a sustainable and eco-friendly alternative to traditional chemical synthesis methods.</a:t>
            </a:r>
          </a:p>
          <a:p>
            <a:pPr algn="l"/>
            <a:endParaRPr lang="en-HK" b="0" i="0" dirty="0">
              <a:solidFill>
                <a:srgbClr val="000000"/>
              </a:solidFill>
              <a:effectLst/>
              <a:highlight>
                <a:srgbClr val="F7F7F7"/>
              </a:highlight>
              <a:latin typeface="-apple-system"/>
            </a:endParaRPr>
          </a:p>
          <a:p>
            <a:pPr algn="l"/>
            <a:r>
              <a:rPr lang="en-HK" b="0" i="0" dirty="0">
                <a:solidFill>
                  <a:srgbClr val="000000"/>
                </a:solidFill>
                <a:effectLst/>
                <a:highlight>
                  <a:srgbClr val="F7F7F7"/>
                </a:highlight>
                <a:latin typeface="-apple-system"/>
              </a:rPr>
              <a:t>By harnessing the unique capabilities of microorganisms, we can explore the potential for bio-inspired and bio-mediated synthesis of metal sulphides, unlocking new possibilities for nanotechnology and sustainable materials 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dirty="0">
              <a:effectLst/>
              <a:latin typeface="TimesNewRomanPSMT"/>
            </a:endParaRPr>
          </a:p>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7</a:t>
            </a:fld>
            <a:endParaRPr lang="en-US"/>
          </a:p>
        </p:txBody>
      </p:sp>
    </p:spTree>
    <p:extLst>
      <p:ext uri="{BB962C8B-B14F-4D97-AF65-F5344CB8AC3E}">
        <p14:creationId xmlns:p14="http://schemas.microsoft.com/office/powerpoint/2010/main" val="2577694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HK" b="0" i="0" dirty="0">
                <a:solidFill>
                  <a:srgbClr val="000000"/>
                </a:solidFill>
                <a:effectLst/>
                <a:highlight>
                  <a:srgbClr val="F7F7F7"/>
                </a:highlight>
                <a:latin typeface="-apple-system"/>
              </a:rPr>
              <a:t>Now, let’s also look at the topic of metal sulphides and their production through the metabolic pathway of sulphate-reducing bacteria (SRB).</a:t>
            </a:r>
          </a:p>
          <a:p>
            <a:pPr algn="l"/>
            <a:r>
              <a:rPr lang="en-HK" b="0" i="0" dirty="0">
                <a:solidFill>
                  <a:srgbClr val="000000"/>
                </a:solidFill>
                <a:effectLst/>
                <a:highlight>
                  <a:srgbClr val="F7F7F7"/>
                </a:highlight>
                <a:latin typeface="-apple-system"/>
              </a:rPr>
              <a:t>SRB play a crucial role in the reduction of sulphate to sulphide. This metabolic process results in the extracellular binding or precipitation of metal ions in solution, leading to the formation of valuable metal sulphides. </a:t>
            </a:r>
          </a:p>
          <a:p>
            <a:pPr algn="l"/>
            <a:endParaRPr lang="en-HK" b="0" i="0" dirty="0">
              <a:solidFill>
                <a:srgbClr val="000000"/>
              </a:solidFill>
              <a:effectLst/>
              <a:highlight>
                <a:srgbClr val="F7F7F7"/>
              </a:highlight>
              <a:latin typeface="-apple-system"/>
            </a:endParaRPr>
          </a:p>
          <a:p>
            <a:pPr algn="l"/>
            <a:r>
              <a:rPr lang="en-HK" b="0" i="0" dirty="0">
                <a:solidFill>
                  <a:srgbClr val="000000"/>
                </a:solidFill>
                <a:effectLst/>
                <a:highlight>
                  <a:srgbClr val="F7F7F7"/>
                </a:highlight>
                <a:latin typeface="-apple-system"/>
              </a:rPr>
              <a:t>As we can see from the table, various metal sulphides are produced through the metabolic pathway of SRB.</a:t>
            </a:r>
          </a:p>
          <a:p>
            <a:pPr algn="l"/>
            <a:r>
              <a:rPr lang="en-HK" b="0" i="0" dirty="0">
                <a:solidFill>
                  <a:srgbClr val="000000"/>
                </a:solidFill>
                <a:effectLst/>
                <a:highlight>
                  <a:srgbClr val="F7F7F7"/>
                </a:highlight>
                <a:latin typeface="-apple-system"/>
              </a:rPr>
              <a:t>For instance, copper sulphide (</a:t>
            </a:r>
            <a:r>
              <a:rPr lang="en-HK" b="0" i="0" dirty="0" err="1">
                <a:solidFill>
                  <a:srgbClr val="000000"/>
                </a:solidFill>
                <a:effectLst/>
                <a:highlight>
                  <a:srgbClr val="F7F7F7"/>
                </a:highlight>
                <a:latin typeface="-apple-system"/>
              </a:rPr>
              <a:t>CuS</a:t>
            </a:r>
            <a:r>
              <a:rPr lang="en-HK" b="0" i="0" dirty="0">
                <a:solidFill>
                  <a:srgbClr val="000000"/>
                </a:solidFill>
                <a:effectLst/>
                <a:highlight>
                  <a:srgbClr val="F7F7F7"/>
                </a:highlight>
                <a:latin typeface="-apple-system"/>
              </a:rPr>
              <a:t>) is one such valuable metal sulphide produced through this pathway. It is known for its applications in various industries, including photothermal agents for the ablation of cancer cells. The extracellular location and operational pH of 6.0 make it a promising candidate for medical applications.</a:t>
            </a:r>
          </a:p>
          <a:p>
            <a:pPr algn="l"/>
            <a:r>
              <a:rPr lang="en-HK" b="0" i="0" dirty="0">
                <a:solidFill>
                  <a:srgbClr val="000000"/>
                </a:solidFill>
                <a:effectLst/>
                <a:highlight>
                  <a:srgbClr val="F7F7F7"/>
                </a:highlight>
                <a:latin typeface="-apple-system"/>
              </a:rPr>
              <a:t>Another example is cadmium sulphide (</a:t>
            </a:r>
            <a:r>
              <a:rPr lang="en-HK" b="0" i="0" dirty="0" err="1">
                <a:solidFill>
                  <a:srgbClr val="000000"/>
                </a:solidFill>
                <a:effectLst/>
                <a:highlight>
                  <a:srgbClr val="F7F7F7"/>
                </a:highlight>
                <a:latin typeface="-apple-system"/>
              </a:rPr>
              <a:t>CdS</a:t>
            </a:r>
            <a:r>
              <a:rPr lang="en-HK" b="0" i="0" dirty="0">
                <a:solidFill>
                  <a:srgbClr val="000000"/>
                </a:solidFill>
                <a:effectLst/>
                <a:highlight>
                  <a:srgbClr val="F7F7F7"/>
                </a:highlight>
                <a:latin typeface="-apple-system"/>
              </a:rPr>
              <a:t>), which is commercially important as a semiconductor material. The intracellular synthesis of </a:t>
            </a:r>
            <a:r>
              <a:rPr lang="en-HK" b="0" i="0" dirty="0" err="1">
                <a:solidFill>
                  <a:srgbClr val="000000"/>
                </a:solidFill>
                <a:effectLst/>
                <a:highlight>
                  <a:srgbClr val="F7F7F7"/>
                </a:highlight>
                <a:latin typeface="-apple-system"/>
              </a:rPr>
              <a:t>CdS</a:t>
            </a:r>
            <a:r>
              <a:rPr lang="en-HK" b="0" i="0" dirty="0">
                <a:solidFill>
                  <a:srgbClr val="000000"/>
                </a:solidFill>
                <a:effectLst/>
                <a:highlight>
                  <a:srgbClr val="F7F7F7"/>
                </a:highlight>
                <a:latin typeface="-apple-system"/>
              </a:rPr>
              <a:t> nanoparticles by certain microorganisms, as highlighted in the table, opens up possibilities for applications in solar cells, and sensors.</a:t>
            </a:r>
          </a:p>
          <a:p>
            <a:pPr algn="l"/>
            <a:endParaRPr lang="en-HK" b="0" i="0" dirty="0">
              <a:solidFill>
                <a:srgbClr val="000000"/>
              </a:solidFill>
              <a:effectLst/>
              <a:highlight>
                <a:srgbClr val="F7F7F7"/>
              </a:highlight>
              <a:latin typeface="-apple-system"/>
            </a:endParaRPr>
          </a:p>
          <a:p>
            <a:pPr algn="l"/>
            <a:r>
              <a:rPr lang="en-HK" b="0" i="0" dirty="0">
                <a:solidFill>
                  <a:srgbClr val="000000"/>
                </a:solidFill>
                <a:effectLst/>
                <a:highlight>
                  <a:srgbClr val="F7F7F7"/>
                </a:highlight>
                <a:latin typeface="-apple-system"/>
              </a:rPr>
              <a:t>These examples demonstrate the versatility and potential applications of metal sulphides produced via the metabolic pathway of SRB. </a:t>
            </a:r>
          </a:p>
          <a:p>
            <a:pPr algn="l"/>
            <a:r>
              <a:rPr lang="en-HK" b="0" i="0" dirty="0">
                <a:solidFill>
                  <a:srgbClr val="000000"/>
                </a:solidFill>
                <a:effectLst/>
                <a:highlight>
                  <a:srgbClr val="F7F7F7"/>
                </a:highlight>
                <a:latin typeface="-apple-system"/>
              </a:rPr>
              <a:t>In conclusion, the metabolic pathway of sulphate-reducing bacteria offers a sustainable and environmentally-friendly approach to the production of valuable metal sulphides. </a:t>
            </a:r>
            <a:endParaRPr lang="en-HK" sz="1200"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dirty="0">
              <a:effectLst/>
              <a:latin typeface="TimesNewRomanPSMT"/>
            </a:endParaRPr>
          </a:p>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8</a:t>
            </a:fld>
            <a:endParaRPr lang="en-US"/>
          </a:p>
        </p:txBody>
      </p:sp>
    </p:spTree>
    <p:extLst>
      <p:ext uri="{BB962C8B-B14F-4D97-AF65-F5344CB8AC3E}">
        <p14:creationId xmlns:p14="http://schemas.microsoft.com/office/powerpoint/2010/main" val="3291866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HK" b="0" i="0" dirty="0">
                <a:solidFill>
                  <a:srgbClr val="000000"/>
                </a:solidFill>
                <a:effectLst/>
                <a:highlight>
                  <a:srgbClr val="F7F7F7"/>
                </a:highlight>
                <a:latin typeface="-apple-system"/>
              </a:rPr>
              <a:t>Biological-based synthesis has shown its superiority in terms of product stability. For example, the zinc sulphide (ZnS) precipitates generated by the bacterium </a:t>
            </a:r>
            <a:r>
              <a:rPr lang="en-HK" b="0" i="0" dirty="0" err="1">
                <a:solidFill>
                  <a:srgbClr val="000000"/>
                </a:solidFill>
                <a:effectLst/>
                <a:highlight>
                  <a:srgbClr val="F7F7F7"/>
                </a:highlight>
                <a:latin typeface="-apple-system"/>
              </a:rPr>
              <a:t>Desulphovibrio</a:t>
            </a:r>
            <a:r>
              <a:rPr lang="en-HK" b="0" i="0" dirty="0">
                <a:solidFill>
                  <a:srgbClr val="000000"/>
                </a:solidFill>
                <a:effectLst/>
                <a:highlight>
                  <a:srgbClr val="F7F7F7"/>
                </a:highlight>
                <a:latin typeface="-apple-system"/>
              </a:rPr>
              <a:t> </a:t>
            </a:r>
            <a:r>
              <a:rPr lang="en-HK" b="0" i="0" dirty="0" err="1">
                <a:solidFill>
                  <a:srgbClr val="000000"/>
                </a:solidFill>
                <a:effectLst/>
                <a:highlight>
                  <a:srgbClr val="F7F7F7"/>
                </a:highlight>
                <a:latin typeface="-apple-system"/>
              </a:rPr>
              <a:t>sulphuricans</a:t>
            </a:r>
            <a:r>
              <a:rPr lang="en-HK" b="0" i="0" dirty="0">
                <a:solidFill>
                  <a:srgbClr val="000000"/>
                </a:solidFill>
                <a:effectLst/>
                <a:highlight>
                  <a:srgbClr val="F7F7F7"/>
                </a:highlight>
                <a:latin typeface="-apple-system"/>
              </a:rPr>
              <a:t> are more stable compared to abiotic ZnS precipitates.</a:t>
            </a:r>
          </a:p>
          <a:p>
            <a:pPr algn="l"/>
            <a:r>
              <a:rPr lang="en-HK" b="0" i="0" dirty="0">
                <a:solidFill>
                  <a:srgbClr val="000000"/>
                </a:solidFill>
                <a:effectLst/>
                <a:highlight>
                  <a:srgbClr val="F7F7F7"/>
                </a:highlight>
                <a:latin typeface="-apple-system"/>
              </a:rPr>
              <a:t>Furthermore, studies have revealed that biogenic Ni3S2, produced in a mixed culture of sulphate-reducing bacteria (SRB), exhibits better crystallinity than the corresponding abiotic samples.</a:t>
            </a:r>
          </a:p>
          <a:p>
            <a:pPr algn="l"/>
            <a:r>
              <a:rPr lang="en-HK" b="0" i="0" dirty="0">
                <a:solidFill>
                  <a:srgbClr val="000000"/>
                </a:solidFill>
                <a:effectLst/>
                <a:highlight>
                  <a:srgbClr val="F7F7F7"/>
                </a:highlight>
                <a:latin typeface="-apple-system"/>
              </a:rPr>
              <a:t>On the contract</a:t>
            </a:r>
          </a:p>
          <a:p>
            <a:pPr algn="l"/>
            <a:r>
              <a:rPr lang="en-HK" b="0" i="0" dirty="0">
                <a:solidFill>
                  <a:srgbClr val="000000"/>
                </a:solidFill>
                <a:effectLst/>
                <a:highlight>
                  <a:srgbClr val="F7F7F7"/>
                </a:highlight>
                <a:latin typeface="-apple-system"/>
              </a:rPr>
              <a:t>The presence of adsorptive extracellular polymeric substances, such as carboxyl, thiol/phosphate, and amino/hydroxyl, produced by SRB and other organisms, plays a crucial role in obstructing the formation of metal sulphides.</a:t>
            </a:r>
          </a:p>
          <a:p>
            <a:pPr algn="l"/>
            <a:r>
              <a:rPr lang="en-HK" b="0" i="0" dirty="0">
                <a:solidFill>
                  <a:srgbClr val="000000"/>
                </a:solidFill>
                <a:effectLst/>
                <a:highlight>
                  <a:srgbClr val="F7F7F7"/>
                </a:highlight>
                <a:latin typeface="-apple-system"/>
              </a:rPr>
              <a:t>Additionally, aggregation induced by metal-binding polypeptides and proteins of organisms in an in-line system limits the dispersal of metal sulphide particles in the solution, thereby reducing the potential to harvest these particles.</a:t>
            </a:r>
          </a:p>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10</a:t>
            </a:fld>
            <a:endParaRPr lang="en-US"/>
          </a:p>
        </p:txBody>
      </p:sp>
    </p:spTree>
    <p:extLst>
      <p:ext uri="{BB962C8B-B14F-4D97-AF65-F5344CB8AC3E}">
        <p14:creationId xmlns:p14="http://schemas.microsoft.com/office/powerpoint/2010/main" val="386272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9475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26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66148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6677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9298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69315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359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8845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4488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440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2758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01526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tif"/><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tif"/><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ti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www.nature.com/natfood" TargetMode="Externa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tif"/><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tif"/><Relationship Id="rId1" Type="http://schemas.openxmlformats.org/officeDocument/2006/relationships/slideLayout" Target="../slideLayouts/slideLayout2.xml"/><Relationship Id="rId5" Type="http://schemas.openxmlformats.org/officeDocument/2006/relationships/hyperlink" Target="https://www.sciencedirect.com/journal/hydrometallurgy/vol/213/suppl/C" TargetMode="External"/><Relationship Id="rId4" Type="http://schemas.openxmlformats.org/officeDocument/2006/relationships/hyperlink" Target="https://www.sciencedirect.com/journal/hydrometallurg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67373" y="893462"/>
            <a:ext cx="6524627"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Sulphur-based Wastewater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Resource Recovery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Guanghao Chen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Di Wu</a:t>
            </a:r>
          </a:p>
        </p:txBody>
      </p:sp>
      <p:pic>
        <p:nvPicPr>
          <p:cNvPr id="2" name="Picture 1" descr="A blue text on a black background&#10;&#10;Description automatically generated">
            <a:extLst>
              <a:ext uri="{FF2B5EF4-FFF2-40B4-BE49-F238E27FC236}">
                <a16:creationId xmlns:a16="http://schemas.microsoft.com/office/drawing/2014/main" id="{DD364473-CFD2-B7C3-DE98-231BF7D83C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4552" y="5265406"/>
            <a:ext cx="2186670" cy="1753462"/>
          </a:xfrm>
          <a:prstGeom prst="rect">
            <a:avLst/>
          </a:prstGeom>
        </p:spPr>
      </p:pic>
      <p:pic>
        <p:nvPicPr>
          <p:cNvPr id="4" name="Picture 3">
            <a:extLst>
              <a:ext uri="{FF2B5EF4-FFF2-40B4-BE49-F238E27FC236}">
                <a16:creationId xmlns:a16="http://schemas.microsoft.com/office/drawing/2014/main" id="{9B6BE9A6-D8A1-1F54-C572-5BE89E3A887E}"/>
              </a:ext>
            </a:extLst>
          </p:cNvPr>
          <p:cNvPicPr>
            <a:picLocks noChangeAspect="1"/>
          </p:cNvPicPr>
          <p:nvPr/>
        </p:nvPicPr>
        <p:blipFill rotWithShape="1">
          <a:blip r:embed="rId5"/>
          <a:srcRect l="10619" t="29197" r="9731" b="28161"/>
          <a:stretch/>
        </p:blipFill>
        <p:spPr>
          <a:xfrm>
            <a:off x="5685302" y="5713975"/>
            <a:ext cx="2399250" cy="856324"/>
          </a:xfrm>
          <a:prstGeom prst="rect">
            <a:avLst/>
          </a:prstGeom>
        </p:spPr>
      </p:pic>
    </p:spTree>
    <p:extLst>
      <p:ext uri="{BB962C8B-B14F-4D97-AF65-F5344CB8AC3E}">
        <p14:creationId xmlns:p14="http://schemas.microsoft.com/office/powerpoint/2010/main" val="1508016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0"/>
            <a:ext cx="8008088" cy="1325563"/>
          </a:xfrm>
        </p:spPr>
        <p:txBody>
          <a:bodyPr/>
          <a:lstStyle/>
          <a:p>
            <a:r>
              <a:rPr lang="en-US" sz="4000" b="1" dirty="0">
                <a:latin typeface="Candara" panose="020E0502030303020204" pitchFamily="34" charset="0"/>
              </a:rPr>
              <a:t>In-line system</a:t>
            </a: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729559" y="1253331"/>
            <a:ext cx="11049001" cy="4351338"/>
          </a:xfrm>
        </p:spPr>
        <p:txBody>
          <a:bodyPr>
            <a:noAutofit/>
          </a:bodyPr>
          <a:lstStyle/>
          <a:p>
            <a:pPr marL="0" indent="0">
              <a:buNone/>
            </a:pPr>
            <a:r>
              <a:rPr lang="en-HK" sz="2400" b="1" dirty="0">
                <a:solidFill>
                  <a:srgbClr val="0070C0"/>
                </a:solidFill>
              </a:rPr>
              <a:t>Advantages</a:t>
            </a:r>
            <a:endParaRPr lang="en-HK" sz="2400" b="1" dirty="0">
              <a:solidFill>
                <a:srgbClr val="0070C0"/>
              </a:solidFill>
              <a:effectLst/>
            </a:endParaRPr>
          </a:p>
          <a:p>
            <a:pPr>
              <a:buClr>
                <a:srgbClr val="92D050"/>
              </a:buClr>
              <a:buFont typeface="Wingdings" panose="05000000000000000000" pitchFamily="2" charset="2"/>
              <a:buChar char="§"/>
            </a:pPr>
            <a:r>
              <a:rPr lang="en-HK" sz="2400" dirty="0">
                <a:effectLst/>
              </a:rPr>
              <a:t>Biological-based synthesis demonstrated superiority in products stability – for example, the zinc sulphide (ZnS) precipitates </a:t>
            </a:r>
            <a:r>
              <a:rPr lang="en-HK" sz="2400" dirty="0" err="1">
                <a:effectLst/>
              </a:rPr>
              <a:t>biogenerated</a:t>
            </a:r>
            <a:r>
              <a:rPr lang="en-HK" sz="2400" dirty="0">
                <a:effectLst/>
              </a:rPr>
              <a:t> by </a:t>
            </a:r>
            <a:r>
              <a:rPr lang="en-HK" sz="2400" i="1" dirty="0" err="1">
                <a:effectLst/>
              </a:rPr>
              <a:t>Desulphovibrio</a:t>
            </a:r>
            <a:r>
              <a:rPr lang="en-HK" sz="2400" i="1" dirty="0">
                <a:effectLst/>
              </a:rPr>
              <a:t> </a:t>
            </a:r>
            <a:r>
              <a:rPr lang="en-HK" sz="2400" i="1" dirty="0" err="1">
                <a:effectLst/>
              </a:rPr>
              <a:t>sulphuricans</a:t>
            </a:r>
            <a:r>
              <a:rPr lang="en-HK" sz="2400" i="1" dirty="0">
                <a:effectLst/>
              </a:rPr>
              <a:t> </a:t>
            </a:r>
            <a:r>
              <a:rPr lang="en-HK" sz="2400" dirty="0">
                <a:effectLst/>
              </a:rPr>
              <a:t>are </a:t>
            </a:r>
            <a:r>
              <a:rPr lang="en-HK" sz="2400" b="1" dirty="0">
                <a:solidFill>
                  <a:srgbClr val="0070C0"/>
                </a:solidFill>
                <a:effectLst/>
              </a:rPr>
              <a:t>more stable </a:t>
            </a:r>
            <a:r>
              <a:rPr lang="en-HK" sz="2400" dirty="0">
                <a:effectLst/>
              </a:rPr>
              <a:t>than the abiotic ZnS precipitates. </a:t>
            </a:r>
          </a:p>
          <a:p>
            <a:pPr>
              <a:buClr>
                <a:srgbClr val="92D050"/>
              </a:buClr>
              <a:buFont typeface="Wingdings" panose="05000000000000000000" pitchFamily="2" charset="2"/>
              <a:buChar char="§"/>
            </a:pPr>
            <a:r>
              <a:rPr lang="en-HK" sz="2400" dirty="0">
                <a:effectLst/>
              </a:rPr>
              <a:t>The biogenic Ni</a:t>
            </a:r>
            <a:r>
              <a:rPr lang="en-HK" sz="2400" baseline="-25000" dirty="0">
                <a:effectLst/>
              </a:rPr>
              <a:t>3</a:t>
            </a:r>
            <a:r>
              <a:rPr lang="en-HK" sz="2400" dirty="0">
                <a:effectLst/>
              </a:rPr>
              <a:t>S</a:t>
            </a:r>
            <a:r>
              <a:rPr lang="en-HK" sz="2400" baseline="-25000" dirty="0">
                <a:effectLst/>
              </a:rPr>
              <a:t>2</a:t>
            </a:r>
            <a:r>
              <a:rPr lang="en-HK" sz="2400" dirty="0">
                <a:effectLst/>
              </a:rPr>
              <a:t> in a mixed culture of SRB exhibits a </a:t>
            </a:r>
            <a:r>
              <a:rPr lang="en-HK" sz="2400" b="1" dirty="0">
                <a:solidFill>
                  <a:srgbClr val="0070C0"/>
                </a:solidFill>
                <a:effectLst/>
              </a:rPr>
              <a:t>better crystallinity </a:t>
            </a:r>
            <a:r>
              <a:rPr lang="en-HK" sz="2400" dirty="0">
                <a:effectLst/>
              </a:rPr>
              <a:t>than the corresponding abiotic samples (Gramp </a:t>
            </a:r>
            <a:r>
              <a:rPr lang="en-HK" sz="2400" i="1" dirty="0">
                <a:effectLst/>
              </a:rPr>
              <a:t>et al.</a:t>
            </a:r>
            <a:r>
              <a:rPr lang="en-HK" sz="2400" dirty="0">
                <a:effectLst/>
              </a:rPr>
              <a:t>, 2007). </a:t>
            </a:r>
          </a:p>
          <a:p>
            <a:pPr marL="0" indent="0">
              <a:buNone/>
            </a:pPr>
            <a:r>
              <a:rPr lang="en-HK" sz="2400" b="1" dirty="0">
                <a:solidFill>
                  <a:srgbClr val="FF0000"/>
                </a:solidFill>
              </a:rPr>
              <a:t>Disadvantages</a:t>
            </a:r>
            <a:endParaRPr lang="en-HK" sz="2400" b="1" dirty="0">
              <a:solidFill>
                <a:srgbClr val="FF0000"/>
              </a:solidFill>
              <a:effectLst/>
            </a:endParaRPr>
          </a:p>
          <a:p>
            <a:pPr>
              <a:buClr>
                <a:srgbClr val="92D050"/>
              </a:buClr>
              <a:buFont typeface="Wingdings" panose="05000000000000000000" pitchFamily="2" charset="2"/>
              <a:buChar char="§"/>
            </a:pPr>
            <a:r>
              <a:rPr lang="en-HK" sz="2400" dirty="0">
                <a:effectLst/>
              </a:rPr>
              <a:t>The adsorptive extracellular polymeric substances, such as carboxyl, thiol/phosphate, and amino/hydroxyl of SRB and other organisms </a:t>
            </a:r>
            <a:r>
              <a:rPr lang="en-HK" sz="2400" b="1" dirty="0">
                <a:solidFill>
                  <a:srgbClr val="FF0000"/>
                </a:solidFill>
                <a:effectLst/>
              </a:rPr>
              <a:t>obstruct</a:t>
            </a:r>
            <a:r>
              <a:rPr lang="en-HK" sz="2400" dirty="0">
                <a:effectLst/>
              </a:rPr>
              <a:t> the formation of metal sulphides. </a:t>
            </a:r>
          </a:p>
          <a:p>
            <a:pPr>
              <a:buClr>
                <a:srgbClr val="92D050"/>
              </a:buClr>
              <a:buFont typeface="Wingdings" panose="05000000000000000000" pitchFamily="2" charset="2"/>
              <a:buChar char="§"/>
            </a:pPr>
            <a:r>
              <a:rPr lang="en-HK" sz="2400" dirty="0">
                <a:effectLst/>
              </a:rPr>
              <a:t>Aggregation induced by metal-binding polypeptides and proteins of organisms in an in-line system </a:t>
            </a:r>
            <a:r>
              <a:rPr lang="en-HK" sz="2400" b="1" dirty="0">
                <a:solidFill>
                  <a:srgbClr val="FF0000"/>
                </a:solidFill>
                <a:effectLst/>
              </a:rPr>
              <a:t>limit</a:t>
            </a:r>
            <a:r>
              <a:rPr lang="en-HK" sz="2400" dirty="0">
                <a:effectLst/>
              </a:rPr>
              <a:t> the dispersal of metal sulphide particles in the solution, reducing the potential to harvest those particles. </a:t>
            </a:r>
          </a:p>
          <a:p>
            <a:endParaRPr lang="en-HK" sz="2400" dirty="0">
              <a:effectLst/>
              <a:latin typeface="TimesNewRomanPSMT"/>
            </a:endParaRPr>
          </a:p>
          <a:p>
            <a:endParaRPr lang="en-HK" sz="2400" dirty="0"/>
          </a:p>
          <a:p>
            <a:endParaRPr lang="en-US" sz="2400" dirty="0"/>
          </a:p>
        </p:txBody>
      </p:sp>
      <p:sp>
        <p:nvSpPr>
          <p:cNvPr id="6" name="TextBox 5">
            <a:extLst>
              <a:ext uri="{FF2B5EF4-FFF2-40B4-BE49-F238E27FC236}">
                <a16:creationId xmlns:a16="http://schemas.microsoft.com/office/drawing/2014/main" id="{053F2BB9-6717-B170-DC3F-31EB6111E163}"/>
              </a:ext>
            </a:extLst>
          </p:cNvPr>
          <p:cNvSpPr txBox="1"/>
          <p:nvPr/>
        </p:nvSpPr>
        <p:spPr>
          <a:xfrm>
            <a:off x="920437" y="6373587"/>
            <a:ext cx="6829330" cy="553998"/>
          </a:xfrm>
          <a:prstGeom prst="rect">
            <a:avLst/>
          </a:prstGeom>
          <a:noFill/>
        </p:spPr>
        <p:txBody>
          <a:bodyPr wrap="square" rtlCol="0">
            <a:spAutoFit/>
          </a:bodyPr>
          <a:lstStyle/>
          <a:p>
            <a:r>
              <a:rPr lang="en-HK" sz="1000" dirty="0" err="1">
                <a:effectLst/>
              </a:rPr>
              <a:t>Soutce</a:t>
            </a:r>
            <a:r>
              <a:rPr lang="en-HK" sz="1000" dirty="0">
                <a:effectLst/>
              </a:rPr>
              <a:t>: Gramp J.P., Bigham J.M., Sasaki K. and </a:t>
            </a:r>
            <a:r>
              <a:rPr lang="en-HK" sz="1000" dirty="0" err="1">
                <a:effectLst/>
              </a:rPr>
              <a:t>Tuovinen</a:t>
            </a:r>
            <a:r>
              <a:rPr lang="en-HK" sz="1000" dirty="0">
                <a:effectLst/>
              </a:rPr>
              <a:t> O.H. (2007). Formation of Ni-and Zn-sulphides in cultures of sulphate-reducing bacteria. </a:t>
            </a:r>
            <a:r>
              <a:rPr lang="en-HK" sz="1000" i="1" dirty="0">
                <a:effectLst/>
              </a:rPr>
              <a:t>Geomicrobiology Journal, </a:t>
            </a:r>
            <a:r>
              <a:rPr lang="en-HK" sz="1000" b="1" dirty="0">
                <a:effectLst/>
              </a:rPr>
              <a:t>24</a:t>
            </a:r>
            <a:r>
              <a:rPr lang="en-HK" sz="1000" dirty="0">
                <a:effectLst/>
              </a:rPr>
              <a:t>(7-8), 609-614. </a:t>
            </a:r>
            <a:endParaRPr lang="en-HK" sz="1000" dirty="0"/>
          </a:p>
          <a:p>
            <a:endParaRPr lang="en-US" sz="1000" dirty="0"/>
          </a:p>
        </p:txBody>
      </p:sp>
    </p:spTree>
    <p:extLst>
      <p:ext uri="{BB962C8B-B14F-4D97-AF65-F5344CB8AC3E}">
        <p14:creationId xmlns:p14="http://schemas.microsoft.com/office/powerpoint/2010/main" val="247652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0"/>
            <a:ext cx="8008088" cy="1325563"/>
          </a:xfrm>
        </p:spPr>
        <p:txBody>
          <a:bodyPr/>
          <a:lstStyle/>
          <a:p>
            <a:r>
              <a:rPr lang="en-US" b="1" dirty="0">
                <a:latin typeface="Candara" panose="020E0502030303020204" pitchFamily="34" charset="0"/>
              </a:rPr>
              <a:t>Off</a:t>
            </a:r>
            <a:r>
              <a:rPr lang="en-US" sz="4400" b="1" dirty="0">
                <a:latin typeface="Candara" panose="020E0502030303020204" pitchFamily="34" charset="0"/>
              </a:rPr>
              <a:t>-line system</a:t>
            </a:r>
            <a:endParaRPr lang="en-US" dirty="0"/>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2314512"/>
            <a:ext cx="11136262" cy="3660775"/>
          </a:xfrm>
        </p:spPr>
        <p:txBody>
          <a:bodyPr>
            <a:normAutofit/>
          </a:bodyPr>
          <a:lstStyle/>
          <a:p>
            <a:pPr>
              <a:buClr>
                <a:srgbClr val="92D050"/>
              </a:buClr>
              <a:buFont typeface="Wingdings" panose="05000000000000000000" pitchFamily="2" charset="2"/>
              <a:buChar char="§"/>
            </a:pPr>
            <a:r>
              <a:rPr lang="en-HK" sz="2400" dirty="0">
                <a:effectLst/>
              </a:rPr>
              <a:t>Harvesting biogenic metal sulphides from </a:t>
            </a:r>
            <a:r>
              <a:rPr lang="en-HK" sz="2400" dirty="0" err="1">
                <a:effectLst/>
              </a:rPr>
              <a:t>sulphidogenic</a:t>
            </a:r>
            <a:r>
              <a:rPr lang="en-HK" sz="2400" dirty="0">
                <a:effectLst/>
              </a:rPr>
              <a:t> </a:t>
            </a:r>
            <a:r>
              <a:rPr lang="en-HK" sz="2400" dirty="0">
                <a:solidFill>
                  <a:srgbClr val="0070C0"/>
                </a:solidFill>
                <a:effectLst/>
              </a:rPr>
              <a:t>off-line system </a:t>
            </a:r>
            <a:r>
              <a:rPr lang="en-HK" sz="2400" dirty="0">
                <a:effectLst/>
              </a:rPr>
              <a:t>could be a suitable option, particularly in the treatment of </a:t>
            </a:r>
            <a:r>
              <a:rPr lang="en-HK" sz="2400" dirty="0">
                <a:solidFill>
                  <a:srgbClr val="7030A0"/>
                </a:solidFill>
                <a:effectLst/>
              </a:rPr>
              <a:t>metal-containing wastewater</a:t>
            </a:r>
            <a:r>
              <a:rPr lang="en-HK" sz="2400" dirty="0">
                <a:effectLst/>
              </a:rPr>
              <a:t>. </a:t>
            </a:r>
          </a:p>
          <a:p>
            <a:pPr>
              <a:buClr>
                <a:srgbClr val="92D050"/>
              </a:buClr>
              <a:buFont typeface="Wingdings" panose="05000000000000000000" pitchFamily="2" charset="2"/>
              <a:buChar char="§"/>
            </a:pPr>
            <a:r>
              <a:rPr lang="en-HK" sz="2400" dirty="0">
                <a:solidFill>
                  <a:srgbClr val="0070C0"/>
                </a:solidFill>
                <a:effectLst/>
              </a:rPr>
              <a:t>pH control </a:t>
            </a:r>
            <a:r>
              <a:rPr lang="en-HK" sz="2400" dirty="0">
                <a:effectLst/>
              </a:rPr>
              <a:t>is crucial for metal sulphide formation, since the binding characteristics of metals are also sensitive to pH changes. </a:t>
            </a:r>
          </a:p>
          <a:p>
            <a:pPr>
              <a:buClr>
                <a:srgbClr val="92D050"/>
              </a:buClr>
              <a:buFont typeface="Wingdings" panose="05000000000000000000" pitchFamily="2" charset="2"/>
              <a:buChar char="§"/>
            </a:pPr>
            <a:r>
              <a:rPr lang="en-HK" sz="2400" dirty="0">
                <a:effectLst/>
              </a:rPr>
              <a:t>For example, the nature, surface, and settling characteristics of </a:t>
            </a:r>
            <a:r>
              <a:rPr lang="en-HK" sz="2400" dirty="0" err="1">
                <a:effectLst/>
              </a:rPr>
              <a:t>CuS</a:t>
            </a:r>
            <a:r>
              <a:rPr lang="en-HK" sz="2400" dirty="0">
                <a:effectLst/>
              </a:rPr>
              <a:t> and ZnS are heavily influenced by the bulk pH (Mokone </a:t>
            </a:r>
            <a:r>
              <a:rPr lang="en-HK" sz="2400" i="1" dirty="0">
                <a:effectLst/>
              </a:rPr>
              <a:t>et al.</a:t>
            </a:r>
            <a:r>
              <a:rPr lang="en-HK" sz="2400" dirty="0">
                <a:effectLst/>
              </a:rPr>
              <a:t>, 2010). </a:t>
            </a:r>
          </a:p>
          <a:p>
            <a:pPr lvl="2">
              <a:buClr>
                <a:srgbClr val="92D050"/>
              </a:buClr>
              <a:buFont typeface="Courier New" panose="02070309020205020404" pitchFamily="49" charset="0"/>
              <a:buChar char="o"/>
            </a:pPr>
            <a:r>
              <a:rPr lang="en-HK" dirty="0">
                <a:effectLst/>
              </a:rPr>
              <a:t>For instance, with </a:t>
            </a:r>
            <a:r>
              <a:rPr lang="en-HK" dirty="0">
                <a:solidFill>
                  <a:srgbClr val="FF0000"/>
                </a:solidFill>
                <a:effectLst/>
              </a:rPr>
              <a:t>pH below 3</a:t>
            </a:r>
            <a:r>
              <a:rPr lang="en-HK" dirty="0">
                <a:effectLst/>
              </a:rPr>
              <a:t>, Cu can be selectively precipitated by sulphide. </a:t>
            </a:r>
          </a:p>
          <a:p>
            <a:pPr lvl="2">
              <a:buClr>
                <a:srgbClr val="92D050"/>
              </a:buClr>
              <a:buFont typeface="Courier New" panose="02070309020205020404" pitchFamily="49" charset="0"/>
              <a:buChar char="o"/>
            </a:pPr>
            <a:r>
              <a:rPr lang="en-HK" dirty="0">
                <a:effectLst/>
              </a:rPr>
              <a:t>When precipitation is conducted with excessive sulphide at operational </a:t>
            </a:r>
            <a:r>
              <a:rPr lang="en-HK" dirty="0">
                <a:solidFill>
                  <a:srgbClr val="FF0000"/>
                </a:solidFill>
                <a:effectLst/>
              </a:rPr>
              <a:t>pH below 6</a:t>
            </a:r>
            <a:r>
              <a:rPr lang="en-HK" dirty="0">
                <a:effectLst/>
              </a:rPr>
              <a:t>, the zeta potential reduces to improve the settling and dewatering properties of ZnS precipitates. </a:t>
            </a:r>
          </a:p>
        </p:txBody>
      </p:sp>
      <p:sp>
        <p:nvSpPr>
          <p:cNvPr id="6" name="TextBox 5">
            <a:extLst>
              <a:ext uri="{FF2B5EF4-FFF2-40B4-BE49-F238E27FC236}">
                <a16:creationId xmlns:a16="http://schemas.microsoft.com/office/drawing/2014/main" id="{56E6950F-F163-A88B-5FA5-C58152BBE184}"/>
              </a:ext>
            </a:extLst>
          </p:cNvPr>
          <p:cNvSpPr txBox="1"/>
          <p:nvPr/>
        </p:nvSpPr>
        <p:spPr>
          <a:xfrm>
            <a:off x="1104778" y="5975287"/>
            <a:ext cx="9505884" cy="246221"/>
          </a:xfrm>
          <a:prstGeom prst="rect">
            <a:avLst/>
          </a:prstGeom>
          <a:noFill/>
        </p:spPr>
        <p:txBody>
          <a:bodyPr wrap="square">
            <a:spAutoFit/>
          </a:bodyPr>
          <a:lstStyle/>
          <a:p>
            <a:r>
              <a:rPr lang="en-HK" sz="1000" dirty="0">
                <a:effectLst/>
              </a:rPr>
              <a:t>Source: Mokone et al. 2010. Effect of solution chemistry on particle characteristics during metal sulphide precipitation. Journal of Colloid and Interface Science, </a:t>
            </a:r>
            <a:r>
              <a:rPr lang="en-HK" sz="1000" b="1" dirty="0">
                <a:effectLst/>
              </a:rPr>
              <a:t>351</a:t>
            </a:r>
            <a:r>
              <a:rPr lang="en-HK" sz="1000" dirty="0">
                <a:effectLst/>
              </a:rPr>
              <a:t>(1), 10- 18. </a:t>
            </a:r>
            <a:endParaRPr lang="en-HK" sz="1000" dirty="0"/>
          </a:p>
        </p:txBody>
      </p:sp>
    </p:spTree>
    <p:extLst>
      <p:ext uri="{BB962C8B-B14F-4D97-AF65-F5344CB8AC3E}">
        <p14:creationId xmlns:p14="http://schemas.microsoft.com/office/powerpoint/2010/main" val="538006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42B88-F49A-3270-7630-BE33530C98C6}"/>
              </a:ext>
            </a:extLst>
          </p:cNvPr>
          <p:cNvSpPr>
            <a:spLocks noGrp="1"/>
          </p:cNvSpPr>
          <p:nvPr>
            <p:ph type="title"/>
          </p:nvPr>
        </p:nvSpPr>
        <p:spPr>
          <a:xfrm>
            <a:off x="838200" y="0"/>
            <a:ext cx="6848959" cy="1325563"/>
          </a:xfrm>
        </p:spPr>
        <p:txBody>
          <a:bodyPr/>
          <a:lstStyle/>
          <a:p>
            <a:r>
              <a:rPr lang="en-US" b="1" dirty="0" err="1">
                <a:latin typeface="Candara" panose="020E0502030303020204" pitchFamily="34" charset="0"/>
              </a:rPr>
              <a:t>MeS</a:t>
            </a:r>
            <a:r>
              <a:rPr lang="en-US" b="1" dirty="0">
                <a:latin typeface="Candara" panose="020E0502030303020204" pitchFamily="34" charset="0"/>
              </a:rPr>
              <a:t> crystallization</a:t>
            </a:r>
          </a:p>
        </p:txBody>
      </p:sp>
      <p:sp>
        <p:nvSpPr>
          <p:cNvPr id="3" name="Content Placeholder 2">
            <a:extLst>
              <a:ext uri="{FF2B5EF4-FFF2-40B4-BE49-F238E27FC236}">
                <a16:creationId xmlns:a16="http://schemas.microsoft.com/office/drawing/2014/main" id="{4131BCE9-7122-9182-6099-48A18EEA0F40}"/>
              </a:ext>
            </a:extLst>
          </p:cNvPr>
          <p:cNvSpPr>
            <a:spLocks noGrp="1"/>
          </p:cNvSpPr>
          <p:nvPr>
            <p:ph idx="1"/>
          </p:nvPr>
        </p:nvSpPr>
        <p:spPr>
          <a:xfrm>
            <a:off x="630487" y="1849133"/>
            <a:ext cx="10435303" cy="4351338"/>
          </a:xfrm>
        </p:spPr>
        <p:txBody>
          <a:bodyPr>
            <a:normAutofit/>
          </a:bodyPr>
          <a:lstStyle/>
          <a:p>
            <a:pPr>
              <a:buClr>
                <a:srgbClr val="92D050"/>
              </a:buClr>
              <a:buFont typeface="Wingdings" panose="05000000000000000000" pitchFamily="2" charset="2"/>
              <a:buChar char="§"/>
            </a:pPr>
            <a:r>
              <a:rPr lang="en-HK" dirty="0">
                <a:effectLst/>
              </a:rPr>
              <a:t>The crystallinity of the metal sulphides is of utmost importance particularly when they are used in high-tech industrial processes (Bansal </a:t>
            </a:r>
            <a:r>
              <a:rPr lang="en-HK" i="1" dirty="0">
                <a:effectLst/>
              </a:rPr>
              <a:t>et al.</a:t>
            </a:r>
            <a:r>
              <a:rPr lang="en-HK" dirty="0">
                <a:effectLst/>
              </a:rPr>
              <a:t>, 2013). </a:t>
            </a:r>
          </a:p>
          <a:p>
            <a:pPr>
              <a:buClr>
                <a:srgbClr val="92D050"/>
              </a:buClr>
              <a:buFont typeface="Wingdings" panose="05000000000000000000" pitchFamily="2" charset="2"/>
              <a:buChar char="§"/>
            </a:pPr>
            <a:r>
              <a:rPr lang="en-HK" dirty="0">
                <a:effectLst/>
              </a:rPr>
              <a:t>The factors determining crystallinity in </a:t>
            </a:r>
            <a:r>
              <a:rPr lang="en-HK" dirty="0" err="1">
                <a:effectLst/>
              </a:rPr>
              <a:t>sulphidogenic</a:t>
            </a:r>
            <a:r>
              <a:rPr lang="en-HK" dirty="0">
                <a:effectLst/>
              </a:rPr>
              <a:t> systems are not clear yet, although the crystallinity of biogenic ZnS was better than than abiogenic ZnS (Xu </a:t>
            </a:r>
            <a:r>
              <a:rPr lang="en-HK" i="1" dirty="0">
                <a:effectLst/>
              </a:rPr>
              <a:t>et al.</a:t>
            </a:r>
            <a:r>
              <a:rPr lang="en-HK" dirty="0">
                <a:effectLst/>
              </a:rPr>
              <a:t>, 2016). </a:t>
            </a:r>
          </a:p>
          <a:p>
            <a:pPr>
              <a:buClr>
                <a:srgbClr val="92D050"/>
              </a:buClr>
              <a:buFont typeface="Wingdings" panose="05000000000000000000" pitchFamily="2" charset="2"/>
              <a:buChar char="§"/>
            </a:pPr>
            <a:r>
              <a:rPr lang="en-HK" dirty="0">
                <a:effectLst/>
              </a:rPr>
              <a:t>Mineral crystallinity is an attractive approach to achieving metal sulphide biological production in off-line </a:t>
            </a:r>
            <a:r>
              <a:rPr lang="en-HK" dirty="0" err="1">
                <a:effectLst/>
              </a:rPr>
              <a:t>sulphidogenic</a:t>
            </a:r>
            <a:r>
              <a:rPr lang="en-HK" dirty="0">
                <a:effectLst/>
              </a:rPr>
              <a:t> systems and to realizing the recovery of valuable resources from waste streams. </a:t>
            </a:r>
            <a:endParaRPr lang="en-HK" dirty="0"/>
          </a:p>
          <a:p>
            <a:endParaRPr lang="en-US" sz="4000" dirty="0"/>
          </a:p>
        </p:txBody>
      </p:sp>
      <p:sp>
        <p:nvSpPr>
          <p:cNvPr id="7" name="TextBox 6">
            <a:extLst>
              <a:ext uri="{FF2B5EF4-FFF2-40B4-BE49-F238E27FC236}">
                <a16:creationId xmlns:a16="http://schemas.microsoft.com/office/drawing/2014/main" id="{3BBEA141-B9C6-6CC4-D74D-5F4AC13B37F7}"/>
              </a:ext>
            </a:extLst>
          </p:cNvPr>
          <p:cNvSpPr txBox="1"/>
          <p:nvPr/>
        </p:nvSpPr>
        <p:spPr>
          <a:xfrm>
            <a:off x="838200" y="5892581"/>
            <a:ext cx="5433808" cy="646331"/>
          </a:xfrm>
          <a:prstGeom prst="rect">
            <a:avLst/>
          </a:prstGeom>
          <a:noFill/>
        </p:spPr>
        <p:txBody>
          <a:bodyPr wrap="square">
            <a:spAutoFit/>
          </a:bodyPr>
          <a:lstStyle/>
          <a:p>
            <a:r>
              <a:rPr lang="en-HK" sz="1200" dirty="0">
                <a:effectLst/>
                <a:latin typeface="TimesNewRomanPSMT"/>
              </a:rPr>
              <a:t>Sources: </a:t>
            </a:r>
          </a:p>
          <a:p>
            <a:r>
              <a:rPr lang="en-HK" sz="1200" dirty="0">
                <a:effectLst/>
                <a:latin typeface="TimesNewRomanPSMT"/>
              </a:rPr>
              <a:t>Bansal et al., 2013. </a:t>
            </a:r>
            <a:r>
              <a:rPr lang="en-HK" sz="1200" dirty="0">
                <a:effectLst/>
                <a:latin typeface="TimesNewRomanPS"/>
              </a:rPr>
              <a:t>International Journal of Scientific Reports</a:t>
            </a:r>
            <a:r>
              <a:rPr lang="en-HK" sz="1200" dirty="0">
                <a:effectLst/>
                <a:latin typeface="TimesNewRomanPSMT"/>
              </a:rPr>
              <a:t>, </a:t>
            </a:r>
            <a:r>
              <a:rPr lang="en-HK" sz="1200" b="1" dirty="0">
                <a:effectLst/>
                <a:latin typeface="TimesNewRomanPS"/>
              </a:rPr>
              <a:t>3</a:t>
            </a:r>
            <a:r>
              <a:rPr lang="en-HK" sz="1200" dirty="0">
                <a:effectLst/>
                <a:latin typeface="TimesNewRomanPSMT"/>
              </a:rPr>
              <a:t>, 1531. </a:t>
            </a:r>
          </a:p>
          <a:p>
            <a:r>
              <a:rPr lang="en-HK" sz="1200" dirty="0">
                <a:effectLst/>
                <a:latin typeface="TimesNewRomanPSMT"/>
              </a:rPr>
              <a:t>Xu et al., 2016. </a:t>
            </a:r>
            <a:r>
              <a:rPr lang="en-HK" sz="1200" dirty="0" err="1">
                <a:effectLst/>
                <a:latin typeface="TimesNewRomanPS"/>
              </a:rPr>
              <a:t>Geochimica</a:t>
            </a:r>
            <a:r>
              <a:rPr lang="en-HK" sz="1200" dirty="0">
                <a:effectLst/>
                <a:latin typeface="TimesNewRomanPS"/>
              </a:rPr>
              <a:t> et </a:t>
            </a:r>
            <a:r>
              <a:rPr lang="en-HK" sz="1000" dirty="0" err="1">
                <a:effectLst/>
              </a:rPr>
              <a:t>Cosmochimica</a:t>
            </a:r>
            <a:r>
              <a:rPr lang="en-HK" sz="1200" dirty="0">
                <a:effectLst/>
                <a:latin typeface="TimesNewRomanPS"/>
              </a:rPr>
              <a:t> Acta</a:t>
            </a:r>
            <a:r>
              <a:rPr lang="en-HK" sz="1200" dirty="0">
                <a:effectLst/>
                <a:latin typeface="TimesNewRomanPSMT"/>
              </a:rPr>
              <a:t>, </a:t>
            </a:r>
            <a:r>
              <a:rPr lang="en-HK" sz="1200" b="1" dirty="0">
                <a:effectLst/>
                <a:latin typeface="TimesNewRomanPS"/>
              </a:rPr>
              <a:t>180</a:t>
            </a:r>
            <a:r>
              <a:rPr lang="en-HK" sz="1200" dirty="0">
                <a:effectLst/>
                <a:latin typeface="TimesNewRomanPSMT"/>
              </a:rPr>
              <a:t>, 1-14. </a:t>
            </a:r>
            <a:endParaRPr lang="en-HK" sz="1200" dirty="0"/>
          </a:p>
        </p:txBody>
      </p:sp>
    </p:spTree>
    <p:extLst>
      <p:ext uri="{BB962C8B-B14F-4D97-AF65-F5344CB8AC3E}">
        <p14:creationId xmlns:p14="http://schemas.microsoft.com/office/powerpoint/2010/main" val="1886861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79422" y="132973"/>
            <a:ext cx="8329188" cy="2123658"/>
          </a:xfrm>
          <a:prstGeom prst="rect">
            <a:avLst/>
          </a:prstGeom>
          <a:noFill/>
        </p:spPr>
        <p:txBody>
          <a:bodyPr wrap="square" rtlCol="0">
            <a:spAutoFit/>
          </a:bodyPr>
          <a:lstStyle/>
          <a:p>
            <a:r>
              <a:rPr lang="en-US" altLang="zh-CN" sz="4400" b="1" dirty="0">
                <a:latin typeface="Candara" panose="020E0502030303020204" pitchFamily="34" charset="0"/>
                <a:ea typeface="Roboto Slab" pitchFamily="2" charset="0"/>
              </a:rPr>
              <a:t>Sulphur conversion-based resource recovery: </a:t>
            </a:r>
            <a:r>
              <a:rPr lang="en-US" sz="4400" b="1" dirty="0">
                <a:latin typeface="Candara" panose="020E0502030303020204" pitchFamily="34" charset="0"/>
                <a:ea typeface="Roboto Slab" pitchFamily="2" charset="0"/>
              </a:rPr>
              <a:t>elemental </a:t>
            </a:r>
            <a:r>
              <a:rPr lang="en-US" sz="4400" b="1" dirty="0" err="1">
                <a:latin typeface="Candara" panose="020E0502030303020204" pitchFamily="34" charset="0"/>
                <a:ea typeface="Roboto Slab" pitchFamily="2" charset="0"/>
              </a:rPr>
              <a:t>sulphur</a:t>
            </a:r>
            <a:r>
              <a:rPr lang="en-US" sz="4400" b="1" dirty="0">
                <a:latin typeface="Candara" panose="020E0502030303020204" pitchFamily="34" charset="0"/>
                <a:ea typeface="Roboto Slab" pitchFamily="2" charset="0"/>
              </a:rPr>
              <a:t> recovery and reuse</a:t>
            </a:r>
            <a:endParaRPr lang="en-HK" sz="4400" b="1" dirty="0">
              <a:latin typeface="Candara" panose="020E0502030303020204" pitchFamily="34" charset="0"/>
              <a:ea typeface="Roboto Slab" pitchFamily="2" charset="0"/>
            </a:endParaRPr>
          </a:p>
        </p:txBody>
      </p:sp>
    </p:spTree>
    <p:extLst>
      <p:ext uri="{BB962C8B-B14F-4D97-AF65-F5344CB8AC3E}">
        <p14:creationId xmlns:p14="http://schemas.microsoft.com/office/powerpoint/2010/main" val="1408624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3703B-DBB0-A2D7-E2CF-24F430DE30B4}"/>
              </a:ext>
            </a:extLst>
          </p:cNvPr>
          <p:cNvSpPr>
            <a:spLocks noGrp="1"/>
          </p:cNvSpPr>
          <p:nvPr>
            <p:ph type="title"/>
          </p:nvPr>
        </p:nvSpPr>
        <p:spPr>
          <a:xfrm>
            <a:off x="838200" y="18255"/>
            <a:ext cx="10515600" cy="1325563"/>
          </a:xfrm>
        </p:spPr>
        <p:txBody>
          <a:bodyPr/>
          <a:lstStyle/>
          <a:p>
            <a:r>
              <a:rPr lang="en-US" b="1" dirty="0">
                <a:latin typeface="Candara" panose="020E0502030303020204" pitchFamily="34" charset="0"/>
              </a:rPr>
              <a:t>Elemental </a:t>
            </a:r>
            <a:r>
              <a:rPr lang="en-US" b="1" dirty="0" err="1">
                <a:latin typeface="Candara" panose="020E0502030303020204" pitchFamily="34" charset="0"/>
              </a:rPr>
              <a:t>sulphur</a:t>
            </a:r>
            <a:r>
              <a:rPr lang="zh-CN" altLang="en-US" b="1" dirty="0">
                <a:latin typeface="Candara" panose="020E0502030303020204" pitchFamily="34" charset="0"/>
              </a:rPr>
              <a:t> </a:t>
            </a:r>
            <a:r>
              <a:rPr lang="en-US" altLang="zh-CN" b="1" dirty="0">
                <a:latin typeface="Candara" panose="020E0502030303020204" pitchFamily="34" charset="0"/>
              </a:rPr>
              <a:t>recovery</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92546DFC-254D-AD79-53C6-D46FBB6A64D1}"/>
              </a:ext>
            </a:extLst>
          </p:cNvPr>
          <p:cNvSpPr>
            <a:spLocks noGrp="1"/>
          </p:cNvSpPr>
          <p:nvPr>
            <p:ph idx="1"/>
          </p:nvPr>
        </p:nvSpPr>
        <p:spPr>
          <a:xfrm>
            <a:off x="838201" y="1825625"/>
            <a:ext cx="6160476" cy="4351338"/>
          </a:xfrm>
        </p:spPr>
        <p:txBody>
          <a:bodyPr>
            <a:noAutofit/>
          </a:bodyPr>
          <a:lstStyle/>
          <a:p>
            <a:pPr>
              <a:buClr>
                <a:srgbClr val="92D050"/>
              </a:buClr>
              <a:buFont typeface="Wingdings" panose="05000000000000000000" pitchFamily="2" charset="2"/>
              <a:buChar char="§"/>
            </a:pPr>
            <a:r>
              <a:rPr lang="en-GB" dirty="0"/>
              <a:t>Elemental sulphur is also worth recovering and reusing with the assistance of a group of sulphur conversion-based bacteria, namely </a:t>
            </a:r>
            <a:r>
              <a:rPr lang="en-GB" dirty="0" err="1"/>
              <a:t>chemolithotrophic</a:t>
            </a:r>
            <a:r>
              <a:rPr lang="en-GB" dirty="0"/>
              <a:t> SOB. </a:t>
            </a:r>
          </a:p>
          <a:p>
            <a:pPr>
              <a:buClr>
                <a:srgbClr val="92D050"/>
              </a:buClr>
              <a:buFont typeface="Wingdings" panose="05000000000000000000" pitchFamily="2" charset="2"/>
              <a:buChar char="§"/>
            </a:pPr>
            <a:r>
              <a:rPr lang="en-GB" dirty="0"/>
              <a:t>SOB use O</a:t>
            </a:r>
            <a:r>
              <a:rPr lang="en-GB" baseline="-25000" dirty="0"/>
              <a:t>2</a:t>
            </a:r>
            <a:r>
              <a:rPr lang="en-GB" dirty="0"/>
              <a:t> as the electron acceptor to oxidize sulphide to elemental sulphur. The basic principle for selective sulphur oxidation is to regulate the molar ratio of oxygen-to-sulphide (O/S) at approximately 0.7 (Lin et al., 2018). </a:t>
            </a:r>
            <a:endParaRPr lang="en-US" dirty="0"/>
          </a:p>
        </p:txBody>
      </p:sp>
      <p:sp>
        <p:nvSpPr>
          <p:cNvPr id="6" name="TextBox 5">
            <a:extLst>
              <a:ext uri="{FF2B5EF4-FFF2-40B4-BE49-F238E27FC236}">
                <a16:creationId xmlns:a16="http://schemas.microsoft.com/office/drawing/2014/main" id="{887C2363-F362-E7A4-F9C6-474A2988CC47}"/>
              </a:ext>
            </a:extLst>
          </p:cNvPr>
          <p:cNvSpPr txBox="1"/>
          <p:nvPr/>
        </p:nvSpPr>
        <p:spPr>
          <a:xfrm>
            <a:off x="1064536" y="6298350"/>
            <a:ext cx="3688533" cy="246221"/>
          </a:xfrm>
          <a:prstGeom prst="rect">
            <a:avLst/>
          </a:prstGeom>
          <a:noFill/>
        </p:spPr>
        <p:txBody>
          <a:bodyPr wrap="square">
            <a:spAutoFit/>
          </a:bodyPr>
          <a:lstStyle/>
          <a:p>
            <a:r>
              <a:rPr lang="en-HK" sz="1000" dirty="0">
                <a:effectLst/>
              </a:rPr>
              <a:t>Source: </a:t>
            </a:r>
            <a:r>
              <a:rPr lang="en-HK" sz="1000" dirty="0"/>
              <a:t>Lin</a:t>
            </a:r>
            <a:r>
              <a:rPr lang="en-HK" sz="1000" dirty="0">
                <a:effectLst/>
              </a:rPr>
              <a:t> et al., 2018. Water Research 143, 399-415.</a:t>
            </a:r>
          </a:p>
        </p:txBody>
      </p:sp>
      <p:pic>
        <p:nvPicPr>
          <p:cNvPr id="1026" name="Picture 2" descr="Sulfur Removal and Recovery | SpringerLink">
            <a:extLst>
              <a:ext uri="{FF2B5EF4-FFF2-40B4-BE49-F238E27FC236}">
                <a16:creationId xmlns:a16="http://schemas.microsoft.com/office/drawing/2014/main" id="{D1F8D9B4-E4BF-3D94-71F5-74E9D5DB55B9}"/>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871390" y="2626909"/>
            <a:ext cx="5320610" cy="35500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2758639-50EC-ED17-26B2-414F00288931}"/>
              </a:ext>
            </a:extLst>
          </p:cNvPr>
          <p:cNvSpPr txBox="1"/>
          <p:nvPr/>
        </p:nvSpPr>
        <p:spPr>
          <a:xfrm>
            <a:off x="7284889" y="6298349"/>
            <a:ext cx="4604238" cy="246221"/>
          </a:xfrm>
          <a:prstGeom prst="rect">
            <a:avLst/>
          </a:prstGeom>
          <a:noFill/>
        </p:spPr>
        <p:txBody>
          <a:bodyPr wrap="square">
            <a:spAutoFit/>
          </a:bodyPr>
          <a:lstStyle/>
          <a:p>
            <a:pPr algn="l">
              <a:spcBef>
                <a:spcPts val="1200"/>
              </a:spcBef>
              <a:spcAft>
                <a:spcPts val="1200"/>
              </a:spcAft>
            </a:pPr>
            <a:r>
              <a:rPr lang="en-HK" sz="1000" i="0" dirty="0">
                <a:solidFill>
                  <a:srgbClr val="000000"/>
                </a:solidFill>
                <a:effectLst/>
                <a:latin typeface="Merriweather Sans" panose="020F0502020204030204" pitchFamily="34" charset="0"/>
              </a:rPr>
              <a:t>Figure source: Book on Sulphur Removal and Recovery</a:t>
            </a:r>
          </a:p>
        </p:txBody>
      </p:sp>
    </p:spTree>
    <p:extLst>
      <p:ext uri="{BB962C8B-B14F-4D97-AF65-F5344CB8AC3E}">
        <p14:creationId xmlns:p14="http://schemas.microsoft.com/office/powerpoint/2010/main" val="404627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00BC3-DA2D-406E-B9FA-2308A9B8ACF7}"/>
              </a:ext>
            </a:extLst>
          </p:cNvPr>
          <p:cNvSpPr>
            <a:spLocks noGrp="1"/>
          </p:cNvSpPr>
          <p:nvPr>
            <p:ph type="title"/>
          </p:nvPr>
        </p:nvSpPr>
        <p:spPr>
          <a:xfrm>
            <a:off x="838200" y="18255"/>
            <a:ext cx="10515600" cy="1325563"/>
          </a:xfrm>
        </p:spPr>
        <p:txBody>
          <a:bodyPr/>
          <a:lstStyle/>
          <a:p>
            <a:r>
              <a:rPr lang="en-US" b="1" dirty="0">
                <a:latin typeface="Candara" panose="020E0502030303020204" pitchFamily="34" charset="0"/>
              </a:rPr>
              <a:t> Effecting factor: DO control</a:t>
            </a:r>
          </a:p>
        </p:txBody>
      </p:sp>
      <p:sp>
        <p:nvSpPr>
          <p:cNvPr id="3" name="Content Placeholder 2">
            <a:extLst>
              <a:ext uri="{FF2B5EF4-FFF2-40B4-BE49-F238E27FC236}">
                <a16:creationId xmlns:a16="http://schemas.microsoft.com/office/drawing/2014/main" id="{74F79AF7-C9A1-C6E3-EBDD-01D0375A6056}"/>
              </a:ext>
            </a:extLst>
          </p:cNvPr>
          <p:cNvSpPr>
            <a:spLocks noGrp="1"/>
          </p:cNvSpPr>
          <p:nvPr>
            <p:ph idx="1"/>
          </p:nvPr>
        </p:nvSpPr>
        <p:spPr>
          <a:xfrm>
            <a:off x="838200" y="1825625"/>
            <a:ext cx="4159313" cy="4351338"/>
          </a:xfrm>
        </p:spPr>
        <p:txBody>
          <a:bodyPr/>
          <a:lstStyle/>
          <a:p>
            <a:pPr>
              <a:buClr>
                <a:srgbClr val="92D050"/>
              </a:buClr>
              <a:buFont typeface="Wingdings" panose="05000000000000000000" pitchFamily="2" charset="2"/>
              <a:buChar char="§"/>
            </a:pPr>
            <a:r>
              <a:rPr lang="en-GB" sz="2400" dirty="0"/>
              <a:t>DO control is a common strategy to reach the proper O/S ratio when the reactor is operated under a relatively stable sulphide concentration; </a:t>
            </a:r>
          </a:p>
          <a:p>
            <a:pPr>
              <a:buClr>
                <a:srgbClr val="92D050"/>
              </a:buClr>
              <a:buFont typeface="Wingdings" panose="05000000000000000000" pitchFamily="2" charset="2"/>
              <a:buChar char="§"/>
            </a:pPr>
            <a:r>
              <a:rPr lang="en-GB" sz="2400" dirty="0"/>
              <a:t>However, the dynamic DO concentration resulting from its continuous consumption causes difficulties in maintaining the desired O/S ratio (Janssen et al., 1998). </a:t>
            </a:r>
          </a:p>
          <a:p>
            <a:endParaRPr lang="en-US" dirty="0"/>
          </a:p>
        </p:txBody>
      </p:sp>
      <p:sp>
        <p:nvSpPr>
          <p:cNvPr id="7" name="TextBox 6">
            <a:extLst>
              <a:ext uri="{FF2B5EF4-FFF2-40B4-BE49-F238E27FC236}">
                <a16:creationId xmlns:a16="http://schemas.microsoft.com/office/drawing/2014/main" id="{3F39ABDD-1C54-8CBA-33F6-1F0E9C9E848C}"/>
              </a:ext>
            </a:extLst>
          </p:cNvPr>
          <p:cNvSpPr txBox="1"/>
          <p:nvPr/>
        </p:nvSpPr>
        <p:spPr>
          <a:xfrm>
            <a:off x="955895" y="6176963"/>
            <a:ext cx="4953000" cy="400110"/>
          </a:xfrm>
          <a:prstGeom prst="rect">
            <a:avLst/>
          </a:prstGeom>
          <a:noFill/>
        </p:spPr>
        <p:txBody>
          <a:bodyPr wrap="square">
            <a:spAutoFit/>
          </a:bodyPr>
          <a:lstStyle/>
          <a:p>
            <a:r>
              <a:rPr lang="en-HK" sz="1000" dirty="0">
                <a:effectLst/>
              </a:rPr>
              <a:t>Source: </a:t>
            </a:r>
          </a:p>
          <a:p>
            <a:r>
              <a:rPr lang="en-HK" sz="1000" dirty="0">
                <a:effectLst/>
              </a:rPr>
              <a:t>Jan</a:t>
            </a:r>
            <a:r>
              <a:rPr lang="en-HK" sz="1000" dirty="0"/>
              <a:t>ssen</a:t>
            </a:r>
            <a:r>
              <a:rPr lang="en-HK" sz="1000" dirty="0">
                <a:effectLst/>
              </a:rPr>
              <a:t> et al., </a:t>
            </a:r>
            <a:r>
              <a:rPr lang="en-HK" sz="1000" dirty="0"/>
              <a:t>1998</a:t>
            </a:r>
            <a:r>
              <a:rPr lang="en-HK" sz="1000" dirty="0">
                <a:effectLst/>
              </a:rPr>
              <a:t>. Biotechnology and Bioengineering 60(2), 147-155.</a:t>
            </a:r>
          </a:p>
        </p:txBody>
      </p:sp>
      <p:pic>
        <p:nvPicPr>
          <p:cNvPr id="8" name="Picture 7" descr="Diagram of a diagram of a ph controller&#10;&#10;Description automatically generated">
            <a:extLst>
              <a:ext uri="{FF2B5EF4-FFF2-40B4-BE49-F238E27FC236}">
                <a16:creationId xmlns:a16="http://schemas.microsoft.com/office/drawing/2014/main" id="{9542534E-3CEA-B1AA-7D2C-AF768D06510D}"/>
              </a:ext>
            </a:extLst>
          </p:cNvPr>
          <p:cNvPicPr>
            <a:picLocks noChangeAspect="1"/>
          </p:cNvPicPr>
          <p:nvPr/>
        </p:nvPicPr>
        <p:blipFill>
          <a:blip r:embed="rId3"/>
          <a:stretch>
            <a:fillRect/>
          </a:stretch>
        </p:blipFill>
        <p:spPr>
          <a:xfrm>
            <a:off x="8930490" y="2072522"/>
            <a:ext cx="3171112" cy="4233641"/>
          </a:xfrm>
          <a:prstGeom prst="rect">
            <a:avLst/>
          </a:prstGeom>
        </p:spPr>
      </p:pic>
      <p:pic>
        <p:nvPicPr>
          <p:cNvPr id="9" name="Picture 8" descr="A graph of a number of different levels of glucose&#10;&#10;Description automatically generated with medium confidence">
            <a:extLst>
              <a:ext uri="{FF2B5EF4-FFF2-40B4-BE49-F238E27FC236}">
                <a16:creationId xmlns:a16="http://schemas.microsoft.com/office/drawing/2014/main" id="{387A325A-70FA-F714-5C62-5F35EA84A48D}"/>
              </a:ext>
            </a:extLst>
          </p:cNvPr>
          <p:cNvPicPr>
            <a:picLocks noChangeAspect="1"/>
          </p:cNvPicPr>
          <p:nvPr/>
        </p:nvPicPr>
        <p:blipFill>
          <a:blip r:embed="rId4"/>
          <a:stretch>
            <a:fillRect/>
          </a:stretch>
        </p:blipFill>
        <p:spPr>
          <a:xfrm>
            <a:off x="4771176" y="3591163"/>
            <a:ext cx="4300396" cy="2985910"/>
          </a:xfrm>
          <a:prstGeom prst="rect">
            <a:avLst/>
          </a:prstGeom>
        </p:spPr>
      </p:pic>
    </p:spTree>
    <p:extLst>
      <p:ext uri="{BB962C8B-B14F-4D97-AF65-F5344CB8AC3E}">
        <p14:creationId xmlns:p14="http://schemas.microsoft.com/office/powerpoint/2010/main" val="260803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00BC3-DA2D-406E-B9FA-2308A9B8ACF7}"/>
              </a:ext>
            </a:extLst>
          </p:cNvPr>
          <p:cNvSpPr>
            <a:spLocks noGrp="1"/>
          </p:cNvSpPr>
          <p:nvPr>
            <p:ph type="title"/>
          </p:nvPr>
        </p:nvSpPr>
        <p:spPr>
          <a:xfrm>
            <a:off x="838200" y="0"/>
            <a:ext cx="10515600" cy="1325563"/>
          </a:xfrm>
        </p:spPr>
        <p:txBody>
          <a:bodyPr/>
          <a:lstStyle/>
          <a:p>
            <a:r>
              <a:rPr lang="en-US" b="1" dirty="0">
                <a:latin typeface="Candara" panose="020E0502030303020204" pitchFamily="34" charset="0"/>
              </a:rPr>
              <a:t> Effecting factor: ORP control</a:t>
            </a:r>
            <a:endParaRPr lang="en-US" dirty="0"/>
          </a:p>
        </p:txBody>
      </p:sp>
      <p:sp>
        <p:nvSpPr>
          <p:cNvPr id="3" name="Content Placeholder 2">
            <a:extLst>
              <a:ext uri="{FF2B5EF4-FFF2-40B4-BE49-F238E27FC236}">
                <a16:creationId xmlns:a16="http://schemas.microsoft.com/office/drawing/2014/main" id="{74F79AF7-C9A1-C6E3-EBDD-01D0375A6056}"/>
              </a:ext>
            </a:extLst>
          </p:cNvPr>
          <p:cNvSpPr>
            <a:spLocks noGrp="1"/>
          </p:cNvSpPr>
          <p:nvPr>
            <p:ph idx="1"/>
          </p:nvPr>
        </p:nvSpPr>
        <p:spPr>
          <a:xfrm>
            <a:off x="838201" y="1417252"/>
            <a:ext cx="8070410" cy="4351338"/>
          </a:xfrm>
        </p:spPr>
        <p:txBody>
          <a:bodyPr/>
          <a:lstStyle/>
          <a:p>
            <a:pPr marL="0" indent="0">
              <a:buNone/>
            </a:pPr>
            <a:r>
              <a:rPr lang="en-GB" sz="2400" dirty="0"/>
              <a:t>Oxidation-reduction potential (ORP), determined by both sulphide and DO concentrations, is a more feasible, alternative indicator for controlling selective sulphur oxidation.</a:t>
            </a:r>
            <a:endParaRPr lang="en-HK" sz="2400" dirty="0"/>
          </a:p>
          <a:p>
            <a:endParaRPr lang="en-US" dirty="0"/>
          </a:p>
        </p:txBody>
      </p:sp>
      <p:sp>
        <p:nvSpPr>
          <p:cNvPr id="7" name="TextBox 6">
            <a:extLst>
              <a:ext uri="{FF2B5EF4-FFF2-40B4-BE49-F238E27FC236}">
                <a16:creationId xmlns:a16="http://schemas.microsoft.com/office/drawing/2014/main" id="{88A93042-091C-5E8A-18CF-27A8A95191EA}"/>
              </a:ext>
            </a:extLst>
          </p:cNvPr>
          <p:cNvSpPr txBox="1"/>
          <p:nvPr/>
        </p:nvSpPr>
        <p:spPr>
          <a:xfrm>
            <a:off x="838200" y="6489310"/>
            <a:ext cx="5080000" cy="246221"/>
          </a:xfrm>
          <a:prstGeom prst="rect">
            <a:avLst/>
          </a:prstGeom>
          <a:noFill/>
        </p:spPr>
        <p:txBody>
          <a:bodyPr wrap="square">
            <a:spAutoFit/>
          </a:bodyPr>
          <a:lstStyle/>
          <a:p>
            <a:r>
              <a:rPr lang="en-HK" sz="1000" dirty="0"/>
              <a:t>Figure source: Water Environment Research, Vol 78, Number 4, pp. 397 </a:t>
            </a:r>
            <a:endParaRPr lang="en-HK" sz="1000" dirty="0">
              <a:effectLst/>
            </a:endParaRPr>
          </a:p>
        </p:txBody>
      </p:sp>
      <p:pic>
        <p:nvPicPr>
          <p:cNvPr id="3074" name="Picture 2" descr="End products of sulfide oxidation at different influent sulfates and ORP conditions. ">
            <a:extLst>
              <a:ext uri="{FF2B5EF4-FFF2-40B4-BE49-F238E27FC236}">
                <a16:creationId xmlns:a16="http://schemas.microsoft.com/office/drawing/2014/main" id="{8E386E3E-8C85-8886-16C6-5B874BC93F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5642" y="2886166"/>
            <a:ext cx="5528157" cy="36031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FD222AB-D5C4-BB82-1F92-818CDD0BC67C}"/>
              </a:ext>
            </a:extLst>
          </p:cNvPr>
          <p:cNvPicPr>
            <a:picLocks noChangeAspect="1"/>
          </p:cNvPicPr>
          <p:nvPr/>
        </p:nvPicPr>
        <p:blipFill>
          <a:blip r:embed="rId4"/>
          <a:stretch>
            <a:fillRect/>
          </a:stretch>
        </p:blipFill>
        <p:spPr>
          <a:xfrm>
            <a:off x="838200" y="2760398"/>
            <a:ext cx="4439970" cy="3637223"/>
          </a:xfrm>
          <a:prstGeom prst="rect">
            <a:avLst/>
          </a:prstGeom>
        </p:spPr>
      </p:pic>
    </p:spTree>
    <p:extLst>
      <p:ext uri="{BB962C8B-B14F-4D97-AF65-F5344CB8AC3E}">
        <p14:creationId xmlns:p14="http://schemas.microsoft.com/office/powerpoint/2010/main" val="1538457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0BF53-873B-E145-27C1-2C5FC97CB9D2}"/>
              </a:ext>
            </a:extLst>
          </p:cNvPr>
          <p:cNvSpPr>
            <a:spLocks noGrp="1"/>
          </p:cNvSpPr>
          <p:nvPr>
            <p:ph type="title"/>
          </p:nvPr>
        </p:nvSpPr>
        <p:spPr>
          <a:xfrm>
            <a:off x="838200" y="18255"/>
            <a:ext cx="10515600" cy="1325563"/>
          </a:xfrm>
        </p:spPr>
        <p:txBody>
          <a:bodyPr/>
          <a:lstStyle/>
          <a:p>
            <a:r>
              <a:rPr lang="en-GB" b="1" dirty="0">
                <a:latin typeface="Candara" panose="020E0502030303020204" pitchFamily="34" charset="0"/>
              </a:rPr>
              <a:t>Example: THIOPAQ</a:t>
            </a:r>
            <a:r>
              <a:rPr lang="en-GB" b="1" baseline="30000" dirty="0">
                <a:latin typeface="Candara" panose="020E0502030303020204" pitchFamily="34" charset="0"/>
              </a:rPr>
              <a:t>®</a:t>
            </a:r>
            <a:r>
              <a:rPr lang="en-GB" b="1" dirty="0">
                <a:latin typeface="Candara" panose="020E0502030303020204" pitchFamily="34" charset="0"/>
              </a:rPr>
              <a:t> </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596B1A6C-E89C-408F-2118-6E318D672065}"/>
              </a:ext>
            </a:extLst>
          </p:cNvPr>
          <p:cNvSpPr>
            <a:spLocks noGrp="1"/>
          </p:cNvSpPr>
          <p:nvPr>
            <p:ph idx="1"/>
          </p:nvPr>
        </p:nvSpPr>
        <p:spPr>
          <a:xfrm>
            <a:off x="838200" y="1825625"/>
            <a:ext cx="8812794" cy="4351338"/>
          </a:xfrm>
        </p:spPr>
        <p:txBody>
          <a:bodyPr/>
          <a:lstStyle/>
          <a:p>
            <a:pPr marL="0" indent="0">
              <a:buNone/>
            </a:pPr>
            <a:r>
              <a:rPr lang="en-GB" sz="2400" dirty="0"/>
              <a:t>It has been applied for gas desulphurization for over 25 years (</a:t>
            </a:r>
            <a:r>
              <a:rPr lang="en-GB" sz="2400" dirty="0" err="1"/>
              <a:t>Paques</a:t>
            </a:r>
            <a:r>
              <a:rPr lang="en-GB" sz="2400" dirty="0"/>
              <a:t>, the Netherlands). This system consists of three parts: the sulphide absorber, the sulphide-oxidizing bioreactor and the sulphur settler.</a:t>
            </a:r>
            <a:r>
              <a:rPr lang="en-HK" sz="2400" dirty="0"/>
              <a:t> </a:t>
            </a:r>
            <a:endParaRPr lang="en-US" sz="2400" dirty="0"/>
          </a:p>
        </p:txBody>
      </p:sp>
      <p:pic>
        <p:nvPicPr>
          <p:cNvPr id="8" name="Picture 7">
            <a:extLst>
              <a:ext uri="{FF2B5EF4-FFF2-40B4-BE49-F238E27FC236}">
                <a16:creationId xmlns:a16="http://schemas.microsoft.com/office/drawing/2014/main" id="{F6C6F8B0-FADC-4817-DBAF-EB77D37708D6}"/>
              </a:ext>
            </a:extLst>
          </p:cNvPr>
          <p:cNvPicPr>
            <a:picLocks noChangeAspect="1"/>
          </p:cNvPicPr>
          <p:nvPr/>
        </p:nvPicPr>
        <p:blipFill>
          <a:blip r:embed="rId4"/>
          <a:stretch>
            <a:fillRect/>
          </a:stretch>
        </p:blipFill>
        <p:spPr>
          <a:xfrm>
            <a:off x="877054" y="3521798"/>
            <a:ext cx="5290548" cy="2655165"/>
          </a:xfrm>
          <a:prstGeom prst="rect">
            <a:avLst/>
          </a:prstGeom>
        </p:spPr>
      </p:pic>
      <p:sp>
        <p:nvSpPr>
          <p:cNvPr id="10" name="TextBox 9">
            <a:extLst>
              <a:ext uri="{FF2B5EF4-FFF2-40B4-BE49-F238E27FC236}">
                <a16:creationId xmlns:a16="http://schemas.microsoft.com/office/drawing/2014/main" id="{7204F847-A42E-8FAC-6CD2-E3181174F9B9}"/>
              </a:ext>
            </a:extLst>
          </p:cNvPr>
          <p:cNvSpPr txBox="1"/>
          <p:nvPr/>
        </p:nvSpPr>
        <p:spPr>
          <a:xfrm>
            <a:off x="838200" y="6327956"/>
            <a:ext cx="5459873" cy="246221"/>
          </a:xfrm>
          <a:prstGeom prst="rect">
            <a:avLst/>
          </a:prstGeom>
          <a:noFill/>
        </p:spPr>
        <p:txBody>
          <a:bodyPr wrap="square">
            <a:spAutoFit/>
          </a:bodyPr>
          <a:lstStyle/>
          <a:p>
            <a:r>
              <a:rPr lang="en-US" sz="1000" dirty="0"/>
              <a:t>https://equinox-</a:t>
            </a:r>
            <a:r>
              <a:rPr lang="en-US" sz="1000" dirty="0" err="1"/>
              <a:t>eng.com</a:t>
            </a:r>
            <a:r>
              <a:rPr lang="en-US" sz="1000" dirty="0"/>
              <a:t>/blog/2022/02/04/</a:t>
            </a:r>
            <a:r>
              <a:rPr lang="en-US" sz="1000" dirty="0" err="1"/>
              <a:t>thiopaq</a:t>
            </a:r>
            <a:r>
              <a:rPr lang="en-US" sz="1000" dirty="0"/>
              <a:t>-bio-desulphurization/</a:t>
            </a:r>
          </a:p>
        </p:txBody>
      </p:sp>
      <p:pic>
        <p:nvPicPr>
          <p:cNvPr id="4100" name="Picture 4" descr="Thiopaq - Solar Impulse Efficient Solution">
            <a:extLst>
              <a:ext uri="{FF2B5EF4-FFF2-40B4-BE49-F238E27FC236}">
                <a16:creationId xmlns:a16="http://schemas.microsoft.com/office/drawing/2014/main" id="{AD5627E8-2CD4-846D-7E6C-F3EADA4781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6713" y="3675708"/>
            <a:ext cx="5690078" cy="257675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074A8BCE-CDA3-D3AA-A376-810B355D34FB}"/>
              </a:ext>
            </a:extLst>
          </p:cNvPr>
          <p:cNvSpPr txBox="1"/>
          <p:nvPr/>
        </p:nvSpPr>
        <p:spPr>
          <a:xfrm>
            <a:off x="6477000" y="6336980"/>
            <a:ext cx="4330699" cy="246221"/>
          </a:xfrm>
          <a:prstGeom prst="rect">
            <a:avLst/>
          </a:prstGeom>
          <a:noFill/>
        </p:spPr>
        <p:txBody>
          <a:bodyPr wrap="square">
            <a:spAutoFit/>
          </a:bodyPr>
          <a:lstStyle/>
          <a:p>
            <a:r>
              <a:rPr lang="en-US" sz="1000" dirty="0"/>
              <a:t>https://</a:t>
            </a:r>
            <a:r>
              <a:rPr lang="en-US" sz="1000" dirty="0" err="1"/>
              <a:t>solarimpulse.com</a:t>
            </a:r>
            <a:r>
              <a:rPr lang="en-US" sz="1000" dirty="0"/>
              <a:t>/solutions-explorer/</a:t>
            </a:r>
            <a:r>
              <a:rPr lang="en-US" sz="1000" dirty="0" err="1"/>
              <a:t>thiopaq</a:t>
            </a:r>
            <a:endParaRPr lang="en-US" sz="1000" dirty="0"/>
          </a:p>
        </p:txBody>
      </p:sp>
    </p:spTree>
    <p:extLst>
      <p:ext uri="{BB962C8B-B14F-4D97-AF65-F5344CB8AC3E}">
        <p14:creationId xmlns:p14="http://schemas.microsoft.com/office/powerpoint/2010/main" val="1449526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C0C70-8ED0-F267-0668-3A29EDF9EF48}"/>
              </a:ext>
            </a:extLst>
          </p:cNvPr>
          <p:cNvSpPr>
            <a:spLocks noGrp="1"/>
          </p:cNvSpPr>
          <p:nvPr>
            <p:ph type="title"/>
          </p:nvPr>
        </p:nvSpPr>
        <p:spPr>
          <a:xfrm>
            <a:off x="838200" y="0"/>
            <a:ext cx="10515600" cy="1325563"/>
          </a:xfrm>
        </p:spPr>
        <p:txBody>
          <a:body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reuse </a:t>
            </a:r>
            <a:endParaRPr lang="en-US" dirty="0"/>
          </a:p>
        </p:txBody>
      </p:sp>
      <p:pic>
        <p:nvPicPr>
          <p:cNvPr id="5122" name="Picture 2" descr="figure 1">
            <a:extLst>
              <a:ext uri="{FF2B5EF4-FFF2-40B4-BE49-F238E27FC236}">
                <a16:creationId xmlns:a16="http://schemas.microsoft.com/office/drawing/2014/main" id="{9AE06BFB-3FF3-8394-7F25-662C9C3B48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0652" y="2224830"/>
            <a:ext cx="8184778" cy="419395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6FB00D0-D543-657C-09FE-E6AA7B309234}"/>
              </a:ext>
            </a:extLst>
          </p:cNvPr>
          <p:cNvSpPr>
            <a:spLocks noGrp="1"/>
          </p:cNvSpPr>
          <p:nvPr>
            <p:ph idx="1"/>
          </p:nvPr>
        </p:nvSpPr>
        <p:spPr>
          <a:xfrm>
            <a:off x="497941" y="2145635"/>
            <a:ext cx="3371519" cy="4273146"/>
          </a:xfrm>
        </p:spPr>
        <p:txBody>
          <a:bodyPr>
            <a:normAutofit fontScale="92500"/>
          </a:bodyPr>
          <a:lstStyle/>
          <a:p>
            <a:pPr>
              <a:buClr>
                <a:srgbClr val="92D050"/>
              </a:buClr>
              <a:buFont typeface="Wingdings" panose="05000000000000000000" pitchFamily="2" charset="2"/>
              <a:buChar char="§"/>
            </a:pPr>
            <a:r>
              <a:rPr lang="en-GB" sz="2400" dirty="0"/>
              <a:t>The recovered elemental sulphur serves as a raw material for sulphuric acid, fertilizers and pesticide production. </a:t>
            </a:r>
          </a:p>
          <a:p>
            <a:pPr>
              <a:buClr>
                <a:srgbClr val="92D050"/>
              </a:buClr>
              <a:buFont typeface="Wingdings" panose="05000000000000000000" pitchFamily="2" charset="2"/>
              <a:buChar char="§"/>
            </a:pPr>
            <a:r>
              <a:rPr lang="en-GB" sz="2400" dirty="0"/>
              <a:t>In contrast to commercial crystalline sulphur, the sulphur produced from biological sulphide oxidation is characterized by high hydrophilicity and biological activity.</a:t>
            </a:r>
            <a:endParaRPr lang="en-US" sz="2400" dirty="0"/>
          </a:p>
        </p:txBody>
      </p:sp>
      <p:sp>
        <p:nvSpPr>
          <p:cNvPr id="8" name="TextBox 7">
            <a:extLst>
              <a:ext uri="{FF2B5EF4-FFF2-40B4-BE49-F238E27FC236}">
                <a16:creationId xmlns:a16="http://schemas.microsoft.com/office/drawing/2014/main" id="{DFC709FA-0D8B-1B6B-C1AB-5B1CA13A7474}"/>
              </a:ext>
            </a:extLst>
          </p:cNvPr>
          <p:cNvSpPr txBox="1"/>
          <p:nvPr/>
        </p:nvSpPr>
        <p:spPr>
          <a:xfrm>
            <a:off x="3910652" y="6510982"/>
            <a:ext cx="4597400" cy="246221"/>
          </a:xfrm>
          <a:prstGeom prst="rect">
            <a:avLst/>
          </a:prstGeom>
          <a:noFill/>
        </p:spPr>
        <p:txBody>
          <a:bodyPr wrap="square">
            <a:spAutoFit/>
          </a:bodyPr>
          <a:lstStyle/>
          <a:p>
            <a:r>
              <a:rPr lang="en-HK" sz="1000" dirty="0">
                <a:effectLst/>
                <a:hlinkClick r:id="rId5">
                  <a:extLst>
                    <a:ext uri="{A12FA001-AC4F-418D-AE19-62706E023703}">
                      <ahyp:hlinkClr xmlns:ahyp="http://schemas.microsoft.com/office/drawing/2018/hyperlinkcolor" val="tx"/>
                    </a:ext>
                  </a:extLst>
                </a:hlinkClick>
              </a:rPr>
              <a:t>Figure source: Nature Food</a:t>
            </a:r>
            <a:r>
              <a:rPr lang="en-HK" sz="1000" dirty="0">
                <a:effectLst/>
              </a:rPr>
              <a:t> volume 4, pages442–444 (2023)</a:t>
            </a:r>
            <a:endParaRPr lang="en-US" sz="1000" dirty="0"/>
          </a:p>
        </p:txBody>
      </p:sp>
    </p:spTree>
    <p:extLst>
      <p:ext uri="{BB962C8B-B14F-4D97-AF65-F5344CB8AC3E}">
        <p14:creationId xmlns:p14="http://schemas.microsoft.com/office/powerpoint/2010/main" val="4124041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C0C70-8ED0-F267-0668-3A29EDF9EF48}"/>
              </a:ext>
            </a:extLst>
          </p:cNvPr>
          <p:cNvSpPr>
            <a:spLocks noGrp="1"/>
          </p:cNvSpPr>
          <p:nvPr>
            <p:ph type="title"/>
          </p:nvPr>
        </p:nvSpPr>
        <p:spPr>
          <a:xfrm>
            <a:off x="838200" y="0"/>
            <a:ext cx="10515600" cy="1325563"/>
          </a:xfrm>
        </p:spPr>
        <p:txBody>
          <a:body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reuse </a:t>
            </a:r>
            <a:endParaRPr lang="en-US" dirty="0"/>
          </a:p>
        </p:txBody>
      </p:sp>
      <p:sp>
        <p:nvSpPr>
          <p:cNvPr id="3" name="Content Placeholder 2">
            <a:extLst>
              <a:ext uri="{FF2B5EF4-FFF2-40B4-BE49-F238E27FC236}">
                <a16:creationId xmlns:a16="http://schemas.microsoft.com/office/drawing/2014/main" id="{56FB00D0-D543-657C-09FE-E6AA7B309234}"/>
              </a:ext>
            </a:extLst>
          </p:cNvPr>
          <p:cNvSpPr>
            <a:spLocks noGrp="1"/>
          </p:cNvSpPr>
          <p:nvPr>
            <p:ph idx="1"/>
          </p:nvPr>
        </p:nvSpPr>
        <p:spPr>
          <a:xfrm>
            <a:off x="838200" y="1825625"/>
            <a:ext cx="6766711" cy="4351338"/>
          </a:xfrm>
        </p:spPr>
        <p:txBody>
          <a:bodyPr>
            <a:normAutofit lnSpcReduction="10000"/>
          </a:bodyPr>
          <a:lstStyle/>
          <a:p>
            <a:pPr>
              <a:buClr>
                <a:srgbClr val="92D050"/>
              </a:buClr>
              <a:buFont typeface="Wingdings" panose="05000000000000000000" pitchFamily="2" charset="2"/>
              <a:buChar char="§"/>
            </a:pPr>
            <a:r>
              <a:rPr lang="en-GB" dirty="0">
                <a:ea typeface="DengXian" panose="02010600030101010101" pitchFamily="2" charset="-122"/>
              </a:rPr>
              <a:t>Biogenic elemental sulphur can stimulate sulphuric acid generation and dissolution of sulphide ores relative to chemical elemental sulphur during biological sulphide oxidation in the leaching process (</a:t>
            </a:r>
            <a:r>
              <a:rPr lang="en-GB" dirty="0" err="1">
                <a:ea typeface="DengXian" panose="02010600030101010101" pitchFamily="2" charset="-122"/>
              </a:rPr>
              <a:t>Tichý</a:t>
            </a:r>
            <a:r>
              <a:rPr lang="en-GB" dirty="0">
                <a:ea typeface="DengXian" panose="02010600030101010101" pitchFamily="2" charset="-122"/>
              </a:rPr>
              <a:t> </a:t>
            </a:r>
            <a:r>
              <a:rPr lang="en-GB" i="1" dirty="0">
                <a:ea typeface="DengXian" panose="02010600030101010101" pitchFamily="2" charset="-122"/>
              </a:rPr>
              <a:t>et al., </a:t>
            </a:r>
            <a:r>
              <a:rPr lang="en-GB" dirty="0">
                <a:ea typeface="DengXian" panose="02010600030101010101" pitchFamily="2" charset="-122"/>
              </a:rPr>
              <a:t>1994). </a:t>
            </a:r>
          </a:p>
          <a:p>
            <a:pPr>
              <a:buClr>
                <a:srgbClr val="92D050"/>
              </a:buClr>
              <a:buFont typeface="Wingdings" panose="05000000000000000000" pitchFamily="2" charset="2"/>
              <a:buChar char="§"/>
            </a:pPr>
            <a:r>
              <a:rPr lang="en-GB" dirty="0">
                <a:ea typeface="DengXian" panose="02010600030101010101" pitchFamily="2" charset="-122"/>
              </a:rPr>
              <a:t>Biogenic sulphur can be used directly as a fertilizer, which is demonstrated with an oil-bearing vegetable, canola. A 50% increase in grain yield was observed after the addition of biogenic sulphur, outperforming the commercial elemental sulphur used in the same study (Cline </a:t>
            </a:r>
            <a:r>
              <a:rPr lang="en-GB" i="1" dirty="0">
                <a:ea typeface="DengXian" panose="02010600030101010101" pitchFamily="2" charset="-122"/>
              </a:rPr>
              <a:t>et al., </a:t>
            </a:r>
            <a:r>
              <a:rPr lang="en-GB" dirty="0">
                <a:ea typeface="DengXian" panose="02010600030101010101" pitchFamily="2" charset="-122"/>
              </a:rPr>
              <a:t>2003). </a:t>
            </a:r>
          </a:p>
          <a:p>
            <a:pPr>
              <a:buClr>
                <a:srgbClr val="92D050"/>
              </a:buClr>
              <a:buFont typeface="Wingdings" panose="05000000000000000000" pitchFamily="2" charset="2"/>
              <a:buChar char="§"/>
            </a:pPr>
            <a:endParaRPr lang="en-US" dirty="0"/>
          </a:p>
        </p:txBody>
      </p:sp>
    </p:spTree>
    <p:extLst>
      <p:ext uri="{BB962C8B-B14F-4D97-AF65-F5344CB8AC3E}">
        <p14:creationId xmlns:p14="http://schemas.microsoft.com/office/powerpoint/2010/main" val="329648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18255"/>
            <a:ext cx="8008088" cy="1325563"/>
          </a:xfrm>
        </p:spPr>
        <p:txBody>
          <a:bodyPr>
            <a:normAutofit/>
          </a:bodyPr>
          <a:lstStyle/>
          <a:p>
            <a:r>
              <a:rPr lang="en-HK" b="1" dirty="0">
                <a:effectLst/>
                <a:latin typeface="Candara" panose="020E0502030303020204" pitchFamily="34" charset="0"/>
              </a:rPr>
              <a:t>Introduction</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2055813"/>
            <a:ext cx="7047368" cy="4121150"/>
          </a:xfrm>
          <a:noFill/>
        </p:spPr>
        <p:txBody>
          <a:bodyPr>
            <a:normAutofit/>
          </a:bodyPr>
          <a:lstStyle/>
          <a:p>
            <a:pPr>
              <a:buClr>
                <a:srgbClr val="92D050"/>
              </a:buClr>
              <a:buFont typeface="Wingdings" panose="05000000000000000000" pitchFamily="2" charset="2"/>
              <a:buChar char="§"/>
            </a:pPr>
            <a:r>
              <a:rPr lang="en-HK" dirty="0"/>
              <a:t>Wastewater contains 50% of lost or wasted resources in a city, making a prime focus for resource recovery.</a:t>
            </a:r>
          </a:p>
          <a:p>
            <a:pPr>
              <a:buClr>
                <a:srgbClr val="92D050"/>
              </a:buClr>
              <a:buFont typeface="Wingdings" panose="05000000000000000000" pitchFamily="2" charset="2"/>
              <a:buChar char="§"/>
            </a:pPr>
            <a:r>
              <a:rPr lang="en-HK" dirty="0"/>
              <a:t>Sulphur conversion-based wastewater technology explores energy-saving strategies and methods involving the conversion of sulphur.</a:t>
            </a:r>
          </a:p>
          <a:p>
            <a:pPr>
              <a:buClr>
                <a:srgbClr val="92D050"/>
              </a:buClr>
              <a:buFont typeface="Wingdings" panose="05000000000000000000" pitchFamily="2" charset="2"/>
              <a:buChar char="§"/>
            </a:pPr>
            <a:endParaRPr lang="en-US" dirty="0"/>
          </a:p>
        </p:txBody>
      </p:sp>
    </p:spTree>
    <p:extLst>
      <p:ext uri="{BB962C8B-B14F-4D97-AF65-F5344CB8AC3E}">
        <p14:creationId xmlns:p14="http://schemas.microsoft.com/office/powerpoint/2010/main" val="23194824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FB00D0-D543-657C-09FE-E6AA7B309234}"/>
              </a:ext>
            </a:extLst>
          </p:cNvPr>
          <p:cNvSpPr>
            <a:spLocks noGrp="1"/>
          </p:cNvSpPr>
          <p:nvPr>
            <p:ph idx="1"/>
          </p:nvPr>
        </p:nvSpPr>
        <p:spPr>
          <a:xfrm>
            <a:off x="838200" y="1825625"/>
            <a:ext cx="6413626" cy="4351338"/>
          </a:xfrm>
        </p:spPr>
        <p:txBody>
          <a:bodyPr/>
          <a:lstStyle/>
          <a:p>
            <a:pPr>
              <a:buClr>
                <a:srgbClr val="92D050"/>
              </a:buClr>
              <a:buFont typeface="Wingdings" panose="05000000000000000000" pitchFamily="2" charset="2"/>
              <a:buChar char="§"/>
            </a:pPr>
            <a:r>
              <a:rPr lang="en-GB" dirty="0">
                <a:ea typeface="DengXian" panose="02010600030101010101" pitchFamily="2" charset="-122"/>
              </a:rPr>
              <a:t>The sulphur-limestone process using elemental sulphur to drive autotrophic denitrification for groundwater remediation has a low reaction rate due to the low solubility of sulphur. </a:t>
            </a:r>
          </a:p>
          <a:p>
            <a:pPr>
              <a:buClr>
                <a:srgbClr val="92D050"/>
              </a:buClr>
              <a:buFont typeface="Wingdings" panose="05000000000000000000" pitchFamily="2" charset="2"/>
              <a:buChar char="§"/>
            </a:pPr>
            <a:r>
              <a:rPr lang="en-GB" dirty="0">
                <a:ea typeface="DengXian" panose="02010600030101010101" pitchFamily="2" charset="-122"/>
              </a:rPr>
              <a:t>Biogenic sulphur may overcome this drawback because its hydrophilicity would accelerate the mass transfer.</a:t>
            </a:r>
            <a:endParaRPr lang="en-HK" dirty="0">
              <a:ea typeface="DengXian" panose="02010600030101010101" pitchFamily="2" charset="-122"/>
            </a:endParaRPr>
          </a:p>
          <a:p>
            <a:pPr>
              <a:buClr>
                <a:srgbClr val="92D050"/>
              </a:buClr>
              <a:buFont typeface="Wingdings" panose="05000000000000000000" pitchFamily="2" charset="2"/>
              <a:buChar char="§"/>
            </a:pPr>
            <a:endParaRPr lang="en-US" dirty="0"/>
          </a:p>
        </p:txBody>
      </p:sp>
      <p:sp>
        <p:nvSpPr>
          <p:cNvPr id="8" name="Title 1">
            <a:extLst>
              <a:ext uri="{FF2B5EF4-FFF2-40B4-BE49-F238E27FC236}">
                <a16:creationId xmlns:a16="http://schemas.microsoft.com/office/drawing/2014/main" id="{DAB5A140-F0A6-4ADA-AD30-71EE74584B41}"/>
              </a:ext>
            </a:extLst>
          </p:cNvPr>
          <p:cNvSpPr>
            <a:spLocks noGrp="1"/>
          </p:cNvSpPr>
          <p:nvPr>
            <p:ph type="title"/>
          </p:nvPr>
        </p:nvSpPr>
        <p:spPr>
          <a:xfrm>
            <a:off x="838200" y="0"/>
            <a:ext cx="10515600" cy="1325563"/>
          </a:xfrm>
        </p:spPr>
        <p:txBody>
          <a:body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reuse </a:t>
            </a:r>
            <a:endParaRPr lang="en-US" dirty="0"/>
          </a:p>
        </p:txBody>
      </p:sp>
    </p:spTree>
    <p:extLst>
      <p:ext uri="{BB962C8B-B14F-4D97-AF65-F5344CB8AC3E}">
        <p14:creationId xmlns:p14="http://schemas.microsoft.com/office/powerpoint/2010/main" val="1341061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79422" y="132973"/>
            <a:ext cx="8329188" cy="2123658"/>
          </a:xfrm>
          <a:prstGeom prst="rect">
            <a:avLst/>
          </a:prstGeom>
          <a:noFill/>
        </p:spPr>
        <p:txBody>
          <a:bodyPr wrap="square" rtlCol="0">
            <a:spAutoFit/>
          </a:bodyPr>
          <a:lstStyle/>
          <a:p>
            <a:r>
              <a:rPr lang="en-US" altLang="zh-CN" sz="4400" b="1" dirty="0">
                <a:latin typeface="Candara" panose="020E0502030303020204" pitchFamily="34" charset="0"/>
                <a:ea typeface="Roboto Slab" pitchFamily="2" charset="0"/>
              </a:rPr>
              <a:t>Sulphur conversion-based resource recovery: </a:t>
            </a:r>
            <a:r>
              <a:rPr lang="en-US" sz="4400" b="1" dirty="0">
                <a:latin typeface="Candara" panose="020E0502030303020204" pitchFamily="34" charset="0"/>
                <a:ea typeface="Roboto Slab" pitchFamily="2" charset="0"/>
              </a:rPr>
              <a:t>metabolic intermediate recovery</a:t>
            </a:r>
            <a:endParaRPr lang="en-HK" sz="4400" b="1" dirty="0">
              <a:latin typeface="Candara" panose="020E0502030303020204" pitchFamily="34" charset="0"/>
              <a:ea typeface="Roboto Slab" pitchFamily="2" charset="0"/>
            </a:endParaRPr>
          </a:p>
        </p:txBody>
      </p:sp>
    </p:spTree>
    <p:extLst>
      <p:ext uri="{BB962C8B-B14F-4D97-AF65-F5344CB8AC3E}">
        <p14:creationId xmlns:p14="http://schemas.microsoft.com/office/powerpoint/2010/main" val="15894011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AAC00-6522-F3A3-6FDB-5E33DA0057D9}"/>
              </a:ext>
            </a:extLst>
          </p:cNvPr>
          <p:cNvSpPr>
            <a:spLocks noGrp="1"/>
          </p:cNvSpPr>
          <p:nvPr>
            <p:ph type="title"/>
          </p:nvPr>
        </p:nvSpPr>
        <p:spPr>
          <a:xfrm>
            <a:off x="765772" y="18255"/>
            <a:ext cx="10515600" cy="1325563"/>
          </a:xfrm>
        </p:spPr>
        <p:txBody>
          <a:bodyPr/>
          <a:lstStyle/>
          <a:p>
            <a:r>
              <a:rPr lang="en-US" b="1" dirty="0">
                <a:latin typeface="Candara" panose="020E0502030303020204" pitchFamily="34" charset="0"/>
              </a:rPr>
              <a:t>Biohydrogen</a:t>
            </a:r>
          </a:p>
        </p:txBody>
      </p:sp>
      <p:sp>
        <p:nvSpPr>
          <p:cNvPr id="3" name="Content Placeholder 2">
            <a:extLst>
              <a:ext uri="{FF2B5EF4-FFF2-40B4-BE49-F238E27FC236}">
                <a16:creationId xmlns:a16="http://schemas.microsoft.com/office/drawing/2014/main" id="{89FA4941-6B07-E318-7AA2-04A0B65BA35A}"/>
              </a:ext>
            </a:extLst>
          </p:cNvPr>
          <p:cNvSpPr>
            <a:spLocks noGrp="1"/>
          </p:cNvSpPr>
          <p:nvPr>
            <p:ph idx="1"/>
          </p:nvPr>
        </p:nvSpPr>
        <p:spPr>
          <a:xfrm>
            <a:off x="765772" y="1764069"/>
            <a:ext cx="9356003" cy="4351338"/>
          </a:xfrm>
        </p:spPr>
        <p:txBody>
          <a:bodyPr>
            <a:normAutofit/>
          </a:bodyPr>
          <a:lstStyle/>
          <a:p>
            <a:pPr>
              <a:buClr>
                <a:srgbClr val="92D050"/>
              </a:buClr>
              <a:buFont typeface="Wingdings" panose="05000000000000000000" pitchFamily="2" charset="2"/>
              <a:buChar char="§"/>
            </a:pPr>
            <a:r>
              <a:rPr lang="en-GB" sz="2400" dirty="0"/>
              <a:t>High level of hydrogenase activity is often observed in SRB-enriched systems, especially in environments with low concentrations of sulphur.</a:t>
            </a:r>
          </a:p>
          <a:p>
            <a:pPr>
              <a:buClr>
                <a:srgbClr val="92D050"/>
              </a:buClr>
              <a:buFont typeface="Wingdings" panose="05000000000000000000" pitchFamily="2" charset="2"/>
              <a:buChar char="§"/>
            </a:pPr>
            <a:r>
              <a:rPr lang="en-GB" sz="2400" dirty="0"/>
              <a:t>H</a:t>
            </a:r>
            <a:r>
              <a:rPr lang="en-GB" sz="2400" baseline="-25000" dirty="0"/>
              <a:t>2</a:t>
            </a:r>
            <a:r>
              <a:rPr lang="en-GB" sz="2400" dirty="0"/>
              <a:t> production during the breakdown of lactate from the SRB species. </a:t>
            </a:r>
            <a:endParaRPr lang="en-US" sz="2400" dirty="0"/>
          </a:p>
        </p:txBody>
      </p:sp>
      <p:pic>
        <p:nvPicPr>
          <p:cNvPr id="6146" name="Picture 2" descr="Frontiers | A Mathematical Model for the Hydrogenotrophic Metabolism of  Sulphate-Reducing Bacteria">
            <a:extLst>
              <a:ext uri="{FF2B5EF4-FFF2-40B4-BE49-F238E27FC236}">
                <a16:creationId xmlns:a16="http://schemas.microsoft.com/office/drawing/2014/main" id="{CCCB9122-371C-AABA-7629-8C00FB41C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6907" y="3127819"/>
            <a:ext cx="3653972" cy="326380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3F78B9D1-AB29-AA76-2D8B-884D9AEFC8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6108" y="3127818"/>
            <a:ext cx="5188094" cy="34296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8D9238D-5CE2-1DAE-8E46-E7ACCF90A8EA}"/>
              </a:ext>
            </a:extLst>
          </p:cNvPr>
          <p:cNvSpPr txBox="1"/>
          <p:nvPr/>
        </p:nvSpPr>
        <p:spPr>
          <a:xfrm>
            <a:off x="838199" y="6535659"/>
            <a:ext cx="4580419" cy="246221"/>
          </a:xfrm>
          <a:prstGeom prst="rect">
            <a:avLst/>
          </a:prstGeom>
          <a:noFill/>
        </p:spPr>
        <p:txBody>
          <a:bodyPr wrap="square">
            <a:spAutoFit/>
          </a:bodyPr>
          <a:lstStyle/>
          <a:p>
            <a:r>
              <a:rPr lang="en-HK" sz="1000" dirty="0">
                <a:solidFill>
                  <a:srgbClr val="282828"/>
                </a:solidFill>
              </a:rPr>
              <a:t>Figure source</a:t>
            </a:r>
            <a:r>
              <a:rPr lang="en-HK" sz="1000" b="0" i="0" dirty="0">
                <a:solidFill>
                  <a:srgbClr val="282828"/>
                </a:solidFill>
                <a:effectLst/>
              </a:rPr>
              <a:t>: </a:t>
            </a:r>
            <a:r>
              <a:rPr lang="en-HK" sz="1000" b="0" i="0" dirty="0" err="1">
                <a:solidFill>
                  <a:srgbClr val="282828"/>
                </a:solidFill>
                <a:effectLst/>
              </a:rPr>
              <a:t>doi</a:t>
            </a:r>
            <a:r>
              <a:rPr lang="en-HK" sz="1000" b="0" i="0" dirty="0">
                <a:solidFill>
                  <a:srgbClr val="282828"/>
                </a:solidFill>
                <a:effectLst/>
              </a:rPr>
              <a:t>: 10.3389/fmicb.2019.01652</a:t>
            </a:r>
            <a:endParaRPr lang="en-US" sz="1000" dirty="0"/>
          </a:p>
        </p:txBody>
      </p:sp>
    </p:spTree>
    <p:extLst>
      <p:ext uri="{BB962C8B-B14F-4D97-AF65-F5344CB8AC3E}">
        <p14:creationId xmlns:p14="http://schemas.microsoft.com/office/powerpoint/2010/main" val="114891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7D6BA-BBF8-A987-2730-2651570C08DC}"/>
              </a:ext>
            </a:extLst>
          </p:cNvPr>
          <p:cNvSpPr>
            <a:spLocks noGrp="1"/>
          </p:cNvSpPr>
          <p:nvPr>
            <p:ph type="title"/>
          </p:nvPr>
        </p:nvSpPr>
        <p:spPr>
          <a:xfrm>
            <a:off x="838200" y="0"/>
            <a:ext cx="10515600" cy="1325563"/>
          </a:xfrm>
        </p:spPr>
        <p:txBody>
          <a:bodyPr/>
          <a:lstStyle/>
          <a:p>
            <a:r>
              <a:rPr lang="en-US" b="1" dirty="0">
                <a:latin typeface="Candara" panose="020E0502030303020204" pitchFamily="34" charset="0"/>
              </a:rPr>
              <a:t>Hydrocarbons</a:t>
            </a:r>
            <a:endParaRPr lang="en-US" dirty="0"/>
          </a:p>
        </p:txBody>
      </p:sp>
      <p:sp>
        <p:nvSpPr>
          <p:cNvPr id="3" name="Content Placeholder 2">
            <a:extLst>
              <a:ext uri="{FF2B5EF4-FFF2-40B4-BE49-F238E27FC236}">
                <a16:creationId xmlns:a16="http://schemas.microsoft.com/office/drawing/2014/main" id="{9CAA612F-ABD5-1C21-7178-35A048493AB4}"/>
              </a:ext>
            </a:extLst>
          </p:cNvPr>
          <p:cNvSpPr>
            <a:spLocks noGrp="1"/>
          </p:cNvSpPr>
          <p:nvPr>
            <p:ph idx="1"/>
          </p:nvPr>
        </p:nvSpPr>
        <p:spPr>
          <a:xfrm>
            <a:off x="458233" y="2141537"/>
            <a:ext cx="5999747" cy="4351338"/>
          </a:xfrm>
        </p:spPr>
        <p:txBody>
          <a:bodyPr>
            <a:normAutofit lnSpcReduction="10000"/>
          </a:bodyPr>
          <a:lstStyle/>
          <a:p>
            <a:pPr>
              <a:lnSpc>
                <a:spcPct val="110000"/>
              </a:lnSpc>
              <a:buClr>
                <a:srgbClr val="92D050"/>
              </a:buClr>
              <a:buFont typeface="Wingdings" panose="05000000000000000000" pitchFamily="2" charset="2"/>
              <a:buChar char="§"/>
            </a:pPr>
            <a:r>
              <a:rPr lang="en-GB" sz="2400" dirty="0"/>
              <a:t>For the sulphate-reducing process, incomplete oxidizers usually outcompete complete oxidizers for substrates, such as intermediates of anaerobic degradation of organic matter (e.g. H</a:t>
            </a:r>
            <a:r>
              <a:rPr lang="en-GB" sz="2400" baseline="-25000" dirty="0"/>
              <a:t>2</a:t>
            </a:r>
            <a:r>
              <a:rPr lang="en-GB" sz="2400" dirty="0"/>
              <a:t> and/or lactate), and incomplete oxidation becomes the dominant metabolic pathway. </a:t>
            </a:r>
          </a:p>
          <a:p>
            <a:pPr>
              <a:lnSpc>
                <a:spcPct val="110000"/>
              </a:lnSpc>
              <a:buClr>
                <a:srgbClr val="92D050"/>
              </a:buClr>
              <a:buFont typeface="Wingdings" panose="05000000000000000000" pitchFamily="2" charset="2"/>
              <a:buChar char="§"/>
            </a:pPr>
            <a:r>
              <a:rPr lang="en-GB" sz="2400" dirty="0"/>
              <a:t>This also results in more intermediate production during their metabolism. </a:t>
            </a:r>
          </a:p>
          <a:p>
            <a:pPr marL="457200" lvl="1" indent="0">
              <a:lnSpc>
                <a:spcPct val="110000"/>
              </a:lnSpc>
              <a:buNone/>
            </a:pPr>
            <a:r>
              <a:rPr lang="en-GB" sz="1900" dirty="0"/>
              <a:t>e.g. Production of aliphatic hydrocarbons of C10-C25 by </a:t>
            </a:r>
            <a:r>
              <a:rPr lang="en-GB" sz="1900" dirty="0" err="1"/>
              <a:t>Desulphovibrio</a:t>
            </a:r>
            <a:r>
              <a:rPr lang="en-GB" sz="1900" dirty="0"/>
              <a:t> with organics or fatty acids</a:t>
            </a:r>
          </a:p>
        </p:txBody>
      </p:sp>
      <p:pic>
        <p:nvPicPr>
          <p:cNvPr id="7172" name="Picture 4" descr="Sulphate Reducer - an overview | ScienceDirect Topics">
            <a:extLst>
              <a:ext uri="{FF2B5EF4-FFF2-40B4-BE49-F238E27FC236}">
                <a16:creationId xmlns:a16="http://schemas.microsoft.com/office/drawing/2014/main" id="{8E8D4315-09B9-95BE-459E-C403FEBB82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1354" y="2294089"/>
            <a:ext cx="5589340" cy="406798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6745883-0FFD-9D1A-828D-51ACEAC8DBF9}"/>
              </a:ext>
            </a:extLst>
          </p:cNvPr>
          <p:cNvSpPr txBox="1"/>
          <p:nvPr/>
        </p:nvSpPr>
        <p:spPr>
          <a:xfrm>
            <a:off x="7061721" y="6362070"/>
            <a:ext cx="5245561" cy="261610"/>
          </a:xfrm>
          <a:prstGeom prst="rect">
            <a:avLst/>
          </a:prstGeom>
          <a:noFill/>
        </p:spPr>
        <p:txBody>
          <a:bodyPr wrap="square">
            <a:spAutoFit/>
          </a:bodyPr>
          <a:lstStyle/>
          <a:p>
            <a:r>
              <a:rPr lang="en-US" sz="1100" dirty="0"/>
              <a:t>https://</a:t>
            </a:r>
            <a:r>
              <a:rPr lang="en-US" sz="1100" dirty="0" err="1"/>
              <a:t>www.sciencedirect.com</a:t>
            </a:r>
            <a:r>
              <a:rPr lang="en-US" sz="1100" dirty="0"/>
              <a:t>/topics/earth-and-planetary-sciences/sulphate-reducer</a:t>
            </a:r>
          </a:p>
        </p:txBody>
      </p:sp>
    </p:spTree>
    <p:extLst>
      <p:ext uri="{BB962C8B-B14F-4D97-AF65-F5344CB8AC3E}">
        <p14:creationId xmlns:p14="http://schemas.microsoft.com/office/powerpoint/2010/main" val="6804108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7D6BA-BBF8-A987-2730-2651570C08DC}"/>
              </a:ext>
            </a:extLst>
          </p:cNvPr>
          <p:cNvSpPr>
            <a:spLocks noGrp="1"/>
          </p:cNvSpPr>
          <p:nvPr>
            <p:ph type="title"/>
          </p:nvPr>
        </p:nvSpPr>
        <p:spPr>
          <a:xfrm>
            <a:off x="838200" y="18255"/>
            <a:ext cx="10515600" cy="1325563"/>
          </a:xfrm>
        </p:spPr>
        <p:txBody>
          <a:bodyPr/>
          <a:lstStyle/>
          <a:p>
            <a:r>
              <a:rPr lang="en-US" b="1" dirty="0">
                <a:latin typeface="Candara" panose="020E0502030303020204" pitchFamily="34" charset="0"/>
              </a:rPr>
              <a:t>Polyhydroxyalkanoates</a:t>
            </a:r>
            <a:endParaRPr lang="en-US" dirty="0"/>
          </a:p>
        </p:txBody>
      </p:sp>
      <p:sp>
        <p:nvSpPr>
          <p:cNvPr id="3" name="Content Placeholder 2">
            <a:extLst>
              <a:ext uri="{FF2B5EF4-FFF2-40B4-BE49-F238E27FC236}">
                <a16:creationId xmlns:a16="http://schemas.microsoft.com/office/drawing/2014/main" id="{9CAA612F-ABD5-1C21-7178-35A048493AB4}"/>
              </a:ext>
            </a:extLst>
          </p:cNvPr>
          <p:cNvSpPr>
            <a:spLocks noGrp="1"/>
          </p:cNvSpPr>
          <p:nvPr>
            <p:ph idx="1"/>
          </p:nvPr>
        </p:nvSpPr>
        <p:spPr>
          <a:xfrm>
            <a:off x="838200" y="1825625"/>
            <a:ext cx="10359190" cy="4351338"/>
          </a:xfrm>
        </p:spPr>
        <p:txBody>
          <a:bodyPr/>
          <a:lstStyle/>
          <a:p>
            <a:pPr>
              <a:buClr>
                <a:srgbClr val="92D050"/>
              </a:buClr>
              <a:buFont typeface="Wingdings" panose="05000000000000000000" pitchFamily="2" charset="2"/>
              <a:buChar char="§"/>
            </a:pPr>
            <a:r>
              <a:rPr lang="en-GB" sz="2400" dirty="0"/>
              <a:t>The storage of polyhydroxyalkanoates (PHAs) in SRB has been investigated for their PHA synthesis ability in different saline water media. </a:t>
            </a:r>
          </a:p>
          <a:p>
            <a:pPr>
              <a:buClr>
                <a:srgbClr val="92D050"/>
              </a:buClr>
              <a:buFont typeface="Wingdings" panose="05000000000000000000" pitchFamily="2" charset="2"/>
              <a:buChar char="§"/>
            </a:pPr>
            <a:r>
              <a:rPr lang="en-GB" sz="2400" dirty="0"/>
              <a:t>Benzoate-grown </a:t>
            </a:r>
            <a:r>
              <a:rPr lang="en-GB" sz="2400" dirty="0" err="1"/>
              <a:t>Desulphonema</a:t>
            </a:r>
            <a:r>
              <a:rPr lang="en-GB" sz="2400" dirty="0"/>
              <a:t> magnum demonstrated the highest PHA content of 88% (wt./wt.) of cell dry matter, which is comparable to some of the best commercially applied organisms. </a:t>
            </a:r>
          </a:p>
          <a:p>
            <a:endParaRPr lang="en-US" dirty="0"/>
          </a:p>
        </p:txBody>
      </p:sp>
      <p:sp>
        <p:nvSpPr>
          <p:cNvPr id="9" name="TextBox 8">
            <a:extLst>
              <a:ext uri="{FF2B5EF4-FFF2-40B4-BE49-F238E27FC236}">
                <a16:creationId xmlns:a16="http://schemas.microsoft.com/office/drawing/2014/main" id="{2F409BD9-AB6D-F1A7-8245-7EE9A71F9EDF}"/>
              </a:ext>
            </a:extLst>
          </p:cNvPr>
          <p:cNvSpPr txBox="1"/>
          <p:nvPr/>
        </p:nvSpPr>
        <p:spPr>
          <a:xfrm>
            <a:off x="8662895" y="6262132"/>
            <a:ext cx="4389519" cy="246221"/>
          </a:xfrm>
          <a:prstGeom prst="rect">
            <a:avLst/>
          </a:prstGeom>
          <a:noFill/>
        </p:spPr>
        <p:txBody>
          <a:bodyPr wrap="square">
            <a:spAutoFit/>
          </a:bodyPr>
          <a:lstStyle/>
          <a:p>
            <a:r>
              <a:rPr lang="en-HK" sz="1000" b="0" dirty="0">
                <a:solidFill>
                  <a:srgbClr val="222222"/>
                </a:solidFill>
                <a:effectLst/>
              </a:rPr>
              <a:t>Figure source:  </a:t>
            </a:r>
            <a:r>
              <a:rPr lang="en-HK" sz="1000" b="0" dirty="0" err="1">
                <a:solidFill>
                  <a:srgbClr val="222222"/>
                </a:solidFill>
                <a:effectLst/>
              </a:rPr>
              <a:t>Microb</a:t>
            </a:r>
            <a:r>
              <a:rPr lang="en-HK" sz="1000" b="0" dirty="0">
                <a:solidFill>
                  <a:srgbClr val="222222"/>
                </a:solidFill>
                <a:effectLst/>
              </a:rPr>
              <a:t> </a:t>
            </a:r>
            <a:r>
              <a:rPr lang="en-HK" sz="1000" b="0" dirty="0" err="1">
                <a:solidFill>
                  <a:srgbClr val="222222"/>
                </a:solidFill>
                <a:effectLst/>
              </a:rPr>
              <a:t>Ecol</a:t>
            </a:r>
            <a:r>
              <a:rPr lang="en-HK" sz="1000" b="0" dirty="0">
                <a:solidFill>
                  <a:srgbClr val="222222"/>
                </a:solidFill>
                <a:effectLst/>
              </a:rPr>
              <a:t> </a:t>
            </a:r>
            <a:r>
              <a:rPr lang="en-HK" sz="1000" b="1" dirty="0">
                <a:solidFill>
                  <a:srgbClr val="222222"/>
                </a:solidFill>
                <a:effectLst/>
              </a:rPr>
              <a:t>85</a:t>
            </a:r>
            <a:r>
              <a:rPr lang="en-HK" sz="1000" b="0" dirty="0">
                <a:solidFill>
                  <a:srgbClr val="222222"/>
                </a:solidFill>
                <a:effectLst/>
              </a:rPr>
              <a:t>, 572–585 (2023).</a:t>
            </a:r>
            <a:endParaRPr lang="en-US" sz="1000" dirty="0"/>
          </a:p>
        </p:txBody>
      </p:sp>
      <p:pic>
        <p:nvPicPr>
          <p:cNvPr id="10" name="Picture 9">
            <a:extLst>
              <a:ext uri="{FF2B5EF4-FFF2-40B4-BE49-F238E27FC236}">
                <a16:creationId xmlns:a16="http://schemas.microsoft.com/office/drawing/2014/main" id="{5C74AE1F-0C35-1C04-2E4C-C0D345845405}"/>
              </a:ext>
            </a:extLst>
          </p:cNvPr>
          <p:cNvPicPr>
            <a:picLocks noChangeAspect="1"/>
          </p:cNvPicPr>
          <p:nvPr/>
        </p:nvPicPr>
        <p:blipFill>
          <a:blip r:embed="rId4"/>
          <a:stretch>
            <a:fillRect/>
          </a:stretch>
        </p:blipFill>
        <p:spPr>
          <a:xfrm>
            <a:off x="6241940" y="4001294"/>
            <a:ext cx="2339474" cy="2463914"/>
          </a:xfrm>
          <a:prstGeom prst="rect">
            <a:avLst/>
          </a:prstGeom>
        </p:spPr>
      </p:pic>
      <p:pic>
        <p:nvPicPr>
          <p:cNvPr id="11" name="Picture 10">
            <a:extLst>
              <a:ext uri="{FF2B5EF4-FFF2-40B4-BE49-F238E27FC236}">
                <a16:creationId xmlns:a16="http://schemas.microsoft.com/office/drawing/2014/main" id="{0D30F895-BF05-70D8-1824-FB8B3D2E9644}"/>
              </a:ext>
            </a:extLst>
          </p:cNvPr>
          <p:cNvPicPr>
            <a:picLocks noChangeAspect="1"/>
          </p:cNvPicPr>
          <p:nvPr/>
        </p:nvPicPr>
        <p:blipFill>
          <a:blip r:embed="rId5"/>
          <a:stretch>
            <a:fillRect/>
          </a:stretch>
        </p:blipFill>
        <p:spPr>
          <a:xfrm>
            <a:off x="928735" y="3884140"/>
            <a:ext cx="4820216" cy="2955605"/>
          </a:xfrm>
          <a:prstGeom prst="rect">
            <a:avLst/>
          </a:prstGeom>
        </p:spPr>
      </p:pic>
    </p:spTree>
    <p:extLst>
      <p:ext uri="{BB962C8B-B14F-4D97-AF65-F5344CB8AC3E}">
        <p14:creationId xmlns:p14="http://schemas.microsoft.com/office/powerpoint/2010/main" val="3039555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8F10-DBF7-C699-ACE5-D61945A6D699}"/>
              </a:ext>
            </a:extLst>
          </p:cNvPr>
          <p:cNvSpPr>
            <a:spLocks noGrp="1"/>
          </p:cNvSpPr>
          <p:nvPr>
            <p:ph type="title"/>
          </p:nvPr>
        </p:nvSpPr>
        <p:spPr/>
        <p:txBody>
          <a:bodyPr/>
          <a:lstStyle/>
          <a:p>
            <a:endParaRPr lang="en-US"/>
          </a:p>
        </p:txBody>
      </p:sp>
      <p:pic>
        <p:nvPicPr>
          <p:cNvPr id="5" name="Content Placeholder 4" descr="A close-up of a text&#10;&#10;Description automatically generated">
            <a:extLst>
              <a:ext uri="{FF2B5EF4-FFF2-40B4-BE49-F238E27FC236}">
                <a16:creationId xmlns:a16="http://schemas.microsoft.com/office/drawing/2014/main" id="{AC2469D5-BCDF-2E03-9246-26E504C7ED4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6115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22BF956F-A3D6-8AAC-0630-C6ECA08219CA}"/>
              </a:ext>
            </a:extLst>
          </p:cNvPr>
          <p:cNvSpPr/>
          <p:nvPr/>
        </p:nvSpPr>
        <p:spPr>
          <a:xfrm>
            <a:off x="739952" y="2250980"/>
            <a:ext cx="3238500" cy="1968595"/>
          </a:xfrm>
          <a:prstGeom prst="ellips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Wastewater</a:t>
            </a:r>
          </a:p>
        </p:txBody>
      </p:sp>
      <p:cxnSp>
        <p:nvCxnSpPr>
          <p:cNvPr id="7" name="Straight Arrow Connector 6">
            <a:extLst>
              <a:ext uri="{FF2B5EF4-FFF2-40B4-BE49-F238E27FC236}">
                <a16:creationId xmlns:a16="http://schemas.microsoft.com/office/drawing/2014/main" id="{0B29F7E3-E7BC-613D-C97D-5852D0DA4F8B}"/>
              </a:ext>
            </a:extLst>
          </p:cNvPr>
          <p:cNvCxnSpPr>
            <a:cxnSpLocks/>
          </p:cNvCxnSpPr>
          <p:nvPr/>
        </p:nvCxnSpPr>
        <p:spPr>
          <a:xfrm>
            <a:off x="4275226" y="2698097"/>
            <a:ext cx="112395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DD7F5DFC-E8F7-CF94-0CA3-CC4431031F7B}"/>
              </a:ext>
            </a:extLst>
          </p:cNvPr>
          <p:cNvGrpSpPr/>
          <p:nvPr/>
        </p:nvGrpSpPr>
        <p:grpSpPr>
          <a:xfrm>
            <a:off x="5695950" y="2326619"/>
            <a:ext cx="2419352" cy="1009641"/>
            <a:chOff x="5695950" y="2705097"/>
            <a:chExt cx="2419352" cy="1009641"/>
          </a:xfrm>
        </p:grpSpPr>
        <p:sp>
          <p:nvSpPr>
            <p:cNvPr id="10" name="Oval 9">
              <a:extLst>
                <a:ext uri="{FF2B5EF4-FFF2-40B4-BE49-F238E27FC236}">
                  <a16:creationId xmlns:a16="http://schemas.microsoft.com/office/drawing/2014/main" id="{012FCA3D-DCF8-54A3-F9D8-3FD36EC7D473}"/>
                </a:ext>
              </a:extLst>
            </p:cNvPr>
            <p:cNvSpPr/>
            <p:nvPr/>
          </p:nvSpPr>
          <p:spPr>
            <a:xfrm>
              <a:off x="5695950" y="2705097"/>
              <a:ext cx="2419352" cy="100964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74A4C51-EF0D-125C-5B1B-2FF347A99A4F}"/>
                </a:ext>
              </a:extLst>
            </p:cNvPr>
            <p:cNvSpPr/>
            <p:nvPr/>
          </p:nvSpPr>
          <p:spPr>
            <a:xfrm>
              <a:off x="5695950" y="3143245"/>
              <a:ext cx="2419352" cy="571493"/>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dirty="0"/>
            </a:p>
          </p:txBody>
        </p:sp>
      </p:grpSp>
      <p:cxnSp>
        <p:nvCxnSpPr>
          <p:cNvPr id="14" name="Curved Connector 13">
            <a:extLst>
              <a:ext uri="{FF2B5EF4-FFF2-40B4-BE49-F238E27FC236}">
                <a16:creationId xmlns:a16="http://schemas.microsoft.com/office/drawing/2014/main" id="{D5EBA719-CAAF-78DE-77D9-6265D7FBE38B}"/>
              </a:ext>
            </a:extLst>
          </p:cNvPr>
          <p:cNvCxnSpPr/>
          <p:nvPr/>
        </p:nvCxnSpPr>
        <p:spPr>
          <a:xfrm flipV="1">
            <a:off x="7577419" y="1874462"/>
            <a:ext cx="537883" cy="376518"/>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3A5EBA0-8AFF-E13E-0E3A-842DDC484DF3}"/>
              </a:ext>
            </a:extLst>
          </p:cNvPr>
          <p:cNvSpPr txBox="1"/>
          <p:nvPr/>
        </p:nvSpPr>
        <p:spPr>
          <a:xfrm>
            <a:off x="8283388" y="1683404"/>
            <a:ext cx="1102350" cy="379317"/>
          </a:xfrm>
          <a:prstGeom prst="rect">
            <a:avLst/>
          </a:prstGeom>
          <a:noFill/>
        </p:spPr>
        <p:txBody>
          <a:bodyPr wrap="square" rtlCol="0">
            <a:spAutoFit/>
          </a:bodyPr>
          <a:lstStyle/>
          <a:p>
            <a:r>
              <a:rPr lang="en-US" b="1" dirty="0"/>
              <a:t>Biogas</a:t>
            </a:r>
          </a:p>
        </p:txBody>
      </p:sp>
      <p:cxnSp>
        <p:nvCxnSpPr>
          <p:cNvPr id="17" name="Elbow Connector 16">
            <a:extLst>
              <a:ext uri="{FF2B5EF4-FFF2-40B4-BE49-F238E27FC236}">
                <a16:creationId xmlns:a16="http://schemas.microsoft.com/office/drawing/2014/main" id="{DF3F6880-7AF8-7FED-7505-A4B39475999A}"/>
              </a:ext>
            </a:extLst>
          </p:cNvPr>
          <p:cNvCxnSpPr>
            <a:cxnSpLocks/>
          </p:cNvCxnSpPr>
          <p:nvPr/>
        </p:nvCxnSpPr>
        <p:spPr>
          <a:xfrm>
            <a:off x="4279526" y="3886185"/>
            <a:ext cx="1119650" cy="1008544"/>
          </a:xfrm>
          <a:prstGeom prst="bentConnector3">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9FB9ED62-DA5B-6A4A-5E77-63E099B3ED45}"/>
              </a:ext>
            </a:extLst>
          </p:cNvPr>
          <p:cNvSpPr/>
          <p:nvPr/>
        </p:nvSpPr>
        <p:spPr>
          <a:xfrm>
            <a:off x="5493125" y="3774408"/>
            <a:ext cx="4168588" cy="2718467"/>
          </a:xfrm>
          <a:prstGeom prst="roundRect">
            <a:avLst/>
          </a:prstGeom>
          <a:no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US" sz="2400" b="1" dirty="0">
                <a:solidFill>
                  <a:schemeClr val="tx1"/>
                </a:solidFill>
              </a:rPr>
              <a:t>Sulphur conversion:</a:t>
            </a:r>
          </a:p>
          <a:p>
            <a:pPr marL="800100" lvl="1" indent="-342900">
              <a:lnSpc>
                <a:spcPct val="150000"/>
              </a:lnSpc>
              <a:buFont typeface="+mj-lt"/>
              <a:buAutoNum type="arabicParenR"/>
            </a:pPr>
            <a:r>
              <a:rPr lang="en-US" dirty="0">
                <a:solidFill>
                  <a:schemeClr val="tx1"/>
                </a:solidFill>
              </a:rPr>
              <a:t>Metal </a:t>
            </a:r>
            <a:r>
              <a:rPr lang="en-US" dirty="0" err="1">
                <a:solidFill>
                  <a:schemeClr val="tx1"/>
                </a:solidFill>
              </a:rPr>
              <a:t>sulphide</a:t>
            </a:r>
            <a:endParaRPr lang="en-US" dirty="0">
              <a:solidFill>
                <a:schemeClr val="tx1"/>
              </a:solidFill>
            </a:endParaRPr>
          </a:p>
          <a:p>
            <a:pPr marL="800100" lvl="1" indent="-342900">
              <a:lnSpc>
                <a:spcPct val="150000"/>
              </a:lnSpc>
              <a:buFont typeface="+mj-lt"/>
              <a:buAutoNum type="arabicParenR"/>
            </a:pPr>
            <a:r>
              <a:rPr lang="en-US" dirty="0">
                <a:solidFill>
                  <a:schemeClr val="tx1"/>
                </a:solidFill>
              </a:rPr>
              <a:t>Elemental </a:t>
            </a:r>
            <a:r>
              <a:rPr lang="en-US" dirty="0" err="1">
                <a:solidFill>
                  <a:schemeClr val="tx1"/>
                </a:solidFill>
              </a:rPr>
              <a:t>sulphur</a:t>
            </a:r>
            <a:endParaRPr lang="en-US" dirty="0">
              <a:solidFill>
                <a:schemeClr val="tx1"/>
              </a:solidFill>
            </a:endParaRPr>
          </a:p>
          <a:p>
            <a:pPr marL="800100" lvl="1" indent="-342900">
              <a:lnSpc>
                <a:spcPct val="150000"/>
              </a:lnSpc>
              <a:buFont typeface="+mj-lt"/>
              <a:buAutoNum type="arabicParenR"/>
            </a:pPr>
            <a:r>
              <a:rPr lang="en-US" dirty="0">
                <a:solidFill>
                  <a:schemeClr val="tx1"/>
                </a:solidFill>
              </a:rPr>
              <a:t>Biohydrogen</a:t>
            </a:r>
          </a:p>
          <a:p>
            <a:pPr marL="800100" lvl="1" indent="-342900">
              <a:lnSpc>
                <a:spcPct val="150000"/>
              </a:lnSpc>
              <a:buFont typeface="+mj-lt"/>
              <a:buAutoNum type="arabicParenR"/>
            </a:pPr>
            <a:r>
              <a:rPr lang="en-US" dirty="0">
                <a:solidFill>
                  <a:schemeClr val="tx1"/>
                </a:solidFill>
              </a:rPr>
              <a:t>Hydrocarbons</a:t>
            </a:r>
          </a:p>
          <a:p>
            <a:pPr marL="800100" lvl="1" indent="-342900">
              <a:lnSpc>
                <a:spcPct val="150000"/>
              </a:lnSpc>
              <a:buFont typeface="+mj-lt"/>
              <a:buAutoNum type="arabicParenR"/>
            </a:pPr>
            <a:r>
              <a:rPr lang="en-US" dirty="0">
                <a:solidFill>
                  <a:schemeClr val="tx1"/>
                </a:solidFill>
              </a:rPr>
              <a:t>Polyhydroxyalkanoates</a:t>
            </a:r>
          </a:p>
        </p:txBody>
      </p:sp>
      <p:sp>
        <p:nvSpPr>
          <p:cNvPr id="16" name="Title 1">
            <a:extLst>
              <a:ext uri="{FF2B5EF4-FFF2-40B4-BE49-F238E27FC236}">
                <a16:creationId xmlns:a16="http://schemas.microsoft.com/office/drawing/2014/main" id="{622E9493-B69C-4D51-A2A2-D458E78E7947}"/>
              </a:ext>
            </a:extLst>
          </p:cNvPr>
          <p:cNvSpPr>
            <a:spLocks noGrp="1"/>
          </p:cNvSpPr>
          <p:nvPr>
            <p:ph type="title"/>
          </p:nvPr>
        </p:nvSpPr>
        <p:spPr>
          <a:xfrm>
            <a:off x="838200" y="18255"/>
            <a:ext cx="8008088" cy="1325563"/>
          </a:xfrm>
        </p:spPr>
        <p:txBody>
          <a:bodyPr>
            <a:normAutofit/>
          </a:bodyPr>
          <a:lstStyle/>
          <a:p>
            <a:r>
              <a:rPr lang="en-HK" b="1" dirty="0">
                <a:effectLst/>
                <a:latin typeface="Candara" panose="020E0502030303020204" pitchFamily="34" charset="0"/>
              </a:rPr>
              <a:t>Introduction</a:t>
            </a:r>
            <a:endParaRPr lang="en-US" b="1" dirty="0">
              <a:latin typeface="Candara" panose="020E0502030303020204" pitchFamily="34" charset="0"/>
            </a:endParaRPr>
          </a:p>
        </p:txBody>
      </p:sp>
    </p:spTree>
    <p:extLst>
      <p:ext uri="{BB962C8B-B14F-4D97-AF65-F5344CB8AC3E}">
        <p14:creationId xmlns:p14="http://schemas.microsoft.com/office/powerpoint/2010/main" val="3678518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79422" y="132973"/>
            <a:ext cx="8329188" cy="1446550"/>
          </a:xfrm>
          <a:prstGeom prst="rect">
            <a:avLst/>
          </a:prstGeom>
          <a:noFill/>
        </p:spPr>
        <p:txBody>
          <a:bodyPr wrap="square" rtlCol="0">
            <a:spAutoFit/>
          </a:bodyPr>
          <a:lstStyle/>
          <a:p>
            <a:r>
              <a:rPr lang="en-US" altLang="zh-CN" sz="4400" b="1" dirty="0">
                <a:latin typeface="Candara" panose="020E0502030303020204" pitchFamily="34" charset="0"/>
                <a:ea typeface="Roboto Slab" pitchFamily="2" charset="0"/>
              </a:rPr>
              <a:t>Sulphur conversion-based resource recovery: </a:t>
            </a:r>
            <a:r>
              <a:rPr lang="en-US" sz="4400" b="1" dirty="0">
                <a:latin typeface="Candara" panose="020E0502030303020204" pitchFamily="34" charset="0"/>
                <a:ea typeface="Roboto Slab" pitchFamily="2" charset="0"/>
              </a:rPr>
              <a:t>metal </a:t>
            </a:r>
            <a:r>
              <a:rPr lang="en-US" sz="4400" b="1" dirty="0" err="1">
                <a:latin typeface="Candara" panose="020E0502030303020204" pitchFamily="34" charset="0"/>
                <a:ea typeface="Roboto Slab" pitchFamily="2" charset="0"/>
              </a:rPr>
              <a:t>sulphide</a:t>
            </a:r>
            <a:endParaRPr lang="en-HK" sz="4400" b="1" dirty="0">
              <a:latin typeface="Candara" panose="020E0502030303020204" pitchFamily="34" charset="0"/>
              <a:ea typeface="Roboto Slab" pitchFamily="2" charset="0"/>
            </a:endParaRPr>
          </a:p>
        </p:txBody>
      </p:sp>
    </p:spTree>
    <p:extLst>
      <p:ext uri="{BB962C8B-B14F-4D97-AF65-F5344CB8AC3E}">
        <p14:creationId xmlns:p14="http://schemas.microsoft.com/office/powerpoint/2010/main" val="1246354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657131" y="7969"/>
            <a:ext cx="8008088" cy="1325563"/>
          </a:xfrm>
        </p:spPr>
        <p:txBody>
          <a:bodyPr>
            <a:normAutofit/>
          </a:bodyPr>
          <a:lstStyle/>
          <a:p>
            <a:r>
              <a:rPr lang="en-HK" b="1" dirty="0">
                <a:effectLst/>
                <a:latin typeface="Candara" panose="020E0502030303020204" pitchFamily="34" charset="0"/>
              </a:rPr>
              <a:t>Metal sulphides</a:t>
            </a:r>
            <a:r>
              <a:rPr lang="zh-CN" altLang="en-US" b="1" dirty="0">
                <a:effectLst/>
                <a:latin typeface="Candara" panose="020E0502030303020204" pitchFamily="34" charset="0"/>
              </a:rPr>
              <a:t> </a:t>
            </a:r>
            <a:r>
              <a:rPr lang="en-US" altLang="zh-CN" b="1" dirty="0">
                <a:effectLst/>
                <a:latin typeface="Candara" panose="020E0502030303020204" pitchFamily="34" charset="0"/>
              </a:rPr>
              <a:t>(</a:t>
            </a:r>
            <a:r>
              <a:rPr lang="en-US" altLang="zh-CN" b="1" dirty="0" err="1">
                <a:effectLst/>
                <a:latin typeface="Candara" panose="020E0502030303020204" pitchFamily="34" charset="0"/>
              </a:rPr>
              <a:t>MeS</a:t>
            </a:r>
            <a:r>
              <a:rPr lang="en-US" altLang="zh-CN" b="1" dirty="0">
                <a:effectLst/>
                <a:latin typeface="Candara" panose="020E0502030303020204" pitchFamily="34" charset="0"/>
              </a:rPr>
              <a:t>)</a:t>
            </a:r>
            <a:endParaRPr lang="en-US"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3527577" y="2079164"/>
            <a:ext cx="8329004" cy="2471176"/>
          </a:xfrm>
        </p:spPr>
        <p:txBody>
          <a:bodyPr>
            <a:normAutofit/>
          </a:bodyPr>
          <a:lstStyle/>
          <a:p>
            <a:pPr>
              <a:buClr>
                <a:srgbClr val="92D050"/>
              </a:buClr>
              <a:buFont typeface="Wingdings" panose="05000000000000000000" pitchFamily="2" charset="2"/>
              <a:buChar char="§"/>
            </a:pPr>
            <a:r>
              <a:rPr lang="en-US" b="1" dirty="0" err="1"/>
              <a:t>MeS</a:t>
            </a:r>
            <a:r>
              <a:rPr lang="en-US" b="1" dirty="0"/>
              <a:t> play a crucial role in several Industrial processes </a:t>
            </a:r>
          </a:p>
          <a:p>
            <a:pPr marL="457200" lvl="1" indent="0">
              <a:buClr>
                <a:srgbClr val="92D050"/>
              </a:buClr>
              <a:buNone/>
            </a:pPr>
            <a:r>
              <a:rPr lang="en-US" sz="2800" i="1" dirty="0"/>
              <a:t>e.g. fuel refineries, hydro-processing, fuel cells</a:t>
            </a:r>
            <a:endParaRPr lang="en-US" sz="2800" dirty="0"/>
          </a:p>
          <a:p>
            <a:pPr>
              <a:buClr>
                <a:srgbClr val="92D050"/>
              </a:buClr>
              <a:buFont typeface="Wingdings" panose="05000000000000000000" pitchFamily="2" charset="2"/>
              <a:buChar char="§"/>
            </a:pPr>
            <a:r>
              <a:rPr lang="en-US" b="1" dirty="0"/>
              <a:t>Nanoscale </a:t>
            </a:r>
            <a:r>
              <a:rPr lang="en-US" b="1" dirty="0" err="1"/>
              <a:t>MeS</a:t>
            </a:r>
            <a:r>
              <a:rPr lang="en-US" b="1" dirty="0"/>
              <a:t> take on even more significance</a:t>
            </a:r>
          </a:p>
          <a:p>
            <a:pPr marL="457200" lvl="1" indent="0">
              <a:buClr>
                <a:srgbClr val="92D050"/>
              </a:buClr>
              <a:buNone/>
            </a:pPr>
            <a:r>
              <a:rPr lang="en-US" sz="2800" i="1" dirty="0"/>
              <a:t>e.g. cancer therapy, photocatalysis, optoelectronics, antimicrobial agents  </a:t>
            </a:r>
          </a:p>
          <a:p>
            <a:pPr>
              <a:buClr>
                <a:srgbClr val="92D050"/>
              </a:buClr>
              <a:buFont typeface="Wingdings" panose="05000000000000000000" pitchFamily="2" charset="2"/>
              <a:buChar char="§"/>
            </a:pPr>
            <a:endParaRPr lang="en-US" dirty="0"/>
          </a:p>
        </p:txBody>
      </p:sp>
      <p:sp>
        <p:nvSpPr>
          <p:cNvPr id="9" name="Slide Number Placeholder 8">
            <a:extLst>
              <a:ext uri="{FF2B5EF4-FFF2-40B4-BE49-F238E27FC236}">
                <a16:creationId xmlns:a16="http://schemas.microsoft.com/office/drawing/2014/main" id="{5814D6D7-EBFE-8E01-5F05-2306FB181ACE}"/>
              </a:ext>
            </a:extLst>
          </p:cNvPr>
          <p:cNvSpPr>
            <a:spLocks noGrp="1"/>
          </p:cNvSpPr>
          <p:nvPr>
            <p:ph type="sldNum" sz="quarter" idx="12"/>
          </p:nvPr>
        </p:nvSpPr>
        <p:spPr>
          <a:xfrm>
            <a:off x="9277840" y="6357143"/>
            <a:ext cx="2743200" cy="365125"/>
          </a:xfrm>
        </p:spPr>
        <p:txBody>
          <a:bodyPr/>
          <a:lstStyle/>
          <a:p>
            <a:fld id="{D85F53FA-F3BD-439A-9C7D-11AF7DE498E3}" type="slidenum">
              <a:rPr lang="en-GB" smtClean="0"/>
              <a:t>5</a:t>
            </a:fld>
            <a:endParaRPr lang="en-GB" dirty="0"/>
          </a:p>
        </p:txBody>
      </p:sp>
      <p:pic>
        <p:nvPicPr>
          <p:cNvPr id="4" name="Picture 3">
            <a:extLst>
              <a:ext uri="{FF2B5EF4-FFF2-40B4-BE49-F238E27FC236}">
                <a16:creationId xmlns:a16="http://schemas.microsoft.com/office/drawing/2014/main" id="{9F0D5E42-05C6-BBC0-CC69-F28DB10598B5}"/>
              </a:ext>
            </a:extLst>
          </p:cNvPr>
          <p:cNvPicPr>
            <a:picLocks noChangeAspect="1"/>
          </p:cNvPicPr>
          <p:nvPr/>
        </p:nvPicPr>
        <p:blipFill>
          <a:blip r:embed="rId4"/>
          <a:stretch>
            <a:fillRect/>
          </a:stretch>
        </p:blipFill>
        <p:spPr>
          <a:xfrm>
            <a:off x="576138" y="1936893"/>
            <a:ext cx="2375301" cy="2259649"/>
          </a:xfrm>
          <a:prstGeom prst="rect">
            <a:avLst/>
          </a:prstGeom>
        </p:spPr>
      </p:pic>
      <p:grpSp>
        <p:nvGrpSpPr>
          <p:cNvPr id="25" name="Group 24">
            <a:extLst>
              <a:ext uri="{FF2B5EF4-FFF2-40B4-BE49-F238E27FC236}">
                <a16:creationId xmlns:a16="http://schemas.microsoft.com/office/drawing/2014/main" id="{FB7DB49B-91E6-A2BA-7AAB-95EA40F69F15}"/>
              </a:ext>
            </a:extLst>
          </p:cNvPr>
          <p:cNvGrpSpPr/>
          <p:nvPr/>
        </p:nvGrpSpPr>
        <p:grpSpPr>
          <a:xfrm>
            <a:off x="170960" y="4844090"/>
            <a:ext cx="11398285" cy="1540664"/>
            <a:chOff x="176639" y="5259988"/>
            <a:chExt cx="11398285" cy="1540664"/>
          </a:xfrm>
        </p:grpSpPr>
        <p:pic>
          <p:nvPicPr>
            <p:cNvPr id="6" name="Picture 2" descr="Refinería de petróleo | Vector Premium">
              <a:extLst>
                <a:ext uri="{FF2B5EF4-FFF2-40B4-BE49-F238E27FC236}">
                  <a16:creationId xmlns:a16="http://schemas.microsoft.com/office/drawing/2014/main" id="{FACACB67-A5CE-5C57-CE9F-B17D96D373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916" y="5259988"/>
              <a:ext cx="1160769" cy="1240002"/>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51">
              <a:extLst>
                <a:ext uri="{FF2B5EF4-FFF2-40B4-BE49-F238E27FC236}">
                  <a16:creationId xmlns:a16="http://schemas.microsoft.com/office/drawing/2014/main" id="{4093A6E5-FBE5-A654-E46F-543BC9A632C4}"/>
                </a:ext>
              </a:extLst>
            </p:cNvPr>
            <p:cNvSpPr txBox="1"/>
            <p:nvPr/>
          </p:nvSpPr>
          <p:spPr>
            <a:xfrm>
              <a:off x="176639" y="6455216"/>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fuel refineries</a:t>
              </a:r>
              <a:endParaRPr lang="zh-CN" altLang="en-US" sz="1400" dirty="0">
                <a:latin typeface="Times New Roman" panose="02020603050405020304" pitchFamily="18" charset="0"/>
                <a:cs typeface="Times New Roman" panose="02020603050405020304" pitchFamily="18" charset="0"/>
              </a:endParaRPr>
            </a:p>
          </p:txBody>
        </p:sp>
        <p:sp>
          <p:nvSpPr>
            <p:cNvPr id="11" name="文本框 54">
              <a:extLst>
                <a:ext uri="{FF2B5EF4-FFF2-40B4-BE49-F238E27FC236}">
                  <a16:creationId xmlns:a16="http://schemas.microsoft.com/office/drawing/2014/main" id="{11B66A62-D8B0-E158-919D-48E94A0990AC}"/>
                </a:ext>
              </a:extLst>
            </p:cNvPr>
            <p:cNvSpPr txBox="1"/>
            <p:nvPr/>
          </p:nvSpPr>
          <p:spPr>
            <a:xfrm>
              <a:off x="1564039" y="6455216"/>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hydro-processing</a:t>
              </a:r>
              <a:endParaRPr lang="zh-CN" altLang="en-US" sz="1400" dirty="0">
                <a:latin typeface="Times New Roman" panose="02020603050405020304" pitchFamily="18" charset="0"/>
                <a:cs typeface="Times New Roman" panose="02020603050405020304" pitchFamily="18" charset="0"/>
              </a:endParaRPr>
            </a:p>
          </p:txBody>
        </p:sp>
        <p:pic>
          <p:nvPicPr>
            <p:cNvPr id="12" name="图片 58">
              <a:extLst>
                <a:ext uri="{FF2B5EF4-FFF2-40B4-BE49-F238E27FC236}">
                  <a16:creationId xmlns:a16="http://schemas.microsoft.com/office/drawing/2014/main" id="{AF094BB3-CF18-91E6-2856-0AD3103E62E3}"/>
                </a:ext>
              </a:extLst>
            </p:cNvPr>
            <p:cNvPicPr>
              <a:picLocks noChangeAspect="1"/>
            </p:cNvPicPr>
            <p:nvPr/>
          </p:nvPicPr>
          <p:blipFill>
            <a:blip r:embed="rId6"/>
            <a:stretch>
              <a:fillRect/>
            </a:stretch>
          </p:blipFill>
          <p:spPr>
            <a:xfrm>
              <a:off x="1727675" y="5266029"/>
              <a:ext cx="1223764" cy="1236728"/>
            </a:xfrm>
            <a:prstGeom prst="rect">
              <a:avLst/>
            </a:prstGeom>
          </p:spPr>
        </p:pic>
        <p:pic>
          <p:nvPicPr>
            <p:cNvPr id="14" name="图片 60">
              <a:extLst>
                <a:ext uri="{FF2B5EF4-FFF2-40B4-BE49-F238E27FC236}">
                  <a16:creationId xmlns:a16="http://schemas.microsoft.com/office/drawing/2014/main" id="{37AAF6A2-AC6A-98C7-E8FC-E633C51F6FDA}"/>
                </a:ext>
              </a:extLst>
            </p:cNvPr>
            <p:cNvPicPr>
              <a:picLocks noChangeAspect="1"/>
            </p:cNvPicPr>
            <p:nvPr/>
          </p:nvPicPr>
          <p:blipFill>
            <a:blip r:embed="rId7"/>
            <a:stretch>
              <a:fillRect/>
            </a:stretch>
          </p:blipFill>
          <p:spPr>
            <a:xfrm>
              <a:off x="3085429" y="5266029"/>
              <a:ext cx="1143671" cy="1226846"/>
            </a:xfrm>
            <a:prstGeom prst="rect">
              <a:avLst/>
            </a:prstGeom>
          </p:spPr>
        </p:pic>
        <p:sp>
          <p:nvSpPr>
            <p:cNvPr id="15" name="文本框 61">
              <a:extLst>
                <a:ext uri="{FF2B5EF4-FFF2-40B4-BE49-F238E27FC236}">
                  <a16:creationId xmlns:a16="http://schemas.microsoft.com/office/drawing/2014/main" id="{7F19B6E8-452C-0C9B-C9A2-702D44913B4D}"/>
                </a:ext>
              </a:extLst>
            </p:cNvPr>
            <p:cNvSpPr txBox="1"/>
            <p:nvPr/>
          </p:nvSpPr>
          <p:spPr>
            <a:xfrm>
              <a:off x="2924125" y="6455216"/>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fuel cells</a:t>
              </a:r>
              <a:endParaRPr lang="zh-CN" altLang="en-US" sz="1400" dirty="0">
                <a:latin typeface="Times New Roman" panose="02020603050405020304" pitchFamily="18" charset="0"/>
                <a:cs typeface="Times New Roman" panose="02020603050405020304" pitchFamily="18" charset="0"/>
              </a:endParaRPr>
            </a:p>
          </p:txBody>
        </p:sp>
        <p:sp>
          <p:nvSpPr>
            <p:cNvPr id="17" name="文本框 62">
              <a:extLst>
                <a:ext uri="{FF2B5EF4-FFF2-40B4-BE49-F238E27FC236}">
                  <a16:creationId xmlns:a16="http://schemas.microsoft.com/office/drawing/2014/main" id="{1698B0BB-480C-60AC-559F-7B8008DC4ECF}"/>
                </a:ext>
              </a:extLst>
            </p:cNvPr>
            <p:cNvSpPr txBox="1"/>
            <p:nvPr/>
          </p:nvSpPr>
          <p:spPr>
            <a:xfrm>
              <a:off x="5837779" y="6480535"/>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photocatalysis</a:t>
              </a:r>
              <a:endParaRPr lang="zh-CN" altLang="en-US" sz="1400" dirty="0">
                <a:latin typeface="Times New Roman" panose="02020603050405020304" pitchFamily="18" charset="0"/>
                <a:cs typeface="Times New Roman" panose="02020603050405020304" pitchFamily="18" charset="0"/>
              </a:endParaRPr>
            </a:p>
          </p:txBody>
        </p:sp>
        <p:pic>
          <p:nvPicPr>
            <p:cNvPr id="18" name="图片 1029">
              <a:extLst>
                <a:ext uri="{FF2B5EF4-FFF2-40B4-BE49-F238E27FC236}">
                  <a16:creationId xmlns:a16="http://schemas.microsoft.com/office/drawing/2014/main" id="{95CCDB84-0A67-65A7-E993-80E5A08E8C91}"/>
                </a:ext>
              </a:extLst>
            </p:cNvPr>
            <p:cNvPicPr>
              <a:picLocks noChangeAspect="1"/>
            </p:cNvPicPr>
            <p:nvPr/>
          </p:nvPicPr>
          <p:blipFill rotWithShape="1">
            <a:blip r:embed="rId8"/>
            <a:srcRect r="2677"/>
            <a:stretch/>
          </p:blipFill>
          <p:spPr>
            <a:xfrm>
              <a:off x="4447846" y="5273199"/>
              <a:ext cx="1223765" cy="1244801"/>
            </a:xfrm>
            <a:prstGeom prst="rect">
              <a:avLst/>
            </a:prstGeom>
          </p:spPr>
        </p:pic>
        <p:sp>
          <p:nvSpPr>
            <p:cNvPr id="19" name="文本框 1030">
              <a:extLst>
                <a:ext uri="{FF2B5EF4-FFF2-40B4-BE49-F238E27FC236}">
                  <a16:creationId xmlns:a16="http://schemas.microsoft.com/office/drawing/2014/main" id="{94BA3DD7-B100-E524-39FA-DFEAD5B3AE3A}"/>
                </a:ext>
              </a:extLst>
            </p:cNvPr>
            <p:cNvSpPr txBox="1"/>
            <p:nvPr/>
          </p:nvSpPr>
          <p:spPr>
            <a:xfrm>
              <a:off x="4280914" y="6479920"/>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cancer therapy</a:t>
              </a:r>
              <a:endParaRPr lang="zh-CN" altLang="en-US" sz="1400" dirty="0">
                <a:latin typeface="Times New Roman" panose="02020603050405020304" pitchFamily="18" charset="0"/>
                <a:cs typeface="Times New Roman" panose="02020603050405020304" pitchFamily="18" charset="0"/>
              </a:endParaRPr>
            </a:p>
          </p:txBody>
        </p:sp>
        <p:pic>
          <p:nvPicPr>
            <p:cNvPr id="20" name="图片 1032">
              <a:extLst>
                <a:ext uri="{FF2B5EF4-FFF2-40B4-BE49-F238E27FC236}">
                  <a16:creationId xmlns:a16="http://schemas.microsoft.com/office/drawing/2014/main" id="{16375739-6F87-7723-11EC-510E275297FE}"/>
                </a:ext>
              </a:extLst>
            </p:cNvPr>
            <p:cNvPicPr>
              <a:picLocks noChangeAspect="1"/>
            </p:cNvPicPr>
            <p:nvPr/>
          </p:nvPicPr>
          <p:blipFill rotWithShape="1">
            <a:blip r:embed="rId9"/>
            <a:srcRect t="1821"/>
            <a:stretch/>
          </p:blipFill>
          <p:spPr>
            <a:xfrm>
              <a:off x="5816626" y="5282119"/>
              <a:ext cx="1492501" cy="1244801"/>
            </a:xfrm>
            <a:prstGeom prst="rect">
              <a:avLst/>
            </a:prstGeom>
          </p:spPr>
        </p:pic>
        <p:pic>
          <p:nvPicPr>
            <p:cNvPr id="21" name="图片 1034">
              <a:extLst>
                <a:ext uri="{FF2B5EF4-FFF2-40B4-BE49-F238E27FC236}">
                  <a16:creationId xmlns:a16="http://schemas.microsoft.com/office/drawing/2014/main" id="{78C4EA35-2D3D-71AF-0A55-8BF9BEFC4A81}"/>
                </a:ext>
              </a:extLst>
            </p:cNvPr>
            <p:cNvPicPr>
              <a:picLocks noChangeAspect="1"/>
            </p:cNvPicPr>
            <p:nvPr/>
          </p:nvPicPr>
          <p:blipFill rotWithShape="1">
            <a:blip r:embed="rId10"/>
            <a:srcRect l="6350" r="3752"/>
            <a:stretch/>
          </p:blipFill>
          <p:spPr>
            <a:xfrm>
              <a:off x="7440781" y="5298298"/>
              <a:ext cx="2164896" cy="1209138"/>
            </a:xfrm>
            <a:prstGeom prst="rect">
              <a:avLst/>
            </a:prstGeom>
          </p:spPr>
        </p:pic>
        <p:pic>
          <p:nvPicPr>
            <p:cNvPr id="22" name="图片 1036">
              <a:extLst>
                <a:ext uri="{FF2B5EF4-FFF2-40B4-BE49-F238E27FC236}">
                  <a16:creationId xmlns:a16="http://schemas.microsoft.com/office/drawing/2014/main" id="{2AC9C43B-8C9D-F02D-E06A-AC2656958B4A}"/>
                </a:ext>
              </a:extLst>
            </p:cNvPr>
            <p:cNvPicPr>
              <a:picLocks noChangeAspect="1"/>
            </p:cNvPicPr>
            <p:nvPr/>
          </p:nvPicPr>
          <p:blipFill rotWithShape="1">
            <a:blip r:embed="rId11"/>
            <a:srcRect l="4398"/>
            <a:stretch/>
          </p:blipFill>
          <p:spPr>
            <a:xfrm>
              <a:off x="9855320" y="5290851"/>
              <a:ext cx="1545281" cy="1209139"/>
            </a:xfrm>
            <a:prstGeom prst="rect">
              <a:avLst/>
            </a:prstGeom>
          </p:spPr>
        </p:pic>
        <p:sp>
          <p:nvSpPr>
            <p:cNvPr id="23" name="文本框 1037">
              <a:extLst>
                <a:ext uri="{FF2B5EF4-FFF2-40B4-BE49-F238E27FC236}">
                  <a16:creationId xmlns:a16="http://schemas.microsoft.com/office/drawing/2014/main" id="{F1064BD8-A0C3-2CE4-694E-367EEB85170A}"/>
                </a:ext>
              </a:extLst>
            </p:cNvPr>
            <p:cNvSpPr txBox="1"/>
            <p:nvPr/>
          </p:nvSpPr>
          <p:spPr>
            <a:xfrm>
              <a:off x="7721728" y="6492875"/>
              <a:ext cx="1616363"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optoelectronics</a:t>
              </a:r>
              <a:endParaRPr lang="zh-CN" altLang="en-US" sz="1400" dirty="0">
                <a:latin typeface="Times New Roman" panose="02020603050405020304" pitchFamily="18" charset="0"/>
                <a:cs typeface="Times New Roman" panose="02020603050405020304" pitchFamily="18" charset="0"/>
              </a:endParaRPr>
            </a:p>
          </p:txBody>
        </p:sp>
        <p:sp>
          <p:nvSpPr>
            <p:cNvPr id="24" name="文本框 1038">
              <a:extLst>
                <a:ext uri="{FF2B5EF4-FFF2-40B4-BE49-F238E27FC236}">
                  <a16:creationId xmlns:a16="http://schemas.microsoft.com/office/drawing/2014/main" id="{4AC71B27-9DB5-9907-6B1A-6FFA290A51B8}"/>
                </a:ext>
              </a:extLst>
            </p:cNvPr>
            <p:cNvSpPr txBox="1"/>
            <p:nvPr/>
          </p:nvSpPr>
          <p:spPr>
            <a:xfrm>
              <a:off x="9735314" y="6479919"/>
              <a:ext cx="1839610" cy="307777"/>
            </a:xfrm>
            <a:prstGeom prst="rect">
              <a:avLst/>
            </a:prstGeom>
            <a:noFill/>
          </p:spPr>
          <p:txBody>
            <a:bodyPr wrap="square" rtlCol="0">
              <a:spAutoFit/>
            </a:bodyPr>
            <a:lstStyle/>
            <a:p>
              <a:pPr algn="ctr"/>
              <a:r>
                <a:rPr lang="en-US" altLang="zh-CN" sz="1400" dirty="0">
                  <a:latin typeface="Times New Roman" panose="02020603050405020304" pitchFamily="18" charset="0"/>
                  <a:cs typeface="Times New Roman" panose="02020603050405020304" pitchFamily="18" charset="0"/>
                </a:rPr>
                <a:t>antimicrobial agents</a:t>
              </a:r>
              <a:endParaRPr lang="zh-CN" altLang="en-US" sz="14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14801700"/>
      </p:ext>
    </p:extLst>
  </p:cSld>
  <p:clrMapOvr>
    <a:masterClrMapping/>
  </p:clrMapOvr>
  <mc:AlternateContent xmlns:mc="http://schemas.openxmlformats.org/markup-compatibility/2006" xmlns:p14="http://schemas.microsoft.com/office/powerpoint/2010/main">
    <mc:Choice Requires="p14">
      <p:transition spd="slow" p14:dur="2000" advTm="48628"/>
    </mc:Choice>
    <mc:Fallback xmlns="">
      <p:transition spd="slow" advTm="4862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711452" y="0"/>
            <a:ext cx="8008088" cy="1325563"/>
          </a:xfrm>
        </p:spPr>
        <p:txBody>
          <a:bodyPr>
            <a:normAutofit/>
          </a:bodyPr>
          <a:lstStyle/>
          <a:p>
            <a:r>
              <a:rPr lang="en-HK" b="1" dirty="0">
                <a:latin typeface="Candara" panose="020E0502030303020204" pitchFamily="34" charset="0"/>
              </a:rPr>
              <a:t>Commercial </a:t>
            </a:r>
            <a:r>
              <a:rPr lang="en-HK" b="1" dirty="0" err="1">
                <a:latin typeface="Candara" panose="020E0502030303020204" pitchFamily="34" charset="0"/>
              </a:rPr>
              <a:t>MeS</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1825625"/>
            <a:ext cx="4997067" cy="4351338"/>
          </a:xfrm>
        </p:spPr>
        <p:txBody>
          <a:bodyPr>
            <a:normAutofit/>
          </a:bodyPr>
          <a:lstStyle/>
          <a:p>
            <a:pPr>
              <a:buClr>
                <a:srgbClr val="92D050"/>
              </a:buClr>
              <a:buFont typeface="Wingdings" panose="05000000000000000000" pitchFamily="2" charset="2"/>
              <a:buChar char="§"/>
            </a:pPr>
            <a:r>
              <a:rPr lang="en-HK" dirty="0"/>
              <a:t>M</a:t>
            </a:r>
            <a:r>
              <a:rPr lang="en-HK" dirty="0">
                <a:effectLst/>
              </a:rPr>
              <a:t>etal sulphides are generally synthesized through methods including:</a:t>
            </a:r>
          </a:p>
          <a:p>
            <a:pPr lvl="4">
              <a:buClr>
                <a:srgbClr val="92D050"/>
              </a:buClr>
              <a:buFont typeface="Courier New" panose="02070309020205020404" pitchFamily="49" charset="0"/>
              <a:buChar char="o"/>
            </a:pPr>
            <a:r>
              <a:rPr lang="en-HK" i="1" dirty="0">
                <a:effectLst/>
              </a:rPr>
              <a:t>high gravity</a:t>
            </a:r>
          </a:p>
          <a:p>
            <a:pPr lvl="4">
              <a:buClr>
                <a:srgbClr val="92D050"/>
              </a:buClr>
              <a:buFont typeface="Courier New" panose="02070309020205020404" pitchFamily="49" charset="0"/>
              <a:buChar char="o"/>
            </a:pPr>
            <a:r>
              <a:rPr lang="en-HK" i="1" dirty="0">
                <a:effectLst/>
              </a:rPr>
              <a:t>chemical baths</a:t>
            </a:r>
          </a:p>
          <a:p>
            <a:pPr lvl="4">
              <a:buClr>
                <a:srgbClr val="92D050"/>
              </a:buClr>
              <a:buFont typeface="Courier New" panose="02070309020205020404" pitchFamily="49" charset="0"/>
              <a:buChar char="o"/>
            </a:pPr>
            <a:r>
              <a:rPr lang="el-GR" i="1" dirty="0">
                <a:effectLst/>
              </a:rPr>
              <a:t>γ </a:t>
            </a:r>
            <a:r>
              <a:rPr lang="en-US" i="1" dirty="0">
                <a:effectLst/>
              </a:rPr>
              <a:t> </a:t>
            </a:r>
            <a:r>
              <a:rPr lang="en-HK" i="1" dirty="0">
                <a:effectLst/>
              </a:rPr>
              <a:t>radiation</a:t>
            </a:r>
          </a:p>
          <a:p>
            <a:pPr lvl="4">
              <a:buClr>
                <a:srgbClr val="92D050"/>
              </a:buClr>
              <a:buFont typeface="Courier New" panose="02070309020205020404" pitchFamily="49" charset="0"/>
              <a:buChar char="o"/>
            </a:pPr>
            <a:r>
              <a:rPr lang="en-HK" i="1" dirty="0">
                <a:effectLst/>
              </a:rPr>
              <a:t>pyrolysis</a:t>
            </a:r>
          </a:p>
          <a:p>
            <a:pPr lvl="4">
              <a:buClr>
                <a:srgbClr val="92D050"/>
              </a:buClr>
              <a:buFont typeface="Courier New" panose="02070309020205020404" pitchFamily="49" charset="0"/>
              <a:buChar char="o"/>
            </a:pPr>
            <a:r>
              <a:rPr lang="en-HK" i="1" dirty="0">
                <a:effectLst/>
              </a:rPr>
              <a:t>thermolysis</a:t>
            </a:r>
          </a:p>
          <a:p>
            <a:pPr>
              <a:buClr>
                <a:srgbClr val="92D050"/>
              </a:buClr>
              <a:buFont typeface="Wingdings" panose="05000000000000000000" pitchFamily="2" charset="2"/>
              <a:buChar char="§"/>
            </a:pPr>
            <a:r>
              <a:rPr lang="en-HK" dirty="0">
                <a:effectLst/>
              </a:rPr>
              <a:t>High temperature and pressure are essential </a:t>
            </a:r>
          </a:p>
          <a:p>
            <a:pPr>
              <a:buClr>
                <a:srgbClr val="92D050"/>
              </a:buClr>
              <a:buFont typeface="Wingdings" panose="05000000000000000000" pitchFamily="2" charset="2"/>
              <a:buChar char="§"/>
            </a:pPr>
            <a:r>
              <a:rPr lang="en-HK" dirty="0"/>
              <a:t>Use hazardous chemicals </a:t>
            </a:r>
          </a:p>
          <a:p>
            <a:endParaRPr lang="en-HK" dirty="0"/>
          </a:p>
        </p:txBody>
      </p:sp>
      <p:sp>
        <p:nvSpPr>
          <p:cNvPr id="10" name="TextBox 9">
            <a:extLst>
              <a:ext uri="{FF2B5EF4-FFF2-40B4-BE49-F238E27FC236}">
                <a16:creationId xmlns:a16="http://schemas.microsoft.com/office/drawing/2014/main" id="{D5E800FC-A77E-34B0-D8D8-D859486D3C1F}"/>
              </a:ext>
            </a:extLst>
          </p:cNvPr>
          <p:cNvSpPr txBox="1"/>
          <p:nvPr/>
        </p:nvSpPr>
        <p:spPr>
          <a:xfrm>
            <a:off x="6743700" y="5442768"/>
            <a:ext cx="5448300" cy="830997"/>
          </a:xfrm>
          <a:prstGeom prst="rect">
            <a:avLst/>
          </a:prstGeom>
          <a:noFill/>
        </p:spPr>
        <p:txBody>
          <a:bodyPr wrap="square">
            <a:spAutoFit/>
          </a:bodyPr>
          <a:lstStyle/>
          <a:p>
            <a:r>
              <a:rPr lang="en-HK" sz="1200" dirty="0"/>
              <a:t>Sources: </a:t>
            </a:r>
          </a:p>
          <a:p>
            <a:r>
              <a:rPr lang="en-HK" sz="1200" dirty="0"/>
              <a:t>Huerta-Flores et al., 2018.  J Mater Sci: Mater Electron 29, 11613–11626.</a:t>
            </a:r>
            <a:r>
              <a:rPr lang="en-HK" sz="1200" b="0" i="0" u="none" strike="noStrike" dirty="0">
                <a:solidFill>
                  <a:srgbClr val="1F1F1F"/>
                </a:solidFill>
                <a:effectLst/>
                <a:latin typeface="ElsevierSans"/>
              </a:rPr>
              <a:t> </a:t>
            </a:r>
          </a:p>
          <a:p>
            <a:r>
              <a:rPr lang="en-HK" sz="1200" b="0" i="0" u="none" strike="noStrike" dirty="0">
                <a:solidFill>
                  <a:srgbClr val="1F1F1F"/>
                </a:solidFill>
                <a:effectLst/>
                <a:latin typeface="ElsevierSans"/>
              </a:rPr>
              <a:t>Sivakumar et al., 2017. Journal of Colloid and Interface </a:t>
            </a:r>
            <a:r>
              <a:rPr lang="en-HK" sz="1200" b="0" i="0" u="none" strike="noStrike" dirty="0">
                <a:effectLst/>
                <a:latin typeface="ElsevierSans"/>
              </a:rPr>
              <a:t>Science</a:t>
            </a:r>
            <a:r>
              <a:rPr lang="en-HK" sz="1200" dirty="0">
                <a:latin typeface="ElsevierSans"/>
              </a:rPr>
              <a:t> </a:t>
            </a:r>
            <a:r>
              <a:rPr lang="en-HK" sz="1200" b="0" i="0" u="none" strike="noStrike" dirty="0">
                <a:effectLst/>
                <a:latin typeface="ElsevierSans"/>
              </a:rPr>
              <a:t>490</a:t>
            </a:r>
            <a:r>
              <a:rPr lang="en-HK" sz="1200" b="0" i="0" dirty="0">
                <a:solidFill>
                  <a:srgbClr val="1F1F1F"/>
                </a:solidFill>
                <a:effectLst/>
                <a:latin typeface="ElsevierSans"/>
              </a:rPr>
              <a:t>, Pages 719-726</a:t>
            </a:r>
          </a:p>
          <a:p>
            <a:endParaRPr lang="en-US" sz="1200" dirty="0"/>
          </a:p>
        </p:txBody>
      </p:sp>
      <p:pic>
        <p:nvPicPr>
          <p:cNvPr id="35" name="Picture 34">
            <a:extLst>
              <a:ext uri="{FF2B5EF4-FFF2-40B4-BE49-F238E27FC236}">
                <a16:creationId xmlns:a16="http://schemas.microsoft.com/office/drawing/2014/main" id="{D1D21DD7-9F5D-854A-1EB6-96E4FB05F220}"/>
              </a:ext>
            </a:extLst>
          </p:cNvPr>
          <p:cNvPicPr>
            <a:picLocks noChangeAspect="1"/>
          </p:cNvPicPr>
          <p:nvPr/>
        </p:nvPicPr>
        <p:blipFill>
          <a:blip r:embed="rId4"/>
          <a:stretch>
            <a:fillRect/>
          </a:stretch>
        </p:blipFill>
        <p:spPr>
          <a:xfrm>
            <a:off x="5148680" y="2449035"/>
            <a:ext cx="6923839" cy="2370323"/>
          </a:xfrm>
          <a:prstGeom prst="rect">
            <a:avLst/>
          </a:prstGeom>
        </p:spPr>
      </p:pic>
    </p:spTree>
    <p:extLst>
      <p:ext uri="{BB962C8B-B14F-4D97-AF65-F5344CB8AC3E}">
        <p14:creationId xmlns:p14="http://schemas.microsoft.com/office/powerpoint/2010/main" val="114299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199" y="-50874"/>
            <a:ext cx="8008088" cy="1325563"/>
          </a:xfrm>
        </p:spPr>
        <p:txBody>
          <a:bodyPr>
            <a:normAutofit/>
          </a:bodyPr>
          <a:lstStyle/>
          <a:p>
            <a:r>
              <a:rPr lang="en-US" sz="4000" b="1" dirty="0">
                <a:latin typeface="Candara" panose="020E0502030303020204" pitchFamily="34" charset="0"/>
              </a:rPr>
              <a:t>Bio-produced </a:t>
            </a:r>
            <a:r>
              <a:rPr lang="en-US" sz="4000" b="1" dirty="0" err="1">
                <a:latin typeface="Candara" panose="020E0502030303020204" pitchFamily="34" charset="0"/>
              </a:rPr>
              <a:t>MeS</a:t>
            </a:r>
            <a:endParaRPr lang="en-US" sz="4000"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199" y="2055813"/>
            <a:ext cx="8167800" cy="4121150"/>
          </a:xfrm>
        </p:spPr>
        <p:txBody>
          <a:bodyPr/>
          <a:lstStyle/>
          <a:p>
            <a:pPr marL="0" indent="0">
              <a:buNone/>
            </a:pPr>
            <a:r>
              <a:rPr lang="en-US" dirty="0"/>
              <a:t>T</a:t>
            </a:r>
            <a:r>
              <a:rPr lang="en-HK" sz="2800" dirty="0">
                <a:effectLst/>
              </a:rPr>
              <a:t>he biological production of metal sulphides is a safe, cost-effective and environmentally-friendly synthesis method. </a:t>
            </a:r>
          </a:p>
          <a:p>
            <a:endParaRPr lang="en-HK" dirty="0"/>
          </a:p>
          <a:p>
            <a:pPr marL="457200" lvl="1" indent="0">
              <a:buNone/>
            </a:pPr>
            <a:r>
              <a:rPr lang="en-HK" dirty="0">
                <a:effectLst/>
              </a:rPr>
              <a:t>For instance, </a:t>
            </a:r>
            <a:r>
              <a:rPr lang="en-HK" dirty="0">
                <a:solidFill>
                  <a:srgbClr val="0070C0"/>
                </a:solidFill>
                <a:effectLst/>
              </a:rPr>
              <a:t>cadmium sulphide (</a:t>
            </a:r>
            <a:r>
              <a:rPr lang="en-HK" dirty="0" err="1">
                <a:solidFill>
                  <a:srgbClr val="0070C0"/>
                </a:solidFill>
                <a:effectLst/>
              </a:rPr>
              <a:t>CdS</a:t>
            </a:r>
            <a:r>
              <a:rPr lang="en-HK" dirty="0">
                <a:solidFill>
                  <a:srgbClr val="0070C0"/>
                </a:solidFill>
                <a:effectLst/>
              </a:rPr>
              <a:t>) nanoparticles </a:t>
            </a:r>
            <a:r>
              <a:rPr lang="en-HK" dirty="0">
                <a:effectLst/>
              </a:rPr>
              <a:t>can be intracellularly synthesized by </a:t>
            </a:r>
            <a:r>
              <a:rPr lang="en-HK" dirty="0">
                <a:solidFill>
                  <a:srgbClr val="0070C0"/>
                </a:solidFill>
                <a:effectLst/>
              </a:rPr>
              <a:t>photosynthetic bacterium</a:t>
            </a:r>
            <a:r>
              <a:rPr lang="en-HK" dirty="0">
                <a:effectLst/>
              </a:rPr>
              <a:t> </a:t>
            </a:r>
            <a:r>
              <a:rPr lang="en-HK" i="1" dirty="0" err="1">
                <a:effectLst/>
              </a:rPr>
              <a:t>Rhodopseudomonas</a:t>
            </a:r>
            <a:r>
              <a:rPr lang="en-HK" i="1" dirty="0">
                <a:effectLst/>
              </a:rPr>
              <a:t> palustris</a:t>
            </a:r>
            <a:r>
              <a:rPr lang="en-HK" dirty="0">
                <a:effectLst/>
              </a:rPr>
              <a:t> and </a:t>
            </a:r>
            <a:r>
              <a:rPr lang="en-HK" i="1" dirty="0">
                <a:effectLst/>
              </a:rPr>
              <a:t>E. coli </a:t>
            </a:r>
            <a:r>
              <a:rPr lang="en-HK" dirty="0">
                <a:effectLst/>
              </a:rPr>
              <a:t>are also capable of producing intracellular </a:t>
            </a:r>
            <a:r>
              <a:rPr lang="en-HK" dirty="0" err="1">
                <a:effectLst/>
              </a:rPr>
              <a:t>CdS</a:t>
            </a:r>
            <a:r>
              <a:rPr lang="en-HK" dirty="0">
                <a:effectLst/>
              </a:rPr>
              <a:t> nanocrystals.</a:t>
            </a:r>
          </a:p>
          <a:p>
            <a:endParaRPr lang="en-US" dirty="0"/>
          </a:p>
        </p:txBody>
      </p:sp>
      <p:sp>
        <p:nvSpPr>
          <p:cNvPr id="7" name="TextBox 6">
            <a:extLst>
              <a:ext uri="{FF2B5EF4-FFF2-40B4-BE49-F238E27FC236}">
                <a16:creationId xmlns:a16="http://schemas.microsoft.com/office/drawing/2014/main" id="{9B09D649-B403-76C9-297B-C77EBC892931}"/>
              </a:ext>
            </a:extLst>
          </p:cNvPr>
          <p:cNvSpPr txBox="1"/>
          <p:nvPr/>
        </p:nvSpPr>
        <p:spPr>
          <a:xfrm>
            <a:off x="914963" y="5925210"/>
            <a:ext cx="6933637" cy="646331"/>
          </a:xfrm>
          <a:prstGeom prst="rect">
            <a:avLst/>
          </a:prstGeom>
          <a:noFill/>
        </p:spPr>
        <p:txBody>
          <a:bodyPr wrap="square">
            <a:spAutoFit/>
          </a:bodyPr>
          <a:lstStyle/>
          <a:p>
            <a:r>
              <a:rPr lang="en-HK" sz="1200" b="0" i="0" dirty="0">
                <a:solidFill>
                  <a:srgbClr val="1F1F1F"/>
                </a:solidFill>
                <a:effectLst/>
                <a:latin typeface="ElsevierGulliver"/>
              </a:rPr>
              <a:t>Sources: </a:t>
            </a:r>
          </a:p>
          <a:p>
            <a:r>
              <a:rPr lang="en-HK" sz="1200" dirty="0"/>
              <a:t>Zhang, L., et al., 2011. Journal of Nanoscience and Nanotechnology, 11(3), 2202-2207.</a:t>
            </a:r>
          </a:p>
          <a:p>
            <a:r>
              <a:rPr lang="en-HK" sz="1200" dirty="0"/>
              <a:t>Song, J. Y., et al., 2005. </a:t>
            </a:r>
            <a:r>
              <a:rPr lang="en-HK" sz="1200" dirty="0" err="1"/>
              <a:t>Angewandte</a:t>
            </a:r>
            <a:r>
              <a:rPr lang="en-HK" sz="1200" dirty="0"/>
              <a:t> </a:t>
            </a:r>
            <a:r>
              <a:rPr lang="en-HK" sz="1200" dirty="0" err="1"/>
              <a:t>Chemie</a:t>
            </a:r>
            <a:r>
              <a:rPr lang="en-HK" sz="1200" dirty="0"/>
              <a:t> International Edition, 44(14), 2154-2157.</a:t>
            </a:r>
          </a:p>
        </p:txBody>
      </p:sp>
      <p:grpSp>
        <p:nvGrpSpPr>
          <p:cNvPr id="17" name="Group 16">
            <a:extLst>
              <a:ext uri="{FF2B5EF4-FFF2-40B4-BE49-F238E27FC236}">
                <a16:creationId xmlns:a16="http://schemas.microsoft.com/office/drawing/2014/main" id="{073E343A-9C72-5340-D38E-6D3DE5D899E4}"/>
              </a:ext>
            </a:extLst>
          </p:cNvPr>
          <p:cNvGrpSpPr/>
          <p:nvPr/>
        </p:nvGrpSpPr>
        <p:grpSpPr>
          <a:xfrm>
            <a:off x="9215673" y="3812548"/>
            <a:ext cx="2552700" cy="1421195"/>
            <a:chOff x="7661313" y="4463020"/>
            <a:chExt cx="2552700" cy="1421195"/>
          </a:xfrm>
        </p:grpSpPr>
        <p:sp>
          <p:nvSpPr>
            <p:cNvPr id="10" name="Rounded Rectangle 9">
              <a:extLst>
                <a:ext uri="{FF2B5EF4-FFF2-40B4-BE49-F238E27FC236}">
                  <a16:creationId xmlns:a16="http://schemas.microsoft.com/office/drawing/2014/main" id="{E63A2845-87DA-429D-F3CC-A4DA4F473C6D}"/>
                </a:ext>
              </a:extLst>
            </p:cNvPr>
            <p:cNvSpPr/>
            <p:nvPr/>
          </p:nvSpPr>
          <p:spPr>
            <a:xfrm>
              <a:off x="7661313" y="5255142"/>
              <a:ext cx="2552700" cy="629073"/>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sz="2000" i="1" dirty="0" err="1"/>
                <a:t>Rhodopseudomonas</a:t>
              </a:r>
              <a:endParaRPr lang="en-US" sz="2000" i="1" dirty="0"/>
            </a:p>
          </p:txBody>
        </p:sp>
        <p:sp>
          <p:nvSpPr>
            <p:cNvPr id="11" name="Arc 10">
              <a:extLst>
                <a:ext uri="{FF2B5EF4-FFF2-40B4-BE49-F238E27FC236}">
                  <a16:creationId xmlns:a16="http://schemas.microsoft.com/office/drawing/2014/main" id="{32280354-C062-75D2-2101-7D39DA9BC8E9}"/>
                </a:ext>
              </a:extLst>
            </p:cNvPr>
            <p:cNvSpPr/>
            <p:nvPr/>
          </p:nvSpPr>
          <p:spPr>
            <a:xfrm>
              <a:off x="8751457" y="4463020"/>
              <a:ext cx="772703" cy="804959"/>
            </a:xfrm>
            <a:prstGeom prst="arc">
              <a:avLst>
                <a:gd name="adj1" fmla="val 281195"/>
                <a:gd name="adj2" fmla="val 10595001"/>
              </a:avLst>
            </a:prstGeom>
            <a:ln w="19050">
              <a:solidFill>
                <a:schemeClr val="tx1"/>
              </a:solidFill>
              <a:headEnd type="triangle" w="med" len="med"/>
              <a:tailEnd type="none" w="med" len="med"/>
              <a:extLst>
                <a:ext uri="{C807C97D-BFC1-408E-A445-0C87EB9F89A2}">
                  <ask:lineSketchStyleProps xmlns="" xmlns:ask="http://schemas.microsoft.com/office/drawing/2018/sketchyshapes" sd="3310840088">
                    <a:custGeom>
                      <a:avLst/>
                      <a:gdLst>
                        <a:gd name="connsiteX0" fmla="*/ 771512 w 772703"/>
                        <a:gd name="connsiteY0" fmla="*/ 434055 h 804959"/>
                        <a:gd name="connsiteX1" fmla="*/ 381890 w 772703"/>
                        <a:gd name="connsiteY1" fmla="*/ 804933 h 804959"/>
                        <a:gd name="connsiteX2" fmla="*/ 631 w 772703"/>
                        <a:gd name="connsiteY2" fmla="*/ 425508 h 804959"/>
                        <a:gd name="connsiteX3" fmla="*/ 386352 w 772703"/>
                        <a:gd name="connsiteY3" fmla="*/ 402480 h 804959"/>
                        <a:gd name="connsiteX4" fmla="*/ 771512 w 772703"/>
                        <a:gd name="connsiteY4" fmla="*/ 434055 h 804959"/>
                        <a:gd name="connsiteX0" fmla="*/ 771512 w 772703"/>
                        <a:gd name="connsiteY0" fmla="*/ 434055 h 804959"/>
                        <a:gd name="connsiteX1" fmla="*/ 381890 w 772703"/>
                        <a:gd name="connsiteY1" fmla="*/ 804933 h 804959"/>
                        <a:gd name="connsiteX2" fmla="*/ 631 w 772703"/>
                        <a:gd name="connsiteY2" fmla="*/ 425508 h 804959"/>
                      </a:gdLst>
                      <a:ahLst/>
                      <a:cxnLst>
                        <a:cxn ang="0">
                          <a:pos x="connsiteX0" y="connsiteY0"/>
                        </a:cxn>
                        <a:cxn ang="0">
                          <a:pos x="connsiteX1" y="connsiteY1"/>
                        </a:cxn>
                        <a:cxn ang="0">
                          <a:pos x="connsiteX2" y="connsiteY2"/>
                        </a:cxn>
                      </a:cxnLst>
                      <a:rect l="l" t="t" r="r" b="b"/>
                      <a:pathLst>
                        <a:path w="772703" h="804959" stroke="0" extrusionOk="0">
                          <a:moveTo>
                            <a:pt x="771512" y="434055"/>
                          </a:moveTo>
                          <a:cubicBezTo>
                            <a:pt x="774241" y="620290"/>
                            <a:pt x="618385" y="789345"/>
                            <a:pt x="381890" y="804933"/>
                          </a:cubicBezTo>
                          <a:cubicBezTo>
                            <a:pt x="137370" y="799881"/>
                            <a:pt x="2379" y="675926"/>
                            <a:pt x="631" y="425508"/>
                          </a:cubicBezTo>
                          <a:cubicBezTo>
                            <a:pt x="96697" y="399619"/>
                            <a:pt x="241610" y="417838"/>
                            <a:pt x="386352" y="402480"/>
                          </a:cubicBezTo>
                          <a:cubicBezTo>
                            <a:pt x="533523" y="375117"/>
                            <a:pt x="677297" y="463580"/>
                            <a:pt x="771512" y="434055"/>
                          </a:cubicBezTo>
                          <a:close/>
                        </a:path>
                        <a:path w="772703" h="804959" fill="none" extrusionOk="0">
                          <a:moveTo>
                            <a:pt x="771512" y="434055"/>
                          </a:moveTo>
                          <a:cubicBezTo>
                            <a:pt x="728600" y="686500"/>
                            <a:pt x="535613" y="823187"/>
                            <a:pt x="381890" y="804933"/>
                          </a:cubicBezTo>
                          <a:cubicBezTo>
                            <a:pt x="196876" y="853709"/>
                            <a:pt x="23791" y="648974"/>
                            <a:pt x="631" y="425508"/>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Arc 11">
              <a:extLst>
                <a:ext uri="{FF2B5EF4-FFF2-40B4-BE49-F238E27FC236}">
                  <a16:creationId xmlns:a16="http://schemas.microsoft.com/office/drawing/2014/main" id="{D1E3BFCF-B38C-CDC0-C908-F13EED89AC2B}"/>
                </a:ext>
              </a:extLst>
            </p:cNvPr>
            <p:cNvSpPr/>
            <p:nvPr/>
          </p:nvSpPr>
          <p:spPr>
            <a:xfrm>
              <a:off x="8554138" y="4463020"/>
              <a:ext cx="1167340" cy="804960"/>
            </a:xfrm>
            <a:prstGeom prst="arc">
              <a:avLst>
                <a:gd name="adj1" fmla="val 5470959"/>
                <a:gd name="adj2" fmla="val 10595001"/>
              </a:avLst>
            </a:prstGeom>
            <a:ln w="19050">
              <a:solidFill>
                <a:schemeClr val="tx1"/>
              </a:solidFill>
              <a:extLst>
                <a:ext uri="{C807C97D-BFC1-408E-A445-0C87EB9F89A2}">
                  <ask:lineSketchStyleProps xmlns="" xmlns:ask="http://schemas.microsoft.com/office/drawing/2018/sketchyshapes" sd="1219033472">
                    <a:custGeom>
                      <a:avLst/>
                      <a:gdLst>
                        <a:gd name="connsiteX0" fmla="*/ 575362 w 1167340"/>
                        <a:gd name="connsiteY0" fmla="*/ 804919 h 804960"/>
                        <a:gd name="connsiteX1" fmla="*/ 2175 w 1167340"/>
                        <a:gd name="connsiteY1" fmla="*/ 437197 h 804960"/>
                        <a:gd name="connsiteX2" fmla="*/ 583670 w 1167340"/>
                        <a:gd name="connsiteY2" fmla="*/ 402480 h 804960"/>
                        <a:gd name="connsiteX3" fmla="*/ 575362 w 1167340"/>
                        <a:gd name="connsiteY3" fmla="*/ 804919 h 804960"/>
                        <a:gd name="connsiteX0" fmla="*/ 575362 w 1167340"/>
                        <a:gd name="connsiteY0" fmla="*/ 804919 h 804960"/>
                        <a:gd name="connsiteX1" fmla="*/ 2175 w 1167340"/>
                        <a:gd name="connsiteY1" fmla="*/ 437197 h 804960"/>
                      </a:gdLst>
                      <a:ahLst/>
                      <a:cxnLst>
                        <a:cxn ang="0">
                          <a:pos x="connsiteX0" y="connsiteY0"/>
                        </a:cxn>
                        <a:cxn ang="0">
                          <a:pos x="connsiteX1" y="connsiteY1"/>
                        </a:cxn>
                      </a:cxnLst>
                      <a:rect l="l" t="t" r="r" b="b"/>
                      <a:pathLst>
                        <a:path w="1167340" h="804960" stroke="0" extrusionOk="0">
                          <a:moveTo>
                            <a:pt x="575362" y="804919"/>
                          </a:moveTo>
                          <a:cubicBezTo>
                            <a:pt x="242636" y="781559"/>
                            <a:pt x="-1179" y="654018"/>
                            <a:pt x="2175" y="437197"/>
                          </a:cubicBezTo>
                          <a:cubicBezTo>
                            <a:pt x="124194" y="405189"/>
                            <a:pt x="447456" y="430720"/>
                            <a:pt x="583670" y="402480"/>
                          </a:cubicBezTo>
                          <a:cubicBezTo>
                            <a:pt x="621809" y="562654"/>
                            <a:pt x="562457" y="710227"/>
                            <a:pt x="575362" y="804919"/>
                          </a:cubicBezTo>
                          <a:close/>
                        </a:path>
                        <a:path w="1167340" h="804960" fill="none" extrusionOk="0">
                          <a:moveTo>
                            <a:pt x="575362" y="804919"/>
                          </a:moveTo>
                          <a:cubicBezTo>
                            <a:pt x="301180" y="814134"/>
                            <a:pt x="60838" y="646951"/>
                            <a:pt x="2175" y="437197"/>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AD6D69BF-6FC2-458D-F95B-54BECF8BABE8}"/>
                </a:ext>
              </a:extLst>
            </p:cNvPr>
            <p:cNvSpPr txBox="1"/>
            <p:nvPr/>
          </p:nvSpPr>
          <p:spPr>
            <a:xfrm>
              <a:off x="7975158" y="4593062"/>
              <a:ext cx="546232" cy="369332"/>
            </a:xfrm>
            <a:prstGeom prst="rect">
              <a:avLst/>
            </a:prstGeom>
            <a:noFill/>
          </p:spPr>
          <p:txBody>
            <a:bodyPr wrap="square" rtlCol="0">
              <a:spAutoFit/>
            </a:bodyPr>
            <a:lstStyle/>
            <a:p>
              <a:pPr algn="r"/>
              <a:r>
                <a:rPr lang="en-US" dirty="0"/>
                <a:t>H</a:t>
              </a:r>
              <a:r>
                <a:rPr lang="en-US" baseline="-25000" dirty="0"/>
                <a:t>2</a:t>
              </a:r>
              <a:r>
                <a:rPr lang="en-US" dirty="0"/>
                <a:t>S</a:t>
              </a:r>
            </a:p>
          </p:txBody>
        </p:sp>
        <p:sp>
          <p:nvSpPr>
            <p:cNvPr id="15" name="TextBox 14">
              <a:extLst>
                <a:ext uri="{FF2B5EF4-FFF2-40B4-BE49-F238E27FC236}">
                  <a16:creationId xmlns:a16="http://schemas.microsoft.com/office/drawing/2014/main" id="{12804696-81A6-11B3-3EFD-66A301CD4C04}"/>
                </a:ext>
              </a:extLst>
            </p:cNvPr>
            <p:cNvSpPr txBox="1"/>
            <p:nvPr/>
          </p:nvSpPr>
          <p:spPr>
            <a:xfrm>
              <a:off x="8521390" y="4571054"/>
              <a:ext cx="653856" cy="369332"/>
            </a:xfrm>
            <a:prstGeom prst="rect">
              <a:avLst/>
            </a:prstGeom>
            <a:noFill/>
          </p:spPr>
          <p:txBody>
            <a:bodyPr wrap="square" rtlCol="0">
              <a:spAutoFit/>
            </a:bodyPr>
            <a:lstStyle/>
            <a:p>
              <a:pPr algn="r"/>
              <a:r>
                <a:rPr lang="en-US" dirty="0"/>
                <a:t>Cd</a:t>
              </a:r>
              <a:r>
                <a:rPr lang="en-US" baseline="30000" dirty="0"/>
                <a:t>2+</a:t>
              </a:r>
            </a:p>
          </p:txBody>
        </p:sp>
        <p:sp>
          <p:nvSpPr>
            <p:cNvPr id="16" name="TextBox 15">
              <a:extLst>
                <a:ext uri="{FF2B5EF4-FFF2-40B4-BE49-F238E27FC236}">
                  <a16:creationId xmlns:a16="http://schemas.microsoft.com/office/drawing/2014/main" id="{92A9ECE3-74D6-1A01-0FF2-8DDD44B80F34}"/>
                </a:ext>
              </a:extLst>
            </p:cNvPr>
            <p:cNvSpPr txBox="1"/>
            <p:nvPr/>
          </p:nvSpPr>
          <p:spPr>
            <a:xfrm>
              <a:off x="9311247" y="4557722"/>
              <a:ext cx="546232" cy="369332"/>
            </a:xfrm>
            <a:prstGeom prst="rect">
              <a:avLst/>
            </a:prstGeom>
            <a:noFill/>
          </p:spPr>
          <p:txBody>
            <a:bodyPr wrap="square" rtlCol="0">
              <a:spAutoFit/>
            </a:bodyPr>
            <a:lstStyle/>
            <a:p>
              <a:pPr algn="r"/>
              <a:r>
                <a:rPr lang="en-US" dirty="0" err="1"/>
                <a:t>CdS</a:t>
              </a:r>
              <a:endParaRPr lang="en-US" baseline="30000" dirty="0"/>
            </a:p>
          </p:txBody>
        </p:sp>
      </p:grpSp>
    </p:spTree>
    <p:extLst>
      <p:ext uri="{BB962C8B-B14F-4D97-AF65-F5344CB8AC3E}">
        <p14:creationId xmlns:p14="http://schemas.microsoft.com/office/powerpoint/2010/main" val="656133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907895" y="1622558"/>
            <a:ext cx="7201278" cy="1921916"/>
          </a:xfrm>
        </p:spPr>
        <p:txBody>
          <a:bodyPr>
            <a:normAutofit/>
          </a:bodyPr>
          <a:lstStyle/>
          <a:p>
            <a:pPr marL="0" indent="0">
              <a:buNone/>
            </a:pPr>
            <a:r>
              <a:rPr lang="en-HK" sz="2800" dirty="0">
                <a:effectLst/>
              </a:rPr>
              <a:t>Sulphide is the product of sulphate reduction mediated by SRB, which can extracellularly bind to or precipitate with metal ions in solution. </a:t>
            </a:r>
          </a:p>
          <a:p>
            <a:endParaRPr lang="en-US" dirty="0"/>
          </a:p>
        </p:txBody>
      </p:sp>
      <p:pic>
        <p:nvPicPr>
          <p:cNvPr id="5" name="Picture 4">
            <a:extLst>
              <a:ext uri="{FF2B5EF4-FFF2-40B4-BE49-F238E27FC236}">
                <a16:creationId xmlns:a16="http://schemas.microsoft.com/office/drawing/2014/main" id="{B6E9A547-CE24-F4EA-AF49-88A294D9D970}"/>
              </a:ext>
            </a:extLst>
          </p:cNvPr>
          <p:cNvPicPr>
            <a:picLocks noChangeAspect="1"/>
          </p:cNvPicPr>
          <p:nvPr/>
        </p:nvPicPr>
        <p:blipFill>
          <a:blip r:embed="rId4"/>
          <a:stretch>
            <a:fillRect/>
          </a:stretch>
        </p:blipFill>
        <p:spPr>
          <a:xfrm>
            <a:off x="3289428" y="3449362"/>
            <a:ext cx="8692712" cy="2951125"/>
          </a:xfrm>
          <a:prstGeom prst="rect">
            <a:avLst/>
          </a:prstGeom>
        </p:spPr>
      </p:pic>
      <p:sp>
        <p:nvSpPr>
          <p:cNvPr id="7" name="TextBox 6">
            <a:extLst>
              <a:ext uri="{FF2B5EF4-FFF2-40B4-BE49-F238E27FC236}">
                <a16:creationId xmlns:a16="http://schemas.microsoft.com/office/drawing/2014/main" id="{4A70874B-5A57-AE5F-1C0B-82B8EE9617E1}"/>
              </a:ext>
            </a:extLst>
          </p:cNvPr>
          <p:cNvSpPr txBox="1"/>
          <p:nvPr/>
        </p:nvSpPr>
        <p:spPr>
          <a:xfrm>
            <a:off x="925643" y="3684964"/>
            <a:ext cx="2181526" cy="1938992"/>
          </a:xfrm>
          <a:prstGeom prst="rect">
            <a:avLst/>
          </a:prstGeom>
          <a:noFill/>
        </p:spPr>
        <p:txBody>
          <a:bodyPr wrap="square">
            <a:spAutoFit/>
          </a:bodyPr>
          <a:lstStyle/>
          <a:p>
            <a:r>
              <a:rPr lang="en-HK" sz="2400" dirty="0">
                <a:solidFill>
                  <a:srgbClr val="FF0000"/>
                </a:solidFill>
                <a:effectLst/>
              </a:rPr>
              <a:t>Valuable metal sulphides </a:t>
            </a:r>
            <a:r>
              <a:rPr lang="en-HK" sz="2400" dirty="0">
                <a:effectLst/>
              </a:rPr>
              <a:t>produced via the metabolic pathway of SRB. </a:t>
            </a:r>
            <a:endParaRPr lang="en-HK" sz="2400" dirty="0"/>
          </a:p>
        </p:txBody>
      </p:sp>
      <p:sp>
        <p:nvSpPr>
          <p:cNvPr id="8" name="Right Arrow 7">
            <a:extLst>
              <a:ext uri="{FF2B5EF4-FFF2-40B4-BE49-F238E27FC236}">
                <a16:creationId xmlns:a16="http://schemas.microsoft.com/office/drawing/2014/main" id="{A4379BA0-97FA-DAFA-4E76-AA6153574951}"/>
              </a:ext>
            </a:extLst>
          </p:cNvPr>
          <p:cNvSpPr/>
          <p:nvPr/>
        </p:nvSpPr>
        <p:spPr>
          <a:xfrm>
            <a:off x="2978590" y="4572655"/>
            <a:ext cx="247586" cy="704537"/>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
        <p:nvSpPr>
          <p:cNvPr id="9" name="Oval 8">
            <a:extLst>
              <a:ext uri="{FF2B5EF4-FFF2-40B4-BE49-F238E27FC236}">
                <a16:creationId xmlns:a16="http://schemas.microsoft.com/office/drawing/2014/main" id="{01BDBEDC-1C32-1D20-5876-016EB090B873}"/>
              </a:ext>
            </a:extLst>
          </p:cNvPr>
          <p:cNvSpPr/>
          <p:nvPr/>
        </p:nvSpPr>
        <p:spPr>
          <a:xfrm>
            <a:off x="3177915" y="3704289"/>
            <a:ext cx="794478" cy="34477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9B43CA4-F93A-9A88-331F-6A53AF90780B}"/>
              </a:ext>
            </a:extLst>
          </p:cNvPr>
          <p:cNvSpPr/>
          <p:nvPr/>
        </p:nvSpPr>
        <p:spPr>
          <a:xfrm>
            <a:off x="3162925" y="5592768"/>
            <a:ext cx="794478" cy="34477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C3D4AD89-A4A3-4FBB-AA84-1B0057654778}"/>
              </a:ext>
            </a:extLst>
          </p:cNvPr>
          <p:cNvSpPr>
            <a:spLocks noGrp="1"/>
          </p:cNvSpPr>
          <p:nvPr>
            <p:ph type="title"/>
          </p:nvPr>
        </p:nvSpPr>
        <p:spPr>
          <a:xfrm>
            <a:off x="838199" y="-50874"/>
            <a:ext cx="8008088" cy="1325563"/>
          </a:xfrm>
        </p:spPr>
        <p:txBody>
          <a:bodyPr>
            <a:normAutofit/>
          </a:bodyPr>
          <a:lstStyle/>
          <a:p>
            <a:r>
              <a:rPr lang="en-US" sz="4000" b="1" dirty="0">
                <a:latin typeface="Candara" panose="020E0502030303020204" pitchFamily="34" charset="0"/>
              </a:rPr>
              <a:t>Bio-produced </a:t>
            </a:r>
            <a:r>
              <a:rPr lang="en-US" sz="4000" b="1" dirty="0" err="1">
                <a:latin typeface="Candara" panose="020E0502030303020204" pitchFamily="34" charset="0"/>
              </a:rPr>
              <a:t>MeS</a:t>
            </a:r>
            <a:endParaRPr lang="en-US" sz="4000" b="1" dirty="0">
              <a:latin typeface="Candara" panose="020E0502030303020204" pitchFamily="34" charset="0"/>
            </a:endParaRPr>
          </a:p>
        </p:txBody>
      </p:sp>
    </p:spTree>
    <p:extLst>
      <p:ext uri="{BB962C8B-B14F-4D97-AF65-F5344CB8AC3E}">
        <p14:creationId xmlns:p14="http://schemas.microsoft.com/office/powerpoint/2010/main" val="3072438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0"/>
            <a:ext cx="8008088" cy="1325563"/>
          </a:xfrm>
        </p:spPr>
        <p:txBody>
          <a:bodyPr>
            <a:normAutofit/>
          </a:bodyPr>
          <a:lstStyle/>
          <a:p>
            <a:r>
              <a:rPr lang="en-US" b="1" dirty="0">
                <a:latin typeface="Candara" panose="020E0502030303020204" pitchFamily="34" charset="0"/>
              </a:rPr>
              <a:t>Strategies of </a:t>
            </a:r>
            <a:r>
              <a:rPr lang="en-US" b="1" dirty="0" err="1">
                <a:latin typeface="Candara" panose="020E0502030303020204" pitchFamily="34" charset="0"/>
              </a:rPr>
              <a:t>MeS</a:t>
            </a:r>
            <a:r>
              <a:rPr lang="en-US" b="1" dirty="0">
                <a:latin typeface="Candara" panose="020E0502030303020204" pitchFamily="34" charset="0"/>
              </a:rPr>
              <a:t> production</a:t>
            </a: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2184993"/>
            <a:ext cx="5517333" cy="4351338"/>
          </a:xfrm>
        </p:spPr>
        <p:txBody>
          <a:bodyPr>
            <a:noAutofit/>
          </a:bodyPr>
          <a:lstStyle/>
          <a:p>
            <a:pPr marL="0" indent="0">
              <a:buNone/>
            </a:pPr>
            <a:r>
              <a:rPr lang="en-HK" dirty="0">
                <a:effectLst/>
              </a:rPr>
              <a:t>Two strategies are executed when SRB are applied in metal sulphide production:</a:t>
            </a:r>
            <a:endParaRPr lang="en-HK" sz="2800" dirty="0">
              <a:effectLst/>
            </a:endParaRPr>
          </a:p>
          <a:p>
            <a:pPr>
              <a:buClr>
                <a:srgbClr val="92D050"/>
              </a:buClr>
              <a:buFont typeface="Wingdings" panose="05000000000000000000" pitchFamily="2" charset="2"/>
              <a:buChar char="§"/>
            </a:pPr>
            <a:r>
              <a:rPr lang="en-HK" dirty="0">
                <a:effectLst/>
              </a:rPr>
              <a:t>In-line system:  The metal directly reacts with the sulphide in the </a:t>
            </a:r>
            <a:r>
              <a:rPr lang="en-HK" dirty="0" err="1">
                <a:effectLst/>
              </a:rPr>
              <a:t>sulphidogenic</a:t>
            </a:r>
            <a:r>
              <a:rPr lang="en-HK" dirty="0">
                <a:effectLst/>
              </a:rPr>
              <a:t> system.</a:t>
            </a:r>
            <a:endParaRPr lang="en-HK" dirty="0"/>
          </a:p>
          <a:p>
            <a:pPr>
              <a:buClr>
                <a:srgbClr val="92D050"/>
              </a:buClr>
              <a:buFont typeface="Wingdings" panose="05000000000000000000" pitchFamily="2" charset="2"/>
              <a:buChar char="§"/>
            </a:pPr>
            <a:r>
              <a:rPr lang="en-HK" dirty="0"/>
              <a:t>Off-line system:  S</a:t>
            </a:r>
            <a:r>
              <a:rPr lang="en-HK" dirty="0">
                <a:effectLst/>
              </a:rPr>
              <a:t>ulphide is produced and separated as a metal precipitant agent.</a:t>
            </a:r>
          </a:p>
          <a:p>
            <a:pPr lvl="1"/>
            <a:endParaRPr lang="en-HK" sz="2800" dirty="0">
              <a:effectLst/>
              <a:latin typeface="TimesNewRomanPSMT"/>
            </a:endParaRPr>
          </a:p>
          <a:p>
            <a:pPr lvl="1"/>
            <a:endParaRPr lang="en-HK" sz="2800" dirty="0"/>
          </a:p>
          <a:p>
            <a:endParaRPr lang="en-US" dirty="0"/>
          </a:p>
        </p:txBody>
      </p:sp>
      <p:pic>
        <p:nvPicPr>
          <p:cNvPr id="2050" name="Picture 2">
            <a:extLst>
              <a:ext uri="{FF2B5EF4-FFF2-40B4-BE49-F238E27FC236}">
                <a16:creationId xmlns:a16="http://schemas.microsoft.com/office/drawing/2014/main" id="{37F3F974-E988-82B5-FDF9-624663441C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9453" y="2337226"/>
            <a:ext cx="5517333" cy="35376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BC290F3-4D93-C4C6-4DBE-782F52F3F9E9}"/>
              </a:ext>
            </a:extLst>
          </p:cNvPr>
          <p:cNvSpPr txBox="1"/>
          <p:nvPr/>
        </p:nvSpPr>
        <p:spPr>
          <a:xfrm>
            <a:off x="6096000" y="6054834"/>
            <a:ext cx="5782147" cy="307777"/>
          </a:xfrm>
          <a:prstGeom prst="rect">
            <a:avLst/>
          </a:prstGeom>
          <a:noFill/>
        </p:spPr>
        <p:txBody>
          <a:bodyPr wrap="square">
            <a:spAutoFit/>
          </a:bodyPr>
          <a:lstStyle/>
          <a:p>
            <a:r>
              <a:rPr lang="en-HK" sz="1400" b="0" i="0" strike="noStrike" dirty="0">
                <a:effectLst/>
                <a:latin typeface="ElsevierSans"/>
                <a:hlinkClick r:id="rId4" tooltip="Go to Hydrometallurgy on ScienceDirect">
                  <a:extLst>
                    <a:ext uri="{A12FA001-AC4F-418D-AE19-62706E023703}">
                      <ahyp:hlinkClr xmlns:ahyp="http://schemas.microsoft.com/office/drawing/2018/hyperlinkcolor" val="tx"/>
                    </a:ext>
                  </a:extLst>
                </a:hlinkClick>
              </a:rPr>
              <a:t>Figure source: Hydrometallurgy</a:t>
            </a:r>
            <a:r>
              <a:rPr lang="en-HK" sz="1400" dirty="0">
                <a:latin typeface="ElsevierSans"/>
              </a:rPr>
              <a:t> </a:t>
            </a:r>
            <a:r>
              <a:rPr lang="en-HK" sz="1400" b="0" i="0" strike="noStrike" dirty="0">
                <a:effectLst/>
                <a:latin typeface="ElsevierSans"/>
                <a:hlinkClick r:id="rId5" tooltip="Go to table of contents for this volume/issue">
                  <a:extLst>
                    <a:ext uri="{A12FA001-AC4F-418D-AE19-62706E023703}">
                      <ahyp:hlinkClr xmlns:ahyp="http://schemas.microsoft.com/office/drawing/2018/hyperlinkcolor" val="tx"/>
                    </a:ext>
                  </a:extLst>
                </a:hlinkClick>
              </a:rPr>
              <a:t>213</a:t>
            </a:r>
            <a:r>
              <a:rPr lang="en-HK" sz="1400" b="0" i="0" dirty="0">
                <a:effectLst/>
                <a:latin typeface="ElsevierSans"/>
              </a:rPr>
              <a:t>, August 2022, 105950</a:t>
            </a:r>
          </a:p>
        </p:txBody>
      </p:sp>
    </p:spTree>
    <p:extLst>
      <p:ext uri="{BB962C8B-B14F-4D97-AF65-F5344CB8AC3E}">
        <p14:creationId xmlns:p14="http://schemas.microsoft.com/office/powerpoint/2010/main" val="974724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6780</TotalTime>
  <Words>3345</Words>
  <Application>Microsoft Office PowerPoint</Application>
  <PresentationFormat>Widescreen</PresentationFormat>
  <Paragraphs>224</Paragraphs>
  <Slides>25</Slides>
  <Notes>18</Notes>
  <HiddenSlides>2</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25</vt:i4>
      </vt:variant>
    </vt:vector>
  </HeadingPairs>
  <TitlesOfParts>
    <vt:vector size="44" baseType="lpstr">
      <vt:lpstr>DengXian</vt:lpstr>
      <vt:lpstr>DengXian</vt:lpstr>
      <vt:lpstr>等线 Light</vt:lpstr>
      <vt:lpstr>-apple-system</vt:lpstr>
      <vt:lpstr>Aptos</vt:lpstr>
      <vt:lpstr>Arial</vt:lpstr>
      <vt:lpstr>Calibri</vt:lpstr>
      <vt:lpstr>Calibri Light</vt:lpstr>
      <vt:lpstr>Candara</vt:lpstr>
      <vt:lpstr>Courier New</vt:lpstr>
      <vt:lpstr>ElsevierGulliver</vt:lpstr>
      <vt:lpstr>ElsevierSans</vt:lpstr>
      <vt:lpstr>Merriweather Sans</vt:lpstr>
      <vt:lpstr>Roboto Slab</vt:lpstr>
      <vt:lpstr>Times New Roman</vt:lpstr>
      <vt:lpstr>TimesNewRomanPS</vt:lpstr>
      <vt:lpstr>TimesNewRomanPSMT</vt:lpstr>
      <vt:lpstr>Wingdings</vt:lpstr>
      <vt:lpstr>Office Theme</vt:lpstr>
      <vt:lpstr>PowerPoint Presentation</vt:lpstr>
      <vt:lpstr>Introduction</vt:lpstr>
      <vt:lpstr>Introduction</vt:lpstr>
      <vt:lpstr>PowerPoint Presentation</vt:lpstr>
      <vt:lpstr>Metal sulphides (MeS)</vt:lpstr>
      <vt:lpstr>Commercial MeS</vt:lpstr>
      <vt:lpstr>Bio-produced MeS</vt:lpstr>
      <vt:lpstr>Bio-produced MeS</vt:lpstr>
      <vt:lpstr>Strategies of MeS production</vt:lpstr>
      <vt:lpstr>In-line system</vt:lpstr>
      <vt:lpstr>Off-line system</vt:lpstr>
      <vt:lpstr>MeS crystallization</vt:lpstr>
      <vt:lpstr>PowerPoint Presentation</vt:lpstr>
      <vt:lpstr>Elemental sulphur recovery</vt:lpstr>
      <vt:lpstr> Effecting factor: DO control</vt:lpstr>
      <vt:lpstr> Effecting factor: ORP control</vt:lpstr>
      <vt:lpstr>Example: THIOPAQ® </vt:lpstr>
      <vt:lpstr>Elemental sulphur reuse </vt:lpstr>
      <vt:lpstr>Elemental sulphur reuse </vt:lpstr>
      <vt:lpstr>Elemental sulphur reuse </vt:lpstr>
      <vt:lpstr>PowerPoint Presentation</vt:lpstr>
      <vt:lpstr>Biohydrogen</vt:lpstr>
      <vt:lpstr>Hydrocarbons</vt:lpstr>
      <vt:lpstr>Polyhydroxyalkanoates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32</cp:revision>
  <dcterms:created xsi:type="dcterms:W3CDTF">2023-08-11T12:27:25Z</dcterms:created>
  <dcterms:modified xsi:type="dcterms:W3CDTF">2024-11-23T13:52:10Z</dcterms:modified>
</cp:coreProperties>
</file>