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61" r:id="rId2"/>
    <p:sldId id="307" r:id="rId3"/>
    <p:sldId id="320" r:id="rId4"/>
    <p:sldId id="337" r:id="rId5"/>
    <p:sldId id="338" r:id="rId6"/>
    <p:sldId id="339" r:id="rId7"/>
    <p:sldId id="340" r:id="rId8"/>
    <p:sldId id="341" r:id="rId9"/>
    <p:sldId id="343" r:id="rId10"/>
    <p:sldId id="374" r:id="rId11"/>
    <p:sldId id="344" r:id="rId12"/>
    <p:sldId id="378" r:id="rId13"/>
    <p:sldId id="376" r:id="rId14"/>
    <p:sldId id="326" r:id="rId15"/>
    <p:sldId id="368" r:id="rId16"/>
    <p:sldId id="365" r:id="rId17"/>
    <p:sldId id="379" r:id="rId18"/>
    <p:sldId id="369" r:id="rId19"/>
    <p:sldId id="366" r:id="rId20"/>
    <p:sldId id="380" r:id="rId21"/>
    <p:sldId id="375" r:id="rId22"/>
    <p:sldId id="348" r:id="rId23"/>
    <p:sldId id="349" r:id="rId24"/>
    <p:sldId id="351" r:id="rId25"/>
    <p:sldId id="377" r:id="rId26"/>
    <p:sldId id="352" r:id="rId27"/>
    <p:sldId id="373" r:id="rId28"/>
    <p:sldId id="364" r:id="rId29"/>
    <p:sldId id="26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76" autoAdjust="0"/>
    <p:restoredTop sz="96374" autoAdjust="0"/>
  </p:normalViewPr>
  <p:slideViewPr>
    <p:cSldViewPr snapToGrid="0">
      <p:cViewPr varScale="1">
        <p:scale>
          <a:sx n="111" d="100"/>
          <a:sy n="111" d="100"/>
        </p:scale>
        <p:origin x="90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B81C8C-5C59-4B4A-8B1F-720AD08C3FBC}" type="datetimeFigureOut">
              <a:rPr lang="en-US" smtClean="0"/>
              <a:t>11/22/2024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E1CF1B-2638-FD41-AD31-BA57FCE6B272}" type="slidenum">
              <a:rPr lang="en-US" smtClean="0"/>
              <a:t>‹#›</a:t>
            </a:fld>
            <a:endParaRPr lang="en-US"/>
          </a:p>
        </p:txBody>
      </p:sp>
    </p:spTree>
    <p:extLst>
      <p:ext uri="{BB962C8B-B14F-4D97-AF65-F5344CB8AC3E}">
        <p14:creationId xmlns:p14="http://schemas.microsoft.com/office/powerpoint/2010/main" val="3628554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sciencedirect.com/science/article/pii/S0043135418309394#bib148"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www.sciencedirect.com/science/article/pii/S0043135418309394#bib174" TargetMode="External"/><Relationship Id="rId3" Type="http://schemas.openxmlformats.org/officeDocument/2006/relationships/hyperlink" Target="https://www.sciencedirect.com/topics/earth-and-planetary-sciences/pyruvates" TargetMode="External"/><Relationship Id="rId7" Type="http://schemas.openxmlformats.org/officeDocument/2006/relationships/hyperlink" Target="https://www.sciencedirect.com/topics/earth-and-planetary-sciences/chromate"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sciencedirect.com/topics/earth-and-planetary-sciences/arsenate" TargetMode="External"/><Relationship Id="rId5" Type="http://schemas.openxmlformats.org/officeDocument/2006/relationships/hyperlink" Target="https://www.sciencedirect.com/topics/earth-and-planetary-sciences/acrylate" TargetMode="External"/><Relationship Id="rId4" Type="http://schemas.openxmlformats.org/officeDocument/2006/relationships/hyperlink" Target="https://www.sciencedirect.com/topics/earth-and-planetary-sciences/phosphorylation"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biocyc.org/compound?orgid=META&amp;id=H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biocyc.org/compound?orgid=META&amp;id=SO3" TargetMode="External"/><Relationship Id="rId13" Type="http://schemas.openxmlformats.org/officeDocument/2006/relationships/hyperlink" Target="https://biocyc.org/META/NEW-IMAGE?type=ORGANISM&amp;object=TAX-1049" TargetMode="External"/><Relationship Id="rId18" Type="http://schemas.openxmlformats.org/officeDocument/2006/relationships/hyperlink" Target="https://biocyc.org/META/NEW-IMAGE?type=ENZYME&amp;object=Thioredoxin" TargetMode="External"/><Relationship Id="rId3" Type="http://schemas.openxmlformats.org/officeDocument/2006/relationships/hyperlink" Target="https://biocyc.org/compound?orgid=META&amp;id=APS" TargetMode="External"/><Relationship Id="rId7" Type="http://schemas.openxmlformats.org/officeDocument/2006/relationships/hyperlink" Target="https://biocyc.org/META/NEW-IMAGE?type=EC-NUMBER&amp;object=EC-2.7.1.25" TargetMode="External"/><Relationship Id="rId12" Type="http://schemas.openxmlformats.org/officeDocument/2006/relationships/hyperlink" Target="https://biocyc.org/META/NEW-IMAGE?type=EC-NUMBER&amp;object=EC-1.8.4.10" TargetMode="External"/><Relationship Id="rId17" Type="http://schemas.openxmlformats.org/officeDocument/2006/relationships/hyperlink" Target="https://biocyc.org/compound?orgid=META&amp;id=MET" TargetMode="External"/><Relationship Id="rId2" Type="http://schemas.openxmlformats.org/officeDocument/2006/relationships/slide" Target="../slides/slide6.xml"/><Relationship Id="rId16" Type="http://schemas.openxmlformats.org/officeDocument/2006/relationships/hyperlink" Target="https://biocyc.org/compound?orgid=META&amp;id=CYS" TargetMode="External"/><Relationship Id="rId1" Type="http://schemas.openxmlformats.org/officeDocument/2006/relationships/notesMaster" Target="../notesMasters/notesMaster1.xml"/><Relationship Id="rId6" Type="http://schemas.openxmlformats.org/officeDocument/2006/relationships/hyperlink" Target="https://biocyc.org/META/NEW-IMAGE?type=EC-NUMBER&amp;object=EC-2.7.7.4" TargetMode="External"/><Relationship Id="rId11" Type="http://schemas.openxmlformats.org/officeDocument/2006/relationships/hyperlink" Target="https://biocyc.org/META/NEW-IMAGE?type=EC-NUMBER&amp;object=EC-1.8.4.9" TargetMode="External"/><Relationship Id="rId5" Type="http://schemas.openxmlformats.org/officeDocument/2006/relationships/hyperlink" Target="https://biocyc.org/compound?orgid=META&amp;id=SULFATE" TargetMode="External"/><Relationship Id="rId15" Type="http://schemas.openxmlformats.org/officeDocument/2006/relationships/hyperlink" Target="https://biocyc.org/META/NEW-IMAGE?type=EC-NUMBER&amp;object=EC-2.5.1.47" TargetMode="External"/><Relationship Id="rId10" Type="http://schemas.openxmlformats.org/officeDocument/2006/relationships/hyperlink" Target="https://biocyc.org/META/NEW-IMAGE?type=EC-NUMBER&amp;object=EC-1.8.1.2" TargetMode="External"/><Relationship Id="rId19" Type="http://schemas.openxmlformats.org/officeDocument/2006/relationships/hyperlink" Target="https://biocyc.org/gene?orgid=META&amp;id=AT5G04590-MONOMER" TargetMode="External"/><Relationship Id="rId4" Type="http://schemas.openxmlformats.org/officeDocument/2006/relationships/hyperlink" Target="https://biocyc.org/compound?orgid=META&amp;id=PAPS" TargetMode="External"/><Relationship Id="rId9" Type="http://schemas.openxmlformats.org/officeDocument/2006/relationships/hyperlink" Target="https://biocyc.org/META/NEW-IMAGE?type=EC-NUMBER&amp;object=EC-1.8.4.8" TargetMode="External"/><Relationship Id="rId14" Type="http://schemas.openxmlformats.org/officeDocument/2006/relationships/hyperlink" Target="https://biocyc.org/compound?orgid=META&amp;id=ACETYLSERIN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sciencedirect.com/topics/earth-and-planetary-sciences/carbon-cycl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sciencedirect.com/topics/earth-and-planetary-sciences/organic-carbon"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sciencedirect.com/science/article/pii/S0043135414004898#bib142"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For this chapter, we gather to discuss a topic of utmost importance in the field of wastewater treatment.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HK" b="0" i="0" dirty="0">
                <a:solidFill>
                  <a:srgbClr val="000000"/>
                </a:solidFill>
                <a:effectLst/>
                <a:highlight>
                  <a:srgbClr val="F7F7F7"/>
                </a:highlight>
                <a:latin typeface="-apple-system"/>
              </a:rPr>
              <a:t>The transition from passive treatment to carbon- and energy-neutral treatment, while simultaneously recovering valuable resources.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1CF1B-2638-FD41-AD31-BA57FCE6B27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49726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726138-54BD-B849-BEE4-4051730662C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55681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mc:Choice xmlns:a14="http://schemas.microsoft.com/office/drawing/2010/main" Requires="a14">
          <p:sp>
            <p:nvSpPr>
              <p:cNvPr id="3" name="Notes Placeholder 2"/>
              <p:cNvSpPr>
                <a:spLocks noGrp="1"/>
              </p:cNvSpPr>
              <p:nvPr>
                <p:ph type="body" idx="1"/>
              </p:nvPr>
            </p:nvSpPr>
            <p:spPr/>
            <p:txBody>
              <a:bodyPr/>
              <a:lstStyle/>
              <a:p>
                <a:pPr>
                  <a:lnSpc>
                    <a:spcPct val="100000"/>
                  </a:lnSpc>
                </a:pPr>
                <a:r>
                  <a:rPr lang="en-GB" sz="1800" dirty="0">
                    <a:effectLst/>
                    <a:ea typeface="DengXian" panose="02010600030101010101" pitchFamily="2" charset="-122"/>
                  </a:rPr>
                  <a:t>SRB are a group of microbes composed of sulphate-reducing bacteria and sulphate-reducing archaea that can perform respiration with oxidized sulphur compounds in their energy metabolism. </a:t>
                </a:r>
                <a:endParaRPr lang="en-GB" sz="1800" dirty="0">
                  <a:ea typeface="DengXian" panose="02010600030101010101" pitchFamily="2" charset="-122"/>
                </a:endParaRPr>
              </a:p>
              <a:p>
                <a:pPr>
                  <a:lnSpc>
                    <a:spcPct val="100000"/>
                  </a:lnSpc>
                </a:pPr>
                <a:r>
                  <a:rPr lang="en-GB" sz="1800" dirty="0">
                    <a:effectLst/>
                    <a:ea typeface="DengXian" panose="02010600030101010101" pitchFamily="2" charset="-122"/>
                  </a:rPr>
                  <a:t>With over a century's investigation, more than 120 species and 40 genera belonging to four bacterial classes and two archaeal classes have been recorded, namely (</a:t>
                </a:r>
                <a:r>
                  <a:rPr lang="en-GB" sz="1800" dirty="0" err="1">
                    <a:effectLst/>
                    <a:ea typeface="DengXian" panose="02010600030101010101" pitchFamily="2" charset="-122"/>
                  </a:rPr>
                  <a:t>i</a:t>
                </a:r>
                <a:r>
                  <a:rPr lang="en-GB" sz="1800" dirty="0">
                    <a:effectLst/>
                    <a:ea typeface="DengXian" panose="02010600030101010101" pitchFamily="2" charset="-122"/>
                  </a:rPr>
                  <a:t>) mesophilic </a:t>
                </a:r>
                <a14:m>
                  <m:oMath xmlns:m="http://schemas.openxmlformats.org/officeDocument/2006/math">
                    <m:r>
                      <m:rPr>
                        <m:sty m:val="p"/>
                      </m:rPr>
                      <a:rPr lang="en-GB" sz="1800">
                        <a:effectLst/>
                        <a:latin typeface="Cambria Math" panose="02040503050406030204" pitchFamily="18" charset="0"/>
                        <a:ea typeface="DengXian" panose="02010600030101010101" pitchFamily="2" charset="-122"/>
                        <a:cs typeface="Times New Roman" panose="02020603050405020304" pitchFamily="18" charset="0"/>
                      </a:rPr>
                      <m:t>δ</m:t>
                    </m:r>
                  </m:oMath>
                </a14:m>
                <a:r>
                  <a:rPr lang="en-GB" sz="1800" dirty="0">
                    <a:effectLst/>
                    <a:ea typeface="DengXian" panose="02010600030101010101" pitchFamily="2" charset="-122"/>
                  </a:rPr>
                  <a:t>-proteobacteria with the genera </a:t>
                </a:r>
                <a:r>
                  <a:rPr lang="en-GB" sz="1800" i="1" dirty="0" err="1">
                    <a:effectLst/>
                    <a:ea typeface="DengXian" panose="02010600030101010101" pitchFamily="2" charset="-122"/>
                  </a:rPr>
                  <a:t>Desulphovibrio</a:t>
                </a:r>
                <a:r>
                  <a:rPr lang="en-GB" sz="1800" dirty="0">
                    <a:effectLst/>
                    <a:ea typeface="DengXian" panose="02010600030101010101" pitchFamily="2" charset="-122"/>
                  </a:rPr>
                  <a:t>, </a:t>
                </a:r>
                <a:r>
                  <a:rPr lang="en-GB" sz="1800" i="1" dirty="0" err="1">
                    <a:effectLst/>
                    <a:ea typeface="DengXian" panose="02010600030101010101" pitchFamily="2" charset="-122"/>
                  </a:rPr>
                  <a:t>Desulphobacterium</a:t>
                </a:r>
                <a:r>
                  <a:rPr lang="en-GB" sz="1800" dirty="0">
                    <a:effectLst/>
                    <a:ea typeface="DengXian" panose="02010600030101010101" pitchFamily="2" charset="-122"/>
                  </a:rPr>
                  <a:t>, </a:t>
                </a:r>
                <a:r>
                  <a:rPr lang="en-GB" sz="1800" i="1" dirty="0" err="1">
                    <a:effectLst/>
                    <a:ea typeface="DengXian" panose="02010600030101010101" pitchFamily="2" charset="-122"/>
                  </a:rPr>
                  <a:t>Desulphobacter</a:t>
                </a:r>
                <a:r>
                  <a:rPr lang="en-GB" sz="1800" dirty="0">
                    <a:effectLst/>
                    <a:ea typeface="DengXian" panose="02010600030101010101" pitchFamily="2" charset="-122"/>
                  </a:rPr>
                  <a:t> and </a:t>
                </a:r>
                <a:r>
                  <a:rPr lang="en-GB" sz="1800" i="1" dirty="0" err="1">
                    <a:effectLst/>
                    <a:ea typeface="DengXian" panose="02010600030101010101" pitchFamily="2" charset="-122"/>
                  </a:rPr>
                  <a:t>Desulphobulbus</a:t>
                </a:r>
                <a:r>
                  <a:rPr lang="en-GB" sz="1800" dirty="0">
                    <a:effectLst/>
                    <a:ea typeface="DengXian" panose="02010600030101010101" pitchFamily="2" charset="-122"/>
                  </a:rPr>
                  <a:t>; (ii) thermophilic </a:t>
                </a:r>
                <a:r>
                  <a:rPr lang="en-GB" sz="1800" dirty="0" err="1">
                    <a:effectLst/>
                    <a:ea typeface="DengXian" panose="02010600030101010101" pitchFamily="2" charset="-122"/>
                  </a:rPr>
                  <a:t>Nitrospirae</a:t>
                </a:r>
                <a:r>
                  <a:rPr lang="en-GB" sz="1800" dirty="0">
                    <a:effectLst/>
                    <a:ea typeface="DengXian" panose="02010600030101010101" pitchFamily="2" charset="-122"/>
                  </a:rPr>
                  <a:t> with the genus </a:t>
                </a:r>
                <a:r>
                  <a:rPr lang="en-GB" sz="1800" i="1" dirty="0" err="1">
                    <a:effectLst/>
                    <a:ea typeface="DengXian" panose="02010600030101010101" pitchFamily="2" charset="-122"/>
                  </a:rPr>
                  <a:t>Thermodesulphovibrio</a:t>
                </a:r>
                <a:r>
                  <a:rPr lang="en-GB" sz="1800" dirty="0">
                    <a:effectLst/>
                    <a:ea typeface="DengXian" panose="02010600030101010101" pitchFamily="2" charset="-122"/>
                  </a:rPr>
                  <a:t>; (iii) Clostridia with the genera </a:t>
                </a:r>
                <a:r>
                  <a:rPr lang="en-GB" sz="1800" i="1" dirty="0" err="1">
                    <a:effectLst/>
                    <a:ea typeface="DengXian" panose="02010600030101010101" pitchFamily="2" charset="-122"/>
                  </a:rPr>
                  <a:t>Desulphotomaculum</a:t>
                </a:r>
                <a:r>
                  <a:rPr lang="en-GB" sz="1800" i="1" dirty="0">
                    <a:effectLst/>
                    <a:ea typeface="DengXian" panose="02010600030101010101" pitchFamily="2" charset="-122"/>
                  </a:rPr>
                  <a:t> </a:t>
                </a:r>
                <a:r>
                  <a:rPr lang="en-GB" sz="1800" dirty="0">
                    <a:effectLst/>
                    <a:ea typeface="DengXian" panose="02010600030101010101" pitchFamily="2" charset="-122"/>
                  </a:rPr>
                  <a:t>and</a:t>
                </a:r>
                <a:r>
                  <a:rPr lang="en-GB" sz="1800" i="1" dirty="0">
                    <a:effectLst/>
                    <a:ea typeface="DengXian" panose="02010600030101010101" pitchFamily="2" charset="-122"/>
                  </a:rPr>
                  <a:t> </a:t>
                </a:r>
                <a:r>
                  <a:rPr lang="en-GB" sz="1800" i="1" dirty="0" err="1">
                    <a:effectLst/>
                    <a:ea typeface="DengXian" panose="02010600030101010101" pitchFamily="2" charset="-122"/>
                  </a:rPr>
                  <a:t>Ammonifex</a:t>
                </a:r>
                <a:r>
                  <a:rPr lang="en-GB" sz="1800" dirty="0">
                    <a:effectLst/>
                    <a:ea typeface="DengXian" panose="02010600030101010101" pitchFamily="2" charset="-122"/>
                  </a:rPr>
                  <a:t>; (iv) thermophilic </a:t>
                </a:r>
                <a:r>
                  <a:rPr lang="en-GB" sz="1800" dirty="0" err="1">
                    <a:effectLst/>
                    <a:ea typeface="DengXian" panose="02010600030101010101" pitchFamily="2" charset="-122"/>
                  </a:rPr>
                  <a:t>Thermodesulphobacteria</a:t>
                </a:r>
                <a:r>
                  <a:rPr lang="en-GB" sz="1800" dirty="0">
                    <a:effectLst/>
                    <a:ea typeface="DengXian" panose="02010600030101010101" pitchFamily="2" charset="-122"/>
                  </a:rPr>
                  <a:t> with the genera </a:t>
                </a:r>
                <a:r>
                  <a:rPr lang="en-GB" sz="1800" i="1" dirty="0" err="1">
                    <a:effectLst/>
                    <a:ea typeface="DengXian" panose="02010600030101010101" pitchFamily="2" charset="-122"/>
                  </a:rPr>
                  <a:t>Caldimicrobium</a:t>
                </a:r>
                <a:r>
                  <a:rPr lang="en-GB" sz="1800" dirty="0">
                    <a:effectLst/>
                    <a:ea typeface="DengXian" panose="02010600030101010101" pitchFamily="2" charset="-122"/>
                  </a:rPr>
                  <a:t> and </a:t>
                </a:r>
                <a:r>
                  <a:rPr lang="en-GB" sz="1800" i="1" dirty="0" err="1">
                    <a:effectLst/>
                    <a:ea typeface="DengXian" panose="02010600030101010101" pitchFamily="2" charset="-122"/>
                  </a:rPr>
                  <a:t>Thermodesulphobacterium</a:t>
                </a:r>
                <a:r>
                  <a:rPr lang="en-GB" sz="1800" dirty="0">
                    <a:effectLst/>
                    <a:ea typeface="DengXian" panose="02010600030101010101" pitchFamily="2" charset="-122"/>
                  </a:rPr>
                  <a:t>; (v) archaeal </a:t>
                </a:r>
                <a:r>
                  <a:rPr lang="en-GB" sz="1800" dirty="0" err="1">
                    <a:effectLst/>
                    <a:ea typeface="DengXian" panose="02010600030101010101" pitchFamily="2" charset="-122"/>
                  </a:rPr>
                  <a:t>Thermoprotei</a:t>
                </a:r>
                <a:r>
                  <a:rPr lang="en-GB" sz="1800" dirty="0">
                    <a:effectLst/>
                    <a:ea typeface="DengXian" panose="02010600030101010101" pitchFamily="2" charset="-122"/>
                  </a:rPr>
                  <a:t> with the genus </a:t>
                </a:r>
                <a:r>
                  <a:rPr lang="en-GB" sz="1800" i="1" dirty="0" err="1">
                    <a:effectLst/>
                    <a:ea typeface="DengXian" panose="02010600030101010101" pitchFamily="2" charset="-122"/>
                  </a:rPr>
                  <a:t>Caldivirga</a:t>
                </a:r>
                <a:r>
                  <a:rPr lang="en-GB" sz="1800" dirty="0">
                    <a:effectLst/>
                    <a:ea typeface="DengXian" panose="02010600030101010101" pitchFamily="2" charset="-122"/>
                  </a:rPr>
                  <a:t>; and (vi) archaeal </a:t>
                </a:r>
                <a:r>
                  <a:rPr lang="en-GB" sz="1800" dirty="0" err="1">
                    <a:effectLst/>
                    <a:ea typeface="DengXian" panose="02010600030101010101" pitchFamily="2" charset="-122"/>
                  </a:rPr>
                  <a:t>Archaeoglobi</a:t>
                </a:r>
                <a:r>
                  <a:rPr lang="en-GB" sz="1800" dirty="0">
                    <a:effectLst/>
                    <a:ea typeface="DengXian" panose="02010600030101010101" pitchFamily="2" charset="-122"/>
                  </a:rPr>
                  <a:t> with the genus </a:t>
                </a:r>
                <a:r>
                  <a:rPr lang="en-GB" sz="1800" i="1" dirty="0" err="1">
                    <a:effectLst/>
                    <a:ea typeface="DengXian" panose="02010600030101010101" pitchFamily="2" charset="-122"/>
                  </a:rPr>
                  <a:t>Archaeoglobus</a:t>
                </a:r>
                <a:r>
                  <a:rPr lang="en-GB" sz="1800" dirty="0">
                    <a:effectLst/>
                    <a:ea typeface="DengXian" panose="02010600030101010101" pitchFamily="2" charset="-122"/>
                  </a:rPr>
                  <a:t>. </a:t>
                </a:r>
                <a:endParaRPr lang="en-HK" sz="2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16 genera are incomplete organic oxidizers, 22 genera are complete oxidizers, and the remaining 2 genera, i.e. </a:t>
                </a:r>
                <a:r>
                  <a:rPr lang="en-GB" sz="1800" i="1" dirty="0" err="1">
                    <a:effectLst/>
                    <a:latin typeface="Times New Roman" panose="02020603050405020304" pitchFamily="18" charset="0"/>
                    <a:ea typeface="DengXian" panose="02010600030101010101" pitchFamily="2" charset="-122"/>
                  </a:rPr>
                  <a:t>Desulphotomaculum</a:t>
                </a:r>
                <a:r>
                  <a:rPr lang="en-GB" sz="1800" i="1"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and </a:t>
                </a:r>
                <a:r>
                  <a:rPr lang="en-GB" sz="1800" i="1" dirty="0" err="1">
                    <a:effectLst/>
                    <a:latin typeface="Times New Roman" panose="02020603050405020304" pitchFamily="18" charset="0"/>
                    <a:ea typeface="DengXian" panose="02010600030101010101" pitchFamily="2" charset="-122"/>
                  </a:rPr>
                  <a:t>Desulphomonile</a:t>
                </a:r>
                <a:r>
                  <a:rPr lang="en-GB" sz="1800" dirty="0">
                    <a:effectLst/>
                    <a:latin typeface="Times New Roman" panose="02020603050405020304" pitchFamily="18" charset="0"/>
                    <a:ea typeface="DengXian" panose="02010600030101010101" pitchFamily="2" charset="-122"/>
                  </a:rPr>
                  <a:t>, cannot be simply aligned in either of the two divisions as they appear to have both complete and incomplete oxidizing species. </a:t>
                </a:r>
                <a:endParaRPr lang="en-HK" sz="2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Besides the common oxidized sulphur compounds, NO</a:t>
                </a:r>
                <a:r>
                  <a:rPr lang="en-GB" sz="1800" baseline="-25000" dirty="0">
                    <a:effectLst/>
                    <a:latin typeface="Times New Roman" panose="02020603050405020304" pitchFamily="18" charset="0"/>
                    <a:ea typeface="DengXian" panose="02010600030101010101" pitchFamily="2" charset="-122"/>
                  </a:rPr>
                  <a:t>3</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NO</a:t>
                </a:r>
                <a:r>
                  <a:rPr lang="en-GB" sz="1800" baseline="-25000" dirty="0">
                    <a:effectLst/>
                    <a:latin typeface="Times New Roman" panose="02020603050405020304" pitchFamily="18" charset="0"/>
                    <a:ea typeface="DengXian" panose="02010600030101010101" pitchFamily="2" charset="-122"/>
                  </a:rPr>
                  <a:t>2</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ferric, manganese oxide and other compounds (e.g. fumarate, DMSO) can also serve as an electron acceptor for some SRB species.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Regarding their physiological property, most SRB genera belong to mesophiles with growth temperature ranging from 25 to 40 </a:t>
                </a:r>
                <a:r>
                  <a:rPr lang="en-GB" sz="1800" baseline="30000" dirty="0" err="1">
                    <a:effectLst/>
                    <a:latin typeface="Times New Roman" panose="02020603050405020304" pitchFamily="18" charset="0"/>
                    <a:ea typeface="DengXian" panose="02010600030101010101" pitchFamily="2" charset="-122"/>
                  </a:rPr>
                  <a:t>o</a:t>
                </a:r>
                <a:r>
                  <a:rPr lang="en-GB" sz="1800" dirty="0" err="1">
                    <a:effectLst/>
                    <a:latin typeface="Times New Roman" panose="02020603050405020304" pitchFamily="18" charset="0"/>
                    <a:ea typeface="DengXian" panose="02010600030101010101" pitchFamily="2" charset="-122"/>
                  </a:rPr>
                  <a:t>C.</a:t>
                </a:r>
                <a:r>
                  <a:rPr lang="en-GB" sz="1800" dirty="0">
                    <a:effectLst/>
                    <a:latin typeface="Times New Roman" panose="02020603050405020304" pitchFamily="18" charset="0"/>
                    <a:ea typeface="DengXian" panose="02010600030101010101" pitchFamily="2" charset="-122"/>
                  </a:rPr>
                  <a:t> Growth temperature is a fundamental variable governing the possible application of SRB-based technologies for environmental remediation or </a:t>
                </a:r>
                <a:r>
                  <a:rPr lang="en-GB" sz="1800" u="none" strike="noStrike" dirty="0">
                    <a:effectLst/>
                    <a:latin typeface="Times New Roman" panose="02020603050405020304" pitchFamily="18" charset="0"/>
                    <a:ea typeface="DengXian" panose="02010600030101010101" pitchFamily="2" charset="-122"/>
                  </a:rPr>
                  <a:t>industrial</a:t>
                </a:r>
                <a:r>
                  <a:rPr lang="en-GB" sz="1800" dirty="0">
                    <a:effectLst/>
                    <a:latin typeface="Times New Roman" panose="02020603050405020304" pitchFamily="18" charset="0"/>
                    <a:ea typeface="DengXian" panose="02010600030101010101" pitchFamily="2" charset="-122"/>
                  </a:rPr>
                  <a:t> production. For instance, </a:t>
                </a:r>
                <a:r>
                  <a:rPr lang="en-GB" sz="1800" i="1" dirty="0" err="1">
                    <a:effectLst/>
                    <a:latin typeface="Times New Roman" panose="02020603050405020304" pitchFamily="18" charset="0"/>
                    <a:ea typeface="DengXian" panose="02010600030101010101" pitchFamily="2" charset="-122"/>
                  </a:rPr>
                  <a:t>Desulphovibrio</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Desulphobulbus</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Desulphomicrobium</a:t>
                </a:r>
                <a:r>
                  <a:rPr lang="en-GB" sz="1800" dirty="0">
                    <a:effectLst/>
                    <a:latin typeface="Times New Roman" panose="02020603050405020304" pitchFamily="18" charset="0"/>
                    <a:ea typeface="DengXian" panose="02010600030101010101" pitchFamily="2" charset="-122"/>
                  </a:rPr>
                  <a:t> and </a:t>
                </a:r>
                <a:r>
                  <a:rPr lang="en-GB" sz="1800" i="1" dirty="0" err="1">
                    <a:effectLst/>
                    <a:latin typeface="Times New Roman" panose="02020603050405020304" pitchFamily="18" charset="0"/>
                    <a:ea typeface="DengXian" panose="02010600030101010101" pitchFamily="2" charset="-122"/>
                  </a:rPr>
                  <a:t>Desulphobacter</a:t>
                </a:r>
                <a:r>
                  <a:rPr lang="en-GB" sz="1800" dirty="0">
                    <a:effectLst/>
                    <a:latin typeface="Times New Roman" panose="02020603050405020304" pitchFamily="18" charset="0"/>
                    <a:ea typeface="DengXian" panose="02010600030101010101" pitchFamily="2" charset="-122"/>
                  </a:rPr>
                  <a:t> are the most commonly found SRB genera for sulphur-laden wastewater treatment. </a:t>
                </a:r>
                <a:r>
                  <a:rPr lang="en-GB" sz="1800" i="1" dirty="0" err="1">
                    <a:effectLst/>
                    <a:latin typeface="Times New Roman" panose="02020603050405020304" pitchFamily="18" charset="0"/>
                    <a:ea typeface="DengXian" panose="02010600030101010101" pitchFamily="2" charset="-122"/>
                  </a:rPr>
                  <a:t>Desulphovibrio</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Desulphobulbus</a:t>
                </a:r>
                <a:r>
                  <a:rPr lang="en-GB" sz="1800" dirty="0">
                    <a:effectLst/>
                    <a:latin typeface="Times New Roman" panose="02020603050405020304" pitchFamily="18" charset="0"/>
                    <a:ea typeface="DengXian" panose="02010600030101010101" pitchFamily="2" charset="-122"/>
                  </a:rPr>
                  <a:t> and </a:t>
                </a:r>
                <a:r>
                  <a:rPr lang="en-GB" sz="1800" i="1" dirty="0" err="1">
                    <a:effectLst/>
                    <a:latin typeface="Times New Roman" panose="02020603050405020304" pitchFamily="18" charset="0"/>
                    <a:ea typeface="DengXian" panose="02010600030101010101" pitchFamily="2" charset="-122"/>
                  </a:rPr>
                  <a:t>Desulphomicrobium</a:t>
                </a:r>
                <a:r>
                  <a:rPr lang="en-GB" sz="1800" dirty="0">
                    <a:effectLst/>
                    <a:latin typeface="Times New Roman" panose="02020603050405020304" pitchFamily="18" charset="0"/>
                    <a:ea typeface="DengXian" panose="02010600030101010101" pitchFamily="2" charset="-122"/>
                  </a:rPr>
                  <a:t> belong to the group of incomplete organics oxidizers, while </a:t>
                </a:r>
                <a:r>
                  <a:rPr lang="en-GB" sz="1800" i="1" dirty="0" err="1">
                    <a:effectLst/>
                    <a:latin typeface="Times New Roman" panose="02020603050405020304" pitchFamily="18" charset="0"/>
                    <a:ea typeface="DengXian" panose="02010600030101010101" pitchFamily="2" charset="-122"/>
                  </a:rPr>
                  <a:t>Desulphobacter</a:t>
                </a:r>
                <a:r>
                  <a:rPr lang="en-GB" sz="1800" dirty="0">
                    <a:effectLst/>
                    <a:latin typeface="Times New Roman" panose="02020603050405020304" pitchFamily="18" charset="0"/>
                    <a:ea typeface="DengXian" panose="02010600030101010101" pitchFamily="2" charset="-122"/>
                  </a:rPr>
                  <a:t> is the only dominant complete organics oxidizer identified. Thus, CH</a:t>
                </a:r>
                <a:r>
                  <a:rPr lang="en-GB" sz="1800" baseline="-25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COO</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residual of sulphate-reducing bioreactors is an inherent feature of SRB.</a:t>
                </a: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8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mc:Choice>
        <mc:Fallback>
          <p:sp>
            <p:nvSpPr>
              <p:cNvPr id="3" name="Notes Placeholder 2"/>
              <p:cNvSpPr>
                <a:spLocks noGrp="1"/>
              </p:cNvSpPr>
              <p:nvPr>
                <p:ph type="body" idx="1"/>
              </p:nvPr>
            </p:nvSpPr>
            <p:spPr/>
            <p:txBody>
              <a:bodyPr/>
              <a:lstStyle/>
              <a:p>
                <a:pPr>
                  <a:lnSpc>
                    <a:spcPct val="100000"/>
                  </a:lnSpc>
                </a:pPr>
                <a:r>
                  <a:rPr lang="en-GB" sz="1800" dirty="0">
                    <a:effectLst/>
                    <a:ea typeface="DengXian" panose="02010600030101010101" pitchFamily="2" charset="-122"/>
                  </a:rPr>
                  <a:t>SRB are a group of microbes composed of sulphate-reducing bacteria and sulphate-reducing archaea that can perform respiration with oxidized sulphur compounds in their energy metabolism. </a:t>
                </a:r>
                <a:endParaRPr lang="en-GB" sz="1800" dirty="0">
                  <a:ea typeface="DengXian" panose="02010600030101010101" pitchFamily="2" charset="-122"/>
                </a:endParaRPr>
              </a:p>
              <a:p>
                <a:pPr>
                  <a:lnSpc>
                    <a:spcPct val="100000"/>
                  </a:lnSpc>
                </a:pPr>
                <a:r>
                  <a:rPr lang="en-GB" sz="1800" dirty="0">
                    <a:effectLst/>
                    <a:ea typeface="DengXian" panose="02010600030101010101" pitchFamily="2" charset="-122"/>
                  </a:rPr>
                  <a:t>With over a century's investigation, more than 120 species and 40 genera belonging to four bacterial classes and two archaeal classes have been recorded, namely (</a:t>
                </a:r>
                <a:r>
                  <a:rPr lang="en-GB" sz="1800" dirty="0" err="1">
                    <a:effectLst/>
                    <a:ea typeface="DengXian" panose="02010600030101010101" pitchFamily="2" charset="-122"/>
                  </a:rPr>
                  <a:t>i</a:t>
                </a:r>
                <a:r>
                  <a:rPr lang="en-GB" sz="1800" dirty="0">
                    <a:effectLst/>
                    <a:ea typeface="DengXian" panose="02010600030101010101" pitchFamily="2" charset="-122"/>
                  </a:rPr>
                  <a:t>) mesophilic </a:t>
                </a:r>
                <a:r>
                  <a:rPr lang="en-GB" sz="1800" i="0">
                    <a:effectLst/>
                    <a:latin typeface="Cambria Math" panose="02040503050406030204" pitchFamily="18" charset="0"/>
                    <a:ea typeface="DengXian" panose="02010600030101010101" pitchFamily="2" charset="-122"/>
                    <a:cs typeface="Times New Roman" panose="02020603050405020304" pitchFamily="18" charset="0"/>
                  </a:rPr>
                  <a:t>δ</a:t>
                </a:r>
                <a:r>
                  <a:rPr lang="en-GB" sz="1800" dirty="0">
                    <a:effectLst/>
                    <a:ea typeface="DengXian" panose="02010600030101010101" pitchFamily="2" charset="-122"/>
                  </a:rPr>
                  <a:t>-proteobacteria with the genera </a:t>
                </a:r>
                <a:r>
                  <a:rPr lang="en-GB" sz="1800" i="1" dirty="0" err="1">
                    <a:effectLst/>
                    <a:ea typeface="DengXian" panose="02010600030101010101" pitchFamily="2" charset="-122"/>
                  </a:rPr>
                  <a:t>Desulphovibrio</a:t>
                </a:r>
                <a:r>
                  <a:rPr lang="en-GB" sz="1800" dirty="0">
                    <a:effectLst/>
                    <a:ea typeface="DengXian" panose="02010600030101010101" pitchFamily="2" charset="-122"/>
                  </a:rPr>
                  <a:t>, </a:t>
                </a:r>
                <a:r>
                  <a:rPr lang="en-GB" sz="1800" i="1" dirty="0" err="1">
                    <a:effectLst/>
                    <a:ea typeface="DengXian" panose="02010600030101010101" pitchFamily="2" charset="-122"/>
                  </a:rPr>
                  <a:t>Desulphobacterium</a:t>
                </a:r>
                <a:r>
                  <a:rPr lang="en-GB" sz="1800" dirty="0">
                    <a:effectLst/>
                    <a:ea typeface="DengXian" panose="02010600030101010101" pitchFamily="2" charset="-122"/>
                  </a:rPr>
                  <a:t>, </a:t>
                </a:r>
                <a:r>
                  <a:rPr lang="en-GB" sz="1800" i="1" dirty="0" err="1">
                    <a:effectLst/>
                    <a:ea typeface="DengXian" panose="02010600030101010101" pitchFamily="2" charset="-122"/>
                  </a:rPr>
                  <a:t>Desulphobacter</a:t>
                </a:r>
                <a:r>
                  <a:rPr lang="en-GB" sz="1800" dirty="0">
                    <a:effectLst/>
                    <a:ea typeface="DengXian" panose="02010600030101010101" pitchFamily="2" charset="-122"/>
                  </a:rPr>
                  <a:t> and </a:t>
                </a:r>
                <a:r>
                  <a:rPr lang="en-GB" sz="1800" i="1" dirty="0" err="1">
                    <a:effectLst/>
                    <a:ea typeface="DengXian" panose="02010600030101010101" pitchFamily="2" charset="-122"/>
                  </a:rPr>
                  <a:t>Desulphobulbus</a:t>
                </a:r>
                <a:r>
                  <a:rPr lang="en-GB" sz="1800" dirty="0">
                    <a:effectLst/>
                    <a:ea typeface="DengXian" panose="02010600030101010101" pitchFamily="2" charset="-122"/>
                  </a:rPr>
                  <a:t>; (ii) thermophilic </a:t>
                </a:r>
                <a:r>
                  <a:rPr lang="en-GB" sz="1800" dirty="0" err="1">
                    <a:effectLst/>
                    <a:ea typeface="DengXian" panose="02010600030101010101" pitchFamily="2" charset="-122"/>
                  </a:rPr>
                  <a:t>Nitrospirae</a:t>
                </a:r>
                <a:r>
                  <a:rPr lang="en-GB" sz="1800" dirty="0">
                    <a:effectLst/>
                    <a:ea typeface="DengXian" panose="02010600030101010101" pitchFamily="2" charset="-122"/>
                  </a:rPr>
                  <a:t> with the genus </a:t>
                </a:r>
                <a:r>
                  <a:rPr lang="en-GB" sz="1800" i="1" dirty="0" err="1">
                    <a:effectLst/>
                    <a:ea typeface="DengXian" panose="02010600030101010101" pitchFamily="2" charset="-122"/>
                  </a:rPr>
                  <a:t>Thermodesulphovibrio</a:t>
                </a:r>
                <a:r>
                  <a:rPr lang="en-GB" sz="1800" dirty="0">
                    <a:effectLst/>
                    <a:ea typeface="DengXian" panose="02010600030101010101" pitchFamily="2" charset="-122"/>
                  </a:rPr>
                  <a:t>; (iii) Clostridia with the genera </a:t>
                </a:r>
                <a:r>
                  <a:rPr lang="en-GB" sz="1800" i="1" dirty="0" err="1">
                    <a:effectLst/>
                    <a:ea typeface="DengXian" panose="02010600030101010101" pitchFamily="2" charset="-122"/>
                  </a:rPr>
                  <a:t>Desulphotomaculum</a:t>
                </a:r>
                <a:r>
                  <a:rPr lang="en-GB" sz="1800" i="1" dirty="0">
                    <a:effectLst/>
                    <a:ea typeface="DengXian" panose="02010600030101010101" pitchFamily="2" charset="-122"/>
                  </a:rPr>
                  <a:t> </a:t>
                </a:r>
                <a:r>
                  <a:rPr lang="en-GB" sz="1800" dirty="0">
                    <a:effectLst/>
                    <a:ea typeface="DengXian" panose="02010600030101010101" pitchFamily="2" charset="-122"/>
                  </a:rPr>
                  <a:t>and</a:t>
                </a:r>
                <a:r>
                  <a:rPr lang="en-GB" sz="1800" i="1" dirty="0">
                    <a:effectLst/>
                    <a:ea typeface="DengXian" panose="02010600030101010101" pitchFamily="2" charset="-122"/>
                  </a:rPr>
                  <a:t> </a:t>
                </a:r>
                <a:r>
                  <a:rPr lang="en-GB" sz="1800" i="1" dirty="0" err="1">
                    <a:effectLst/>
                    <a:ea typeface="DengXian" panose="02010600030101010101" pitchFamily="2" charset="-122"/>
                  </a:rPr>
                  <a:t>Ammonifex</a:t>
                </a:r>
                <a:r>
                  <a:rPr lang="en-GB" sz="1800" dirty="0">
                    <a:effectLst/>
                    <a:ea typeface="DengXian" panose="02010600030101010101" pitchFamily="2" charset="-122"/>
                  </a:rPr>
                  <a:t>; (iv) thermophilic </a:t>
                </a:r>
                <a:r>
                  <a:rPr lang="en-GB" sz="1800" dirty="0" err="1">
                    <a:effectLst/>
                    <a:ea typeface="DengXian" panose="02010600030101010101" pitchFamily="2" charset="-122"/>
                  </a:rPr>
                  <a:t>Thermodesulphobacteria</a:t>
                </a:r>
                <a:r>
                  <a:rPr lang="en-GB" sz="1800" dirty="0">
                    <a:effectLst/>
                    <a:ea typeface="DengXian" panose="02010600030101010101" pitchFamily="2" charset="-122"/>
                  </a:rPr>
                  <a:t> with the genera </a:t>
                </a:r>
                <a:r>
                  <a:rPr lang="en-GB" sz="1800" i="1" dirty="0" err="1">
                    <a:effectLst/>
                    <a:ea typeface="DengXian" panose="02010600030101010101" pitchFamily="2" charset="-122"/>
                  </a:rPr>
                  <a:t>Caldimicrobium</a:t>
                </a:r>
                <a:r>
                  <a:rPr lang="en-GB" sz="1800" dirty="0">
                    <a:effectLst/>
                    <a:ea typeface="DengXian" panose="02010600030101010101" pitchFamily="2" charset="-122"/>
                  </a:rPr>
                  <a:t> and </a:t>
                </a:r>
                <a:r>
                  <a:rPr lang="en-GB" sz="1800" i="1" dirty="0" err="1">
                    <a:effectLst/>
                    <a:ea typeface="DengXian" panose="02010600030101010101" pitchFamily="2" charset="-122"/>
                  </a:rPr>
                  <a:t>Thermodesulphobacterium</a:t>
                </a:r>
                <a:r>
                  <a:rPr lang="en-GB" sz="1800" dirty="0">
                    <a:effectLst/>
                    <a:ea typeface="DengXian" panose="02010600030101010101" pitchFamily="2" charset="-122"/>
                  </a:rPr>
                  <a:t>; (v) archaeal </a:t>
                </a:r>
                <a:r>
                  <a:rPr lang="en-GB" sz="1800" dirty="0" err="1">
                    <a:effectLst/>
                    <a:ea typeface="DengXian" panose="02010600030101010101" pitchFamily="2" charset="-122"/>
                  </a:rPr>
                  <a:t>Thermoprotei</a:t>
                </a:r>
                <a:r>
                  <a:rPr lang="en-GB" sz="1800" dirty="0">
                    <a:effectLst/>
                    <a:ea typeface="DengXian" panose="02010600030101010101" pitchFamily="2" charset="-122"/>
                  </a:rPr>
                  <a:t> with the genus </a:t>
                </a:r>
                <a:r>
                  <a:rPr lang="en-GB" sz="1800" i="1" dirty="0" err="1">
                    <a:effectLst/>
                    <a:ea typeface="DengXian" panose="02010600030101010101" pitchFamily="2" charset="-122"/>
                  </a:rPr>
                  <a:t>Caldivirga</a:t>
                </a:r>
                <a:r>
                  <a:rPr lang="en-GB" sz="1800" dirty="0">
                    <a:effectLst/>
                    <a:ea typeface="DengXian" panose="02010600030101010101" pitchFamily="2" charset="-122"/>
                  </a:rPr>
                  <a:t>; and (vi) archaeal </a:t>
                </a:r>
                <a:r>
                  <a:rPr lang="en-GB" sz="1800" dirty="0" err="1">
                    <a:effectLst/>
                    <a:ea typeface="DengXian" panose="02010600030101010101" pitchFamily="2" charset="-122"/>
                  </a:rPr>
                  <a:t>Archaeoglobi</a:t>
                </a:r>
                <a:r>
                  <a:rPr lang="en-GB" sz="1800" dirty="0">
                    <a:effectLst/>
                    <a:ea typeface="DengXian" panose="02010600030101010101" pitchFamily="2" charset="-122"/>
                  </a:rPr>
                  <a:t> with the genus </a:t>
                </a:r>
                <a:r>
                  <a:rPr lang="en-GB" sz="1800" i="1" dirty="0" err="1">
                    <a:effectLst/>
                    <a:ea typeface="DengXian" panose="02010600030101010101" pitchFamily="2" charset="-122"/>
                  </a:rPr>
                  <a:t>Archaeoglobus</a:t>
                </a:r>
                <a:r>
                  <a:rPr lang="en-GB" sz="1800" dirty="0">
                    <a:effectLst/>
                    <a:ea typeface="DengXian" panose="02010600030101010101" pitchFamily="2" charset="-122"/>
                  </a:rPr>
                  <a:t>. </a:t>
                </a:r>
                <a:endParaRPr lang="en-HK" sz="2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16 genera are incomplete organic oxidizers, 22 genera are complete oxidizers, and the remaining 2 genera, i.e. </a:t>
                </a:r>
                <a:r>
                  <a:rPr lang="en-GB" sz="1800" i="1" dirty="0" err="1">
                    <a:effectLst/>
                    <a:latin typeface="Times New Roman" panose="02020603050405020304" pitchFamily="18" charset="0"/>
                    <a:ea typeface="DengXian" panose="02010600030101010101" pitchFamily="2" charset="-122"/>
                  </a:rPr>
                  <a:t>Desulphotomaculum</a:t>
                </a:r>
                <a:r>
                  <a:rPr lang="en-GB" sz="1800" i="1"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and </a:t>
                </a:r>
                <a:r>
                  <a:rPr lang="en-GB" sz="1800" i="1" dirty="0" err="1">
                    <a:effectLst/>
                    <a:latin typeface="Times New Roman" panose="02020603050405020304" pitchFamily="18" charset="0"/>
                    <a:ea typeface="DengXian" panose="02010600030101010101" pitchFamily="2" charset="-122"/>
                  </a:rPr>
                  <a:t>Desulphomonile</a:t>
                </a:r>
                <a:r>
                  <a:rPr lang="en-GB" sz="1800" dirty="0">
                    <a:effectLst/>
                    <a:latin typeface="Times New Roman" panose="02020603050405020304" pitchFamily="18" charset="0"/>
                    <a:ea typeface="DengXian" panose="02010600030101010101" pitchFamily="2" charset="-122"/>
                  </a:rPr>
                  <a:t>, cannot be simply aligned in either of the two divisions as they appear to have both complete and incomplete oxidizing species. </a:t>
                </a:r>
                <a:endParaRPr lang="en-HK" sz="2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Besides the common oxidized sulphur compounds, NO</a:t>
                </a:r>
                <a:r>
                  <a:rPr lang="en-GB" sz="1800" baseline="-25000" dirty="0">
                    <a:effectLst/>
                    <a:latin typeface="Times New Roman" panose="02020603050405020304" pitchFamily="18" charset="0"/>
                    <a:ea typeface="DengXian" panose="02010600030101010101" pitchFamily="2" charset="-122"/>
                  </a:rPr>
                  <a:t>3</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NO</a:t>
                </a:r>
                <a:r>
                  <a:rPr lang="en-GB" sz="1800" baseline="-25000" dirty="0">
                    <a:effectLst/>
                    <a:latin typeface="Times New Roman" panose="02020603050405020304" pitchFamily="18" charset="0"/>
                    <a:ea typeface="DengXian" panose="02010600030101010101" pitchFamily="2" charset="-122"/>
                  </a:rPr>
                  <a:t>2</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ferric, manganese oxide and other compounds (e.g. fumarate, DMSO) can also serve as an electron acceptor for some SRB species.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Regarding their physiological property, most SRB genera belong to mesophiles with growth temperature ranging from 25 to 40 </a:t>
                </a:r>
                <a:r>
                  <a:rPr lang="en-GB" sz="1800" baseline="30000" dirty="0" err="1">
                    <a:effectLst/>
                    <a:latin typeface="Times New Roman" panose="02020603050405020304" pitchFamily="18" charset="0"/>
                    <a:ea typeface="DengXian" panose="02010600030101010101" pitchFamily="2" charset="-122"/>
                  </a:rPr>
                  <a:t>o</a:t>
                </a:r>
                <a:r>
                  <a:rPr lang="en-GB" sz="1800" dirty="0" err="1">
                    <a:effectLst/>
                    <a:latin typeface="Times New Roman" panose="02020603050405020304" pitchFamily="18" charset="0"/>
                    <a:ea typeface="DengXian" panose="02010600030101010101" pitchFamily="2" charset="-122"/>
                  </a:rPr>
                  <a:t>C.</a:t>
                </a:r>
                <a:r>
                  <a:rPr lang="en-GB" sz="1800" dirty="0">
                    <a:effectLst/>
                    <a:latin typeface="Times New Roman" panose="02020603050405020304" pitchFamily="18" charset="0"/>
                    <a:ea typeface="DengXian" panose="02010600030101010101" pitchFamily="2" charset="-122"/>
                  </a:rPr>
                  <a:t> Growth temperature is a fundamental variable governing the possible application of SRB-based technologies for environmental remediation or </a:t>
                </a:r>
                <a:r>
                  <a:rPr lang="en-GB" sz="1800" u="none" strike="noStrike" dirty="0">
                    <a:effectLst/>
                    <a:latin typeface="Times New Roman" panose="02020603050405020304" pitchFamily="18" charset="0"/>
                    <a:ea typeface="DengXian" panose="02010600030101010101" pitchFamily="2" charset="-122"/>
                  </a:rPr>
                  <a:t>industrial</a:t>
                </a:r>
                <a:r>
                  <a:rPr lang="en-GB" sz="1800" dirty="0">
                    <a:effectLst/>
                    <a:latin typeface="Times New Roman" panose="02020603050405020304" pitchFamily="18" charset="0"/>
                    <a:ea typeface="DengXian" panose="02010600030101010101" pitchFamily="2" charset="-122"/>
                  </a:rPr>
                  <a:t> production. For instance, </a:t>
                </a:r>
                <a:r>
                  <a:rPr lang="en-GB" sz="1800" i="1" dirty="0" err="1">
                    <a:effectLst/>
                    <a:latin typeface="Times New Roman" panose="02020603050405020304" pitchFamily="18" charset="0"/>
                    <a:ea typeface="DengXian" panose="02010600030101010101" pitchFamily="2" charset="-122"/>
                  </a:rPr>
                  <a:t>Desulphovibrio</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Desulphobulbus</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Desulphomicrobium</a:t>
                </a:r>
                <a:r>
                  <a:rPr lang="en-GB" sz="1800" dirty="0">
                    <a:effectLst/>
                    <a:latin typeface="Times New Roman" panose="02020603050405020304" pitchFamily="18" charset="0"/>
                    <a:ea typeface="DengXian" panose="02010600030101010101" pitchFamily="2" charset="-122"/>
                  </a:rPr>
                  <a:t> and </a:t>
                </a:r>
                <a:r>
                  <a:rPr lang="en-GB" sz="1800" i="1" dirty="0" err="1">
                    <a:effectLst/>
                    <a:latin typeface="Times New Roman" panose="02020603050405020304" pitchFamily="18" charset="0"/>
                    <a:ea typeface="DengXian" panose="02010600030101010101" pitchFamily="2" charset="-122"/>
                  </a:rPr>
                  <a:t>Desulphobacter</a:t>
                </a:r>
                <a:r>
                  <a:rPr lang="en-GB" sz="1800" dirty="0">
                    <a:effectLst/>
                    <a:latin typeface="Times New Roman" panose="02020603050405020304" pitchFamily="18" charset="0"/>
                    <a:ea typeface="DengXian" panose="02010600030101010101" pitchFamily="2" charset="-122"/>
                  </a:rPr>
                  <a:t> are the most commonly found SRB genera for sulphur-laden wastewater treatment. </a:t>
                </a:r>
                <a:r>
                  <a:rPr lang="en-GB" sz="1800" i="1" dirty="0" err="1">
                    <a:effectLst/>
                    <a:latin typeface="Times New Roman" panose="02020603050405020304" pitchFamily="18" charset="0"/>
                    <a:ea typeface="DengXian" panose="02010600030101010101" pitchFamily="2" charset="-122"/>
                  </a:rPr>
                  <a:t>Desulphovibrio</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Desulphobulbus</a:t>
                </a:r>
                <a:r>
                  <a:rPr lang="en-GB" sz="1800" dirty="0">
                    <a:effectLst/>
                    <a:latin typeface="Times New Roman" panose="02020603050405020304" pitchFamily="18" charset="0"/>
                    <a:ea typeface="DengXian" panose="02010600030101010101" pitchFamily="2" charset="-122"/>
                  </a:rPr>
                  <a:t> and </a:t>
                </a:r>
                <a:r>
                  <a:rPr lang="en-GB" sz="1800" i="1" dirty="0" err="1">
                    <a:effectLst/>
                    <a:latin typeface="Times New Roman" panose="02020603050405020304" pitchFamily="18" charset="0"/>
                    <a:ea typeface="DengXian" panose="02010600030101010101" pitchFamily="2" charset="-122"/>
                  </a:rPr>
                  <a:t>Desulphomicrobium</a:t>
                </a:r>
                <a:r>
                  <a:rPr lang="en-GB" sz="1800" dirty="0">
                    <a:effectLst/>
                    <a:latin typeface="Times New Roman" panose="02020603050405020304" pitchFamily="18" charset="0"/>
                    <a:ea typeface="DengXian" panose="02010600030101010101" pitchFamily="2" charset="-122"/>
                  </a:rPr>
                  <a:t> belong to the group of incomplete organics oxidizers, while </a:t>
                </a:r>
                <a:r>
                  <a:rPr lang="en-GB" sz="1800" i="1" dirty="0" err="1">
                    <a:effectLst/>
                    <a:latin typeface="Times New Roman" panose="02020603050405020304" pitchFamily="18" charset="0"/>
                    <a:ea typeface="DengXian" panose="02010600030101010101" pitchFamily="2" charset="-122"/>
                  </a:rPr>
                  <a:t>Desulphobacter</a:t>
                </a:r>
                <a:r>
                  <a:rPr lang="en-GB" sz="1800" dirty="0">
                    <a:effectLst/>
                    <a:latin typeface="Times New Roman" panose="02020603050405020304" pitchFamily="18" charset="0"/>
                    <a:ea typeface="DengXian" panose="02010600030101010101" pitchFamily="2" charset="-122"/>
                  </a:rPr>
                  <a:t> is the only dominant complete organics oxidizer identified. Thus, CH</a:t>
                </a:r>
                <a:r>
                  <a:rPr lang="en-GB" sz="1800" baseline="-25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COO</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residual of sulphate-reducing bioreactors is an inherent feature of SRB.</a:t>
                </a: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8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mc:Fallback>
      </mc:AlternateContent>
      <p:sp>
        <p:nvSpPr>
          <p:cNvPr id="4" name="Slide Number Placeholder 3"/>
          <p:cNvSpPr>
            <a:spLocks noGrp="1"/>
          </p:cNvSpPr>
          <p:nvPr>
            <p:ph type="sldNum" sz="quarter" idx="5"/>
          </p:nvPr>
        </p:nvSpPr>
        <p:spPr/>
        <p:txBody>
          <a:bodyPr/>
          <a:lstStyle/>
          <a:p>
            <a:fld id="{E7E1CF1B-2638-FD41-AD31-BA57FCE6B272}" type="slidenum">
              <a:rPr lang="en-US" smtClean="0"/>
              <a:t>11</a:t>
            </a:fld>
            <a:endParaRPr lang="en-US"/>
          </a:p>
        </p:txBody>
      </p:sp>
    </p:spTree>
    <p:extLst>
      <p:ext uri="{BB962C8B-B14F-4D97-AF65-F5344CB8AC3E}">
        <p14:creationId xmlns:p14="http://schemas.microsoft.com/office/powerpoint/2010/main" val="112663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mc:Choice xmlns:a14="http://schemas.microsoft.com/office/drawing/2010/main" Requires="a14">
          <p:sp>
            <p:nvSpPr>
              <p:cNvPr id="3" name="Notes Placeholder 2"/>
              <p:cNvSpPr>
                <a:spLocks noGrp="1"/>
              </p:cNvSpPr>
              <p:nvPr>
                <p:ph type="body" idx="1"/>
              </p:nvPr>
            </p:nvSpPr>
            <p:spPr/>
            <p:txBody>
              <a:bodyPr/>
              <a:lstStyle/>
              <a:p>
                <a:pPr>
                  <a:lnSpc>
                    <a:spcPct val="100000"/>
                  </a:lnSpc>
                </a:pPr>
                <a:r>
                  <a:rPr lang="en-GB" sz="1800" dirty="0">
                    <a:effectLst/>
                    <a:ea typeface="DengXian" panose="02010600030101010101" pitchFamily="2" charset="-122"/>
                  </a:rPr>
                  <a:t>SRB are a group of microbes composed of sulphate-reducing bacteria and sulphate-reducing archaea that can perform respiration with oxidized sulphur compounds in their energy metabolism. </a:t>
                </a:r>
                <a:endParaRPr lang="en-GB" sz="1800" dirty="0">
                  <a:ea typeface="DengXian" panose="02010600030101010101" pitchFamily="2" charset="-122"/>
                </a:endParaRPr>
              </a:p>
              <a:p>
                <a:pPr>
                  <a:lnSpc>
                    <a:spcPct val="100000"/>
                  </a:lnSpc>
                </a:pPr>
                <a:r>
                  <a:rPr lang="en-GB" sz="1800" dirty="0">
                    <a:effectLst/>
                    <a:ea typeface="DengXian" panose="02010600030101010101" pitchFamily="2" charset="-122"/>
                  </a:rPr>
                  <a:t>With over a century's investigation, more than 120 species and 40 genera belonging to four bacterial classes and two archaeal classes have been recorded, namely (</a:t>
                </a:r>
                <a:r>
                  <a:rPr lang="en-GB" sz="1800" dirty="0" err="1">
                    <a:effectLst/>
                    <a:ea typeface="DengXian" panose="02010600030101010101" pitchFamily="2" charset="-122"/>
                  </a:rPr>
                  <a:t>i</a:t>
                </a:r>
                <a:r>
                  <a:rPr lang="en-GB" sz="1800" dirty="0">
                    <a:effectLst/>
                    <a:ea typeface="DengXian" panose="02010600030101010101" pitchFamily="2" charset="-122"/>
                  </a:rPr>
                  <a:t>) mesophilic </a:t>
                </a:r>
                <a14:m>
                  <m:oMath xmlns:m="http://schemas.openxmlformats.org/officeDocument/2006/math">
                    <m:r>
                      <m:rPr>
                        <m:sty m:val="p"/>
                      </m:rPr>
                      <a:rPr lang="en-GB" sz="1800">
                        <a:effectLst/>
                        <a:latin typeface="Cambria Math" panose="02040503050406030204" pitchFamily="18" charset="0"/>
                        <a:ea typeface="DengXian" panose="02010600030101010101" pitchFamily="2" charset="-122"/>
                        <a:cs typeface="Times New Roman" panose="02020603050405020304" pitchFamily="18" charset="0"/>
                      </a:rPr>
                      <m:t>δ</m:t>
                    </m:r>
                  </m:oMath>
                </a14:m>
                <a:r>
                  <a:rPr lang="en-GB" sz="1800" dirty="0">
                    <a:effectLst/>
                    <a:ea typeface="DengXian" panose="02010600030101010101" pitchFamily="2" charset="-122"/>
                  </a:rPr>
                  <a:t>-proteobacteria with the genera </a:t>
                </a:r>
                <a:r>
                  <a:rPr lang="en-GB" sz="1800" i="1" dirty="0" err="1">
                    <a:effectLst/>
                    <a:ea typeface="DengXian" panose="02010600030101010101" pitchFamily="2" charset="-122"/>
                  </a:rPr>
                  <a:t>Desulphovibrio</a:t>
                </a:r>
                <a:r>
                  <a:rPr lang="en-GB" sz="1800" dirty="0">
                    <a:effectLst/>
                    <a:ea typeface="DengXian" panose="02010600030101010101" pitchFamily="2" charset="-122"/>
                  </a:rPr>
                  <a:t>, </a:t>
                </a:r>
                <a:r>
                  <a:rPr lang="en-GB" sz="1800" i="1" dirty="0" err="1">
                    <a:effectLst/>
                    <a:ea typeface="DengXian" panose="02010600030101010101" pitchFamily="2" charset="-122"/>
                  </a:rPr>
                  <a:t>Desulphobacterium</a:t>
                </a:r>
                <a:r>
                  <a:rPr lang="en-GB" sz="1800" dirty="0">
                    <a:effectLst/>
                    <a:ea typeface="DengXian" panose="02010600030101010101" pitchFamily="2" charset="-122"/>
                  </a:rPr>
                  <a:t>, </a:t>
                </a:r>
                <a:r>
                  <a:rPr lang="en-GB" sz="1800" i="1" dirty="0" err="1">
                    <a:effectLst/>
                    <a:ea typeface="DengXian" panose="02010600030101010101" pitchFamily="2" charset="-122"/>
                  </a:rPr>
                  <a:t>Desulphobacter</a:t>
                </a:r>
                <a:r>
                  <a:rPr lang="en-GB" sz="1800" dirty="0">
                    <a:effectLst/>
                    <a:ea typeface="DengXian" panose="02010600030101010101" pitchFamily="2" charset="-122"/>
                  </a:rPr>
                  <a:t> and </a:t>
                </a:r>
                <a:r>
                  <a:rPr lang="en-GB" sz="1800" i="1" dirty="0" err="1">
                    <a:effectLst/>
                    <a:ea typeface="DengXian" panose="02010600030101010101" pitchFamily="2" charset="-122"/>
                  </a:rPr>
                  <a:t>Desulphobulbus</a:t>
                </a:r>
                <a:r>
                  <a:rPr lang="en-GB" sz="1800" dirty="0">
                    <a:effectLst/>
                    <a:ea typeface="DengXian" panose="02010600030101010101" pitchFamily="2" charset="-122"/>
                  </a:rPr>
                  <a:t>; (ii) thermophilic </a:t>
                </a:r>
                <a:r>
                  <a:rPr lang="en-GB" sz="1800" dirty="0" err="1">
                    <a:effectLst/>
                    <a:ea typeface="DengXian" panose="02010600030101010101" pitchFamily="2" charset="-122"/>
                  </a:rPr>
                  <a:t>Nitrospirae</a:t>
                </a:r>
                <a:r>
                  <a:rPr lang="en-GB" sz="1800" dirty="0">
                    <a:effectLst/>
                    <a:ea typeface="DengXian" panose="02010600030101010101" pitchFamily="2" charset="-122"/>
                  </a:rPr>
                  <a:t> with the genus </a:t>
                </a:r>
                <a:r>
                  <a:rPr lang="en-GB" sz="1800" i="1" dirty="0" err="1">
                    <a:effectLst/>
                    <a:ea typeface="DengXian" panose="02010600030101010101" pitchFamily="2" charset="-122"/>
                  </a:rPr>
                  <a:t>Thermodesulphovibrio</a:t>
                </a:r>
                <a:r>
                  <a:rPr lang="en-GB" sz="1800" dirty="0">
                    <a:effectLst/>
                    <a:ea typeface="DengXian" panose="02010600030101010101" pitchFamily="2" charset="-122"/>
                  </a:rPr>
                  <a:t>; (iii) Clostridia with the genera </a:t>
                </a:r>
                <a:r>
                  <a:rPr lang="en-GB" sz="1800" i="1" dirty="0" err="1">
                    <a:effectLst/>
                    <a:ea typeface="DengXian" panose="02010600030101010101" pitchFamily="2" charset="-122"/>
                  </a:rPr>
                  <a:t>Desulphotomaculum</a:t>
                </a:r>
                <a:r>
                  <a:rPr lang="en-GB" sz="1800" i="1" dirty="0">
                    <a:effectLst/>
                    <a:ea typeface="DengXian" panose="02010600030101010101" pitchFamily="2" charset="-122"/>
                  </a:rPr>
                  <a:t> </a:t>
                </a:r>
                <a:r>
                  <a:rPr lang="en-GB" sz="1800" dirty="0">
                    <a:effectLst/>
                    <a:ea typeface="DengXian" panose="02010600030101010101" pitchFamily="2" charset="-122"/>
                  </a:rPr>
                  <a:t>and</a:t>
                </a:r>
                <a:r>
                  <a:rPr lang="en-GB" sz="1800" i="1" dirty="0">
                    <a:effectLst/>
                    <a:ea typeface="DengXian" panose="02010600030101010101" pitchFamily="2" charset="-122"/>
                  </a:rPr>
                  <a:t> </a:t>
                </a:r>
                <a:r>
                  <a:rPr lang="en-GB" sz="1800" i="1" dirty="0" err="1">
                    <a:effectLst/>
                    <a:ea typeface="DengXian" panose="02010600030101010101" pitchFamily="2" charset="-122"/>
                  </a:rPr>
                  <a:t>Ammonifex</a:t>
                </a:r>
                <a:r>
                  <a:rPr lang="en-GB" sz="1800" dirty="0">
                    <a:effectLst/>
                    <a:ea typeface="DengXian" panose="02010600030101010101" pitchFamily="2" charset="-122"/>
                  </a:rPr>
                  <a:t>; (iv) thermophilic </a:t>
                </a:r>
                <a:r>
                  <a:rPr lang="en-GB" sz="1800" dirty="0" err="1">
                    <a:effectLst/>
                    <a:ea typeface="DengXian" panose="02010600030101010101" pitchFamily="2" charset="-122"/>
                  </a:rPr>
                  <a:t>Thermodesulphobacteria</a:t>
                </a:r>
                <a:r>
                  <a:rPr lang="en-GB" sz="1800" dirty="0">
                    <a:effectLst/>
                    <a:ea typeface="DengXian" panose="02010600030101010101" pitchFamily="2" charset="-122"/>
                  </a:rPr>
                  <a:t> with the genera </a:t>
                </a:r>
                <a:r>
                  <a:rPr lang="en-GB" sz="1800" i="1" dirty="0" err="1">
                    <a:effectLst/>
                    <a:ea typeface="DengXian" panose="02010600030101010101" pitchFamily="2" charset="-122"/>
                  </a:rPr>
                  <a:t>Caldimicrobium</a:t>
                </a:r>
                <a:r>
                  <a:rPr lang="en-GB" sz="1800" dirty="0">
                    <a:effectLst/>
                    <a:ea typeface="DengXian" panose="02010600030101010101" pitchFamily="2" charset="-122"/>
                  </a:rPr>
                  <a:t> and </a:t>
                </a:r>
                <a:r>
                  <a:rPr lang="en-GB" sz="1800" i="1" dirty="0" err="1">
                    <a:effectLst/>
                    <a:ea typeface="DengXian" panose="02010600030101010101" pitchFamily="2" charset="-122"/>
                  </a:rPr>
                  <a:t>Thermodesulphobacterium</a:t>
                </a:r>
                <a:r>
                  <a:rPr lang="en-GB" sz="1800" dirty="0">
                    <a:effectLst/>
                    <a:ea typeface="DengXian" panose="02010600030101010101" pitchFamily="2" charset="-122"/>
                  </a:rPr>
                  <a:t>; (v) archaeal </a:t>
                </a:r>
                <a:r>
                  <a:rPr lang="en-GB" sz="1800" dirty="0" err="1">
                    <a:effectLst/>
                    <a:ea typeface="DengXian" panose="02010600030101010101" pitchFamily="2" charset="-122"/>
                  </a:rPr>
                  <a:t>Thermoprotei</a:t>
                </a:r>
                <a:r>
                  <a:rPr lang="en-GB" sz="1800" dirty="0">
                    <a:effectLst/>
                    <a:ea typeface="DengXian" panose="02010600030101010101" pitchFamily="2" charset="-122"/>
                  </a:rPr>
                  <a:t> with the genus </a:t>
                </a:r>
                <a:r>
                  <a:rPr lang="en-GB" sz="1800" i="1" dirty="0" err="1">
                    <a:effectLst/>
                    <a:ea typeface="DengXian" panose="02010600030101010101" pitchFamily="2" charset="-122"/>
                  </a:rPr>
                  <a:t>Caldivirga</a:t>
                </a:r>
                <a:r>
                  <a:rPr lang="en-GB" sz="1800" dirty="0">
                    <a:effectLst/>
                    <a:ea typeface="DengXian" panose="02010600030101010101" pitchFamily="2" charset="-122"/>
                  </a:rPr>
                  <a:t>; and (vi) archaeal </a:t>
                </a:r>
                <a:r>
                  <a:rPr lang="en-GB" sz="1800" dirty="0" err="1">
                    <a:effectLst/>
                    <a:ea typeface="DengXian" panose="02010600030101010101" pitchFamily="2" charset="-122"/>
                  </a:rPr>
                  <a:t>Archaeoglobi</a:t>
                </a:r>
                <a:r>
                  <a:rPr lang="en-GB" sz="1800" dirty="0">
                    <a:effectLst/>
                    <a:ea typeface="DengXian" panose="02010600030101010101" pitchFamily="2" charset="-122"/>
                  </a:rPr>
                  <a:t> with the genus </a:t>
                </a:r>
                <a:r>
                  <a:rPr lang="en-GB" sz="1800" i="1" dirty="0" err="1">
                    <a:effectLst/>
                    <a:ea typeface="DengXian" panose="02010600030101010101" pitchFamily="2" charset="-122"/>
                  </a:rPr>
                  <a:t>Archaeoglobus</a:t>
                </a:r>
                <a:r>
                  <a:rPr lang="en-GB" sz="1800" dirty="0">
                    <a:effectLst/>
                    <a:ea typeface="DengXian" panose="02010600030101010101" pitchFamily="2" charset="-122"/>
                  </a:rPr>
                  <a:t>. </a:t>
                </a:r>
                <a:endParaRPr lang="en-HK" sz="2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16 genera are incomplete organic oxidizers, 22 genera are complete oxidizers, and the remaining 2 genera, i.e. </a:t>
                </a:r>
                <a:r>
                  <a:rPr lang="en-GB" sz="1800" i="1" dirty="0" err="1">
                    <a:effectLst/>
                    <a:latin typeface="Times New Roman" panose="02020603050405020304" pitchFamily="18" charset="0"/>
                    <a:ea typeface="DengXian" panose="02010600030101010101" pitchFamily="2" charset="-122"/>
                  </a:rPr>
                  <a:t>Desulphotomaculum</a:t>
                </a:r>
                <a:r>
                  <a:rPr lang="en-GB" sz="1800" i="1"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and </a:t>
                </a:r>
                <a:r>
                  <a:rPr lang="en-GB" sz="1800" i="1" dirty="0" err="1">
                    <a:effectLst/>
                    <a:latin typeface="Times New Roman" panose="02020603050405020304" pitchFamily="18" charset="0"/>
                    <a:ea typeface="DengXian" panose="02010600030101010101" pitchFamily="2" charset="-122"/>
                  </a:rPr>
                  <a:t>Desulphomonile</a:t>
                </a:r>
                <a:r>
                  <a:rPr lang="en-GB" sz="1800" dirty="0">
                    <a:effectLst/>
                    <a:latin typeface="Times New Roman" panose="02020603050405020304" pitchFamily="18" charset="0"/>
                    <a:ea typeface="DengXian" panose="02010600030101010101" pitchFamily="2" charset="-122"/>
                  </a:rPr>
                  <a:t>, cannot be simply aligned in either of the two divisions as they appear to have both complete and incomplete oxidizing species. </a:t>
                </a:r>
                <a:endParaRPr lang="en-HK" sz="2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Besides the common oxidized sulphur compounds, NO</a:t>
                </a:r>
                <a:r>
                  <a:rPr lang="en-GB" sz="1800" baseline="-25000" dirty="0">
                    <a:effectLst/>
                    <a:latin typeface="Times New Roman" panose="02020603050405020304" pitchFamily="18" charset="0"/>
                    <a:ea typeface="DengXian" panose="02010600030101010101" pitchFamily="2" charset="-122"/>
                  </a:rPr>
                  <a:t>3</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NO</a:t>
                </a:r>
                <a:r>
                  <a:rPr lang="en-GB" sz="1800" baseline="-25000" dirty="0">
                    <a:effectLst/>
                    <a:latin typeface="Times New Roman" panose="02020603050405020304" pitchFamily="18" charset="0"/>
                    <a:ea typeface="DengXian" panose="02010600030101010101" pitchFamily="2" charset="-122"/>
                  </a:rPr>
                  <a:t>2</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ferric, manganese oxide and other compounds (e.g. fumarate, DMSO) can also serve as an electron acceptor for some SRB species.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Regarding their physiological property, most SRB genera belong to mesophiles with growth temperature ranging from 25 to 40 </a:t>
                </a:r>
                <a:r>
                  <a:rPr lang="en-GB" sz="1800" baseline="30000" dirty="0" err="1">
                    <a:effectLst/>
                    <a:latin typeface="Times New Roman" panose="02020603050405020304" pitchFamily="18" charset="0"/>
                    <a:ea typeface="DengXian" panose="02010600030101010101" pitchFamily="2" charset="-122"/>
                  </a:rPr>
                  <a:t>o</a:t>
                </a:r>
                <a:r>
                  <a:rPr lang="en-GB" sz="1800" dirty="0" err="1">
                    <a:effectLst/>
                    <a:latin typeface="Times New Roman" panose="02020603050405020304" pitchFamily="18" charset="0"/>
                    <a:ea typeface="DengXian" panose="02010600030101010101" pitchFamily="2" charset="-122"/>
                  </a:rPr>
                  <a:t>C.</a:t>
                </a:r>
                <a:r>
                  <a:rPr lang="en-GB" sz="1800" dirty="0">
                    <a:effectLst/>
                    <a:latin typeface="Times New Roman" panose="02020603050405020304" pitchFamily="18" charset="0"/>
                    <a:ea typeface="DengXian" panose="02010600030101010101" pitchFamily="2" charset="-122"/>
                  </a:rPr>
                  <a:t> Growth temperature is a fundamental variable governing the possible application of SRB-based technologies for environmental remediation or </a:t>
                </a:r>
                <a:r>
                  <a:rPr lang="en-GB" sz="1800" u="none" strike="noStrike" dirty="0">
                    <a:effectLst/>
                    <a:latin typeface="Times New Roman" panose="02020603050405020304" pitchFamily="18" charset="0"/>
                    <a:ea typeface="DengXian" panose="02010600030101010101" pitchFamily="2" charset="-122"/>
                  </a:rPr>
                  <a:t>industrial</a:t>
                </a:r>
                <a:r>
                  <a:rPr lang="en-GB" sz="1800" dirty="0">
                    <a:effectLst/>
                    <a:latin typeface="Times New Roman" panose="02020603050405020304" pitchFamily="18" charset="0"/>
                    <a:ea typeface="DengXian" panose="02010600030101010101" pitchFamily="2" charset="-122"/>
                  </a:rPr>
                  <a:t> production. For instance, </a:t>
                </a:r>
                <a:r>
                  <a:rPr lang="en-GB" sz="1800" i="1" dirty="0" err="1">
                    <a:effectLst/>
                    <a:latin typeface="Times New Roman" panose="02020603050405020304" pitchFamily="18" charset="0"/>
                    <a:ea typeface="DengXian" panose="02010600030101010101" pitchFamily="2" charset="-122"/>
                  </a:rPr>
                  <a:t>Desulphovibrio</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Desulphobulbus</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Desulphomicrobium</a:t>
                </a:r>
                <a:r>
                  <a:rPr lang="en-GB" sz="1800" dirty="0">
                    <a:effectLst/>
                    <a:latin typeface="Times New Roman" panose="02020603050405020304" pitchFamily="18" charset="0"/>
                    <a:ea typeface="DengXian" panose="02010600030101010101" pitchFamily="2" charset="-122"/>
                  </a:rPr>
                  <a:t> and </a:t>
                </a:r>
                <a:r>
                  <a:rPr lang="en-GB" sz="1800" i="1" dirty="0" err="1">
                    <a:effectLst/>
                    <a:latin typeface="Times New Roman" panose="02020603050405020304" pitchFamily="18" charset="0"/>
                    <a:ea typeface="DengXian" panose="02010600030101010101" pitchFamily="2" charset="-122"/>
                  </a:rPr>
                  <a:t>Desulphobacter</a:t>
                </a:r>
                <a:r>
                  <a:rPr lang="en-GB" sz="1800" dirty="0">
                    <a:effectLst/>
                    <a:latin typeface="Times New Roman" panose="02020603050405020304" pitchFamily="18" charset="0"/>
                    <a:ea typeface="DengXian" panose="02010600030101010101" pitchFamily="2" charset="-122"/>
                  </a:rPr>
                  <a:t> are the most commonly found SRB genera for sulphur-laden wastewater treatment. </a:t>
                </a:r>
                <a:r>
                  <a:rPr lang="en-GB" sz="1800" i="1" dirty="0" err="1">
                    <a:effectLst/>
                    <a:latin typeface="Times New Roman" panose="02020603050405020304" pitchFamily="18" charset="0"/>
                    <a:ea typeface="DengXian" panose="02010600030101010101" pitchFamily="2" charset="-122"/>
                  </a:rPr>
                  <a:t>Desulphovibrio</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Desulphobulbus</a:t>
                </a:r>
                <a:r>
                  <a:rPr lang="en-GB" sz="1800" dirty="0">
                    <a:effectLst/>
                    <a:latin typeface="Times New Roman" panose="02020603050405020304" pitchFamily="18" charset="0"/>
                    <a:ea typeface="DengXian" panose="02010600030101010101" pitchFamily="2" charset="-122"/>
                  </a:rPr>
                  <a:t> and </a:t>
                </a:r>
                <a:r>
                  <a:rPr lang="en-GB" sz="1800" i="1" dirty="0" err="1">
                    <a:effectLst/>
                    <a:latin typeface="Times New Roman" panose="02020603050405020304" pitchFamily="18" charset="0"/>
                    <a:ea typeface="DengXian" panose="02010600030101010101" pitchFamily="2" charset="-122"/>
                  </a:rPr>
                  <a:t>Desulphomicrobium</a:t>
                </a:r>
                <a:r>
                  <a:rPr lang="en-GB" sz="1800" dirty="0">
                    <a:effectLst/>
                    <a:latin typeface="Times New Roman" panose="02020603050405020304" pitchFamily="18" charset="0"/>
                    <a:ea typeface="DengXian" panose="02010600030101010101" pitchFamily="2" charset="-122"/>
                  </a:rPr>
                  <a:t> belong to the group of incomplete organics oxidizers, while </a:t>
                </a:r>
                <a:r>
                  <a:rPr lang="en-GB" sz="1800" i="1" dirty="0" err="1">
                    <a:effectLst/>
                    <a:latin typeface="Times New Roman" panose="02020603050405020304" pitchFamily="18" charset="0"/>
                    <a:ea typeface="DengXian" panose="02010600030101010101" pitchFamily="2" charset="-122"/>
                  </a:rPr>
                  <a:t>Desulphobacter</a:t>
                </a:r>
                <a:r>
                  <a:rPr lang="en-GB" sz="1800" dirty="0">
                    <a:effectLst/>
                    <a:latin typeface="Times New Roman" panose="02020603050405020304" pitchFamily="18" charset="0"/>
                    <a:ea typeface="DengXian" panose="02010600030101010101" pitchFamily="2" charset="-122"/>
                  </a:rPr>
                  <a:t> is the only dominant complete organics oxidizer identified. Thus, CH</a:t>
                </a:r>
                <a:r>
                  <a:rPr lang="en-GB" sz="1800" baseline="-25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COO</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residual of sulphate-reducing bioreactors is an inherent feature of SRB.</a:t>
                </a: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8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mc:Choice>
        <mc:Fallback>
          <p:sp>
            <p:nvSpPr>
              <p:cNvPr id="3" name="Notes Placeholder 2"/>
              <p:cNvSpPr>
                <a:spLocks noGrp="1"/>
              </p:cNvSpPr>
              <p:nvPr>
                <p:ph type="body" idx="1"/>
              </p:nvPr>
            </p:nvSpPr>
            <p:spPr/>
            <p:txBody>
              <a:bodyPr/>
              <a:lstStyle/>
              <a:p>
                <a:pPr>
                  <a:lnSpc>
                    <a:spcPct val="100000"/>
                  </a:lnSpc>
                </a:pPr>
                <a:r>
                  <a:rPr lang="en-GB" sz="1800" dirty="0">
                    <a:effectLst/>
                    <a:ea typeface="DengXian" panose="02010600030101010101" pitchFamily="2" charset="-122"/>
                  </a:rPr>
                  <a:t>SRB are a group of microbes composed of sulphate-reducing bacteria and sulphate-reducing archaea that can perform respiration with oxidized sulphur compounds in their energy metabolism. </a:t>
                </a:r>
                <a:endParaRPr lang="en-GB" sz="1800" dirty="0">
                  <a:ea typeface="DengXian" panose="02010600030101010101" pitchFamily="2" charset="-122"/>
                </a:endParaRPr>
              </a:p>
              <a:p>
                <a:pPr>
                  <a:lnSpc>
                    <a:spcPct val="100000"/>
                  </a:lnSpc>
                </a:pPr>
                <a:r>
                  <a:rPr lang="en-GB" sz="1800" dirty="0">
                    <a:effectLst/>
                    <a:ea typeface="DengXian" panose="02010600030101010101" pitchFamily="2" charset="-122"/>
                  </a:rPr>
                  <a:t>With over a century's investigation, more than 120 species and 40 genera belonging to four bacterial classes and two archaeal classes have been recorded, namely (</a:t>
                </a:r>
                <a:r>
                  <a:rPr lang="en-GB" sz="1800" dirty="0" err="1">
                    <a:effectLst/>
                    <a:ea typeface="DengXian" panose="02010600030101010101" pitchFamily="2" charset="-122"/>
                  </a:rPr>
                  <a:t>i</a:t>
                </a:r>
                <a:r>
                  <a:rPr lang="en-GB" sz="1800" dirty="0">
                    <a:effectLst/>
                    <a:ea typeface="DengXian" panose="02010600030101010101" pitchFamily="2" charset="-122"/>
                  </a:rPr>
                  <a:t>) mesophilic </a:t>
                </a:r>
                <a:r>
                  <a:rPr lang="en-GB" sz="1800" i="0">
                    <a:effectLst/>
                    <a:latin typeface="Cambria Math" panose="02040503050406030204" pitchFamily="18" charset="0"/>
                    <a:ea typeface="DengXian" panose="02010600030101010101" pitchFamily="2" charset="-122"/>
                    <a:cs typeface="Times New Roman" panose="02020603050405020304" pitchFamily="18" charset="0"/>
                  </a:rPr>
                  <a:t>δ</a:t>
                </a:r>
                <a:r>
                  <a:rPr lang="en-GB" sz="1800" dirty="0">
                    <a:effectLst/>
                    <a:ea typeface="DengXian" panose="02010600030101010101" pitchFamily="2" charset="-122"/>
                  </a:rPr>
                  <a:t>-proteobacteria with the genera </a:t>
                </a:r>
                <a:r>
                  <a:rPr lang="en-GB" sz="1800" i="1" dirty="0" err="1">
                    <a:effectLst/>
                    <a:ea typeface="DengXian" panose="02010600030101010101" pitchFamily="2" charset="-122"/>
                  </a:rPr>
                  <a:t>Desulphovibrio</a:t>
                </a:r>
                <a:r>
                  <a:rPr lang="en-GB" sz="1800" dirty="0">
                    <a:effectLst/>
                    <a:ea typeface="DengXian" panose="02010600030101010101" pitchFamily="2" charset="-122"/>
                  </a:rPr>
                  <a:t>, </a:t>
                </a:r>
                <a:r>
                  <a:rPr lang="en-GB" sz="1800" i="1" dirty="0" err="1">
                    <a:effectLst/>
                    <a:ea typeface="DengXian" panose="02010600030101010101" pitchFamily="2" charset="-122"/>
                  </a:rPr>
                  <a:t>Desulphobacterium</a:t>
                </a:r>
                <a:r>
                  <a:rPr lang="en-GB" sz="1800" dirty="0">
                    <a:effectLst/>
                    <a:ea typeface="DengXian" panose="02010600030101010101" pitchFamily="2" charset="-122"/>
                  </a:rPr>
                  <a:t>, </a:t>
                </a:r>
                <a:r>
                  <a:rPr lang="en-GB" sz="1800" i="1" dirty="0" err="1">
                    <a:effectLst/>
                    <a:ea typeface="DengXian" panose="02010600030101010101" pitchFamily="2" charset="-122"/>
                  </a:rPr>
                  <a:t>Desulphobacter</a:t>
                </a:r>
                <a:r>
                  <a:rPr lang="en-GB" sz="1800" dirty="0">
                    <a:effectLst/>
                    <a:ea typeface="DengXian" panose="02010600030101010101" pitchFamily="2" charset="-122"/>
                  </a:rPr>
                  <a:t> and </a:t>
                </a:r>
                <a:r>
                  <a:rPr lang="en-GB" sz="1800" i="1" dirty="0" err="1">
                    <a:effectLst/>
                    <a:ea typeface="DengXian" panose="02010600030101010101" pitchFamily="2" charset="-122"/>
                  </a:rPr>
                  <a:t>Desulphobulbus</a:t>
                </a:r>
                <a:r>
                  <a:rPr lang="en-GB" sz="1800" dirty="0">
                    <a:effectLst/>
                    <a:ea typeface="DengXian" panose="02010600030101010101" pitchFamily="2" charset="-122"/>
                  </a:rPr>
                  <a:t>; (ii) thermophilic </a:t>
                </a:r>
                <a:r>
                  <a:rPr lang="en-GB" sz="1800" dirty="0" err="1">
                    <a:effectLst/>
                    <a:ea typeface="DengXian" panose="02010600030101010101" pitchFamily="2" charset="-122"/>
                  </a:rPr>
                  <a:t>Nitrospirae</a:t>
                </a:r>
                <a:r>
                  <a:rPr lang="en-GB" sz="1800" dirty="0">
                    <a:effectLst/>
                    <a:ea typeface="DengXian" panose="02010600030101010101" pitchFamily="2" charset="-122"/>
                  </a:rPr>
                  <a:t> with the genus </a:t>
                </a:r>
                <a:r>
                  <a:rPr lang="en-GB" sz="1800" i="1" dirty="0" err="1">
                    <a:effectLst/>
                    <a:ea typeface="DengXian" panose="02010600030101010101" pitchFamily="2" charset="-122"/>
                  </a:rPr>
                  <a:t>Thermodesulphovibrio</a:t>
                </a:r>
                <a:r>
                  <a:rPr lang="en-GB" sz="1800" dirty="0">
                    <a:effectLst/>
                    <a:ea typeface="DengXian" panose="02010600030101010101" pitchFamily="2" charset="-122"/>
                  </a:rPr>
                  <a:t>; (iii) Clostridia with the genera </a:t>
                </a:r>
                <a:r>
                  <a:rPr lang="en-GB" sz="1800" i="1" dirty="0" err="1">
                    <a:effectLst/>
                    <a:ea typeface="DengXian" panose="02010600030101010101" pitchFamily="2" charset="-122"/>
                  </a:rPr>
                  <a:t>Desulphotomaculum</a:t>
                </a:r>
                <a:r>
                  <a:rPr lang="en-GB" sz="1800" i="1" dirty="0">
                    <a:effectLst/>
                    <a:ea typeface="DengXian" panose="02010600030101010101" pitchFamily="2" charset="-122"/>
                  </a:rPr>
                  <a:t> </a:t>
                </a:r>
                <a:r>
                  <a:rPr lang="en-GB" sz="1800" dirty="0">
                    <a:effectLst/>
                    <a:ea typeface="DengXian" panose="02010600030101010101" pitchFamily="2" charset="-122"/>
                  </a:rPr>
                  <a:t>and</a:t>
                </a:r>
                <a:r>
                  <a:rPr lang="en-GB" sz="1800" i="1" dirty="0">
                    <a:effectLst/>
                    <a:ea typeface="DengXian" panose="02010600030101010101" pitchFamily="2" charset="-122"/>
                  </a:rPr>
                  <a:t> </a:t>
                </a:r>
                <a:r>
                  <a:rPr lang="en-GB" sz="1800" i="1" dirty="0" err="1">
                    <a:effectLst/>
                    <a:ea typeface="DengXian" panose="02010600030101010101" pitchFamily="2" charset="-122"/>
                  </a:rPr>
                  <a:t>Ammonifex</a:t>
                </a:r>
                <a:r>
                  <a:rPr lang="en-GB" sz="1800" dirty="0">
                    <a:effectLst/>
                    <a:ea typeface="DengXian" panose="02010600030101010101" pitchFamily="2" charset="-122"/>
                  </a:rPr>
                  <a:t>; (iv) thermophilic </a:t>
                </a:r>
                <a:r>
                  <a:rPr lang="en-GB" sz="1800" dirty="0" err="1">
                    <a:effectLst/>
                    <a:ea typeface="DengXian" panose="02010600030101010101" pitchFamily="2" charset="-122"/>
                  </a:rPr>
                  <a:t>Thermodesulphobacteria</a:t>
                </a:r>
                <a:r>
                  <a:rPr lang="en-GB" sz="1800" dirty="0">
                    <a:effectLst/>
                    <a:ea typeface="DengXian" panose="02010600030101010101" pitchFamily="2" charset="-122"/>
                  </a:rPr>
                  <a:t> with the genera </a:t>
                </a:r>
                <a:r>
                  <a:rPr lang="en-GB" sz="1800" i="1" dirty="0" err="1">
                    <a:effectLst/>
                    <a:ea typeface="DengXian" panose="02010600030101010101" pitchFamily="2" charset="-122"/>
                  </a:rPr>
                  <a:t>Caldimicrobium</a:t>
                </a:r>
                <a:r>
                  <a:rPr lang="en-GB" sz="1800" dirty="0">
                    <a:effectLst/>
                    <a:ea typeface="DengXian" panose="02010600030101010101" pitchFamily="2" charset="-122"/>
                  </a:rPr>
                  <a:t> and </a:t>
                </a:r>
                <a:r>
                  <a:rPr lang="en-GB" sz="1800" i="1" dirty="0" err="1">
                    <a:effectLst/>
                    <a:ea typeface="DengXian" panose="02010600030101010101" pitchFamily="2" charset="-122"/>
                  </a:rPr>
                  <a:t>Thermodesulphobacterium</a:t>
                </a:r>
                <a:r>
                  <a:rPr lang="en-GB" sz="1800" dirty="0">
                    <a:effectLst/>
                    <a:ea typeface="DengXian" panose="02010600030101010101" pitchFamily="2" charset="-122"/>
                  </a:rPr>
                  <a:t>; (v) archaeal </a:t>
                </a:r>
                <a:r>
                  <a:rPr lang="en-GB" sz="1800" dirty="0" err="1">
                    <a:effectLst/>
                    <a:ea typeface="DengXian" panose="02010600030101010101" pitchFamily="2" charset="-122"/>
                  </a:rPr>
                  <a:t>Thermoprotei</a:t>
                </a:r>
                <a:r>
                  <a:rPr lang="en-GB" sz="1800" dirty="0">
                    <a:effectLst/>
                    <a:ea typeface="DengXian" panose="02010600030101010101" pitchFamily="2" charset="-122"/>
                  </a:rPr>
                  <a:t> with the genus </a:t>
                </a:r>
                <a:r>
                  <a:rPr lang="en-GB" sz="1800" i="1" dirty="0" err="1">
                    <a:effectLst/>
                    <a:ea typeface="DengXian" panose="02010600030101010101" pitchFamily="2" charset="-122"/>
                  </a:rPr>
                  <a:t>Caldivirga</a:t>
                </a:r>
                <a:r>
                  <a:rPr lang="en-GB" sz="1800" dirty="0">
                    <a:effectLst/>
                    <a:ea typeface="DengXian" panose="02010600030101010101" pitchFamily="2" charset="-122"/>
                  </a:rPr>
                  <a:t>; and (vi) archaeal </a:t>
                </a:r>
                <a:r>
                  <a:rPr lang="en-GB" sz="1800" dirty="0" err="1">
                    <a:effectLst/>
                    <a:ea typeface="DengXian" panose="02010600030101010101" pitchFamily="2" charset="-122"/>
                  </a:rPr>
                  <a:t>Archaeoglobi</a:t>
                </a:r>
                <a:r>
                  <a:rPr lang="en-GB" sz="1800" dirty="0">
                    <a:effectLst/>
                    <a:ea typeface="DengXian" panose="02010600030101010101" pitchFamily="2" charset="-122"/>
                  </a:rPr>
                  <a:t> with the genus </a:t>
                </a:r>
                <a:r>
                  <a:rPr lang="en-GB" sz="1800" i="1" dirty="0" err="1">
                    <a:effectLst/>
                    <a:ea typeface="DengXian" panose="02010600030101010101" pitchFamily="2" charset="-122"/>
                  </a:rPr>
                  <a:t>Archaeoglobus</a:t>
                </a:r>
                <a:r>
                  <a:rPr lang="en-GB" sz="1800" dirty="0">
                    <a:effectLst/>
                    <a:ea typeface="DengXian" panose="02010600030101010101" pitchFamily="2" charset="-122"/>
                  </a:rPr>
                  <a:t>. </a:t>
                </a:r>
                <a:endParaRPr lang="en-HK" sz="2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16 genera are incomplete organic oxidizers, 22 genera are complete oxidizers, and the remaining 2 genera, i.e. </a:t>
                </a:r>
                <a:r>
                  <a:rPr lang="en-GB" sz="1800" i="1" dirty="0" err="1">
                    <a:effectLst/>
                    <a:latin typeface="Times New Roman" panose="02020603050405020304" pitchFamily="18" charset="0"/>
                    <a:ea typeface="DengXian" panose="02010600030101010101" pitchFamily="2" charset="-122"/>
                  </a:rPr>
                  <a:t>Desulphotomaculum</a:t>
                </a:r>
                <a:r>
                  <a:rPr lang="en-GB" sz="1800" i="1"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and </a:t>
                </a:r>
                <a:r>
                  <a:rPr lang="en-GB" sz="1800" i="1" dirty="0" err="1">
                    <a:effectLst/>
                    <a:latin typeface="Times New Roman" panose="02020603050405020304" pitchFamily="18" charset="0"/>
                    <a:ea typeface="DengXian" panose="02010600030101010101" pitchFamily="2" charset="-122"/>
                  </a:rPr>
                  <a:t>Desulphomonile</a:t>
                </a:r>
                <a:r>
                  <a:rPr lang="en-GB" sz="1800" dirty="0">
                    <a:effectLst/>
                    <a:latin typeface="Times New Roman" panose="02020603050405020304" pitchFamily="18" charset="0"/>
                    <a:ea typeface="DengXian" panose="02010600030101010101" pitchFamily="2" charset="-122"/>
                  </a:rPr>
                  <a:t>, cannot be simply aligned in either of the two divisions as they appear to have both complete and incomplete oxidizing species. </a:t>
                </a:r>
                <a:endParaRPr lang="en-HK" sz="2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Besides the common oxidized sulphur compounds, NO</a:t>
                </a:r>
                <a:r>
                  <a:rPr lang="en-GB" sz="1800" baseline="-25000" dirty="0">
                    <a:effectLst/>
                    <a:latin typeface="Times New Roman" panose="02020603050405020304" pitchFamily="18" charset="0"/>
                    <a:ea typeface="DengXian" panose="02010600030101010101" pitchFamily="2" charset="-122"/>
                  </a:rPr>
                  <a:t>3</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NO</a:t>
                </a:r>
                <a:r>
                  <a:rPr lang="en-GB" sz="1800" baseline="-25000" dirty="0">
                    <a:effectLst/>
                    <a:latin typeface="Times New Roman" panose="02020603050405020304" pitchFamily="18" charset="0"/>
                    <a:ea typeface="DengXian" panose="02010600030101010101" pitchFamily="2" charset="-122"/>
                  </a:rPr>
                  <a:t>2</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ferric, manganese oxide and other compounds (e.g. fumarate, DMSO) can also serve as an electron acceptor for some SRB species.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Regarding their physiological property, most SRB genera belong to mesophiles with growth temperature ranging from 25 to 40 </a:t>
                </a:r>
                <a:r>
                  <a:rPr lang="en-GB" sz="1800" baseline="30000" dirty="0" err="1">
                    <a:effectLst/>
                    <a:latin typeface="Times New Roman" panose="02020603050405020304" pitchFamily="18" charset="0"/>
                    <a:ea typeface="DengXian" panose="02010600030101010101" pitchFamily="2" charset="-122"/>
                  </a:rPr>
                  <a:t>o</a:t>
                </a:r>
                <a:r>
                  <a:rPr lang="en-GB" sz="1800" dirty="0" err="1">
                    <a:effectLst/>
                    <a:latin typeface="Times New Roman" panose="02020603050405020304" pitchFamily="18" charset="0"/>
                    <a:ea typeface="DengXian" panose="02010600030101010101" pitchFamily="2" charset="-122"/>
                  </a:rPr>
                  <a:t>C.</a:t>
                </a:r>
                <a:r>
                  <a:rPr lang="en-GB" sz="1800" dirty="0">
                    <a:effectLst/>
                    <a:latin typeface="Times New Roman" panose="02020603050405020304" pitchFamily="18" charset="0"/>
                    <a:ea typeface="DengXian" panose="02010600030101010101" pitchFamily="2" charset="-122"/>
                  </a:rPr>
                  <a:t> Growth temperature is a fundamental variable governing the possible application of SRB-based technologies for environmental remediation or </a:t>
                </a:r>
                <a:r>
                  <a:rPr lang="en-GB" sz="1800" u="none" strike="noStrike" dirty="0">
                    <a:effectLst/>
                    <a:latin typeface="Times New Roman" panose="02020603050405020304" pitchFamily="18" charset="0"/>
                    <a:ea typeface="DengXian" panose="02010600030101010101" pitchFamily="2" charset="-122"/>
                  </a:rPr>
                  <a:t>industrial</a:t>
                </a:r>
                <a:r>
                  <a:rPr lang="en-GB" sz="1800" dirty="0">
                    <a:effectLst/>
                    <a:latin typeface="Times New Roman" panose="02020603050405020304" pitchFamily="18" charset="0"/>
                    <a:ea typeface="DengXian" panose="02010600030101010101" pitchFamily="2" charset="-122"/>
                  </a:rPr>
                  <a:t> production. For instance, </a:t>
                </a:r>
                <a:r>
                  <a:rPr lang="en-GB" sz="1800" i="1" dirty="0" err="1">
                    <a:effectLst/>
                    <a:latin typeface="Times New Roman" panose="02020603050405020304" pitchFamily="18" charset="0"/>
                    <a:ea typeface="DengXian" panose="02010600030101010101" pitchFamily="2" charset="-122"/>
                  </a:rPr>
                  <a:t>Desulphovibrio</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Desulphobulbus</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Desulphomicrobium</a:t>
                </a:r>
                <a:r>
                  <a:rPr lang="en-GB" sz="1800" dirty="0">
                    <a:effectLst/>
                    <a:latin typeface="Times New Roman" panose="02020603050405020304" pitchFamily="18" charset="0"/>
                    <a:ea typeface="DengXian" panose="02010600030101010101" pitchFamily="2" charset="-122"/>
                  </a:rPr>
                  <a:t> and </a:t>
                </a:r>
                <a:r>
                  <a:rPr lang="en-GB" sz="1800" i="1" dirty="0" err="1">
                    <a:effectLst/>
                    <a:latin typeface="Times New Roman" panose="02020603050405020304" pitchFamily="18" charset="0"/>
                    <a:ea typeface="DengXian" panose="02010600030101010101" pitchFamily="2" charset="-122"/>
                  </a:rPr>
                  <a:t>Desulphobacter</a:t>
                </a:r>
                <a:r>
                  <a:rPr lang="en-GB" sz="1800" dirty="0">
                    <a:effectLst/>
                    <a:latin typeface="Times New Roman" panose="02020603050405020304" pitchFamily="18" charset="0"/>
                    <a:ea typeface="DengXian" panose="02010600030101010101" pitchFamily="2" charset="-122"/>
                  </a:rPr>
                  <a:t> are the most commonly found SRB genera for sulphur-laden wastewater treatment. </a:t>
                </a:r>
                <a:r>
                  <a:rPr lang="en-GB" sz="1800" i="1" dirty="0" err="1">
                    <a:effectLst/>
                    <a:latin typeface="Times New Roman" panose="02020603050405020304" pitchFamily="18" charset="0"/>
                    <a:ea typeface="DengXian" panose="02010600030101010101" pitchFamily="2" charset="-122"/>
                  </a:rPr>
                  <a:t>Desulphovibrio</a:t>
                </a:r>
                <a:r>
                  <a:rPr lang="en-GB" sz="1800" dirty="0">
                    <a:effectLst/>
                    <a:latin typeface="Times New Roman" panose="02020603050405020304" pitchFamily="18" charset="0"/>
                    <a:ea typeface="DengXian" panose="02010600030101010101" pitchFamily="2" charset="-122"/>
                  </a:rPr>
                  <a:t>, </a:t>
                </a:r>
                <a:r>
                  <a:rPr lang="en-GB" sz="1800" i="1" dirty="0" err="1">
                    <a:effectLst/>
                    <a:latin typeface="Times New Roman" panose="02020603050405020304" pitchFamily="18" charset="0"/>
                    <a:ea typeface="DengXian" panose="02010600030101010101" pitchFamily="2" charset="-122"/>
                  </a:rPr>
                  <a:t>Desulphobulbus</a:t>
                </a:r>
                <a:r>
                  <a:rPr lang="en-GB" sz="1800" dirty="0">
                    <a:effectLst/>
                    <a:latin typeface="Times New Roman" panose="02020603050405020304" pitchFamily="18" charset="0"/>
                    <a:ea typeface="DengXian" panose="02010600030101010101" pitchFamily="2" charset="-122"/>
                  </a:rPr>
                  <a:t> and </a:t>
                </a:r>
                <a:r>
                  <a:rPr lang="en-GB" sz="1800" i="1" dirty="0" err="1">
                    <a:effectLst/>
                    <a:latin typeface="Times New Roman" panose="02020603050405020304" pitchFamily="18" charset="0"/>
                    <a:ea typeface="DengXian" panose="02010600030101010101" pitchFamily="2" charset="-122"/>
                  </a:rPr>
                  <a:t>Desulphomicrobium</a:t>
                </a:r>
                <a:r>
                  <a:rPr lang="en-GB" sz="1800" dirty="0">
                    <a:effectLst/>
                    <a:latin typeface="Times New Roman" panose="02020603050405020304" pitchFamily="18" charset="0"/>
                    <a:ea typeface="DengXian" panose="02010600030101010101" pitchFamily="2" charset="-122"/>
                  </a:rPr>
                  <a:t> belong to the group of incomplete organics oxidizers, while </a:t>
                </a:r>
                <a:r>
                  <a:rPr lang="en-GB" sz="1800" i="1" dirty="0" err="1">
                    <a:effectLst/>
                    <a:latin typeface="Times New Roman" panose="02020603050405020304" pitchFamily="18" charset="0"/>
                    <a:ea typeface="DengXian" panose="02010600030101010101" pitchFamily="2" charset="-122"/>
                  </a:rPr>
                  <a:t>Desulphobacter</a:t>
                </a:r>
                <a:r>
                  <a:rPr lang="en-GB" sz="1800" dirty="0">
                    <a:effectLst/>
                    <a:latin typeface="Times New Roman" panose="02020603050405020304" pitchFamily="18" charset="0"/>
                    <a:ea typeface="DengXian" panose="02010600030101010101" pitchFamily="2" charset="-122"/>
                  </a:rPr>
                  <a:t> is the only dominant complete organics oxidizer identified. Thus, CH</a:t>
                </a:r>
                <a:r>
                  <a:rPr lang="en-GB" sz="1800" baseline="-25000" dirty="0">
                    <a:effectLst/>
                    <a:latin typeface="Times New Roman" panose="02020603050405020304" pitchFamily="18" charset="0"/>
                    <a:ea typeface="DengXian" panose="02010600030101010101" pitchFamily="2" charset="-122"/>
                  </a:rPr>
                  <a:t>3</a:t>
                </a:r>
                <a:r>
                  <a:rPr lang="en-GB" sz="1800" dirty="0">
                    <a:effectLst/>
                    <a:latin typeface="Times New Roman" panose="02020603050405020304" pitchFamily="18" charset="0"/>
                    <a:ea typeface="DengXian" panose="02010600030101010101" pitchFamily="2" charset="-122"/>
                  </a:rPr>
                  <a:t>COO</a:t>
                </a:r>
                <a:r>
                  <a:rPr lang="en-GB" sz="1800" baseline="30000" dirty="0">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residual of sulphate-reducing bioreactors is an inherent feature of SRB.</a:t>
                </a:r>
                <a:endParaRPr lang="en-HK" sz="18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8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mc:Fallback>
      </mc:AlternateContent>
      <p:sp>
        <p:nvSpPr>
          <p:cNvPr id="4" name="Slide Number Placeholder 3"/>
          <p:cNvSpPr>
            <a:spLocks noGrp="1"/>
          </p:cNvSpPr>
          <p:nvPr>
            <p:ph type="sldNum" sz="quarter" idx="5"/>
          </p:nvPr>
        </p:nvSpPr>
        <p:spPr/>
        <p:txBody>
          <a:bodyPr/>
          <a:lstStyle/>
          <a:p>
            <a:fld id="{E7E1CF1B-2638-FD41-AD31-BA57FCE6B272}" type="slidenum">
              <a:rPr lang="en-US" smtClean="0"/>
              <a:t>12</a:t>
            </a:fld>
            <a:endParaRPr lang="en-US"/>
          </a:p>
        </p:txBody>
      </p:sp>
    </p:spTree>
    <p:extLst>
      <p:ext uri="{BB962C8B-B14F-4D97-AF65-F5344CB8AC3E}">
        <p14:creationId xmlns:p14="http://schemas.microsoft.com/office/powerpoint/2010/main" val="2789565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726138-54BD-B849-BEE4-4051730662C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870260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Diverse carbon sources and electron donors drive the metabolism of SRB according to the type of the organisms’ growth (autotrophic or heterotrophic). </a:t>
            </a:r>
            <a:r>
              <a:rPr lang="zh-CN" altLang="en-US" sz="1200" dirty="0">
                <a:effectLst/>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Most electron donors are fermentation products, monomers, or cell components from other sources. </a:t>
            </a:r>
          </a:p>
          <a:p>
            <a:pPr marL="0" indent="0">
              <a:buNone/>
            </a:pPr>
            <a:endParaRPr lang="en-HK" sz="1400" dirty="0"/>
          </a:p>
          <a:p>
            <a:pPr marL="0" indent="0">
              <a:buNone/>
            </a:pPr>
            <a:endParaRPr lang="en-HK" sz="1200" dirty="0">
              <a:effectLst/>
              <a:latin typeface="Times New Roman" panose="02020603050405020304" pitchFamily="18" charset="0"/>
              <a:ea typeface="DengXian" panose="02010600030101010101" pitchFamily="2" charset="-122"/>
            </a:endParaRPr>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14</a:t>
            </a:fld>
            <a:endParaRPr lang="en-US"/>
          </a:p>
        </p:txBody>
      </p:sp>
    </p:spTree>
    <p:extLst>
      <p:ext uri="{BB962C8B-B14F-4D97-AF65-F5344CB8AC3E}">
        <p14:creationId xmlns:p14="http://schemas.microsoft.com/office/powerpoint/2010/main" val="3918277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7FADE-E300-A535-2354-33417D5E6D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A25973-1D95-198B-9D51-15A5C8BE23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E3462C-FDE7-7240-9944-9F28E23ECCAB}"/>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Heterotrophic SRB utilize organic compounds as the electron donors and carbon sources, through a series of enzymatic catalyses. The concentration of organic substrate is normally quantitatively expressed in COD in a bio-reaction; stoichiometrically 0.67 mol of COD are needed for complete reduction of 1 mol sulphate. In a system with deficient COD, extra electron donors or carbon sources must be added to drive the complete reduction of sulphate when sulphate is the target for removal. </a:t>
            </a:r>
          </a:p>
          <a:p>
            <a:pPr marL="0" indent="0">
              <a:buNone/>
            </a:pPr>
            <a:endParaRPr lang="en-GB" sz="12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DengXian" panose="02010600030101010101" pitchFamily="2" charset="-122"/>
              </a:rPr>
              <a:t>Due to the diversity of SRB species, a mixture of</a:t>
            </a:r>
            <a:r>
              <a:rPr lang="zh-CN" altLang="en-US" sz="1050" dirty="0">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electron donors is recommended for SRB growth. The mixture of different types of waste containing both relatively readily biodegradable (animal manure, compost, sludge) and recalcitrant cellulosic materials (sawdust or wood chips) gives a better removal efficiency of organics and sulphate by SRB. This implies that locally available organic wastes, i.e. food/seafood processing industries, animal manure, sewage sludge, molasses, and compost providing complex organic matters, can serve as effective electron donor sources, while agricultural waste, reed canary grass (</a:t>
            </a:r>
            <a:r>
              <a:rPr lang="en-GB" sz="1200" i="1" dirty="0">
                <a:effectLst/>
                <a:latin typeface="Times New Roman" panose="02020603050405020304" pitchFamily="18" charset="0"/>
                <a:ea typeface="DengXian" panose="02010600030101010101" pitchFamily="2" charset="-122"/>
              </a:rPr>
              <a:t>Phalaris </a:t>
            </a:r>
            <a:r>
              <a:rPr lang="en-GB" sz="1200" i="1" dirty="0" err="1">
                <a:effectLst/>
                <a:latin typeface="Times New Roman" panose="02020603050405020304" pitchFamily="18" charset="0"/>
                <a:ea typeface="Times New Roman" panose="02020603050405020304" pitchFamily="18" charset="0"/>
              </a:rPr>
              <a:t>arundinacea</a:t>
            </a:r>
            <a:r>
              <a:rPr lang="en-GB" sz="1200" dirty="0">
                <a:effectLst/>
                <a:latin typeface="Times New Roman" panose="02020603050405020304" pitchFamily="18" charset="0"/>
                <a:ea typeface="DengXian" panose="02010600030101010101" pitchFamily="2" charset="-122"/>
              </a:rPr>
              <a:t>), sawdust, wood chips, rice straw and leaf compost provide suitable high cellulosic organic matters (Hao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a:t>
            </a:r>
            <a:r>
              <a:rPr lang="en-HK" sz="1050" dirty="0">
                <a:effectLst/>
              </a:rPr>
              <a:t> </a:t>
            </a:r>
            <a:endParaRPr lang="en-HK" sz="1400" dirty="0"/>
          </a:p>
          <a:p>
            <a:endParaRPr lang="en-US" dirty="0"/>
          </a:p>
        </p:txBody>
      </p:sp>
      <p:sp>
        <p:nvSpPr>
          <p:cNvPr id="4" name="Slide Number Placeholder 3">
            <a:extLst>
              <a:ext uri="{FF2B5EF4-FFF2-40B4-BE49-F238E27FC236}">
                <a16:creationId xmlns:a16="http://schemas.microsoft.com/office/drawing/2014/main" id="{D69614C5-642B-8D59-A99F-7529A8515B49}"/>
              </a:ext>
            </a:extLst>
          </p:cNvPr>
          <p:cNvSpPr>
            <a:spLocks noGrp="1"/>
          </p:cNvSpPr>
          <p:nvPr>
            <p:ph type="sldNum" sz="quarter" idx="5"/>
          </p:nvPr>
        </p:nvSpPr>
        <p:spPr/>
        <p:txBody>
          <a:bodyPr/>
          <a:lstStyle/>
          <a:p>
            <a:fld id="{E7E1CF1B-2638-FD41-AD31-BA57FCE6B272}" type="slidenum">
              <a:rPr lang="en-US" smtClean="0"/>
              <a:t>15</a:t>
            </a:fld>
            <a:endParaRPr lang="en-US"/>
          </a:p>
        </p:txBody>
      </p:sp>
    </p:spTree>
    <p:extLst>
      <p:ext uri="{BB962C8B-B14F-4D97-AF65-F5344CB8AC3E}">
        <p14:creationId xmlns:p14="http://schemas.microsoft.com/office/powerpoint/2010/main" val="35612089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Heterotrophic SRB utilize organic compounds as the electron donors and carbon sources, through a series of enzymatic catalyses. The concentration of organic substrate is normally quantitatively expressed in COD in a bio-reaction; stoichiometrically 0.67 mol of COD are needed for complete reduction of 1 mol sulphate. In a system with deficient COD, extra electron donors or carbon sources must be added to drive the complete reduction of sulphate when sulphate is the target for removal. </a:t>
            </a:r>
          </a:p>
          <a:p>
            <a:pPr marL="0" indent="0">
              <a:buNone/>
            </a:pPr>
            <a:endParaRPr lang="en-GB" sz="12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DengXian" panose="02010600030101010101" pitchFamily="2" charset="-122"/>
              </a:rPr>
              <a:t>Due to the diversity of SRB species, a mixture of</a:t>
            </a:r>
            <a:r>
              <a:rPr lang="zh-CN" altLang="en-US" sz="1050" dirty="0">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electron donors is recommended for SRB growth. The mixture of different types of waste containing both relatively readily biodegradable (animal manure, compost, sludge) and recalcitrant cellulosic materials (sawdust or wood chips) gives a better removal efficiency of organics and sulphate by SRB. This implies that locally available organic wastes, i.e. food/seafood processing industries, animal manure, sewage sludge, molasses, and compost providing complex organic matters, can serve as effective electron donor sources, while agricultural waste, reed canary grass (</a:t>
            </a:r>
            <a:r>
              <a:rPr lang="en-GB" sz="1200" i="1" dirty="0">
                <a:effectLst/>
                <a:latin typeface="Times New Roman" panose="02020603050405020304" pitchFamily="18" charset="0"/>
                <a:ea typeface="DengXian" panose="02010600030101010101" pitchFamily="2" charset="-122"/>
              </a:rPr>
              <a:t>Phalaris </a:t>
            </a:r>
            <a:r>
              <a:rPr lang="en-GB" sz="1200" i="1" dirty="0" err="1">
                <a:effectLst/>
                <a:latin typeface="Times New Roman" panose="02020603050405020304" pitchFamily="18" charset="0"/>
                <a:ea typeface="Times New Roman" panose="02020603050405020304" pitchFamily="18" charset="0"/>
              </a:rPr>
              <a:t>arundinacea</a:t>
            </a:r>
            <a:r>
              <a:rPr lang="en-GB" sz="1200" dirty="0">
                <a:effectLst/>
                <a:latin typeface="Times New Roman" panose="02020603050405020304" pitchFamily="18" charset="0"/>
                <a:ea typeface="DengXian" panose="02010600030101010101" pitchFamily="2" charset="-122"/>
              </a:rPr>
              <a:t>), sawdust, wood chips, rice straw and leaf compost provide suitable high cellulosic organic matters (Hao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a:t>
            </a:r>
            <a:r>
              <a:rPr lang="en-HK" sz="1050" dirty="0">
                <a:effectLst/>
              </a:rPr>
              <a:t> </a:t>
            </a:r>
            <a:endParaRPr lang="en-HK" sz="14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16</a:t>
            </a:fld>
            <a:endParaRPr lang="en-US"/>
          </a:p>
        </p:txBody>
      </p:sp>
    </p:spTree>
    <p:extLst>
      <p:ext uri="{BB962C8B-B14F-4D97-AF65-F5344CB8AC3E}">
        <p14:creationId xmlns:p14="http://schemas.microsoft.com/office/powerpoint/2010/main" val="765945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Heterotrophic SRB utilize organic compounds as the electron donors and carbon sources, through a series of enzymatic catalyses. The concentration of organic substrate is normally quantitatively expressed in COD in a bio-reaction; stoichiometrically 0.67 mol of COD are needed for complete reduction of 1 mol sulphate. In a system with deficient COD, extra electron donors or carbon sources must be added to drive the complete reduction of sulphate when sulphate is the target for removal. </a:t>
            </a:r>
          </a:p>
          <a:p>
            <a:pPr marL="0" indent="0">
              <a:buNone/>
            </a:pPr>
            <a:endParaRPr lang="en-GB" sz="12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DengXian" panose="02010600030101010101" pitchFamily="2" charset="-122"/>
              </a:rPr>
              <a:t>Due to the diversity of SRB species, a mixture of</a:t>
            </a:r>
            <a:r>
              <a:rPr lang="zh-CN" altLang="en-US" sz="1050" dirty="0">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electron donors is recommended for SRB growth. The mixture of different types of waste containing both relatively readily biodegradable (animal manure, compost, sludge) and recalcitrant cellulosic materials (sawdust or wood chips) gives a better removal efficiency of organics and sulphate by SRB. This implies that locally available organic wastes, i.e. food/seafood processing industries, animal manure, sewage sludge, molasses, and compost providing complex organic matters, can serve as effective electron donor sources, while agricultural waste, reed canary grass (</a:t>
            </a:r>
            <a:r>
              <a:rPr lang="en-GB" sz="1200" i="1" dirty="0">
                <a:effectLst/>
                <a:latin typeface="Times New Roman" panose="02020603050405020304" pitchFamily="18" charset="0"/>
                <a:ea typeface="DengXian" panose="02010600030101010101" pitchFamily="2" charset="-122"/>
              </a:rPr>
              <a:t>Phalaris </a:t>
            </a:r>
            <a:r>
              <a:rPr lang="en-GB" sz="1200" i="1" dirty="0" err="1">
                <a:effectLst/>
                <a:latin typeface="Times New Roman" panose="02020603050405020304" pitchFamily="18" charset="0"/>
                <a:ea typeface="Times New Roman" panose="02020603050405020304" pitchFamily="18" charset="0"/>
              </a:rPr>
              <a:t>arundinacea</a:t>
            </a:r>
            <a:r>
              <a:rPr lang="en-GB" sz="1200" dirty="0">
                <a:effectLst/>
                <a:latin typeface="Times New Roman" panose="02020603050405020304" pitchFamily="18" charset="0"/>
                <a:ea typeface="DengXian" panose="02010600030101010101" pitchFamily="2" charset="-122"/>
              </a:rPr>
              <a:t>), sawdust, wood chips, rice straw and leaf compost provide suitable high cellulosic organic matters (Hao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a:t>
            </a:r>
            <a:r>
              <a:rPr lang="en-HK" sz="1050" dirty="0">
                <a:effectLst/>
              </a:rPr>
              <a:t> </a:t>
            </a:r>
            <a:endParaRPr lang="en-HK" sz="14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17</a:t>
            </a:fld>
            <a:endParaRPr lang="en-US"/>
          </a:p>
        </p:txBody>
      </p:sp>
    </p:spTree>
    <p:extLst>
      <p:ext uri="{BB962C8B-B14F-4D97-AF65-F5344CB8AC3E}">
        <p14:creationId xmlns:p14="http://schemas.microsoft.com/office/powerpoint/2010/main" val="1048586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D3060-24DA-9E9E-7AC3-56262A21F2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3A67A8-90BD-878D-8598-91953464D2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811BEC-1567-A80C-339B-BF8C681F9281}"/>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Heterotrophic SRB utilize organic compounds as the electron donors and carbon sources, through a series of enzymatic catalyses. The concentration of organic substrate is normally quantitatively expressed in COD in a bio-reaction; stoichiometrically 0.67 mol of COD are needed for complete reduction of 1 mol sulphate. In a system with deficient COD, extra electron donors or carbon sources must be added to drive the complete reduction of sulphate when sulphate is the target for removal. </a:t>
            </a:r>
          </a:p>
          <a:p>
            <a:pPr marL="0" indent="0">
              <a:buNone/>
            </a:pPr>
            <a:endParaRPr lang="en-GB" sz="12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DengXian" panose="02010600030101010101" pitchFamily="2" charset="-122"/>
              </a:rPr>
              <a:t>Due to the diversity of SRB species, a mixture of</a:t>
            </a:r>
            <a:r>
              <a:rPr lang="zh-CN" altLang="en-US" sz="1050" dirty="0">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electron donors is recommended for SRB growth. The mixture of different types of waste containing both relatively readily biodegradable (animal manure, compost, sludge) and recalcitrant cellulosic materials (sawdust or wood chips) gives a better removal efficiency of organics and sulphate by SRB. This implies that locally available organic wastes, i.e. food/seafood processing industries, animal manure, sewage sludge, molasses, and compost providing complex organic matters, can serve as effective electron donor sources, while agricultural waste, reed canary grass (</a:t>
            </a:r>
            <a:r>
              <a:rPr lang="en-GB" sz="1200" i="1" dirty="0">
                <a:effectLst/>
                <a:latin typeface="Times New Roman" panose="02020603050405020304" pitchFamily="18" charset="0"/>
                <a:ea typeface="DengXian" panose="02010600030101010101" pitchFamily="2" charset="-122"/>
              </a:rPr>
              <a:t>Phalaris </a:t>
            </a:r>
            <a:r>
              <a:rPr lang="en-GB" sz="1200" i="1" dirty="0" err="1">
                <a:effectLst/>
                <a:latin typeface="Times New Roman" panose="02020603050405020304" pitchFamily="18" charset="0"/>
                <a:ea typeface="Times New Roman" panose="02020603050405020304" pitchFamily="18" charset="0"/>
              </a:rPr>
              <a:t>arundinacea</a:t>
            </a:r>
            <a:r>
              <a:rPr lang="en-GB" sz="1200" dirty="0">
                <a:effectLst/>
                <a:latin typeface="Times New Roman" panose="02020603050405020304" pitchFamily="18" charset="0"/>
                <a:ea typeface="DengXian" panose="02010600030101010101" pitchFamily="2" charset="-122"/>
              </a:rPr>
              <a:t>), sawdust, wood chips, rice straw and leaf compost provide suitable high cellulosic organic matters (Hao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a:t>
            </a:r>
            <a:r>
              <a:rPr lang="en-HK" sz="1050" dirty="0">
                <a:effectLst/>
              </a:rPr>
              <a:t> </a:t>
            </a:r>
            <a:endParaRPr lang="en-HK" sz="1400" dirty="0"/>
          </a:p>
          <a:p>
            <a:endParaRPr lang="en-US" dirty="0"/>
          </a:p>
        </p:txBody>
      </p:sp>
      <p:sp>
        <p:nvSpPr>
          <p:cNvPr id="4" name="Slide Number Placeholder 3">
            <a:extLst>
              <a:ext uri="{FF2B5EF4-FFF2-40B4-BE49-F238E27FC236}">
                <a16:creationId xmlns:a16="http://schemas.microsoft.com/office/drawing/2014/main" id="{10310F95-E9C9-997A-6CEB-ADB1A22E46BC}"/>
              </a:ext>
            </a:extLst>
          </p:cNvPr>
          <p:cNvSpPr>
            <a:spLocks noGrp="1"/>
          </p:cNvSpPr>
          <p:nvPr>
            <p:ph type="sldNum" sz="quarter" idx="5"/>
          </p:nvPr>
        </p:nvSpPr>
        <p:spPr/>
        <p:txBody>
          <a:bodyPr/>
          <a:lstStyle/>
          <a:p>
            <a:fld id="{E7E1CF1B-2638-FD41-AD31-BA57FCE6B272}" type="slidenum">
              <a:rPr lang="en-US" smtClean="0"/>
              <a:t>18</a:t>
            </a:fld>
            <a:endParaRPr lang="en-US"/>
          </a:p>
        </p:txBody>
      </p:sp>
    </p:spTree>
    <p:extLst>
      <p:ext uri="{BB962C8B-B14F-4D97-AF65-F5344CB8AC3E}">
        <p14:creationId xmlns:p14="http://schemas.microsoft.com/office/powerpoint/2010/main" val="3188815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48105-F89D-6EBC-9C21-DB6E96FFCA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5284EA-A344-306C-E463-C951E2CBAB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AF73B9-60F4-9902-CA75-583A10B19D62}"/>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Heterotrophic SRB utilize organic compounds as the electron donors and carbon sources, through a series of enzymatic catalyses. The concentration of organic substrate is normally quantitatively expressed in COD in a bio-reaction; stoichiometrically 0.67 mol of COD are needed for complete reduction of 1 mol sulphate. In a system with deficient COD, extra electron donors or carbon sources must be added to drive the complete reduction of sulphate when sulphate is the target for removal. </a:t>
            </a:r>
          </a:p>
          <a:p>
            <a:pPr marL="0" indent="0">
              <a:buNone/>
            </a:pPr>
            <a:endParaRPr lang="en-GB" sz="12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DengXian" panose="02010600030101010101" pitchFamily="2" charset="-122"/>
              </a:rPr>
              <a:t>Due to the diversity of SRB species, a mixture of</a:t>
            </a:r>
            <a:r>
              <a:rPr lang="zh-CN" altLang="en-US" sz="1050" dirty="0">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electron donors is recommended for SRB growth. The mixture of different types of waste containing both relatively readily biodegradable (animal manure, compost, sludge) and recalcitrant cellulosic materials (sawdust or wood chips) gives a better removal efficiency of organics and sulphate by SRB. This implies that locally available organic wastes, i.e. food/seafood processing industries, animal manure, sewage sludge, molasses, and compost providing complex organic matters, can serve as effective electron donor sources, while agricultural waste, reed canary grass (</a:t>
            </a:r>
            <a:r>
              <a:rPr lang="en-GB" sz="1200" i="1" dirty="0">
                <a:effectLst/>
                <a:latin typeface="Times New Roman" panose="02020603050405020304" pitchFamily="18" charset="0"/>
                <a:ea typeface="DengXian" panose="02010600030101010101" pitchFamily="2" charset="-122"/>
              </a:rPr>
              <a:t>Phalaris </a:t>
            </a:r>
            <a:r>
              <a:rPr lang="en-GB" sz="1200" i="1" dirty="0" err="1">
                <a:effectLst/>
                <a:latin typeface="Times New Roman" panose="02020603050405020304" pitchFamily="18" charset="0"/>
                <a:ea typeface="Times New Roman" panose="02020603050405020304" pitchFamily="18" charset="0"/>
              </a:rPr>
              <a:t>arundinacea</a:t>
            </a:r>
            <a:r>
              <a:rPr lang="en-GB" sz="1200" dirty="0">
                <a:effectLst/>
                <a:latin typeface="Times New Roman" panose="02020603050405020304" pitchFamily="18" charset="0"/>
                <a:ea typeface="DengXian" panose="02010600030101010101" pitchFamily="2" charset="-122"/>
              </a:rPr>
              <a:t>), sawdust, wood chips, rice straw and leaf compost provide suitable high cellulosic organic matters (Hao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a:t>
            </a:r>
            <a:r>
              <a:rPr lang="en-HK" sz="1050" dirty="0">
                <a:effectLst/>
              </a:rPr>
              <a:t> </a:t>
            </a:r>
            <a:endParaRPr lang="en-HK" sz="1400" dirty="0"/>
          </a:p>
          <a:p>
            <a:endParaRPr lang="en-US" dirty="0"/>
          </a:p>
        </p:txBody>
      </p:sp>
      <p:sp>
        <p:nvSpPr>
          <p:cNvPr id="4" name="Slide Number Placeholder 3">
            <a:extLst>
              <a:ext uri="{FF2B5EF4-FFF2-40B4-BE49-F238E27FC236}">
                <a16:creationId xmlns:a16="http://schemas.microsoft.com/office/drawing/2014/main" id="{A26F1F6B-90F6-602E-B682-269E943F9AD0}"/>
              </a:ext>
            </a:extLst>
          </p:cNvPr>
          <p:cNvSpPr>
            <a:spLocks noGrp="1"/>
          </p:cNvSpPr>
          <p:nvPr>
            <p:ph type="sldNum" sz="quarter" idx="5"/>
          </p:nvPr>
        </p:nvSpPr>
        <p:spPr/>
        <p:txBody>
          <a:bodyPr/>
          <a:lstStyle/>
          <a:p>
            <a:fld id="{E7E1CF1B-2638-FD41-AD31-BA57FCE6B272}" type="slidenum">
              <a:rPr lang="en-US" smtClean="0"/>
              <a:t>19</a:t>
            </a:fld>
            <a:endParaRPr lang="en-US"/>
          </a:p>
        </p:txBody>
      </p:sp>
    </p:spTree>
    <p:extLst>
      <p:ext uri="{BB962C8B-B14F-4D97-AF65-F5344CB8AC3E}">
        <p14:creationId xmlns:p14="http://schemas.microsoft.com/office/powerpoint/2010/main" val="3783519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726138-54BD-B849-BEE4-4051730662C3}" type="slidenum">
              <a:rPr lang="en-US" smtClean="0"/>
              <a:t>2</a:t>
            </a:fld>
            <a:endParaRPr lang="en-US"/>
          </a:p>
        </p:txBody>
      </p:sp>
    </p:spTree>
    <p:extLst>
      <p:ext uri="{BB962C8B-B14F-4D97-AF65-F5344CB8AC3E}">
        <p14:creationId xmlns:p14="http://schemas.microsoft.com/office/powerpoint/2010/main" val="1712497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48105-F89D-6EBC-9C21-DB6E96FFCA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5284EA-A344-306C-E463-C951E2CBAB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AF73B9-60F4-9902-CA75-583A10B19D62}"/>
              </a:ext>
            </a:extLst>
          </p:cNvPr>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Heterotrophic SRB utilize organic compounds as the electron donors and carbon sources, through a series of enzymatic catalyses. The concentration of organic substrate is normally quantitatively expressed in COD in a bio-reaction; stoichiometrically 0.67 mol of COD are needed for complete reduction of 1 mol sulphate. In a system with deficient COD, extra electron donors or carbon sources must be added to drive the complete reduction of sulphate when sulphate is the target for removal. </a:t>
            </a:r>
          </a:p>
          <a:p>
            <a:pPr marL="0" indent="0">
              <a:buNone/>
            </a:pPr>
            <a:endParaRPr lang="en-GB" sz="12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DengXian" panose="02010600030101010101" pitchFamily="2" charset="-122"/>
              </a:rPr>
              <a:t>Due to the diversity of SRB species, a mixture of</a:t>
            </a:r>
            <a:r>
              <a:rPr lang="zh-CN" altLang="en-US" sz="1050" dirty="0">
                <a:latin typeface="Times New Roman" panose="02020603050405020304" pitchFamily="18" charset="0"/>
                <a:ea typeface="DengXian" panose="02010600030101010101" pitchFamily="2" charset="-122"/>
              </a:rPr>
              <a:t> </a:t>
            </a:r>
            <a:r>
              <a:rPr lang="en-GB" sz="1200" dirty="0">
                <a:effectLst/>
                <a:latin typeface="Times New Roman" panose="02020603050405020304" pitchFamily="18" charset="0"/>
                <a:ea typeface="DengXian" panose="02010600030101010101" pitchFamily="2" charset="-122"/>
              </a:rPr>
              <a:t>electron donors is recommended for SRB growth. The mixture of different types of waste containing both relatively readily biodegradable (animal manure, compost, sludge) and recalcitrant cellulosic materials (sawdust or wood chips) gives a better removal efficiency of organics and sulphate by SRB. This implies that locally available organic wastes, i.e. food/seafood processing industries, animal manure, sewage sludge, molasses, and compost providing complex organic matters, can serve as effective electron donor sources, while agricultural waste, reed canary grass (</a:t>
            </a:r>
            <a:r>
              <a:rPr lang="en-GB" sz="1200" i="1" dirty="0">
                <a:effectLst/>
                <a:latin typeface="Times New Roman" panose="02020603050405020304" pitchFamily="18" charset="0"/>
                <a:ea typeface="DengXian" panose="02010600030101010101" pitchFamily="2" charset="-122"/>
              </a:rPr>
              <a:t>Phalaris </a:t>
            </a:r>
            <a:r>
              <a:rPr lang="en-GB" sz="1200" i="1" dirty="0" err="1">
                <a:effectLst/>
                <a:latin typeface="Times New Roman" panose="02020603050405020304" pitchFamily="18" charset="0"/>
                <a:ea typeface="Times New Roman" panose="02020603050405020304" pitchFamily="18" charset="0"/>
              </a:rPr>
              <a:t>arundinacea</a:t>
            </a:r>
            <a:r>
              <a:rPr lang="en-GB" sz="1200" dirty="0">
                <a:effectLst/>
                <a:latin typeface="Times New Roman" panose="02020603050405020304" pitchFamily="18" charset="0"/>
                <a:ea typeface="DengXian" panose="02010600030101010101" pitchFamily="2" charset="-122"/>
              </a:rPr>
              <a:t>), sawdust, wood chips, rice straw and leaf compost provide suitable high cellulosic organic matters (Hao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2014).</a:t>
            </a:r>
            <a:r>
              <a:rPr lang="en-HK" sz="1050" dirty="0">
                <a:effectLst/>
              </a:rPr>
              <a:t> </a:t>
            </a:r>
            <a:endParaRPr lang="en-HK" sz="1400" dirty="0"/>
          </a:p>
          <a:p>
            <a:endParaRPr lang="en-US" dirty="0"/>
          </a:p>
        </p:txBody>
      </p:sp>
      <p:sp>
        <p:nvSpPr>
          <p:cNvPr id="4" name="Slide Number Placeholder 3">
            <a:extLst>
              <a:ext uri="{FF2B5EF4-FFF2-40B4-BE49-F238E27FC236}">
                <a16:creationId xmlns:a16="http://schemas.microsoft.com/office/drawing/2014/main" id="{A26F1F6B-90F6-602E-B682-269E943F9AD0}"/>
              </a:ext>
            </a:extLst>
          </p:cNvPr>
          <p:cNvSpPr>
            <a:spLocks noGrp="1"/>
          </p:cNvSpPr>
          <p:nvPr>
            <p:ph type="sldNum" sz="quarter" idx="5"/>
          </p:nvPr>
        </p:nvSpPr>
        <p:spPr/>
        <p:txBody>
          <a:bodyPr/>
          <a:lstStyle/>
          <a:p>
            <a:fld id="{E7E1CF1B-2638-FD41-AD31-BA57FCE6B272}" type="slidenum">
              <a:rPr lang="en-US" smtClean="0"/>
              <a:t>20</a:t>
            </a:fld>
            <a:endParaRPr lang="en-US"/>
          </a:p>
        </p:txBody>
      </p:sp>
    </p:spTree>
    <p:extLst>
      <p:ext uri="{BB962C8B-B14F-4D97-AF65-F5344CB8AC3E}">
        <p14:creationId xmlns:p14="http://schemas.microsoft.com/office/powerpoint/2010/main" val="1435602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726138-54BD-B849-BEE4-4051730662C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93659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In the case of China, the COD/TN ratio of municipal wastewater ranges between 5.4-10.9, which is lower than the 8-12 required for satisfactory removal of nutrients (nitrogen and phosphorus) (Sun et al., 2016).</a:t>
            </a:r>
            <a:endParaRPr lang="en-HK" sz="12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22</a:t>
            </a:fld>
            <a:endParaRPr lang="en-US"/>
          </a:p>
        </p:txBody>
      </p:sp>
    </p:spTree>
    <p:extLst>
      <p:ext uri="{BB962C8B-B14F-4D97-AF65-F5344CB8AC3E}">
        <p14:creationId xmlns:p14="http://schemas.microsoft.com/office/powerpoint/2010/main" val="38286273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GB" sz="1200" dirty="0">
                <a:ea typeface="DengXian" panose="02010600030101010101" pitchFamily="2" charset="-122"/>
                <a:cs typeface="Times New Roman" panose="02020603050405020304" pitchFamily="18" charset="0"/>
              </a:rPr>
              <a:t>FGD wastewater lacks sufficient organics for sulphate reduction, demanding external electron donors, such as H</a:t>
            </a:r>
            <a:r>
              <a:rPr lang="en-GB" sz="1200" baseline="-25000" dirty="0">
                <a:ea typeface="DengXian" panose="02010600030101010101" pitchFamily="2" charset="-122"/>
                <a:cs typeface="Times New Roman" panose="02020603050405020304" pitchFamily="18" charset="0"/>
              </a:rPr>
              <a:t>2</a:t>
            </a:r>
            <a:r>
              <a:rPr lang="en-GB" sz="1200" dirty="0">
                <a:ea typeface="DengXian" panose="02010600030101010101" pitchFamily="2" charset="-122"/>
                <a:cs typeface="Times New Roman" panose="02020603050405020304" pitchFamily="18" charset="0"/>
              </a:rPr>
              <a:t> and citrate, etc., to be supplied to drive sulphate reduction. The FGD and its wastewater treatment can be described by the following equations: </a:t>
            </a:r>
          </a:p>
          <a:p>
            <a:pPr>
              <a:lnSpc>
                <a:spcPct val="100000"/>
              </a:lnSpc>
            </a:pPr>
            <a:r>
              <a:rPr lang="en-GB" sz="1200" dirty="0">
                <a:ea typeface="DengXian" panose="02010600030101010101" pitchFamily="2" charset="-122"/>
                <a:cs typeface="Times New Roman" panose="02020603050405020304" pitchFamily="18" charset="0"/>
              </a:rPr>
              <a:t>Under a micro-aeration or bio-sulphide oxidation condition, the produced sulphide can be recovered as elemental sulphur.  Full-scale applications in treatment of FGD wastewater and other sulphur-laden industrial wastewaters have been applied in China, Brazil and the Netherlands. </a:t>
            </a:r>
          </a:p>
          <a:p>
            <a:pPr>
              <a:lnSpc>
                <a:spcPct val="100000"/>
              </a:lnSpc>
            </a:pPr>
            <a:r>
              <a:rPr lang="en-GB" sz="1200" dirty="0">
                <a:ea typeface="DengXian" panose="02010600030101010101" pitchFamily="2" charset="-122"/>
                <a:cs typeface="Times New Roman" panose="02020603050405020304" pitchFamily="18" charset="0"/>
              </a:rPr>
              <a:t>In Brazil, a </a:t>
            </a:r>
            <a:r>
              <a:rPr lang="en-GB" sz="1200" dirty="0" err="1">
                <a:ea typeface="DengXian" panose="02010600030101010101" pitchFamily="2" charset="-122"/>
                <a:cs typeface="Times New Roman" panose="02020603050405020304" pitchFamily="18" charset="0"/>
              </a:rPr>
              <a:t>sulphidogenic</a:t>
            </a:r>
            <a:r>
              <a:rPr lang="en-GB" sz="1200" dirty="0">
                <a:ea typeface="DengXian" panose="02010600030101010101" pitchFamily="2" charset="-122"/>
                <a:cs typeface="Times New Roman" panose="02020603050405020304" pitchFamily="18" charset="0"/>
              </a:rPr>
              <a:t> sequencing batch biofilm reactor was adopted for treating sulphonation process wastewater at a sulphate-loading rate of up to 1.3 kgSO</a:t>
            </a:r>
            <a:r>
              <a:rPr lang="en-GB" sz="1200" baseline="-25000" dirty="0">
                <a:ea typeface="DengXian" panose="02010600030101010101" pitchFamily="2" charset="-122"/>
                <a:cs typeface="Times New Roman" panose="02020603050405020304" pitchFamily="18" charset="0"/>
              </a:rPr>
              <a:t>4</a:t>
            </a:r>
            <a:r>
              <a:rPr lang="en-GB" sz="1200" baseline="30000" dirty="0">
                <a:ea typeface="DengXian" panose="02010600030101010101" pitchFamily="2" charset="-122"/>
                <a:cs typeface="Times New Roman" panose="02020603050405020304" pitchFamily="18" charset="0"/>
              </a:rPr>
              <a:t>2-</a:t>
            </a:r>
            <a:r>
              <a:rPr lang="en-GB" sz="1200" dirty="0">
                <a:ea typeface="DengXian" panose="02010600030101010101" pitchFamily="2" charset="-122"/>
                <a:cs typeface="Times New Roman" panose="02020603050405020304" pitchFamily="18" charset="0"/>
              </a:rPr>
              <a:t>/h, with domestic sewage and ethanol introduced as the external carbon source. </a:t>
            </a:r>
            <a:endParaRPr lang="en-HK" sz="1200" dirty="0">
              <a:ea typeface="DengXian" panose="02010600030101010101" pitchFamily="2" charset="-122"/>
              <a:cs typeface="Times New Roman" panose="02020603050405020304" pitchFamily="18" charset="0"/>
            </a:endParaRPr>
          </a:p>
          <a:p>
            <a:pPr marL="0" indent="0">
              <a:lnSpc>
                <a:spcPct val="100000"/>
              </a:lnSpc>
              <a:buNone/>
            </a:pPr>
            <a:endParaRPr lang="en-HK" sz="12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23</a:t>
            </a:fld>
            <a:endParaRPr lang="en-US"/>
          </a:p>
        </p:txBody>
      </p:sp>
    </p:spTree>
    <p:extLst>
      <p:ext uri="{BB962C8B-B14F-4D97-AF65-F5344CB8AC3E}">
        <p14:creationId xmlns:p14="http://schemas.microsoft.com/office/powerpoint/2010/main" val="1808080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Candara" panose="020E0502030303020204" pitchFamily="34" charset="0"/>
                <a:ea typeface="DengXian" panose="02010600030101010101" pitchFamily="2" charset="-122"/>
                <a:cs typeface="Times New Roman" panose="02020603050405020304" pitchFamily="18" charset="0"/>
              </a:rPr>
              <a:t>(c) Wastewater containing metal without a sulphur source but with electron donors; and D) wastewater containing sulphate and metal.</a:t>
            </a:r>
            <a:r>
              <a:rPr lang="en-HK" sz="1400" dirty="0">
                <a:effectLst/>
              </a:rPr>
              <a:t> </a:t>
            </a:r>
          </a:p>
          <a:p>
            <a:endParaRPr lang="en-GB" sz="1200" dirty="0">
              <a:effectLst/>
              <a:latin typeface="Times New Roman" panose="02020603050405020304" pitchFamily="18" charset="0"/>
              <a:ea typeface="DengXian" panose="02010600030101010101" pitchFamily="2" charset="-122"/>
            </a:endParaRPr>
          </a:p>
          <a:p>
            <a:r>
              <a:rPr lang="en-GB" sz="1200" dirty="0">
                <a:effectLst/>
                <a:latin typeface="Times New Roman" panose="02020603050405020304" pitchFamily="18" charset="0"/>
                <a:ea typeface="DengXian" panose="02010600030101010101" pitchFamily="2" charset="-122"/>
              </a:rPr>
              <a:t>SRB are applied for metal removal/remediation from surface water and industrial-mining wastewater (see Figure 7.5C). SRB-based processes for treatment of wastewater containing dissolved metals involve biological and chemical treatment stages. In the biological treatment stage, biological sulphate reduction is utilized to generate sulphide via dosing with H</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 or organic or sulphur depending on the types of metal-laden wastewater; at the subsequent chemical treatment stage dissolved H</a:t>
            </a:r>
            <a:r>
              <a:rPr lang="en-GB" sz="1200" baseline="-25000" dirty="0">
                <a:effectLst/>
                <a:latin typeface="Times New Roman" panose="02020603050405020304" pitchFamily="18" charset="0"/>
                <a:ea typeface="DengXian" panose="02010600030101010101" pitchFamily="2" charset="-122"/>
              </a:rPr>
              <a:t>2</a:t>
            </a:r>
            <a:r>
              <a:rPr lang="en-GB" sz="1200" dirty="0">
                <a:effectLst/>
                <a:latin typeface="Times New Roman" panose="02020603050405020304" pitchFamily="18" charset="0"/>
                <a:ea typeface="DengXian" panose="02010600030101010101" pitchFamily="2" charset="-122"/>
              </a:rPr>
              <a:t>S forms metal sulphide to be separated via gravity settling and dewatering for refining (see Figure 7.5D). There are other related processes for treatment of metal-containing wastewater reported by Van Houten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(2009) and </a:t>
            </a:r>
            <a:r>
              <a:rPr lang="en-GB" sz="1200" dirty="0" err="1">
                <a:effectLst/>
                <a:latin typeface="Times New Roman" panose="02020603050405020304" pitchFamily="18" charset="0"/>
                <a:ea typeface="DengXian" panose="02010600030101010101" pitchFamily="2" charset="-122"/>
              </a:rPr>
              <a:t>DiLoreto</a:t>
            </a:r>
            <a:r>
              <a:rPr lang="en-GB" sz="1200" dirty="0">
                <a:effectLst/>
                <a:latin typeface="Times New Roman" panose="02020603050405020304" pitchFamily="18" charset="0"/>
                <a:ea typeface="DengXian" panose="02010600030101010101" pitchFamily="2" charset="-122"/>
              </a:rPr>
              <a:t> </a:t>
            </a:r>
            <a:r>
              <a:rPr lang="en-GB" sz="1200" i="1" dirty="0">
                <a:effectLst/>
                <a:latin typeface="Times New Roman" panose="02020603050405020304" pitchFamily="18" charset="0"/>
                <a:ea typeface="DengXian" panose="02010600030101010101" pitchFamily="2" charset="-122"/>
              </a:rPr>
              <a:t>et al.</a:t>
            </a:r>
            <a:r>
              <a:rPr lang="en-GB" sz="1200" dirty="0">
                <a:effectLst/>
                <a:latin typeface="Times New Roman" panose="02020603050405020304" pitchFamily="18" charset="0"/>
                <a:ea typeface="DengXian" panose="02010600030101010101" pitchFamily="2" charset="-122"/>
              </a:rPr>
              <a:t> (2016).</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24</a:t>
            </a:fld>
            <a:endParaRPr lang="en-US"/>
          </a:p>
        </p:txBody>
      </p:sp>
    </p:spTree>
    <p:extLst>
      <p:ext uri="{BB962C8B-B14F-4D97-AF65-F5344CB8AC3E}">
        <p14:creationId xmlns:p14="http://schemas.microsoft.com/office/powerpoint/2010/main" val="26566563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726138-54BD-B849-BEE4-4051730662C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66417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In the case of China, the COD/TN ratio of municipal wastewater ranges between 5.4-10.9, which is lower than the 8-12 required for satisfactory removal of nutrients (nitrogen and phosphorus) (Sun et al., 2016).</a:t>
            </a:r>
            <a:endParaRPr lang="en-HK" sz="12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26</a:t>
            </a:fld>
            <a:endParaRPr lang="en-US"/>
          </a:p>
        </p:txBody>
      </p:sp>
    </p:spTree>
    <p:extLst>
      <p:ext uri="{BB962C8B-B14F-4D97-AF65-F5344CB8AC3E}">
        <p14:creationId xmlns:p14="http://schemas.microsoft.com/office/powerpoint/2010/main" val="2979200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17254-6DAB-FFF3-C0B1-824A52F958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76A8A4-64B7-5324-B084-9EABCF0BCD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004B92-DB57-4062-E97C-2F9FADD10310}"/>
              </a:ext>
            </a:extLst>
          </p:cNvPr>
          <p:cNvSpPr>
            <a:spLocks noGrp="1"/>
          </p:cNvSpPr>
          <p:nvPr>
            <p:ph type="body" idx="1"/>
          </p:nvPr>
        </p:nvSpPr>
        <p:spPr/>
        <p:txBody>
          <a:bodyPr/>
          <a:lstStyle/>
          <a:p>
            <a:pPr marL="0" indent="0">
              <a:buNone/>
            </a:pPr>
            <a:r>
              <a:rPr lang="en-GB" sz="1200" dirty="0"/>
              <a:t>In the case of China, the COD/TN ratio of municipal wastewater ranges between 5.4-10.9, which is lower than the 8-12 required for satisfactory removal of nutrients (nitrogen and phosphorus) (Sun et al., 2016).</a:t>
            </a:r>
            <a:endParaRPr lang="en-HK" sz="1200" dirty="0"/>
          </a:p>
          <a:p>
            <a:pPr marL="0" indent="0">
              <a:buNone/>
            </a:pPr>
            <a:endParaRPr lang="en-HK" sz="1200" dirty="0"/>
          </a:p>
          <a:p>
            <a:endParaRPr lang="en-US" dirty="0"/>
          </a:p>
        </p:txBody>
      </p:sp>
      <p:sp>
        <p:nvSpPr>
          <p:cNvPr id="4" name="Slide Number Placeholder 3">
            <a:extLst>
              <a:ext uri="{FF2B5EF4-FFF2-40B4-BE49-F238E27FC236}">
                <a16:creationId xmlns:a16="http://schemas.microsoft.com/office/drawing/2014/main" id="{712B0B36-66C9-8FB9-F1F4-F4DBDB9B6D33}"/>
              </a:ext>
            </a:extLst>
          </p:cNvPr>
          <p:cNvSpPr>
            <a:spLocks noGrp="1"/>
          </p:cNvSpPr>
          <p:nvPr>
            <p:ph type="sldNum" sz="quarter" idx="5"/>
          </p:nvPr>
        </p:nvSpPr>
        <p:spPr/>
        <p:txBody>
          <a:bodyPr/>
          <a:lstStyle/>
          <a:p>
            <a:fld id="{E7E1CF1B-2638-FD41-AD31-BA57FCE6B272}" type="slidenum">
              <a:rPr lang="en-US" smtClean="0"/>
              <a:t>27</a:t>
            </a:fld>
            <a:endParaRPr lang="en-US"/>
          </a:p>
        </p:txBody>
      </p:sp>
    </p:spTree>
    <p:extLst>
      <p:ext uri="{BB962C8B-B14F-4D97-AF65-F5344CB8AC3E}">
        <p14:creationId xmlns:p14="http://schemas.microsoft.com/office/powerpoint/2010/main" val="31618997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In the case of China, the COD/TN ratio of municipal wastewater ranges between 5.4-10.9, which is lower than the 8-12 required for satisfactory removal of nutrients (nitrogen and phosphorus) (Sun et al., 2016).</a:t>
            </a:r>
            <a:endParaRPr lang="en-HK" sz="12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28</a:t>
            </a:fld>
            <a:endParaRPr lang="en-US"/>
          </a:p>
        </p:txBody>
      </p:sp>
    </p:spTree>
    <p:extLst>
      <p:ext uri="{BB962C8B-B14F-4D97-AF65-F5344CB8AC3E}">
        <p14:creationId xmlns:p14="http://schemas.microsoft.com/office/powerpoint/2010/main" val="1567072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sulphate present in the ocean and other water bodies can undergo rapid biological conversions mediated by SRB that are ubiquitous in natural and engineered environments. SRB use oxidized forms of sulphurs (e.g. mainly elemental sulphur (S0), thiosulphate (S2O32-), and sulphate (SO42−)) as electron acceptors and sulphide as the end product (</a:t>
            </a:r>
            <a:r>
              <a:rPr lang="en-GB" sz="1200" dirty="0">
                <a:hlinkClick r:id="rId3">
                  <a:extLst>
                    <a:ext uri="{A12FA001-AC4F-418D-AE19-62706E023703}">
                      <ahyp:hlinkClr xmlns:ahyp="http://schemas.microsoft.com/office/drawing/2018/hyperlinkcolor" val="tx"/>
                    </a:ext>
                  </a:extLst>
                </a:hlinkClick>
              </a:rPr>
              <a:t>Muyzer and Stams, 2008</a:t>
            </a:r>
            <a:r>
              <a:rPr lang="en-GB" sz="1200" dirty="0"/>
              <a:t>). </a:t>
            </a:r>
            <a:endParaRPr lang="en-HK" sz="12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3</a:t>
            </a:fld>
            <a:endParaRPr lang="en-US"/>
          </a:p>
        </p:txBody>
      </p:sp>
    </p:spTree>
    <p:extLst>
      <p:ext uri="{BB962C8B-B14F-4D97-AF65-F5344CB8AC3E}">
        <p14:creationId xmlns:p14="http://schemas.microsoft.com/office/powerpoint/2010/main" val="509620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SRB at one time were believed to be capable of growing only on organic matter, e.g. acetate (CH3COO-), </a:t>
            </a:r>
            <a:r>
              <a:rPr lang="en-GB" sz="1200" dirty="0">
                <a:hlinkClick r:id="rId3" tooltip="Learn more about Pyruvates from ScienceDirect's AI-generated Topic Pages">
                  <a:extLst>
                    <a:ext uri="{A12FA001-AC4F-418D-AE19-62706E023703}">
                      <ahyp:hlinkClr xmlns:ahyp="http://schemas.microsoft.com/office/drawing/2018/hyperlinkcolor" val="tx"/>
                    </a:ext>
                  </a:extLst>
                </a:hlinkClick>
              </a:rPr>
              <a:t>pyruvate</a:t>
            </a:r>
            <a:r>
              <a:rPr lang="en-GB" sz="1200" dirty="0"/>
              <a:t>, lactate and propionate, while energy was conserved mainly or exclusively via substrate-level </a:t>
            </a:r>
            <a:r>
              <a:rPr lang="en-GB" sz="1200" dirty="0">
                <a:hlinkClick r:id="rId4" tooltip="Learn more about Phosphorylation from ScienceDirect's AI-generated Topic Pages">
                  <a:extLst>
                    <a:ext uri="{A12FA001-AC4F-418D-AE19-62706E023703}">
                      <ahyp:hlinkClr xmlns:ahyp="http://schemas.microsoft.com/office/drawing/2018/hyperlinkcolor" val="tx"/>
                    </a:ext>
                  </a:extLst>
                </a:hlinkClick>
              </a:rPr>
              <a:t>phosphorylation</a:t>
            </a:r>
            <a:r>
              <a:rPr lang="en-GB" sz="1200" dirty="0"/>
              <a:t> (see Eq. 7.1). </a:t>
            </a:r>
          </a:p>
          <a:p>
            <a:pPr marL="0" indent="0">
              <a:buNone/>
            </a:pPr>
            <a:r>
              <a:rPr lang="en-GB" sz="1200" dirty="0"/>
              <a:t>However, </a:t>
            </a:r>
            <a:r>
              <a:rPr lang="en-GB" sz="1200" dirty="0" err="1"/>
              <a:t>Badziong</a:t>
            </a:r>
            <a:r>
              <a:rPr lang="en-GB" sz="1200" dirty="0"/>
              <a:t> and </a:t>
            </a:r>
            <a:r>
              <a:rPr lang="en-GB" sz="1200" dirty="0" err="1"/>
              <a:t>Thauer</a:t>
            </a:r>
            <a:r>
              <a:rPr lang="en-GB" sz="1200" dirty="0"/>
              <a:t> (1978) reported that </a:t>
            </a:r>
            <a:r>
              <a:rPr lang="en-GB" sz="1200" dirty="0" err="1"/>
              <a:t>Desulphovibrio</a:t>
            </a:r>
            <a:r>
              <a:rPr lang="en-GB" sz="1200" dirty="0"/>
              <a:t> vulgaris proliferates with hydrogen (H2) as the electron donor and SO42− as the electron acceptor in demonstration of the electron transport phosphorylation in the metabolism of SRB for the first time (see Eq. 7.2). </a:t>
            </a:r>
          </a:p>
          <a:p>
            <a:pPr marL="0" indent="0">
              <a:buNone/>
            </a:pPr>
            <a:r>
              <a:rPr lang="en-GB" sz="1200" dirty="0"/>
              <a:t>As well as oxidized sulphur species, other competent electron acceptors for SRB are alkylbenzene sulphonates, </a:t>
            </a:r>
            <a:r>
              <a:rPr lang="en-GB" sz="1200" dirty="0" err="1"/>
              <a:t>dimethylsulphoxide</a:t>
            </a:r>
            <a:r>
              <a:rPr lang="en-GB" sz="1200" dirty="0"/>
              <a:t>, NO3-, NO2-, iron (III), oxygen, fumarate, </a:t>
            </a:r>
            <a:r>
              <a:rPr lang="en-GB" sz="1200" dirty="0">
                <a:hlinkClick r:id="rId5" tooltip="Learn more about Acrylate from ScienceDirect's AI-generated Topic Pages">
                  <a:extLst>
                    <a:ext uri="{A12FA001-AC4F-418D-AE19-62706E023703}">
                      <ahyp:hlinkClr xmlns:ahyp="http://schemas.microsoft.com/office/drawing/2018/hyperlinkcolor" val="tx"/>
                    </a:ext>
                  </a:extLst>
                </a:hlinkClick>
              </a:rPr>
              <a:t>acrylate</a:t>
            </a:r>
            <a:r>
              <a:rPr lang="en-GB" sz="1200" dirty="0"/>
              <a:t>, </a:t>
            </a:r>
            <a:r>
              <a:rPr lang="en-GB" sz="1200" dirty="0">
                <a:hlinkClick r:id="rId6" tooltip="Learn more about Arsenate from ScienceDirect's AI-generated Topic Pages">
                  <a:extLst>
                    <a:ext uri="{A12FA001-AC4F-418D-AE19-62706E023703}">
                      <ahyp:hlinkClr xmlns:ahyp="http://schemas.microsoft.com/office/drawing/2018/hyperlinkcolor" val="tx"/>
                    </a:ext>
                  </a:extLst>
                </a:hlinkClick>
              </a:rPr>
              <a:t>arsenate</a:t>
            </a:r>
            <a:r>
              <a:rPr lang="en-GB" sz="1200" dirty="0"/>
              <a:t>, </a:t>
            </a:r>
            <a:r>
              <a:rPr lang="en-GB" sz="1200" dirty="0">
                <a:hlinkClick r:id="rId7" tooltip="Learn more about Chromate from ScienceDirect's AI-generated Topic Pages">
                  <a:extLst>
                    <a:ext uri="{A12FA001-AC4F-418D-AE19-62706E023703}">
                      <ahyp:hlinkClr xmlns:ahyp="http://schemas.microsoft.com/office/drawing/2018/hyperlinkcolor" val="tx"/>
                    </a:ext>
                  </a:extLst>
                </a:hlinkClick>
              </a:rPr>
              <a:t>chromate</a:t>
            </a:r>
            <a:r>
              <a:rPr lang="en-GB" sz="1200" dirty="0"/>
              <a:t>, and uranium (</a:t>
            </a:r>
            <a:r>
              <a:rPr lang="en-GB" sz="1200" dirty="0">
                <a:hlinkClick r:id="rId8">
                  <a:extLst>
                    <a:ext uri="{A12FA001-AC4F-418D-AE19-62706E023703}">
                      <ahyp:hlinkClr xmlns:ahyp="http://schemas.microsoft.com/office/drawing/2018/hyperlinkcolor" val="tx"/>
                    </a:ext>
                  </a:extLst>
                </a:hlinkClick>
              </a:rPr>
              <a:t>Rabus et al., 2013)</a:t>
            </a:r>
            <a:r>
              <a:rPr lang="en-GB" sz="1200" dirty="0"/>
              <a:t>. </a:t>
            </a:r>
            <a:endParaRPr lang="en-HK" sz="12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4</a:t>
            </a:fld>
            <a:endParaRPr lang="en-US"/>
          </a:p>
        </p:txBody>
      </p:sp>
    </p:spTree>
    <p:extLst>
      <p:ext uri="{BB962C8B-B14F-4D97-AF65-F5344CB8AC3E}">
        <p14:creationId xmlns:p14="http://schemas.microsoft.com/office/powerpoint/2010/main" val="1233216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Considering the significance of biological sulphur conversion in environmental engineering, it is advisable to define the sulphate reduction in assimilatory and dissimilatory categories. </a:t>
            </a:r>
          </a:p>
          <a:p>
            <a:pPr marL="0" indent="0">
              <a:buNone/>
            </a:pPr>
            <a:r>
              <a:rPr lang="en-GB" sz="1200" dirty="0"/>
              <a:t>Before sulphur compounds can be assimilated into biosynthetic pathways, they need to be reduced to </a:t>
            </a:r>
            <a:r>
              <a:rPr lang="en-GB" sz="1200" dirty="0">
                <a:hlinkClick r:id="rId3">
                  <a:extLst>
                    <a:ext uri="{A12FA001-AC4F-418D-AE19-62706E023703}">
                      <ahyp:hlinkClr xmlns:ahyp="http://schemas.microsoft.com/office/drawing/2018/hyperlinkcolor" val="tx"/>
                    </a:ext>
                  </a:extLst>
                </a:hlinkClick>
              </a:rPr>
              <a:t>hydrogen sulphide</a:t>
            </a:r>
            <a:r>
              <a:rPr lang="en-GB" sz="1200" dirty="0"/>
              <a:t> (H2S). </a:t>
            </a:r>
          </a:p>
          <a:p>
            <a:pPr marL="0" indent="0">
              <a:buNone/>
            </a:pPr>
            <a:r>
              <a:rPr lang="en-GB" sz="1200" dirty="0"/>
              <a:t>The pathways catalysing the reduction of sulphate to sulphide for the purpose of incorporation into synthesized molecules are named the ‘pathways of assimilatory sulphate reduction’, whereas the pathways for the purpose of energy production are referred to as ‘pathways of dissimilatory sulphate reduction’.</a:t>
            </a:r>
            <a:r>
              <a:rPr lang="en-HK" sz="1200" dirty="0"/>
              <a:t> </a:t>
            </a:r>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5</a:t>
            </a:fld>
            <a:endParaRPr lang="en-US"/>
          </a:p>
        </p:txBody>
      </p:sp>
    </p:spTree>
    <p:extLst>
      <p:ext uri="{BB962C8B-B14F-4D97-AF65-F5344CB8AC3E}">
        <p14:creationId xmlns:p14="http://schemas.microsoft.com/office/powerpoint/2010/main" val="4057982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HK"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sulphate uptake is accomplished through active transport mediated by a carrier enzyme system. The cellular metabolism of sulphate begins with a series of activation reactions; the reduction of sulphate to sulphite requires two electrons at a standard redox potential (E0') of -516 mV, which is higher than the physiological electron carriers (</a:t>
            </a:r>
            <a:r>
              <a:rPr lang="en-GB" sz="1200" dirty="0" err="1"/>
              <a:t>Thauer</a:t>
            </a:r>
            <a:r>
              <a:rPr lang="en-GB" sz="1200" dirty="0"/>
              <a:t> et al., 1977).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DengXian" panose="02010600030101010101" pitchFamily="2" charset="-122"/>
              </a:rPr>
              <a:t>In this case, sulphate pro-actively participates in the formation of </a:t>
            </a:r>
            <a:r>
              <a:rPr lang="en-GB" sz="1800" i="1" u="none" strike="noStrike" dirty="0">
                <a:effectLst/>
                <a:latin typeface="Times New Roman" panose="02020603050405020304" pitchFamily="18" charset="0"/>
                <a:ea typeface="DengXian" panose="02010600030101010101" pitchFamily="2" charset="-122"/>
                <a:hlinkClick r:id="rId3"/>
              </a:rPr>
              <a:t>adenosine </a:t>
            </a:r>
            <a:r>
              <a:rPr lang="en-GB" sz="1800" u="none" strike="noStrike" dirty="0">
                <a:effectLst/>
                <a:latin typeface="Times New Roman" panose="02020603050405020304" pitchFamily="18" charset="0"/>
                <a:ea typeface="DengXian" panose="02010600030101010101" pitchFamily="2" charset="-122"/>
                <a:hlinkClick r:id="rId3"/>
              </a:rPr>
              <a:t>5'</a:t>
            </a:r>
            <a:r>
              <a:rPr lang="en-GB" sz="1800" i="1" u="none" strike="noStrike" dirty="0">
                <a:effectLst/>
                <a:latin typeface="Times New Roman" panose="02020603050405020304" pitchFamily="18" charset="0"/>
                <a:ea typeface="DengXian" panose="02010600030101010101" pitchFamily="2" charset="-122"/>
                <a:hlinkClick r:id="rId3"/>
              </a:rPr>
              <a:t>-phosphosulphate</a:t>
            </a:r>
            <a:r>
              <a:rPr lang="en-GB" sz="1800" dirty="0">
                <a:effectLst/>
                <a:latin typeface="Times New Roman" panose="02020603050405020304" pitchFamily="18" charset="0"/>
                <a:ea typeface="DengXian" panose="02010600030101010101" pitchFamily="2" charset="-122"/>
              </a:rPr>
              <a:t> (APS) or </a:t>
            </a:r>
            <a:r>
              <a:rPr lang="en-GB" sz="1800" u="none" strike="noStrike" dirty="0">
                <a:effectLst/>
                <a:latin typeface="Times New Roman" panose="02020603050405020304" pitchFamily="18" charset="0"/>
                <a:ea typeface="DengXian" panose="02010600030101010101" pitchFamily="2" charset="-122"/>
                <a:hlinkClick r:id="rId4"/>
              </a:rPr>
              <a:t>3'-</a:t>
            </a:r>
            <a:r>
              <a:rPr lang="en-GB" sz="1800" i="1" u="none" strike="noStrike" dirty="0">
                <a:effectLst/>
                <a:latin typeface="Times New Roman" panose="02020603050405020304" pitchFamily="18" charset="0"/>
                <a:ea typeface="DengXian" panose="02010600030101010101" pitchFamily="2" charset="-122"/>
                <a:hlinkClick r:id="rId4"/>
              </a:rPr>
              <a:t>phosphoadenylyl-sulphate</a:t>
            </a:r>
            <a:r>
              <a:rPr lang="en-GB" sz="1800" dirty="0">
                <a:effectLst/>
                <a:latin typeface="Times New Roman" panose="02020603050405020304" pitchFamily="18" charset="0"/>
                <a:ea typeface="DengXian" panose="02010600030101010101" pitchFamily="2" charset="-122"/>
              </a:rPr>
              <a:t> (PAPS). In many bacteria and lower eukaryotes, assimilatory sulphate reduction proceeds via activation of </a:t>
            </a:r>
            <a:r>
              <a:rPr lang="en-GB" sz="1800" u="none" strike="noStrike" dirty="0">
                <a:effectLst/>
                <a:latin typeface="Times New Roman" panose="02020603050405020304" pitchFamily="18" charset="0"/>
                <a:ea typeface="DengXian" panose="02010600030101010101" pitchFamily="2" charset="-122"/>
                <a:hlinkClick r:id="rId5"/>
              </a:rPr>
              <a:t>sulphate</a:t>
            </a:r>
            <a:r>
              <a:rPr lang="en-GB" sz="1800" dirty="0">
                <a:effectLst/>
                <a:latin typeface="Times New Roman" panose="02020603050405020304" pitchFamily="18" charset="0"/>
                <a:ea typeface="DengXian" panose="02010600030101010101" pitchFamily="2" charset="-122"/>
              </a:rPr>
              <a:t> to APS by the enzyme of </a:t>
            </a:r>
            <a:r>
              <a:rPr lang="en-GB" sz="1800" u="none" strike="noStrike" dirty="0">
                <a:effectLst/>
                <a:latin typeface="Times New Roman" panose="02020603050405020304" pitchFamily="18" charset="0"/>
                <a:ea typeface="DengXian" panose="02010600030101010101" pitchFamily="2" charset="-122"/>
                <a:hlinkClick r:id="rId6"/>
              </a:rPr>
              <a:t>sulphate adenylyltransferase</a:t>
            </a:r>
            <a:r>
              <a:rPr lang="en-GB" sz="1800" dirty="0">
                <a:effectLst/>
                <a:latin typeface="Times New Roman" panose="02020603050405020304" pitchFamily="18" charset="0"/>
                <a:ea typeface="DengXian" panose="02010600030101010101" pitchFamily="2" charset="-122"/>
              </a:rPr>
              <a:t> (i.e. ATP </a:t>
            </a:r>
            <a:r>
              <a:rPr lang="en-GB" sz="1800" dirty="0" err="1">
                <a:effectLst/>
                <a:latin typeface="Times New Roman" panose="02020603050405020304" pitchFamily="18" charset="0"/>
                <a:ea typeface="DengXian" panose="02010600030101010101" pitchFamily="2" charset="-122"/>
              </a:rPr>
              <a:t>sulphurylase</a:t>
            </a:r>
            <a:r>
              <a:rPr lang="en-GB" sz="1800" dirty="0">
                <a:effectLst/>
                <a:latin typeface="Times New Roman" panose="02020603050405020304" pitchFamily="18" charset="0"/>
                <a:ea typeface="DengXian" panose="02010600030101010101" pitchFamily="2" charset="-122"/>
              </a:rPr>
              <a:t>). Subsequently, three pathways proceed with the sulphite reduction (see Figure 7.2). The first pathway is in enteric bacteria, e.g. cyanobacteria and yeast; the produced APS is phosphorylated to generate PAPS, which is catalysed by the </a:t>
            </a:r>
            <a:r>
              <a:rPr lang="en-GB" sz="1800" i="1" u="none" strike="noStrike" dirty="0">
                <a:effectLst/>
                <a:latin typeface="Times New Roman" panose="02020603050405020304" pitchFamily="18" charset="0"/>
                <a:ea typeface="DengXian" panose="02010600030101010101" pitchFamily="2" charset="-122"/>
                <a:hlinkClick r:id="rId7"/>
              </a:rPr>
              <a:t>adenylyl-sulphate kinase</a:t>
            </a:r>
            <a:r>
              <a:rPr lang="en-GB" sz="1800" dirty="0">
                <a:effectLst/>
                <a:latin typeface="Times New Roman" panose="02020603050405020304" pitchFamily="18" charset="0"/>
                <a:ea typeface="DengXian" panose="02010600030101010101" pitchFamily="2" charset="-122"/>
              </a:rPr>
              <a:t> (APS kinase), and the generated PAPS is then reduced to </a:t>
            </a:r>
            <a:r>
              <a:rPr lang="en-GB" sz="1800" u="none" strike="noStrike" dirty="0">
                <a:effectLst/>
                <a:latin typeface="Times New Roman" panose="02020603050405020304" pitchFamily="18" charset="0"/>
                <a:ea typeface="DengXian" panose="02010600030101010101" pitchFamily="2" charset="-122"/>
                <a:hlinkClick r:id="rId8"/>
              </a:rPr>
              <a:t>sulphite</a:t>
            </a:r>
            <a:r>
              <a:rPr lang="en-GB" sz="1800" dirty="0">
                <a:effectLst/>
                <a:latin typeface="Times New Roman" panose="02020603050405020304" pitchFamily="18" charset="0"/>
                <a:ea typeface="DengXian" panose="02010600030101010101" pitchFamily="2" charset="-122"/>
              </a:rPr>
              <a:t> with the assistance of thioredoxin (or </a:t>
            </a:r>
            <a:r>
              <a:rPr lang="en-GB" sz="1800" dirty="0" err="1">
                <a:effectLst/>
                <a:latin typeface="Times New Roman" panose="02020603050405020304" pitchFamily="18" charset="0"/>
                <a:ea typeface="DengXian" panose="02010600030101010101" pitchFamily="2" charset="-122"/>
              </a:rPr>
              <a:t>glutaredoxin</a:t>
            </a:r>
            <a:r>
              <a:rPr lang="en-GB" sz="1800" dirty="0">
                <a:effectLst/>
                <a:latin typeface="Times New Roman" panose="02020603050405020304" pitchFamily="18" charset="0"/>
                <a:ea typeface="DengXian" panose="02010600030101010101" pitchFamily="2" charset="-122"/>
              </a:rPr>
              <a:t>)-dependent </a:t>
            </a:r>
            <a:r>
              <a:rPr lang="en-GB" sz="1800" i="1" u="none" strike="noStrike" dirty="0" err="1">
                <a:effectLst/>
                <a:latin typeface="Times New Roman" panose="02020603050405020304" pitchFamily="18" charset="0"/>
                <a:ea typeface="DengXian" panose="02010600030101010101" pitchFamily="2" charset="-122"/>
                <a:hlinkClick r:id="rId9"/>
              </a:rPr>
              <a:t>phosphoadenylyl</a:t>
            </a:r>
            <a:r>
              <a:rPr lang="en-GB" sz="1800" i="1" u="none" strike="noStrike" dirty="0">
                <a:effectLst/>
                <a:latin typeface="Times New Roman" panose="02020603050405020304" pitchFamily="18" charset="0"/>
                <a:ea typeface="DengXian" panose="02010600030101010101" pitchFamily="2" charset="-122"/>
                <a:hlinkClick r:id="rId9"/>
              </a:rPr>
              <a:t>-sulphate</a:t>
            </a:r>
            <a:r>
              <a:rPr lang="en-GB" sz="1800" u="none" strike="noStrike" dirty="0">
                <a:effectLst/>
                <a:latin typeface="Times New Roman" panose="02020603050405020304" pitchFamily="18" charset="0"/>
                <a:ea typeface="DengXian" panose="02010600030101010101" pitchFamily="2" charset="-122"/>
                <a:hlinkClick r:id="rId9"/>
              </a:rPr>
              <a:t> reductase (thioredoxin)</a:t>
            </a:r>
            <a:r>
              <a:rPr lang="en-GB" sz="1800" dirty="0">
                <a:effectLst/>
                <a:latin typeface="Times New Roman" panose="02020603050405020304" pitchFamily="18" charset="0"/>
                <a:ea typeface="DengXian" panose="02010600030101010101" pitchFamily="2" charset="-122"/>
              </a:rPr>
              <a:t> (PAPS reductase), and finally a reduction of sulphite to sulphide, catalysed by </a:t>
            </a:r>
            <a:r>
              <a:rPr lang="en-GB" sz="1800" u="none" strike="noStrike" dirty="0">
                <a:effectLst/>
                <a:latin typeface="Times New Roman" panose="02020603050405020304" pitchFamily="18" charset="0"/>
                <a:ea typeface="DengXian" panose="02010600030101010101" pitchFamily="2" charset="-122"/>
                <a:hlinkClick r:id="rId10"/>
              </a:rPr>
              <a:t>the assimilatory sulphite reductase (NADPH)</a:t>
            </a:r>
            <a:r>
              <a:rPr lang="en-GB" sz="1800" dirty="0">
                <a:effectLst/>
                <a:latin typeface="Times New Roman" panose="02020603050405020304" pitchFamily="18" charset="0"/>
                <a:ea typeface="DengXian" panose="02010600030101010101" pitchFamily="2" charset="-122"/>
              </a:rPr>
              <a:t>. The second pathway is that enzymes of </a:t>
            </a:r>
            <a:r>
              <a:rPr lang="en-GB" sz="1800" u="none" strike="noStrike" dirty="0">
                <a:effectLst/>
                <a:latin typeface="Times New Roman" panose="02020603050405020304" pitchFamily="18" charset="0"/>
                <a:ea typeface="DengXian" panose="02010600030101010101" pitchFamily="2" charset="-122"/>
                <a:hlinkClick r:id="rId11"/>
              </a:rPr>
              <a:t>adenylyl-sulphate reductase (glutathione)</a:t>
            </a:r>
            <a:r>
              <a:rPr lang="en-GB" sz="1800" dirty="0">
                <a:effectLst/>
                <a:latin typeface="Times New Roman" panose="02020603050405020304" pitchFamily="18" charset="0"/>
                <a:ea typeface="DengXian" panose="02010600030101010101" pitchFamily="2" charset="-122"/>
              </a:rPr>
              <a:t> and </a:t>
            </a:r>
            <a:r>
              <a:rPr lang="en-GB" sz="1800" u="none" strike="noStrike" dirty="0">
                <a:effectLst/>
                <a:latin typeface="Times New Roman" panose="02020603050405020304" pitchFamily="18" charset="0"/>
                <a:ea typeface="DengXian" panose="02010600030101010101" pitchFamily="2" charset="-122"/>
                <a:hlinkClick r:id="rId12"/>
              </a:rPr>
              <a:t>adenylyl-sulphate reductase (thioredoxin)</a:t>
            </a:r>
            <a:r>
              <a:rPr lang="en-GB" sz="1800" dirty="0">
                <a:effectLst/>
                <a:latin typeface="Times New Roman" panose="02020603050405020304" pitchFamily="18" charset="0"/>
                <a:ea typeface="DengXian" panose="02010600030101010101" pitchFamily="2" charset="-122"/>
              </a:rPr>
              <a:t> catalyse the second step, i.e. direct reduction of APS to sulphite, and subsequently NADPH is used as an electron donor (for most bacteria) with the catalysis of plant sulphite reductases and the enzyme from </a:t>
            </a:r>
            <a:r>
              <a:rPr lang="en-GB" sz="1800" i="1" u="none" strike="noStrike" dirty="0">
                <a:effectLst/>
                <a:latin typeface="Times New Roman" panose="02020603050405020304" pitchFamily="18" charset="0"/>
                <a:ea typeface="DengXian" panose="02010600030101010101" pitchFamily="2" charset="-122"/>
                <a:hlinkClick r:id="rId13"/>
              </a:rPr>
              <a:t>Allochromatium vinosum</a:t>
            </a:r>
            <a:r>
              <a:rPr lang="en-GB" sz="1800" dirty="0">
                <a:effectLst/>
                <a:latin typeface="Times New Roman" panose="02020603050405020304" pitchFamily="18" charset="0"/>
                <a:ea typeface="DengXian" panose="02010600030101010101" pitchFamily="2" charset="-122"/>
              </a:rPr>
              <a:t> to reduce sulphite to sulphide; in bacteria and plants sulphide is finally incorporated into </a:t>
            </a:r>
            <a:r>
              <a:rPr lang="en-GB" sz="1800" u="none" strike="noStrike" dirty="0">
                <a:effectLst/>
                <a:latin typeface="Times New Roman" panose="02020603050405020304" pitchFamily="18" charset="0"/>
                <a:ea typeface="DengXian" panose="02010600030101010101" pitchFamily="2" charset="-122"/>
                <a:hlinkClick r:id="rId14"/>
              </a:rPr>
              <a:t>O-acetyl-L-serine</a:t>
            </a:r>
            <a:r>
              <a:rPr lang="en-GB" sz="1800" dirty="0">
                <a:effectLst/>
                <a:latin typeface="Times New Roman" panose="02020603050405020304" pitchFamily="18" charset="0"/>
                <a:ea typeface="DengXian" panose="02010600030101010101" pitchFamily="2" charset="-122"/>
              </a:rPr>
              <a:t> by </a:t>
            </a:r>
            <a:r>
              <a:rPr lang="en-GB" sz="1800" u="none" strike="noStrike" dirty="0">
                <a:effectLst/>
                <a:latin typeface="Times New Roman" panose="02020603050405020304" pitchFamily="18" charset="0"/>
                <a:ea typeface="DengXian" panose="02010600030101010101" pitchFamily="2" charset="-122"/>
                <a:hlinkClick r:id="rId15"/>
              </a:rPr>
              <a:t>cysteine synthase</a:t>
            </a:r>
            <a:r>
              <a:rPr lang="en-GB" sz="1800" dirty="0">
                <a:effectLst/>
                <a:latin typeface="Times New Roman" panose="02020603050405020304" pitchFamily="18" charset="0"/>
                <a:ea typeface="DengXian" panose="02010600030101010101" pitchFamily="2" charset="-122"/>
              </a:rPr>
              <a:t> yielding </a:t>
            </a:r>
            <a:r>
              <a:rPr lang="en-GB" sz="1800" u="none" strike="noStrike" dirty="0">
                <a:effectLst/>
                <a:latin typeface="Times New Roman" panose="02020603050405020304" pitchFamily="18" charset="0"/>
                <a:ea typeface="DengXian" panose="02010600030101010101" pitchFamily="2" charset="-122"/>
                <a:hlinkClick r:id="rId16"/>
              </a:rPr>
              <a:t>L-cysteine</a:t>
            </a:r>
            <a:r>
              <a:rPr lang="en-GB" sz="1800" dirty="0">
                <a:effectLst/>
                <a:latin typeface="Times New Roman" panose="02020603050405020304" pitchFamily="18" charset="0"/>
                <a:ea typeface="DengXian" panose="02010600030101010101" pitchFamily="2" charset="-122"/>
              </a:rPr>
              <a:t> and later converting </a:t>
            </a:r>
            <a:r>
              <a:rPr lang="en-GB" sz="1800" u="none" strike="noStrike" dirty="0">
                <a:effectLst/>
                <a:latin typeface="Times New Roman" panose="02020603050405020304" pitchFamily="18" charset="0"/>
                <a:ea typeface="DengXian" panose="02010600030101010101" pitchFamily="2" charset="-122"/>
                <a:hlinkClick r:id="rId17"/>
              </a:rPr>
              <a:t>L-methionine</a:t>
            </a:r>
            <a:r>
              <a:rPr lang="en-GB" sz="1800" dirty="0">
                <a:effectLst/>
                <a:latin typeface="Times New Roman" panose="02020603050405020304" pitchFamily="18" charset="0"/>
                <a:ea typeface="DengXian" panose="02010600030101010101" pitchFamily="2" charset="-122"/>
              </a:rPr>
              <a:t>, which are the two major sulphur-containing precursor compounds. The third pathway is that a </a:t>
            </a:r>
            <a:r>
              <a:rPr lang="en-GB" sz="1800" u="none" strike="noStrike" dirty="0">
                <a:effectLst/>
                <a:latin typeface="Times New Roman" panose="02020603050405020304" pitchFamily="18" charset="0"/>
                <a:ea typeface="DengXian" panose="02010600030101010101" pitchFamily="2" charset="-122"/>
                <a:hlinkClick r:id="rId18"/>
              </a:rPr>
              <a:t>thioredoxin</a:t>
            </a:r>
            <a:r>
              <a:rPr lang="en-GB" sz="1800" dirty="0">
                <a:effectLst/>
                <a:latin typeface="Times New Roman" panose="02020603050405020304" pitchFamily="18" charset="0"/>
                <a:ea typeface="DengXian" panose="02010600030101010101" pitchFamily="2" charset="-122"/>
              </a:rPr>
              <a:t>-dependent enzyme catalyses the direct reduction of APS to sulphite. Pathways 2 and 3 share similar procedures except for the APS reduction enzyme. In both of these pathways, sulphite is reduced to sulphide by the action of </a:t>
            </a:r>
            <a:r>
              <a:rPr lang="en-GB" sz="1800" u="none" strike="noStrike" dirty="0">
                <a:effectLst/>
                <a:latin typeface="Times New Roman" panose="02020603050405020304" pitchFamily="18" charset="0"/>
                <a:ea typeface="DengXian" panose="02010600030101010101" pitchFamily="2" charset="-122"/>
                <a:hlinkClick r:id="rId19"/>
              </a:rPr>
              <a:t>assimilatory sulphite reductase (ferredoxin)</a:t>
            </a:r>
            <a:r>
              <a:rPr lang="en-GB" sz="1800" dirty="0">
                <a:effectLst/>
                <a:latin typeface="Times New Roman" panose="02020603050405020304" pitchFamily="18" charset="0"/>
                <a:ea typeface="DengXian" panose="02010600030101010101" pitchFamily="2" charset="-122"/>
              </a:rPr>
              <a:t> viz. a ferredoxin-dependent enzyme and a NADPH-dependent enzyme (</a:t>
            </a:r>
            <a:r>
              <a:rPr lang="en-GB" sz="1800" dirty="0" err="1">
                <a:effectLst/>
                <a:latin typeface="Times New Roman" panose="02020603050405020304" pitchFamily="18" charset="0"/>
                <a:ea typeface="DengXian" panose="02010600030101010101" pitchFamily="2" charset="-122"/>
              </a:rPr>
              <a:t>Lillig</a:t>
            </a:r>
            <a:r>
              <a:rPr lang="en-GB" sz="1800" dirty="0">
                <a:effectLst/>
                <a:latin typeface="Times New Roman" panose="02020603050405020304" pitchFamily="18" charset="0"/>
                <a:ea typeface="DengXian" panose="02010600030101010101" pitchFamily="2" charset="-122"/>
              </a:rPr>
              <a:t> </a:t>
            </a:r>
            <a:r>
              <a:rPr lang="en-GB" sz="1800" i="1" dirty="0">
                <a:effectLst/>
                <a:latin typeface="Times New Roman" panose="02020603050405020304" pitchFamily="18" charset="0"/>
                <a:ea typeface="DengXian" panose="02010600030101010101" pitchFamily="2" charset="-122"/>
              </a:rPr>
              <a:t>et al.</a:t>
            </a:r>
            <a:r>
              <a:rPr lang="en-GB" sz="1800" dirty="0">
                <a:effectLst/>
                <a:latin typeface="Times New Roman" panose="02020603050405020304" pitchFamily="18" charset="0"/>
                <a:ea typeface="DengXian" panose="02010600030101010101" pitchFamily="2" charset="-122"/>
              </a:rPr>
              <a:t>, 2001).</a:t>
            </a:r>
            <a:r>
              <a:rPr lang="en-HK" dirty="0">
                <a:effectLst/>
              </a:rPr>
              <a:t> </a:t>
            </a: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6</a:t>
            </a:fld>
            <a:endParaRPr lang="en-US"/>
          </a:p>
        </p:txBody>
      </p:sp>
    </p:spTree>
    <p:extLst>
      <p:ext uri="{BB962C8B-B14F-4D97-AF65-F5344CB8AC3E}">
        <p14:creationId xmlns:p14="http://schemas.microsoft.com/office/powerpoint/2010/main" val="73905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Times New Roman" panose="02020603050405020304" pitchFamily="18" charset="0"/>
                <a:ea typeface="DengXian" panose="02010600030101010101" pitchFamily="2" charset="-122"/>
              </a:rPr>
              <a:t>As one of the most common electron acceptors for anaerobic respiration, dissimilatory sulphate reduction is performed by prokaryotes, a heterogeneous group of bacteria and archaea consisting of diverse phyla, such as </a:t>
            </a:r>
            <a:r>
              <a:rPr lang="en-GB" sz="1200" dirty="0" err="1">
                <a:effectLst/>
                <a:latin typeface="Times New Roman" panose="02020603050405020304" pitchFamily="18" charset="0"/>
                <a:ea typeface="DengXian" panose="02010600030101010101" pitchFamily="2" charset="-122"/>
              </a:rPr>
              <a:t>Archaeoglobi</a:t>
            </a:r>
            <a:r>
              <a:rPr lang="en-GB" sz="1200" dirty="0">
                <a:effectLst/>
                <a:latin typeface="Times New Roman" panose="02020603050405020304" pitchFamily="18" charset="0"/>
                <a:ea typeface="DengXian" panose="02010600030101010101" pitchFamily="2" charset="-122"/>
              </a:rPr>
              <a:t>, Proteobacteria, Firmicutes, </a:t>
            </a:r>
            <a:r>
              <a:rPr lang="en-GB" sz="1200" dirty="0" err="1">
                <a:effectLst/>
                <a:latin typeface="Times New Roman" panose="02020603050405020304" pitchFamily="18" charset="0"/>
                <a:ea typeface="DengXian" panose="02010600030101010101" pitchFamily="2" charset="-122"/>
              </a:rPr>
              <a:t>Nitrospirae</a:t>
            </a:r>
            <a:r>
              <a:rPr lang="en-GB" sz="1200" dirty="0">
                <a:effectLst/>
                <a:latin typeface="Times New Roman" panose="02020603050405020304" pitchFamily="18" charset="0"/>
                <a:ea typeface="DengXian" panose="02010600030101010101" pitchFamily="2" charset="-122"/>
              </a:rPr>
              <a:t> and others, that can use sulphate as a terminal electron acceptor. </a:t>
            </a:r>
          </a:p>
          <a:p>
            <a:pPr marL="0" indent="0">
              <a:buNone/>
            </a:pPr>
            <a:r>
              <a:rPr lang="en-GB" sz="1200" dirty="0">
                <a:effectLst/>
                <a:latin typeface="Times New Roman" panose="02020603050405020304" pitchFamily="18" charset="0"/>
                <a:ea typeface="DengXian" panose="02010600030101010101" pitchFamily="2" charset="-122"/>
              </a:rPr>
              <a:t>As all the steps in the sulphate reduction occur in the cytoplasm, similar to the assimilatory conversion, sulphate must be transported across the cytoplasmic membrane into the cells. </a:t>
            </a:r>
          </a:p>
          <a:p>
            <a:pPr marL="0" indent="0">
              <a:buNone/>
            </a:pPr>
            <a:r>
              <a:rPr lang="en-GB" sz="1200" dirty="0">
                <a:effectLst/>
                <a:latin typeface="Times New Roman" panose="02020603050405020304" pitchFamily="18" charset="0"/>
                <a:ea typeface="DengXian" panose="02010600030101010101" pitchFamily="2" charset="-122"/>
              </a:rPr>
              <a:t>The overall process of dissimilatory sulphate reduction can be considered as two phases: firstly, the reduction of sulphate to bisulphite through the intermediate compound APS, and secondly, the reduction of bisulphite to sulphide. The biochemistry of the first phase, with respect to the pathway by which sulphate is reduced to sulphite, has been firmly established. However, in contrast, the pathway of bisulphite reduction to sulphide is still uncertain (see Figure 7.3).</a:t>
            </a:r>
            <a:endParaRPr lang="en-HK" sz="1200" dirty="0">
              <a:effectLst/>
              <a:latin typeface="Times New Roman" panose="02020603050405020304" pitchFamily="18" charset="0"/>
              <a:ea typeface="DengXian" panose="02010600030101010101" pitchFamily="2" charset="-122"/>
            </a:endParaRPr>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7</a:t>
            </a:fld>
            <a:endParaRPr lang="en-US"/>
          </a:p>
        </p:txBody>
      </p:sp>
    </p:spTree>
    <p:extLst>
      <p:ext uri="{BB962C8B-B14F-4D97-AF65-F5344CB8AC3E}">
        <p14:creationId xmlns:p14="http://schemas.microsoft.com/office/powerpoint/2010/main" val="2641770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t>All of the main reactions associated with sulphur reactions involving living organisms are closely related to the sulphur and </a:t>
            </a:r>
            <a:r>
              <a:rPr lang="en-GB" sz="1200" dirty="0">
                <a:hlinkClick r:id="rId3" tooltip="Learn more about Carbon Cycle from ScienceDirect's AI-generated Topic Pages">
                  <a:extLst>
                    <a:ext uri="{A12FA001-AC4F-418D-AE19-62706E023703}">
                      <ahyp:hlinkClr xmlns:ahyp="http://schemas.microsoft.com/office/drawing/2018/hyperlinkcolor" val="tx"/>
                    </a:ext>
                  </a:extLst>
                </a:hlinkClick>
              </a:rPr>
              <a:t>carbon cycle</a:t>
            </a:r>
            <a:r>
              <a:rPr lang="en-GB" sz="1200" dirty="0"/>
              <a:t>s. On the other hand, the amount of carbon involved in the fluxes of the sulphur cycle through biogenic processes varies depending on the characteristics of the organisms undertaking the metabolism. </a:t>
            </a:r>
          </a:p>
          <a:p>
            <a:pPr marL="0" indent="0">
              <a:buNone/>
            </a:pPr>
            <a:endParaRPr lang="en-GB" sz="1200" dirty="0"/>
          </a:p>
          <a:p>
            <a:pPr marL="0" indent="0">
              <a:buNone/>
            </a:pPr>
            <a:r>
              <a:rPr lang="en-GB" sz="1200" dirty="0"/>
              <a:t>Four main types of reductions are involved in heterotrophic growth of SRB which include: (</a:t>
            </a:r>
            <a:r>
              <a:rPr lang="en-GB" sz="1200" dirty="0" err="1"/>
              <a:t>i</a:t>
            </a:r>
            <a:r>
              <a:rPr lang="en-GB" sz="1200" dirty="0"/>
              <a:t>) complete oxidation of acidified intermediates to CO2, (ii) incomplete oxidation of acidified intermediates to CH3COO-, (iii) syntrophic degradation of intermediates by acetogenic SRB that are subjected to the efficiency of hydrogen-utilizing bacteria; and (iv) fermentative growth of SRB in the presence of propionate and ethanol. </a:t>
            </a:r>
          </a:p>
          <a:p>
            <a:pPr marL="0" indent="0">
              <a:buNone/>
            </a:pPr>
            <a:endParaRPr lang="en-GB" sz="1200" dirty="0"/>
          </a:p>
          <a:p>
            <a:pPr marL="0" indent="0">
              <a:buNone/>
            </a:pPr>
            <a:endParaRPr lang="en-HK" sz="1200" dirty="0"/>
          </a:p>
          <a:p>
            <a:pPr marL="0" indent="0">
              <a:buNone/>
            </a:pPr>
            <a:endParaRPr lang="en-HK" sz="12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8</a:t>
            </a:fld>
            <a:endParaRPr lang="en-US"/>
          </a:p>
        </p:txBody>
      </p:sp>
    </p:spTree>
    <p:extLst>
      <p:ext uri="{BB962C8B-B14F-4D97-AF65-F5344CB8AC3E}">
        <p14:creationId xmlns:p14="http://schemas.microsoft.com/office/powerpoint/2010/main" val="532746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HK"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Generally, 24 g of </a:t>
            </a:r>
            <a:r>
              <a:rPr lang="en-GB" sz="1200" dirty="0">
                <a:hlinkClick r:id="rId3" tooltip="Learn more about Organic Carbon from ScienceDirect's AI-generated Topic Pages">
                  <a:extLst>
                    <a:ext uri="{A12FA001-AC4F-418D-AE19-62706E023703}">
                      <ahyp:hlinkClr xmlns:ahyp="http://schemas.microsoft.com/office/drawing/2018/hyperlinkcolor" val="tx"/>
                    </a:ext>
                  </a:extLst>
                </a:hlinkClick>
              </a:rPr>
              <a:t>organic carbon</a:t>
            </a:r>
            <a:r>
              <a:rPr lang="en-GB" sz="1200" dirty="0"/>
              <a:t> is mineralized for each 32 g of reduced sulphate through acetyl CoA or a modified tricarboxylic acid cycle (TCA) pathway in heterotrophic sulphate reduction. Many intermediate products originating from anaerobic fermentation/hydrolysis can be metabolized by SRB, such as amino acids, sugars, long-chain fatty acids, aromatic compounds, lactate, butyrate, propionate and CH3COO- (see </a:t>
            </a:r>
            <a:r>
              <a:rPr lang="en-GB" sz="1200" dirty="0">
                <a:hlinkClick r:id="rId4">
                  <a:extLst>
                    <a:ext uri="{A12FA001-AC4F-418D-AE19-62706E023703}">
                      <ahyp:hlinkClr xmlns:ahyp="http://schemas.microsoft.com/office/drawing/2018/hyperlinkcolor" val="tx"/>
                    </a:ext>
                  </a:extLst>
                </a:hlinkClick>
              </a:rPr>
              <a:t>Figure</a:t>
            </a:r>
            <a:r>
              <a:rPr lang="en-GB" sz="1200" dirty="0"/>
              <a:t> 7.4). </a:t>
            </a:r>
            <a:endParaRPr lang="en-US" sz="1800"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9</a:t>
            </a:fld>
            <a:endParaRPr lang="en-US"/>
          </a:p>
        </p:txBody>
      </p:sp>
    </p:spTree>
    <p:extLst>
      <p:ext uri="{BB962C8B-B14F-4D97-AF65-F5344CB8AC3E}">
        <p14:creationId xmlns:p14="http://schemas.microsoft.com/office/powerpoint/2010/main" val="3168159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494751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76262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666148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966772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292986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369315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935955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38845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44883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444063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fld id="{7AD28B5D-3818-41C4-8DDF-CE07A0D667B7}" type="datetimeFigureOut">
              <a:rPr lang="en-GB" smtClean="0"/>
              <a:t>22/11/2024</a:t>
            </a:fld>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427587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28B5D-3818-41C4-8DDF-CE07A0D667B7}" type="datetimeFigureOut">
              <a:rPr lang="en-GB" smtClean="0"/>
              <a:t>22/11/2024</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3015266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2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25.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667373" y="857250"/>
            <a:ext cx="6120973" cy="35086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Course on </a:t>
            </a:r>
            <a:r>
              <a:rPr lang="en-US" sz="1400" dirty="0" err="1">
                <a:solidFill>
                  <a:prstClr val="white"/>
                </a:solidFill>
                <a:latin typeface="Roboto Slab" pitchFamily="2" charset="0"/>
                <a:ea typeface="Roboto Slab" pitchFamily="2" charset="0"/>
              </a:rPr>
              <a:t>Sulph</a:t>
            </a:r>
            <a:r>
              <a:rPr kumimoji="0" lang="en-US" sz="1400" b="0" i="0" u="none" strike="noStrike" kern="1200" cap="none" spc="0" normalizeH="0" baseline="0" noProof="0" dirty="0" err="1">
                <a:ln>
                  <a:noFill/>
                </a:ln>
                <a:solidFill>
                  <a:prstClr val="white"/>
                </a:solidFill>
                <a:effectLst/>
                <a:uLnTx/>
                <a:uFillTx/>
                <a:latin typeface="Roboto Slab" pitchFamily="2" charset="0"/>
                <a:ea typeface="Roboto Slab" pitchFamily="2" charset="0"/>
                <a:cs typeface="+mn-cs"/>
              </a:rPr>
              <a:t>ur</a:t>
            </a:r>
            <a:r>
              <a:rPr kumimoji="0" lang="en-US"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-based Wastewater Treatment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Sulphate-reducing</a:t>
            </a:r>
            <a:r>
              <a:rPr kumimoji="0" lang="zh-CN" altLang="en-US" sz="3600" b="0" i="0" u="none" strike="noStrike" kern="1200" cap="none" spc="0" normalizeH="0" baseline="0" noProof="0" dirty="0">
                <a:ln>
                  <a:noFill/>
                </a:ln>
                <a:solidFill>
                  <a:prstClr val="black"/>
                </a:solidFill>
                <a:effectLst/>
                <a:uLnTx/>
                <a:uFillTx/>
                <a:latin typeface="Roboto Slab" pitchFamily="2" charset="0"/>
                <a:ea typeface="等线" panose="02010600030101010101" pitchFamily="2" charset="-122"/>
                <a:cs typeface="+mn-cs"/>
              </a:rPr>
              <a:t> </a:t>
            </a: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Bioprocesses</a:t>
            </a: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Guanghao Chen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Di Wu</a:t>
            </a:r>
          </a:p>
        </p:txBody>
      </p:sp>
      <p:pic>
        <p:nvPicPr>
          <p:cNvPr id="2" name="Picture 1" descr="A blue text on a black background&#10;&#10;Description automatically generated">
            <a:extLst>
              <a:ext uri="{FF2B5EF4-FFF2-40B4-BE49-F238E27FC236}">
                <a16:creationId xmlns:a16="http://schemas.microsoft.com/office/drawing/2014/main" id="{DD364473-CFD2-B7C3-DE98-231BF7D83C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4552" y="5265406"/>
            <a:ext cx="2186670" cy="1753462"/>
          </a:xfrm>
          <a:prstGeom prst="rect">
            <a:avLst/>
          </a:prstGeom>
        </p:spPr>
      </p:pic>
      <p:pic>
        <p:nvPicPr>
          <p:cNvPr id="4" name="Picture 3">
            <a:extLst>
              <a:ext uri="{FF2B5EF4-FFF2-40B4-BE49-F238E27FC236}">
                <a16:creationId xmlns:a16="http://schemas.microsoft.com/office/drawing/2014/main" id="{9B6BE9A6-D8A1-1F54-C572-5BE89E3A887E}"/>
              </a:ext>
            </a:extLst>
          </p:cNvPr>
          <p:cNvPicPr>
            <a:picLocks noChangeAspect="1"/>
          </p:cNvPicPr>
          <p:nvPr/>
        </p:nvPicPr>
        <p:blipFill rotWithShape="1">
          <a:blip r:embed="rId5"/>
          <a:srcRect l="10619" t="29197" r="9731" b="28161"/>
          <a:stretch/>
        </p:blipFill>
        <p:spPr>
          <a:xfrm>
            <a:off x="5685302" y="5713975"/>
            <a:ext cx="2399250" cy="856324"/>
          </a:xfrm>
          <a:prstGeom prst="rect">
            <a:avLst/>
          </a:prstGeom>
        </p:spPr>
      </p:pic>
    </p:spTree>
    <p:extLst>
      <p:ext uri="{BB962C8B-B14F-4D97-AF65-F5344CB8AC3E}">
        <p14:creationId xmlns:p14="http://schemas.microsoft.com/office/powerpoint/2010/main" val="41851519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733944" y="106752"/>
            <a:ext cx="10560907" cy="46166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Candara" panose="020E0502030303020204" pitchFamily="34" charset="0"/>
                <a:ea typeface="Roboto Slab" pitchFamily="2" charset="0"/>
                <a:cs typeface="+mn-cs"/>
              </a:rPr>
              <a:t>Sulphur-reducing bioprocess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lang="en-US" sz="2800" dirty="0">
                <a:solidFill>
                  <a:prstClr val="white">
                    <a:lumMod val="50000"/>
                  </a:prstClr>
                </a:solidFill>
                <a:latin typeface="Calibri" panose="020F0502020204030204"/>
                <a:ea typeface="Roboto Slab" pitchFamily="2" charset="0"/>
              </a:rPr>
              <a:t>Fundamentals</a:t>
            </a:r>
          </a:p>
          <a:p>
            <a:pPr marL="742950" indent="-742950">
              <a:buFontTx/>
              <a:buAutoNum type="arabicParenBoth"/>
            </a:pPr>
            <a:r>
              <a:rPr lang="en-US" sz="2800" b="1" dirty="0">
                <a:solidFill>
                  <a:prstClr val="black"/>
                </a:solidFill>
                <a:latin typeface="Calibri" panose="020F0502020204030204"/>
                <a:ea typeface="Roboto Slab" pitchFamily="2" charset="0"/>
              </a:rPr>
              <a:t>Key microorganisms driving sulphate reduction</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Electron donors for sulphate-reducing bioprocess</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Application </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Factors affecting sulphate reduction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HK" sz="28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spTree>
    <p:extLst>
      <p:ext uri="{BB962C8B-B14F-4D97-AF65-F5344CB8AC3E}">
        <p14:creationId xmlns:p14="http://schemas.microsoft.com/office/powerpoint/2010/main" val="2687052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B14C73F4-1C94-7B4B-F2EC-8E90427CB3AB}"/>
              </a:ext>
            </a:extLst>
          </p:cNvPr>
          <p:cNvGraphicFramePr>
            <a:graphicFrameLocks noGrp="1"/>
          </p:cNvGraphicFramePr>
          <p:nvPr>
            <p:extLst>
              <p:ext uri="{D42A27DB-BD31-4B8C-83A1-F6EECF244321}">
                <p14:modId xmlns:p14="http://schemas.microsoft.com/office/powerpoint/2010/main" val="534291325"/>
              </p:ext>
            </p:extLst>
          </p:nvPr>
        </p:nvGraphicFramePr>
        <p:xfrm>
          <a:off x="1044802" y="2389070"/>
          <a:ext cx="10102396" cy="3474720"/>
        </p:xfrm>
        <a:graphic>
          <a:graphicData uri="http://schemas.openxmlformats.org/drawingml/2006/table">
            <a:tbl>
              <a:tblPr firstRow="1" firstCol="1" bandRow="1">
                <a:tableStyleId>{5940675A-B579-460E-94D1-54222C63F5DA}</a:tableStyleId>
              </a:tblPr>
              <a:tblGrid>
                <a:gridCol w="2792365">
                  <a:extLst>
                    <a:ext uri="{9D8B030D-6E8A-4147-A177-3AD203B41FA5}">
                      <a16:colId xmlns:a16="http://schemas.microsoft.com/office/drawing/2014/main" val="4294720425"/>
                    </a:ext>
                  </a:extLst>
                </a:gridCol>
                <a:gridCol w="1904381">
                  <a:extLst>
                    <a:ext uri="{9D8B030D-6E8A-4147-A177-3AD203B41FA5}">
                      <a16:colId xmlns:a16="http://schemas.microsoft.com/office/drawing/2014/main" val="4142516791"/>
                    </a:ext>
                  </a:extLst>
                </a:gridCol>
                <a:gridCol w="3680349">
                  <a:extLst>
                    <a:ext uri="{9D8B030D-6E8A-4147-A177-3AD203B41FA5}">
                      <a16:colId xmlns:a16="http://schemas.microsoft.com/office/drawing/2014/main" val="541856345"/>
                    </a:ext>
                  </a:extLst>
                </a:gridCol>
                <a:gridCol w="1725301">
                  <a:extLst>
                    <a:ext uri="{9D8B030D-6E8A-4147-A177-3AD203B41FA5}">
                      <a16:colId xmlns:a16="http://schemas.microsoft.com/office/drawing/2014/main" val="2358779181"/>
                    </a:ext>
                  </a:extLst>
                </a:gridCol>
              </a:tblGrid>
              <a:tr h="144145">
                <a:tc>
                  <a:txBody>
                    <a:bodyPr/>
                    <a:lstStyle/>
                    <a:p>
                      <a:pPr algn="l">
                        <a:spcBef>
                          <a:spcPts val="100"/>
                        </a:spcBef>
                        <a:spcAft>
                          <a:spcPts val="100"/>
                        </a:spcAft>
                        <a:tabLst>
                          <a:tab pos="-701040" algn="l"/>
                          <a:tab pos="-457200" algn="l"/>
                        </a:tabLst>
                      </a:pPr>
                      <a:r>
                        <a:rPr lang="en-GB" sz="1200" b="1" dirty="0">
                          <a:solidFill>
                            <a:schemeClr val="tx1"/>
                          </a:solidFill>
                          <a:effectLst/>
                        </a:rPr>
                        <a:t>Genus</a:t>
                      </a:r>
                      <a:endParaRPr lang="en-HK" sz="1200" b="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1" dirty="0">
                          <a:solidFill>
                            <a:schemeClr val="tx1"/>
                          </a:solidFill>
                          <a:effectLst/>
                        </a:rPr>
                        <a:t>Cell form</a:t>
                      </a:r>
                      <a:endParaRPr lang="en-HK" sz="1200" b="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1" dirty="0">
                          <a:solidFill>
                            <a:schemeClr val="tx1"/>
                          </a:solidFill>
                          <a:effectLst/>
                        </a:rPr>
                        <a:t>Electron acceptor for growth (other than SO</a:t>
                      </a:r>
                      <a:r>
                        <a:rPr lang="en-GB" sz="1200" b="1" baseline="-25000" dirty="0">
                          <a:solidFill>
                            <a:schemeClr val="tx1"/>
                          </a:solidFill>
                          <a:effectLst/>
                        </a:rPr>
                        <a:t>4</a:t>
                      </a:r>
                      <a:r>
                        <a:rPr lang="en-GB" sz="1200" b="1" baseline="30000" dirty="0">
                          <a:solidFill>
                            <a:schemeClr val="tx1"/>
                          </a:solidFill>
                          <a:effectLst/>
                        </a:rPr>
                        <a:t>2-</a:t>
                      </a:r>
                      <a:r>
                        <a:rPr lang="en-GB" sz="1200" b="1" dirty="0">
                          <a:solidFill>
                            <a:schemeClr val="tx1"/>
                          </a:solidFill>
                          <a:effectLst/>
                        </a:rPr>
                        <a:t>)</a:t>
                      </a:r>
                      <a:endParaRPr lang="en-HK" sz="1200" b="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1" dirty="0">
                          <a:solidFill>
                            <a:schemeClr val="tx1"/>
                          </a:solidFill>
                          <a:effectLst/>
                        </a:rPr>
                        <a:t>Optimum temperature (</a:t>
                      </a:r>
                      <a:r>
                        <a:rPr lang="en-GB" sz="1200" b="1" baseline="30000" dirty="0">
                          <a:solidFill>
                            <a:schemeClr val="tx1"/>
                          </a:solidFill>
                          <a:effectLst/>
                        </a:rPr>
                        <a:t>°</a:t>
                      </a:r>
                      <a:r>
                        <a:rPr lang="en-GB" sz="1200" b="1" dirty="0">
                          <a:solidFill>
                            <a:schemeClr val="tx1"/>
                          </a:solidFill>
                          <a:effectLst/>
                        </a:rPr>
                        <a:t>C)</a:t>
                      </a:r>
                      <a:endParaRPr lang="en-HK" sz="1200" b="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02928386"/>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Desulphovibrio</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Vibrio</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pt-PT" sz="1200" b="0" dirty="0">
                          <a:solidFill>
                            <a:schemeClr val="tx1"/>
                          </a:solidFill>
                          <a:effectLst/>
                        </a:rPr>
                        <a:t>SO</a:t>
                      </a:r>
                      <a:r>
                        <a:rPr lang="pt-PT" sz="1200" b="0" baseline="-25000" dirty="0">
                          <a:solidFill>
                            <a:schemeClr val="tx1"/>
                          </a:solidFill>
                          <a:effectLst/>
                        </a:rPr>
                        <a:t>3</a:t>
                      </a:r>
                      <a:r>
                        <a:rPr lang="pt-PT" sz="1200" b="0" baseline="30000" dirty="0">
                          <a:solidFill>
                            <a:schemeClr val="tx1"/>
                          </a:solidFill>
                          <a:effectLst/>
                        </a:rPr>
                        <a:t>2-</a:t>
                      </a:r>
                      <a:r>
                        <a:rPr lang="pt-PT" sz="1200" b="0" dirty="0">
                          <a:solidFill>
                            <a:schemeClr val="tx1"/>
                          </a:solidFill>
                          <a:effectLst/>
                        </a:rPr>
                        <a:t>/S</a:t>
                      </a:r>
                      <a:r>
                        <a:rPr lang="pt-PT" sz="1200" b="0" baseline="-25000" dirty="0">
                          <a:solidFill>
                            <a:schemeClr val="tx1"/>
                          </a:solidFill>
                          <a:effectLst/>
                        </a:rPr>
                        <a:t>2</a:t>
                      </a:r>
                      <a:r>
                        <a:rPr lang="pt-PT" sz="1200" b="0" dirty="0">
                          <a:solidFill>
                            <a:schemeClr val="tx1"/>
                          </a:solidFill>
                          <a:effectLst/>
                        </a:rPr>
                        <a:t>O</a:t>
                      </a:r>
                      <a:r>
                        <a:rPr lang="pt-PT" sz="1200" b="0" baseline="-25000" dirty="0">
                          <a:solidFill>
                            <a:schemeClr val="tx1"/>
                          </a:solidFill>
                          <a:effectLst/>
                        </a:rPr>
                        <a:t>3</a:t>
                      </a:r>
                      <a:r>
                        <a:rPr lang="pt-PT" sz="1200" b="0" baseline="30000" dirty="0">
                          <a:solidFill>
                            <a:schemeClr val="tx1"/>
                          </a:solidFill>
                          <a:effectLst/>
                        </a:rPr>
                        <a:t>2-</a:t>
                      </a:r>
                      <a:r>
                        <a:rPr lang="pt-PT" sz="1200" b="0" dirty="0">
                          <a:solidFill>
                            <a:schemeClr val="tx1"/>
                          </a:solidFill>
                          <a:effectLst/>
                        </a:rPr>
                        <a:t>/fumarate/Fe(III)/MnO</a:t>
                      </a:r>
                      <a:r>
                        <a:rPr lang="pt-PT" sz="1200" b="0" baseline="-25000" dirty="0">
                          <a:solidFill>
                            <a:schemeClr val="tx1"/>
                          </a:solidFill>
                          <a:effectLst/>
                        </a:rPr>
                        <a:t>2</a:t>
                      </a:r>
                      <a:r>
                        <a:rPr lang="pt-PT" sz="1200" b="0" dirty="0">
                          <a:solidFill>
                            <a:schemeClr val="tx1"/>
                          </a:solidFill>
                          <a:effectLst/>
                        </a:rPr>
                        <a:t>/NO</a:t>
                      </a:r>
                      <a:r>
                        <a:rPr lang="pt-PT" sz="1200" b="0" baseline="-25000" dirty="0">
                          <a:solidFill>
                            <a:schemeClr val="tx1"/>
                          </a:solidFill>
                          <a:effectLst/>
                        </a:rPr>
                        <a:t>2</a:t>
                      </a:r>
                      <a:r>
                        <a:rPr lang="pt-PT" sz="1200" b="0" baseline="30000" dirty="0">
                          <a:solidFill>
                            <a:schemeClr val="tx1"/>
                          </a:solidFill>
                          <a:effectLst/>
                        </a:rPr>
                        <a:t>-</a:t>
                      </a:r>
                      <a:r>
                        <a:rPr lang="pt-PT" sz="1200" b="0" dirty="0">
                          <a:solidFill>
                            <a:schemeClr val="tx1"/>
                          </a:solidFill>
                          <a:effectLst/>
                        </a:rPr>
                        <a:t>/NO</a:t>
                      </a:r>
                      <a:r>
                        <a:rPr lang="pt-PT" sz="1200" b="0" baseline="-25000" dirty="0">
                          <a:solidFill>
                            <a:schemeClr val="tx1"/>
                          </a:solidFill>
                          <a:effectLst/>
                        </a:rPr>
                        <a:t>3</a:t>
                      </a:r>
                      <a:r>
                        <a:rPr lang="pt-PT" sz="1200" b="0" baseline="30000" dirty="0">
                          <a:solidFill>
                            <a:schemeClr val="tx1"/>
                          </a:solidFill>
                          <a:effectLst/>
                        </a:rPr>
                        <a:t>-</a:t>
                      </a:r>
                      <a:r>
                        <a:rPr lang="pt-PT" sz="1200" b="0" dirty="0">
                          <a:solidFill>
                            <a:schemeClr val="tx1"/>
                          </a:solidFill>
                          <a:effectLst/>
                        </a:rPr>
                        <a:t>/O</a:t>
                      </a:r>
                      <a:r>
                        <a:rPr lang="pt-PT" sz="1200" b="0" baseline="-25000" dirty="0">
                          <a:solidFill>
                            <a:schemeClr val="tx1"/>
                          </a:solidFill>
                          <a:effectLst/>
                        </a:rPr>
                        <a:t>2</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30-38</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31407700"/>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Desulphomicrobium</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Oval to 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pt-PT" sz="1200" b="0" dirty="0">
                          <a:solidFill>
                            <a:schemeClr val="tx1"/>
                          </a:solidFill>
                          <a:effectLst/>
                        </a:rPr>
                        <a:t>SO</a:t>
                      </a:r>
                      <a:r>
                        <a:rPr lang="pt-PT" sz="1200" b="0" baseline="-25000" dirty="0">
                          <a:solidFill>
                            <a:schemeClr val="tx1"/>
                          </a:solidFill>
                          <a:effectLst/>
                        </a:rPr>
                        <a:t>3</a:t>
                      </a:r>
                      <a:r>
                        <a:rPr lang="pt-PT" sz="1200" b="0" baseline="30000" dirty="0">
                          <a:solidFill>
                            <a:schemeClr val="tx1"/>
                          </a:solidFill>
                          <a:effectLst/>
                        </a:rPr>
                        <a:t>2-</a:t>
                      </a:r>
                      <a:r>
                        <a:rPr lang="pt-PT" sz="1200" b="0" dirty="0">
                          <a:solidFill>
                            <a:schemeClr val="tx1"/>
                          </a:solidFill>
                          <a:effectLst/>
                        </a:rPr>
                        <a:t>/S</a:t>
                      </a:r>
                      <a:r>
                        <a:rPr lang="pt-PT" sz="1200" b="0" baseline="-25000" dirty="0">
                          <a:solidFill>
                            <a:schemeClr val="tx1"/>
                          </a:solidFill>
                          <a:effectLst/>
                        </a:rPr>
                        <a:t>2</a:t>
                      </a:r>
                      <a:r>
                        <a:rPr lang="pt-PT" sz="1200" b="0" dirty="0">
                          <a:solidFill>
                            <a:schemeClr val="tx1"/>
                          </a:solidFill>
                          <a:effectLst/>
                        </a:rPr>
                        <a:t>O</a:t>
                      </a:r>
                      <a:r>
                        <a:rPr lang="pt-PT" sz="1200" b="0" baseline="-25000" dirty="0">
                          <a:solidFill>
                            <a:schemeClr val="tx1"/>
                          </a:solidFill>
                          <a:effectLst/>
                        </a:rPr>
                        <a:t>3</a:t>
                      </a:r>
                      <a:r>
                        <a:rPr lang="pt-PT" sz="1200" b="0" baseline="30000" dirty="0">
                          <a:solidFill>
                            <a:schemeClr val="tx1"/>
                          </a:solidFill>
                          <a:effectLst/>
                        </a:rPr>
                        <a:t>2-</a:t>
                      </a:r>
                      <a:r>
                        <a:rPr lang="pt-PT" sz="1200" b="0" dirty="0">
                          <a:solidFill>
                            <a:schemeClr val="tx1"/>
                          </a:solidFill>
                          <a:effectLst/>
                        </a:rPr>
                        <a:t>/NO</a:t>
                      </a:r>
                      <a:r>
                        <a:rPr lang="pt-PT" sz="1200" b="0" baseline="-25000" dirty="0">
                          <a:solidFill>
                            <a:schemeClr val="tx1"/>
                          </a:solidFill>
                          <a:effectLst/>
                        </a:rPr>
                        <a:t>2</a:t>
                      </a:r>
                      <a:r>
                        <a:rPr lang="pt-PT" sz="1200" b="0" baseline="30000" dirty="0">
                          <a:solidFill>
                            <a:schemeClr val="tx1"/>
                          </a:solidFill>
                          <a:effectLst/>
                        </a:rPr>
                        <a:t>-</a:t>
                      </a:r>
                      <a:r>
                        <a:rPr lang="pt-PT" sz="1200" b="0" dirty="0">
                          <a:solidFill>
                            <a:schemeClr val="tx1"/>
                          </a:solidFill>
                          <a:effectLst/>
                        </a:rPr>
                        <a:t>/fumarate/ DMSO</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28-37</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44314981"/>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Desulphohalobium</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SO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/S</a:t>
                      </a:r>
                      <a:r>
                        <a:rPr lang="en-GB" sz="1200" b="0" baseline="-25000" dirty="0">
                          <a:solidFill>
                            <a:schemeClr val="tx1"/>
                          </a:solidFill>
                          <a:effectLst/>
                        </a:rPr>
                        <a:t>2</a:t>
                      </a:r>
                      <a:r>
                        <a:rPr lang="en-GB" sz="1200" b="0" dirty="0">
                          <a:solidFill>
                            <a:schemeClr val="tx1"/>
                          </a:solidFill>
                          <a:effectLst/>
                        </a:rPr>
                        <a:t>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/S</a:t>
                      </a:r>
                      <a:r>
                        <a:rPr lang="en-GB" sz="1200" b="0" baseline="30000" dirty="0">
                          <a:solidFill>
                            <a:schemeClr val="tx1"/>
                          </a:solidFill>
                          <a:effectLst/>
                        </a:rPr>
                        <a:t>0</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37-40</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6930783"/>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Desulphonatronum</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Vibro</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SO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/S</a:t>
                      </a:r>
                      <a:r>
                        <a:rPr lang="en-GB" sz="1200" b="0" baseline="-25000" dirty="0">
                          <a:solidFill>
                            <a:schemeClr val="tx1"/>
                          </a:solidFill>
                          <a:effectLst/>
                        </a:rPr>
                        <a:t>2</a:t>
                      </a:r>
                      <a:r>
                        <a:rPr lang="en-GB" sz="1200" b="0" dirty="0">
                          <a:solidFill>
                            <a:schemeClr val="tx1"/>
                          </a:solidFill>
                          <a:effectLst/>
                        </a:rPr>
                        <a:t>O</a:t>
                      </a:r>
                      <a:r>
                        <a:rPr lang="en-GB" sz="1200" b="0" baseline="-25000" dirty="0">
                          <a:solidFill>
                            <a:schemeClr val="tx1"/>
                          </a:solidFill>
                          <a:effectLst/>
                        </a:rPr>
                        <a:t>3</a:t>
                      </a:r>
                      <a:r>
                        <a:rPr lang="en-GB" sz="1200" b="0" baseline="30000" dirty="0">
                          <a:solidFill>
                            <a:schemeClr val="tx1"/>
                          </a:solidFill>
                          <a:effectLst/>
                        </a:rPr>
                        <a:t>2-</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37-40</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85578512"/>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Desulphobotulus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Vibrio</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SO</a:t>
                      </a:r>
                      <a:r>
                        <a:rPr lang="en-GB" sz="1200" b="0" baseline="-25000" dirty="0">
                          <a:solidFill>
                            <a:schemeClr val="tx1"/>
                          </a:solidFill>
                          <a:effectLst/>
                        </a:rPr>
                        <a:t>3</a:t>
                      </a:r>
                      <a:r>
                        <a:rPr lang="en-GB" sz="1200" b="0" baseline="30000" dirty="0">
                          <a:solidFill>
                            <a:schemeClr val="tx1"/>
                          </a:solidFill>
                          <a:effectLst/>
                        </a:rPr>
                        <a:t>2-</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34</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00646157"/>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Desulphocella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Vibrio</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34</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942435"/>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Desulphofaba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Vibrio</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SO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/S</a:t>
                      </a:r>
                      <a:r>
                        <a:rPr lang="en-GB" sz="1200" b="0" baseline="-25000" dirty="0">
                          <a:solidFill>
                            <a:schemeClr val="tx1"/>
                          </a:solidFill>
                          <a:effectLst/>
                        </a:rPr>
                        <a:t>2</a:t>
                      </a:r>
                      <a:r>
                        <a:rPr lang="en-GB" sz="1200" b="0" dirty="0">
                          <a:solidFill>
                            <a:schemeClr val="tx1"/>
                          </a:solidFill>
                          <a:effectLst/>
                        </a:rPr>
                        <a:t>O</a:t>
                      </a:r>
                      <a:r>
                        <a:rPr lang="en-GB" sz="1200" b="0" baseline="-25000" dirty="0">
                          <a:solidFill>
                            <a:schemeClr val="tx1"/>
                          </a:solidFill>
                          <a:effectLst/>
                        </a:rPr>
                        <a:t>3</a:t>
                      </a:r>
                      <a:r>
                        <a:rPr lang="en-GB" sz="1200" b="0" baseline="30000" dirty="0">
                          <a:solidFill>
                            <a:schemeClr val="tx1"/>
                          </a:solidFill>
                          <a:effectLst/>
                        </a:rPr>
                        <a:t>2-</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7</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95964405"/>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Desulphoregula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err="1">
                          <a:solidFill>
                            <a:schemeClr val="tx1"/>
                          </a:solidFill>
                          <a:effectLst/>
                        </a:rPr>
                        <a:t>Desulphoviridin</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25-30</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244891378"/>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Desulphobulbus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Lemon/onion</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pt-PT" sz="1200" b="0" dirty="0">
                          <a:solidFill>
                            <a:schemeClr val="tx1"/>
                          </a:solidFill>
                          <a:effectLst/>
                        </a:rPr>
                        <a:t>SO</a:t>
                      </a:r>
                      <a:r>
                        <a:rPr lang="pt-PT" sz="1200" b="0" baseline="-25000" dirty="0">
                          <a:solidFill>
                            <a:schemeClr val="tx1"/>
                          </a:solidFill>
                          <a:effectLst/>
                        </a:rPr>
                        <a:t>3</a:t>
                      </a:r>
                      <a:r>
                        <a:rPr lang="pt-PT" sz="1200" b="0" baseline="30000" dirty="0">
                          <a:solidFill>
                            <a:schemeClr val="tx1"/>
                          </a:solidFill>
                          <a:effectLst/>
                        </a:rPr>
                        <a:t>2-</a:t>
                      </a:r>
                      <a:r>
                        <a:rPr lang="pt-PT" sz="1200" b="0" dirty="0">
                          <a:solidFill>
                            <a:schemeClr val="tx1"/>
                          </a:solidFill>
                          <a:effectLst/>
                        </a:rPr>
                        <a:t>/ S</a:t>
                      </a:r>
                      <a:r>
                        <a:rPr lang="pt-PT" sz="1200" b="0" baseline="-25000" dirty="0">
                          <a:solidFill>
                            <a:schemeClr val="tx1"/>
                          </a:solidFill>
                          <a:effectLst/>
                        </a:rPr>
                        <a:t>2</a:t>
                      </a:r>
                      <a:r>
                        <a:rPr lang="pt-PT" sz="1200" b="0" dirty="0">
                          <a:solidFill>
                            <a:schemeClr val="tx1"/>
                          </a:solidFill>
                          <a:effectLst/>
                        </a:rPr>
                        <a:t>O</a:t>
                      </a:r>
                      <a:r>
                        <a:rPr lang="pt-PT" sz="1200" b="0" baseline="-25000" dirty="0">
                          <a:solidFill>
                            <a:schemeClr val="tx1"/>
                          </a:solidFill>
                          <a:effectLst/>
                        </a:rPr>
                        <a:t>3</a:t>
                      </a:r>
                      <a:r>
                        <a:rPr lang="pt-PT" sz="1200" b="0" baseline="30000" dirty="0">
                          <a:solidFill>
                            <a:schemeClr val="tx1"/>
                          </a:solidFill>
                          <a:effectLst/>
                        </a:rPr>
                        <a:t>2-</a:t>
                      </a:r>
                      <a:r>
                        <a:rPr lang="pt-PT" sz="1200" b="0" dirty="0">
                          <a:solidFill>
                            <a:schemeClr val="tx1"/>
                          </a:solidFill>
                          <a:effectLst/>
                        </a:rPr>
                        <a:t> /NO</a:t>
                      </a:r>
                      <a:r>
                        <a:rPr lang="pt-PT" sz="1200" b="0" baseline="-25000" dirty="0">
                          <a:solidFill>
                            <a:schemeClr val="tx1"/>
                          </a:solidFill>
                          <a:effectLst/>
                        </a:rPr>
                        <a:t>2</a:t>
                      </a:r>
                      <a:r>
                        <a:rPr lang="pt-PT" sz="1200" b="0" baseline="30000" dirty="0">
                          <a:solidFill>
                            <a:schemeClr val="tx1"/>
                          </a:solidFill>
                          <a:effectLst/>
                        </a:rPr>
                        <a:t>-</a:t>
                      </a:r>
                      <a:r>
                        <a:rPr lang="pt-PT" sz="1200" b="0" dirty="0">
                          <a:solidFill>
                            <a:schemeClr val="tx1"/>
                          </a:solidFill>
                          <a:effectLst/>
                        </a:rPr>
                        <a:t>/NO</a:t>
                      </a:r>
                      <a:r>
                        <a:rPr lang="pt-PT" sz="1200" b="0" baseline="-25000" dirty="0">
                          <a:solidFill>
                            <a:schemeClr val="tx1"/>
                          </a:solidFill>
                          <a:effectLst/>
                        </a:rPr>
                        <a:t>3</a:t>
                      </a:r>
                      <a:r>
                        <a:rPr lang="pt-PT" sz="1200" b="0" baseline="30000" dirty="0">
                          <a:solidFill>
                            <a:schemeClr val="tx1"/>
                          </a:solidFill>
                          <a:effectLst/>
                        </a:rPr>
                        <a:t>-</a:t>
                      </a:r>
                      <a:r>
                        <a:rPr lang="pt-PT" sz="1200" b="0" dirty="0">
                          <a:solidFill>
                            <a:schemeClr val="tx1"/>
                          </a:solidFill>
                          <a:effectLst/>
                        </a:rPr>
                        <a:t>/O</a:t>
                      </a:r>
                      <a:r>
                        <a:rPr lang="pt-PT" sz="1200" b="0" baseline="-25000" dirty="0">
                          <a:solidFill>
                            <a:schemeClr val="tx1"/>
                          </a:solidFill>
                          <a:effectLst/>
                        </a:rPr>
                        <a:t>2</a:t>
                      </a:r>
                      <a:r>
                        <a:rPr lang="pt-PT" sz="1200" b="0" dirty="0">
                          <a:solidFill>
                            <a:schemeClr val="tx1"/>
                          </a:solidFill>
                          <a:effectLst/>
                        </a:rPr>
                        <a:t>/Fe(III)/ graphite</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28-39</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90148812"/>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Desulphocapsa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SO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/S</a:t>
                      </a:r>
                      <a:r>
                        <a:rPr lang="en-GB" sz="1200" b="0" baseline="-25000" dirty="0">
                          <a:solidFill>
                            <a:schemeClr val="tx1"/>
                          </a:solidFill>
                          <a:effectLst/>
                        </a:rPr>
                        <a:t>2</a:t>
                      </a:r>
                      <a:r>
                        <a:rPr lang="en-GB" sz="1200" b="0" dirty="0">
                          <a:solidFill>
                            <a:schemeClr val="tx1"/>
                          </a:solidFill>
                          <a:effectLst/>
                        </a:rPr>
                        <a:t>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 S</a:t>
                      </a:r>
                      <a:r>
                        <a:rPr lang="en-GB" sz="1200" b="0" baseline="30000" dirty="0">
                          <a:solidFill>
                            <a:schemeClr val="tx1"/>
                          </a:solidFill>
                          <a:effectLst/>
                        </a:rPr>
                        <a:t>0</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20-30</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89654264"/>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Desulphofustis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SO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/S</a:t>
                      </a:r>
                      <a:r>
                        <a:rPr lang="en-GB" sz="1200" b="0" baseline="30000" dirty="0">
                          <a:solidFill>
                            <a:schemeClr val="tx1"/>
                          </a:solidFill>
                          <a:effectLst/>
                        </a:rPr>
                        <a:t>0</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28</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35533570"/>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Desulphorhopalus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SO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S</a:t>
                      </a:r>
                      <a:r>
                        <a:rPr lang="en-GB" sz="1200" b="0" baseline="-25000" dirty="0">
                          <a:solidFill>
                            <a:schemeClr val="tx1"/>
                          </a:solidFill>
                          <a:effectLst/>
                        </a:rPr>
                        <a:t>2</a:t>
                      </a:r>
                      <a:r>
                        <a:rPr lang="en-GB" sz="1200" b="0" dirty="0">
                          <a:solidFill>
                            <a:schemeClr val="tx1"/>
                          </a:solidFill>
                          <a:effectLst/>
                        </a:rPr>
                        <a:t>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/NO</a:t>
                      </a:r>
                      <a:r>
                        <a:rPr lang="en-GB" sz="1200" b="0" baseline="-25000" dirty="0">
                          <a:solidFill>
                            <a:schemeClr val="tx1"/>
                          </a:solidFill>
                          <a:effectLst/>
                        </a:rPr>
                        <a:t>3</a:t>
                      </a:r>
                      <a:r>
                        <a:rPr lang="en-GB" sz="1200" b="0" baseline="30000" dirty="0">
                          <a:solidFill>
                            <a:schemeClr val="tx1"/>
                          </a:solidFill>
                          <a:effectLst/>
                        </a:rPr>
                        <a:t>-</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18-19</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66110802"/>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Desulphotalea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SO</a:t>
                      </a:r>
                      <a:r>
                        <a:rPr lang="en-GB" sz="1200" b="0" baseline="-25000">
                          <a:solidFill>
                            <a:schemeClr val="tx1"/>
                          </a:solidFill>
                          <a:effectLst/>
                        </a:rPr>
                        <a:t>3</a:t>
                      </a:r>
                      <a:r>
                        <a:rPr lang="en-GB" sz="1200" b="0" baseline="30000">
                          <a:solidFill>
                            <a:schemeClr val="tx1"/>
                          </a:solidFill>
                          <a:effectLst/>
                        </a:rPr>
                        <a:t>2-</a:t>
                      </a:r>
                      <a:r>
                        <a:rPr lang="en-GB" sz="1200" b="0">
                          <a:solidFill>
                            <a:schemeClr val="tx1"/>
                          </a:solidFill>
                          <a:effectLst/>
                        </a:rPr>
                        <a:t>/S</a:t>
                      </a:r>
                      <a:r>
                        <a:rPr lang="en-GB" sz="1200" b="0" baseline="-25000">
                          <a:solidFill>
                            <a:schemeClr val="tx1"/>
                          </a:solidFill>
                          <a:effectLst/>
                        </a:rPr>
                        <a:t>2</a:t>
                      </a:r>
                      <a:r>
                        <a:rPr lang="en-GB" sz="1200" b="0">
                          <a:solidFill>
                            <a:schemeClr val="tx1"/>
                          </a:solidFill>
                          <a:effectLst/>
                        </a:rPr>
                        <a:t>O</a:t>
                      </a:r>
                      <a:r>
                        <a:rPr lang="en-GB" sz="1200" b="0" baseline="-25000">
                          <a:solidFill>
                            <a:schemeClr val="tx1"/>
                          </a:solidFill>
                          <a:effectLst/>
                        </a:rPr>
                        <a:t>3</a:t>
                      </a:r>
                      <a:r>
                        <a:rPr lang="en-GB" sz="1200" b="0" baseline="30000">
                          <a:solidFill>
                            <a:schemeClr val="tx1"/>
                          </a:solidFill>
                          <a:effectLst/>
                        </a:rPr>
                        <a:t>2-</a:t>
                      </a:r>
                      <a:r>
                        <a:rPr lang="en-GB" sz="1200" b="0">
                          <a:solidFill>
                            <a:schemeClr val="tx1"/>
                          </a:solidFill>
                          <a:effectLst/>
                        </a:rPr>
                        <a:t>/S</a:t>
                      </a:r>
                      <a:r>
                        <a:rPr lang="en-GB" sz="1200" b="0" baseline="30000">
                          <a:solidFill>
                            <a:schemeClr val="tx1"/>
                          </a:solidFill>
                          <a:effectLst/>
                        </a:rPr>
                        <a:t>0</a:t>
                      </a:r>
                      <a:r>
                        <a:rPr lang="en-GB" sz="1200" b="0">
                          <a:solidFill>
                            <a:schemeClr val="tx1"/>
                          </a:solidFill>
                          <a:effectLst/>
                        </a:rPr>
                        <a:t>/Fe(</a:t>
                      </a:r>
                      <a:r>
                        <a:rPr lang="pt-PT" sz="1200" b="0">
                          <a:solidFill>
                            <a:schemeClr val="tx1"/>
                          </a:solidFill>
                          <a:effectLst/>
                        </a:rPr>
                        <a:t>III</a:t>
                      </a:r>
                      <a:r>
                        <a:rPr lang="en-GB" sz="1200" b="0">
                          <a:solidFill>
                            <a:schemeClr val="tx1"/>
                          </a:solidFill>
                          <a:effectLst/>
                        </a:rPr>
                        <a:t>)-citrate</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10</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89634100"/>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Thermodesulphobacterium</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SO</a:t>
                      </a:r>
                      <a:r>
                        <a:rPr lang="en-GB" sz="1200" b="0" baseline="-25000">
                          <a:solidFill>
                            <a:schemeClr val="tx1"/>
                          </a:solidFill>
                          <a:effectLst/>
                        </a:rPr>
                        <a:t>3</a:t>
                      </a:r>
                      <a:r>
                        <a:rPr lang="en-GB" sz="1200" b="0" baseline="30000">
                          <a:solidFill>
                            <a:schemeClr val="tx1"/>
                          </a:solidFill>
                          <a:effectLst/>
                        </a:rPr>
                        <a:t>2-</a:t>
                      </a:r>
                      <a:r>
                        <a:rPr lang="en-GB" sz="1200" b="0">
                          <a:solidFill>
                            <a:schemeClr val="tx1"/>
                          </a:solidFill>
                          <a:effectLst/>
                        </a:rPr>
                        <a:t>/S</a:t>
                      </a:r>
                      <a:r>
                        <a:rPr lang="en-GB" sz="1200" b="0" baseline="-25000">
                          <a:solidFill>
                            <a:schemeClr val="tx1"/>
                          </a:solidFill>
                          <a:effectLst/>
                        </a:rPr>
                        <a:t>2</a:t>
                      </a:r>
                      <a:r>
                        <a:rPr lang="en-GB" sz="1200" b="0">
                          <a:solidFill>
                            <a:schemeClr val="tx1"/>
                          </a:solidFill>
                          <a:effectLst/>
                        </a:rPr>
                        <a:t>O</a:t>
                      </a:r>
                      <a:r>
                        <a:rPr lang="en-GB" sz="1200" b="0" baseline="-25000">
                          <a:solidFill>
                            <a:schemeClr val="tx1"/>
                          </a:solidFill>
                          <a:effectLst/>
                        </a:rPr>
                        <a:t>3</a:t>
                      </a:r>
                      <a:r>
                        <a:rPr lang="en-GB" sz="1200" b="0" baseline="30000">
                          <a:solidFill>
                            <a:schemeClr val="tx1"/>
                          </a:solidFill>
                          <a:effectLst/>
                        </a:rPr>
                        <a:t>2-</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65-70</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7804313"/>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Thermodesulphovibrio</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Curved 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SO</a:t>
                      </a:r>
                      <a:r>
                        <a:rPr lang="en-GB" sz="1200" b="0" baseline="-25000">
                          <a:solidFill>
                            <a:schemeClr val="tx1"/>
                          </a:solidFill>
                          <a:effectLst/>
                        </a:rPr>
                        <a:t>3</a:t>
                      </a:r>
                      <a:r>
                        <a:rPr lang="en-GB" sz="1200" b="0" baseline="30000">
                          <a:solidFill>
                            <a:schemeClr val="tx1"/>
                          </a:solidFill>
                          <a:effectLst/>
                        </a:rPr>
                        <a:t>2-</a:t>
                      </a:r>
                      <a:r>
                        <a:rPr lang="en-GB" sz="1200" b="0">
                          <a:solidFill>
                            <a:schemeClr val="tx1"/>
                          </a:solidFill>
                          <a:effectLst/>
                        </a:rPr>
                        <a:t>/S</a:t>
                      </a:r>
                      <a:r>
                        <a:rPr lang="en-GB" sz="1200" b="0" baseline="-25000">
                          <a:solidFill>
                            <a:schemeClr val="tx1"/>
                          </a:solidFill>
                          <a:effectLst/>
                        </a:rPr>
                        <a:t>2</a:t>
                      </a:r>
                      <a:r>
                        <a:rPr lang="en-GB" sz="1200" b="0">
                          <a:solidFill>
                            <a:schemeClr val="tx1"/>
                          </a:solidFill>
                          <a:effectLst/>
                        </a:rPr>
                        <a:t>O</a:t>
                      </a:r>
                      <a:r>
                        <a:rPr lang="en-GB" sz="1200" b="0" baseline="-25000">
                          <a:solidFill>
                            <a:schemeClr val="tx1"/>
                          </a:solidFill>
                          <a:effectLst/>
                        </a:rPr>
                        <a:t>3</a:t>
                      </a:r>
                      <a:r>
                        <a:rPr lang="en-GB" sz="1200" b="0" baseline="30000">
                          <a:solidFill>
                            <a:schemeClr val="tx1"/>
                          </a:solidFill>
                          <a:effectLst/>
                        </a:rPr>
                        <a:t>2-</a:t>
                      </a:r>
                      <a:r>
                        <a:rPr lang="en-GB" sz="1200" b="0">
                          <a:solidFill>
                            <a:schemeClr val="tx1"/>
                          </a:solidFill>
                          <a:effectLst/>
                        </a:rPr>
                        <a:t>/Fe(</a:t>
                      </a:r>
                      <a:r>
                        <a:rPr lang="pt-PT" sz="1200" b="0">
                          <a:solidFill>
                            <a:schemeClr val="tx1"/>
                          </a:solidFill>
                          <a:effectLst/>
                        </a:rPr>
                        <a:t>III</a:t>
                      </a:r>
                      <a:r>
                        <a:rPr lang="en-GB" sz="1200" b="0">
                          <a:solidFill>
                            <a:schemeClr val="tx1"/>
                          </a:solidFill>
                          <a:effectLst/>
                        </a:rPr>
                        <a:t>)/arsenate</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65</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54093825"/>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Desulphosporosinus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Straight/curved 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SO</a:t>
                      </a:r>
                      <a:r>
                        <a:rPr lang="en-GB" sz="1200" b="0" baseline="-25000">
                          <a:solidFill>
                            <a:schemeClr val="tx1"/>
                          </a:solidFill>
                          <a:effectLst/>
                        </a:rPr>
                        <a:t>3</a:t>
                      </a:r>
                      <a:r>
                        <a:rPr lang="en-GB" sz="1200" b="0" baseline="30000">
                          <a:solidFill>
                            <a:schemeClr val="tx1"/>
                          </a:solidFill>
                          <a:effectLst/>
                        </a:rPr>
                        <a:t>2-</a:t>
                      </a:r>
                      <a:r>
                        <a:rPr lang="en-GB" sz="1200" b="0">
                          <a:solidFill>
                            <a:schemeClr val="tx1"/>
                          </a:solidFill>
                          <a:effectLst/>
                        </a:rPr>
                        <a:t>/S</a:t>
                      </a:r>
                      <a:r>
                        <a:rPr lang="en-GB" sz="1200" b="0" baseline="-25000">
                          <a:solidFill>
                            <a:schemeClr val="tx1"/>
                          </a:solidFill>
                          <a:effectLst/>
                        </a:rPr>
                        <a:t>2</a:t>
                      </a:r>
                      <a:r>
                        <a:rPr lang="en-GB" sz="1200" b="0">
                          <a:solidFill>
                            <a:schemeClr val="tx1"/>
                          </a:solidFill>
                          <a:effectLst/>
                        </a:rPr>
                        <a:t>O</a:t>
                      </a:r>
                      <a:r>
                        <a:rPr lang="en-GB" sz="1200" b="0" baseline="-25000">
                          <a:solidFill>
                            <a:schemeClr val="tx1"/>
                          </a:solidFill>
                          <a:effectLst/>
                        </a:rPr>
                        <a:t>3</a:t>
                      </a:r>
                      <a:r>
                        <a:rPr lang="en-GB" sz="1200" b="0" baseline="30000">
                          <a:solidFill>
                            <a:schemeClr val="tx1"/>
                          </a:solidFill>
                          <a:effectLst/>
                        </a:rPr>
                        <a:t>2-</a:t>
                      </a:r>
                      <a:r>
                        <a:rPr lang="en-GB" sz="1200" b="0">
                          <a:solidFill>
                            <a:schemeClr val="tx1"/>
                          </a:solidFill>
                          <a:effectLst/>
                        </a:rPr>
                        <a:t>/S</a:t>
                      </a:r>
                      <a:r>
                        <a:rPr lang="en-GB" sz="1200" b="0" baseline="30000">
                          <a:solidFill>
                            <a:schemeClr val="tx1"/>
                          </a:solidFill>
                          <a:effectLst/>
                        </a:rPr>
                        <a:t>0</a:t>
                      </a:r>
                      <a:r>
                        <a:rPr lang="en-GB" sz="1200" b="0">
                          <a:solidFill>
                            <a:schemeClr val="tx1"/>
                          </a:solidFill>
                          <a:effectLst/>
                        </a:rPr>
                        <a:t>/Fe(</a:t>
                      </a:r>
                      <a:r>
                        <a:rPr lang="pt-PT" sz="1200" b="0">
                          <a:solidFill>
                            <a:schemeClr val="tx1"/>
                          </a:solidFill>
                          <a:effectLst/>
                        </a:rPr>
                        <a:t>III</a:t>
                      </a:r>
                      <a:r>
                        <a:rPr lang="en-GB" sz="1200" b="0">
                          <a:solidFill>
                            <a:schemeClr val="tx1"/>
                          </a:solidFill>
                          <a:effectLst/>
                        </a:rPr>
                        <a:t>)</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30-37</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42653636"/>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Desulphotomaculum</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Vibrio</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SO</a:t>
                      </a:r>
                      <a:r>
                        <a:rPr lang="en-GB" sz="1200" b="0" baseline="-25000">
                          <a:solidFill>
                            <a:schemeClr val="tx1"/>
                          </a:solidFill>
                          <a:effectLst/>
                        </a:rPr>
                        <a:t>3</a:t>
                      </a:r>
                      <a:r>
                        <a:rPr lang="en-GB" sz="1200" b="0" baseline="30000">
                          <a:solidFill>
                            <a:schemeClr val="tx1"/>
                          </a:solidFill>
                          <a:effectLst/>
                        </a:rPr>
                        <a:t>2-</a:t>
                      </a:r>
                      <a:r>
                        <a:rPr lang="en-GB" sz="1200" b="0">
                          <a:solidFill>
                            <a:schemeClr val="tx1"/>
                          </a:solidFill>
                          <a:effectLst/>
                        </a:rPr>
                        <a:t>/S</a:t>
                      </a:r>
                      <a:r>
                        <a:rPr lang="en-GB" sz="1200" b="0" baseline="-25000">
                          <a:solidFill>
                            <a:schemeClr val="tx1"/>
                          </a:solidFill>
                          <a:effectLst/>
                        </a:rPr>
                        <a:t>2</a:t>
                      </a:r>
                      <a:r>
                        <a:rPr lang="en-GB" sz="1200" b="0">
                          <a:solidFill>
                            <a:schemeClr val="tx1"/>
                          </a:solidFill>
                          <a:effectLst/>
                        </a:rPr>
                        <a:t>O</a:t>
                      </a:r>
                      <a:r>
                        <a:rPr lang="en-GB" sz="1200" b="0" baseline="-25000">
                          <a:solidFill>
                            <a:schemeClr val="tx1"/>
                          </a:solidFill>
                          <a:effectLst/>
                        </a:rPr>
                        <a:t>3</a:t>
                      </a:r>
                      <a:r>
                        <a:rPr lang="en-GB" sz="1200" b="0" baseline="30000">
                          <a:solidFill>
                            <a:schemeClr val="tx1"/>
                          </a:solidFill>
                          <a:effectLst/>
                        </a:rPr>
                        <a:t>2-</a:t>
                      </a:r>
                      <a:r>
                        <a:rPr lang="en-GB" sz="1200" b="0">
                          <a:solidFill>
                            <a:schemeClr val="tx1"/>
                          </a:solidFill>
                          <a:effectLst/>
                        </a:rPr>
                        <a:t>/S</a:t>
                      </a:r>
                      <a:r>
                        <a:rPr lang="en-GB" sz="1200" b="0" baseline="30000">
                          <a:solidFill>
                            <a:schemeClr val="tx1"/>
                          </a:solidFill>
                          <a:effectLst/>
                        </a:rPr>
                        <a:t>0</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30-38; 50-65</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5586492"/>
                  </a:ext>
                </a:extLst>
              </a:tr>
              <a:tr h="144145">
                <a:tc>
                  <a:txBody>
                    <a:bodyPr/>
                    <a:lstStyle/>
                    <a:p>
                      <a:pPr algn="l">
                        <a:spcBef>
                          <a:spcPts val="100"/>
                        </a:spcBef>
                        <a:spcAft>
                          <a:spcPts val="100"/>
                        </a:spcAft>
                        <a:tabLst>
                          <a:tab pos="-701040" algn="l"/>
                          <a:tab pos="-457200" algn="l"/>
                        </a:tabLst>
                      </a:pPr>
                      <a:r>
                        <a:rPr lang="en-GB" sz="1200" b="0" i="1" dirty="0" err="1">
                          <a:solidFill>
                            <a:schemeClr val="tx1"/>
                          </a:solidFill>
                          <a:effectLst/>
                        </a:rPr>
                        <a:t>Desulphomonile</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a:solidFill>
                            <a:schemeClr val="tx1"/>
                          </a:solidFill>
                          <a:effectLst/>
                        </a:rPr>
                        <a:t>Rod</a:t>
                      </a:r>
                      <a:endParaRPr lang="en-HK" sz="1200" b="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3-chlorobenzoatefumarate </a:t>
                      </a:r>
                      <a:r>
                        <a:rPr lang="en-HK" sz="1200" b="0" dirty="0">
                          <a:solidFill>
                            <a:schemeClr val="tx1"/>
                          </a:solidFill>
                          <a:effectLst/>
                        </a:rPr>
                        <a:t>/</a:t>
                      </a:r>
                      <a:r>
                        <a:rPr lang="en-GB" sz="1200" b="0" dirty="0">
                          <a:solidFill>
                            <a:schemeClr val="tx1"/>
                          </a:solidFill>
                          <a:effectLst/>
                        </a:rPr>
                        <a:t>SO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 S</a:t>
                      </a:r>
                      <a:r>
                        <a:rPr lang="en-GB" sz="1200" b="0" baseline="-25000" dirty="0">
                          <a:solidFill>
                            <a:schemeClr val="tx1"/>
                          </a:solidFill>
                          <a:effectLst/>
                        </a:rPr>
                        <a:t>2</a:t>
                      </a:r>
                      <a:r>
                        <a:rPr lang="en-GB" sz="1200" b="0" dirty="0">
                          <a:solidFill>
                            <a:schemeClr val="tx1"/>
                          </a:solidFill>
                          <a:effectLst/>
                        </a:rPr>
                        <a:t>O</a:t>
                      </a:r>
                      <a:r>
                        <a:rPr lang="en-GB" sz="1200" b="0" baseline="-25000" dirty="0">
                          <a:solidFill>
                            <a:schemeClr val="tx1"/>
                          </a:solidFill>
                          <a:effectLst/>
                        </a:rPr>
                        <a:t>3</a:t>
                      </a:r>
                      <a:r>
                        <a:rPr lang="en-GB" sz="1200" b="0" baseline="30000" dirty="0">
                          <a:solidFill>
                            <a:schemeClr val="tx1"/>
                          </a:solidFill>
                          <a:effectLst/>
                        </a:rPr>
                        <a:t>2-</a:t>
                      </a:r>
                      <a:r>
                        <a:rPr lang="en-GB" sz="1200" b="0" dirty="0">
                          <a:solidFill>
                            <a:schemeClr val="tx1"/>
                          </a:solidFill>
                          <a:effectLst/>
                        </a:rPr>
                        <a:t>/ S</a:t>
                      </a:r>
                      <a:r>
                        <a:rPr lang="en-GB" sz="1200" b="0" baseline="30000" dirty="0">
                          <a:solidFill>
                            <a:schemeClr val="tx1"/>
                          </a:solidFill>
                          <a:effectLst/>
                        </a:rPr>
                        <a:t>0</a:t>
                      </a:r>
                      <a:r>
                        <a:rPr lang="en-GB" sz="1200" b="0" dirty="0">
                          <a:solidFill>
                            <a:schemeClr val="tx1"/>
                          </a:solidFill>
                          <a:effectLst/>
                        </a:rPr>
                        <a:t>/ NO</a:t>
                      </a:r>
                      <a:r>
                        <a:rPr lang="en-GB" sz="1200" b="0" baseline="-25000" dirty="0">
                          <a:solidFill>
                            <a:schemeClr val="tx1"/>
                          </a:solidFill>
                          <a:effectLst/>
                        </a:rPr>
                        <a:t>3</a:t>
                      </a:r>
                      <a:r>
                        <a:rPr lang="en-GB" sz="1200" b="0" baseline="30000" dirty="0">
                          <a:solidFill>
                            <a:schemeClr val="tx1"/>
                          </a:solidFill>
                          <a:effectLst/>
                        </a:rPr>
                        <a:t>-</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0" dirty="0">
                          <a:solidFill>
                            <a:schemeClr val="tx1"/>
                          </a:solidFill>
                          <a:effectLst/>
                        </a:rPr>
                        <a:t>37</a:t>
                      </a:r>
                      <a:endParaRPr lang="en-HK" sz="12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02824840"/>
                  </a:ext>
                </a:extLst>
              </a:tr>
            </a:tbl>
          </a:graphicData>
        </a:graphic>
      </p:graphicFrame>
      <p:sp>
        <p:nvSpPr>
          <p:cNvPr id="2" name="Title 1">
            <a:extLst>
              <a:ext uri="{FF2B5EF4-FFF2-40B4-BE49-F238E27FC236}">
                <a16:creationId xmlns:a16="http://schemas.microsoft.com/office/drawing/2014/main" id="{19028BF1-2149-C322-8217-5F563D8C74B3}"/>
              </a:ext>
            </a:extLst>
          </p:cNvPr>
          <p:cNvSpPr>
            <a:spLocks noGrp="1"/>
          </p:cNvSpPr>
          <p:nvPr>
            <p:ph type="title"/>
          </p:nvPr>
        </p:nvSpPr>
        <p:spPr>
          <a:xfrm>
            <a:off x="855453" y="255560"/>
            <a:ext cx="8008088" cy="735969"/>
          </a:xfrm>
        </p:spPr>
        <p:txBody>
          <a:bodyPr>
            <a:normAutofit/>
          </a:bodyPr>
          <a:lstStyle/>
          <a:p>
            <a:r>
              <a:rPr lang="en-US" b="1" dirty="0">
                <a:latin typeface="Candara" panose="020E0502030303020204" pitchFamily="34" charset="0"/>
              </a:rPr>
              <a:t>Key microorganisms</a:t>
            </a:r>
          </a:p>
        </p:txBody>
      </p:sp>
      <p:sp>
        <p:nvSpPr>
          <p:cNvPr id="9" name="TextBox 8">
            <a:extLst>
              <a:ext uri="{FF2B5EF4-FFF2-40B4-BE49-F238E27FC236}">
                <a16:creationId xmlns:a16="http://schemas.microsoft.com/office/drawing/2014/main" id="{9FDCAE4A-3A9E-FB77-AC69-911AEA83574C}"/>
              </a:ext>
            </a:extLst>
          </p:cNvPr>
          <p:cNvSpPr txBox="1"/>
          <p:nvPr/>
        </p:nvSpPr>
        <p:spPr>
          <a:xfrm>
            <a:off x="930861" y="1905098"/>
            <a:ext cx="4821625" cy="369332"/>
          </a:xfrm>
          <a:prstGeom prst="rect">
            <a:avLst/>
          </a:prstGeom>
          <a:noFill/>
        </p:spPr>
        <p:txBody>
          <a:bodyPr wrap="square">
            <a:spAutoFit/>
          </a:bodyPr>
          <a:lstStyle/>
          <a:p>
            <a:r>
              <a:rPr lang="en-GB" sz="1800" b="1" dirty="0">
                <a:effectLst/>
                <a:ea typeface="DengXian" panose="02010600030101010101" pitchFamily="2" charset="-122"/>
              </a:rPr>
              <a:t>16 genera are incomplete organic oxidizers </a:t>
            </a:r>
            <a:endParaRPr lang="en-US" b="1" dirty="0"/>
          </a:p>
        </p:txBody>
      </p:sp>
    </p:spTree>
    <p:extLst>
      <p:ext uri="{BB962C8B-B14F-4D97-AF65-F5344CB8AC3E}">
        <p14:creationId xmlns:p14="http://schemas.microsoft.com/office/powerpoint/2010/main" val="507303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284A45C4-DE7E-2CE7-0279-99CC8F27F084}"/>
              </a:ext>
            </a:extLst>
          </p:cNvPr>
          <p:cNvGraphicFramePr>
            <a:graphicFrameLocks noGrp="1"/>
          </p:cNvGraphicFramePr>
          <p:nvPr>
            <p:extLst>
              <p:ext uri="{D42A27DB-BD31-4B8C-83A1-F6EECF244321}">
                <p14:modId xmlns:p14="http://schemas.microsoft.com/office/powerpoint/2010/main" val="1312167855"/>
              </p:ext>
            </p:extLst>
          </p:nvPr>
        </p:nvGraphicFramePr>
        <p:xfrm>
          <a:off x="985545" y="2077584"/>
          <a:ext cx="10220910" cy="4373751"/>
        </p:xfrm>
        <a:graphic>
          <a:graphicData uri="http://schemas.openxmlformats.org/drawingml/2006/table">
            <a:tbl>
              <a:tblPr firstRow="1" firstCol="1" bandRow="1">
                <a:tableStyleId>{5940675A-B579-460E-94D1-54222C63F5DA}</a:tableStyleId>
              </a:tblPr>
              <a:tblGrid>
                <a:gridCol w="2830729">
                  <a:extLst>
                    <a:ext uri="{9D8B030D-6E8A-4147-A177-3AD203B41FA5}">
                      <a16:colId xmlns:a16="http://schemas.microsoft.com/office/drawing/2014/main" val="752746125"/>
                    </a:ext>
                  </a:extLst>
                </a:gridCol>
                <a:gridCol w="2143833">
                  <a:extLst>
                    <a:ext uri="{9D8B030D-6E8A-4147-A177-3AD203B41FA5}">
                      <a16:colId xmlns:a16="http://schemas.microsoft.com/office/drawing/2014/main" val="3349849432"/>
                    </a:ext>
                  </a:extLst>
                </a:gridCol>
                <a:gridCol w="3517625">
                  <a:extLst>
                    <a:ext uri="{9D8B030D-6E8A-4147-A177-3AD203B41FA5}">
                      <a16:colId xmlns:a16="http://schemas.microsoft.com/office/drawing/2014/main" val="2346765077"/>
                    </a:ext>
                  </a:extLst>
                </a:gridCol>
                <a:gridCol w="1728723">
                  <a:extLst>
                    <a:ext uri="{9D8B030D-6E8A-4147-A177-3AD203B41FA5}">
                      <a16:colId xmlns:a16="http://schemas.microsoft.com/office/drawing/2014/main" val="765109385"/>
                    </a:ext>
                  </a:extLst>
                </a:gridCol>
              </a:tblGrid>
              <a:tr h="225452">
                <a:tc>
                  <a:txBody>
                    <a:bodyPr/>
                    <a:lstStyle/>
                    <a:p>
                      <a:pPr algn="l">
                        <a:spcBef>
                          <a:spcPts val="100"/>
                        </a:spcBef>
                        <a:spcAft>
                          <a:spcPts val="100"/>
                        </a:spcAft>
                        <a:tabLst>
                          <a:tab pos="-701040" algn="l"/>
                          <a:tab pos="-457200" algn="l"/>
                        </a:tabLst>
                      </a:pPr>
                      <a:r>
                        <a:rPr lang="en-GB" sz="1200" b="1" dirty="0">
                          <a:effectLst/>
                        </a:rPr>
                        <a:t>Genus</a:t>
                      </a:r>
                      <a:endParaRPr lang="en-HK" sz="1200" b="1"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1">
                          <a:effectLst/>
                        </a:rPr>
                        <a:t>Cell form</a:t>
                      </a:r>
                      <a:endParaRPr lang="en-HK" sz="1200" b="1">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1" dirty="0">
                          <a:effectLst/>
                        </a:rPr>
                        <a:t>Electron acceptor for growth (other than SO</a:t>
                      </a:r>
                      <a:r>
                        <a:rPr lang="en-GB" sz="1200" b="1" baseline="-25000" dirty="0">
                          <a:effectLst/>
                        </a:rPr>
                        <a:t>4</a:t>
                      </a:r>
                      <a:r>
                        <a:rPr lang="en-GB" sz="1200" b="1" baseline="30000" dirty="0">
                          <a:effectLst/>
                        </a:rPr>
                        <a:t>2-</a:t>
                      </a:r>
                      <a:r>
                        <a:rPr lang="en-GB" sz="1200" b="1" dirty="0">
                          <a:effectLst/>
                        </a:rPr>
                        <a:t>)</a:t>
                      </a:r>
                      <a:endParaRPr lang="en-HK" sz="1200" b="1"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b="1" dirty="0">
                          <a:effectLst/>
                        </a:rPr>
                        <a:t>Optimum temperature (</a:t>
                      </a:r>
                      <a:r>
                        <a:rPr lang="en-GB" sz="1200" b="1" baseline="30000" dirty="0">
                          <a:effectLst/>
                        </a:rPr>
                        <a:t>°</a:t>
                      </a:r>
                      <a:r>
                        <a:rPr lang="en-GB" sz="1200" b="1" dirty="0">
                          <a:effectLst/>
                        </a:rPr>
                        <a:t>C)</a:t>
                      </a:r>
                      <a:endParaRPr lang="en-HK" sz="1200" b="1"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28125609"/>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Desulphothermus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Rod to curved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dirty="0">
                          <a:effectLst/>
                        </a:rPr>
                        <a:t>60-65</a:t>
                      </a:r>
                      <a:endParaRPr lang="en-HK" sz="1200"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02422771"/>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Desulphobacter</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Rod to ellipsoidal</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28-32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6230453"/>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Desulphobacterium</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dirty="0">
                          <a:effectLst/>
                        </a:rPr>
                        <a:t>Oval to rod</a:t>
                      </a:r>
                      <a:endParaRPr lang="en-HK" sz="1200"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/fumarate </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20-35</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72787568"/>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Desulphobacula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Oval to curved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28</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31196979"/>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Desulphococcus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dirty="0">
                          <a:effectLst/>
                        </a:rPr>
                        <a:t>Sphere</a:t>
                      </a:r>
                      <a:endParaRPr lang="en-HK" sz="1200"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28-36</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621825"/>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Desulphofrigus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dirty="0">
                          <a:effectLst/>
                        </a:rPr>
                        <a:t>Rod</a:t>
                      </a:r>
                      <a:endParaRPr lang="en-HK" sz="1200"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/Fe(</a:t>
                      </a:r>
                      <a:r>
                        <a:rPr lang="pt-PT" sz="1200">
                          <a:effectLst/>
                        </a:rPr>
                        <a:t>III</a:t>
                      </a:r>
                      <a:r>
                        <a:rPr lang="en-GB" sz="1200">
                          <a:effectLst/>
                        </a:rPr>
                        <a:t>)-citrate</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10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36630255"/>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Desulphonema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dirty="0">
                          <a:effectLst/>
                        </a:rPr>
                        <a:t>Filaments</a:t>
                      </a:r>
                      <a:endParaRPr lang="en-HK" sz="1200"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/NO</a:t>
                      </a:r>
                      <a:r>
                        <a:rPr lang="en-GB" sz="1200" baseline="-25000">
                          <a:effectLst/>
                        </a:rPr>
                        <a:t>3</a:t>
                      </a:r>
                      <a:r>
                        <a:rPr lang="en-GB" sz="1200" baseline="30000">
                          <a:effectLst/>
                        </a:rPr>
                        <a:t>-</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30-32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78924821"/>
                  </a:ext>
                </a:extLst>
              </a:tr>
              <a:tr h="195549">
                <a:tc>
                  <a:txBody>
                    <a:bodyPr/>
                    <a:lstStyle/>
                    <a:p>
                      <a:pPr algn="l">
                        <a:spcBef>
                          <a:spcPts val="100"/>
                        </a:spcBef>
                        <a:spcAft>
                          <a:spcPts val="100"/>
                        </a:spcAft>
                        <a:tabLst>
                          <a:tab pos="-701040" algn="l"/>
                          <a:tab pos="-457200" algn="l"/>
                        </a:tabLst>
                      </a:pPr>
                      <a:r>
                        <a:rPr lang="en-GB" sz="1200" b="0" i="1" dirty="0" err="1">
                          <a:solidFill>
                            <a:schemeClr val="tx1"/>
                          </a:solidFill>
                          <a:effectLst/>
                        </a:rPr>
                        <a:t>Desulphosarcina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Irregular shape/aggregate</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/S</a:t>
                      </a:r>
                      <a:r>
                        <a:rPr lang="en-GB" sz="1200" baseline="30000">
                          <a:effectLst/>
                        </a:rPr>
                        <a:t>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33</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72420391"/>
                  </a:ext>
                </a:extLst>
              </a:tr>
              <a:tr h="199836">
                <a:tc>
                  <a:txBody>
                    <a:bodyPr/>
                    <a:lstStyle/>
                    <a:p>
                      <a:pPr algn="l">
                        <a:spcBef>
                          <a:spcPts val="100"/>
                        </a:spcBef>
                        <a:spcAft>
                          <a:spcPts val="100"/>
                        </a:spcAft>
                        <a:tabLst>
                          <a:tab pos="-701040" algn="l"/>
                          <a:tab pos="-457200" algn="l"/>
                        </a:tabLst>
                      </a:pPr>
                      <a:r>
                        <a:rPr lang="en-GB" sz="1200" b="0" i="1" dirty="0" err="1">
                          <a:solidFill>
                            <a:schemeClr val="tx1"/>
                          </a:solidFill>
                          <a:effectLst/>
                        </a:rPr>
                        <a:t>Desulphospira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Curved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/S</a:t>
                      </a:r>
                      <a:r>
                        <a:rPr lang="en-GB" sz="1200" baseline="30000">
                          <a:effectLst/>
                        </a:rPr>
                        <a:t>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26-30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59767252"/>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Desulphotignum</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Rod to curved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/CO</a:t>
                      </a:r>
                      <a:r>
                        <a:rPr lang="en-GB" sz="1200" baseline="-25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28-32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1723275"/>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Desulphatibacillum</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Rod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28-30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15413367"/>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Desulpharculus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Vibrio</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35-39</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93969161"/>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Desulphorhabdus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Rod to ellipsoid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37</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36002280"/>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Desulphovirga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Rod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/S</a:t>
                      </a:r>
                      <a:r>
                        <a:rPr lang="en-GB" sz="1200" baseline="30000">
                          <a:effectLst/>
                        </a:rPr>
                        <a:t>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35</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98999153"/>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Desulphobacca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Oval to rod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37</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89493927"/>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Desulphospira</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Curved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/S</a:t>
                      </a:r>
                      <a:r>
                        <a:rPr lang="en-GB" sz="1200" baseline="30000">
                          <a:effectLst/>
                        </a:rPr>
                        <a:t>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26-30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83437008"/>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Desulphacinum</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Oval</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/S</a:t>
                      </a:r>
                      <a:r>
                        <a:rPr lang="en-GB" sz="1200" baseline="30000">
                          <a:effectLst/>
                        </a:rPr>
                        <a:t>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60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58526486"/>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Desulphonauticus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Curved rod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/S</a:t>
                      </a:r>
                      <a:r>
                        <a:rPr lang="en-GB" sz="1200" baseline="30000">
                          <a:effectLst/>
                        </a:rPr>
                        <a:t>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45</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26699927"/>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Desulphonatronovibrio</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Vibrio</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/S</a:t>
                      </a:r>
                      <a:r>
                        <a:rPr lang="en-GB" sz="1200" baseline="30000">
                          <a:effectLst/>
                        </a:rPr>
                        <a:t>0</a:t>
                      </a:r>
                      <a:r>
                        <a:rPr lang="en-GB" sz="1200">
                          <a:effectLst/>
                        </a:rPr>
                        <a:t>/O</a:t>
                      </a:r>
                      <a:r>
                        <a:rPr lang="en-GB" sz="1200" baseline="-25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37</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7213960"/>
                  </a:ext>
                </a:extLst>
              </a:tr>
              <a:tr h="269758">
                <a:tc>
                  <a:txBody>
                    <a:bodyPr/>
                    <a:lstStyle/>
                    <a:p>
                      <a:pPr algn="l">
                        <a:spcBef>
                          <a:spcPts val="100"/>
                        </a:spcBef>
                        <a:spcAft>
                          <a:spcPts val="100"/>
                        </a:spcAft>
                        <a:tabLst>
                          <a:tab pos="-701040" algn="l"/>
                          <a:tab pos="-457200" algn="l"/>
                        </a:tabLst>
                      </a:pPr>
                      <a:r>
                        <a:rPr lang="en-GB" sz="1200" b="0" i="1" dirty="0" err="1">
                          <a:solidFill>
                            <a:schemeClr val="tx1"/>
                          </a:solidFill>
                          <a:effectLst/>
                        </a:rPr>
                        <a:t>Thermodesulphorhabdus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dirty="0">
                          <a:effectLst/>
                        </a:rPr>
                        <a:t>Rod</a:t>
                      </a:r>
                      <a:endParaRPr lang="en-HK" sz="1200"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SO</a:t>
                      </a:r>
                      <a:r>
                        <a:rPr lang="en-GB" sz="1200" baseline="-25000">
                          <a:effectLst/>
                        </a:rPr>
                        <a:t>3</a:t>
                      </a:r>
                      <a:r>
                        <a:rPr lang="en-GB" sz="1200" baseline="30000">
                          <a:effectLst/>
                        </a:rPr>
                        <a:t>2-</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60</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01254450"/>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Thermodesulphobium</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Rod</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S</a:t>
                      </a:r>
                      <a:r>
                        <a:rPr lang="en-GB" sz="1200" baseline="-25000">
                          <a:effectLst/>
                        </a:rPr>
                        <a:t>2</a:t>
                      </a:r>
                      <a:r>
                        <a:rPr lang="en-GB" sz="1200">
                          <a:effectLst/>
                        </a:rPr>
                        <a:t>O</a:t>
                      </a:r>
                      <a:r>
                        <a:rPr lang="en-GB" sz="1200" baseline="-25000">
                          <a:effectLst/>
                        </a:rPr>
                        <a:t>3</a:t>
                      </a:r>
                      <a:r>
                        <a:rPr lang="en-GB" sz="1200" baseline="30000">
                          <a:effectLst/>
                        </a:rPr>
                        <a:t>2-</a:t>
                      </a:r>
                      <a:r>
                        <a:rPr lang="en-GB" sz="1200">
                          <a:effectLst/>
                        </a:rPr>
                        <a:t>/NO</a:t>
                      </a:r>
                      <a:r>
                        <a:rPr lang="en-GB" sz="1200" baseline="-25000">
                          <a:effectLst/>
                        </a:rPr>
                        <a:t>2</a:t>
                      </a:r>
                      <a:r>
                        <a:rPr lang="en-GB" sz="1200" baseline="30000">
                          <a:effectLst/>
                        </a:rPr>
                        <a:t>-</a:t>
                      </a:r>
                      <a:r>
                        <a:rPr lang="en-GB" sz="1200">
                          <a:effectLst/>
                        </a:rPr>
                        <a:t>/NO</a:t>
                      </a:r>
                      <a:r>
                        <a:rPr lang="en-GB" sz="1200" baseline="-25000">
                          <a:effectLst/>
                        </a:rPr>
                        <a:t>3</a:t>
                      </a:r>
                      <a:r>
                        <a:rPr lang="en-GB" sz="1200" baseline="30000">
                          <a:effectLst/>
                        </a:rPr>
                        <a:t>-</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a:effectLst/>
                        </a:rPr>
                        <a:t>55</a:t>
                      </a:r>
                      <a:endParaRPr lang="en-HK" sz="120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83119806"/>
                  </a:ext>
                </a:extLst>
              </a:tr>
              <a:tr h="183324">
                <a:tc>
                  <a:txBody>
                    <a:bodyPr/>
                    <a:lstStyle/>
                    <a:p>
                      <a:pPr algn="l">
                        <a:spcBef>
                          <a:spcPts val="100"/>
                        </a:spcBef>
                        <a:spcAft>
                          <a:spcPts val="100"/>
                        </a:spcAft>
                        <a:tabLst>
                          <a:tab pos="-701040" algn="l"/>
                          <a:tab pos="-457200" algn="l"/>
                        </a:tabLst>
                      </a:pPr>
                      <a:r>
                        <a:rPr lang="en-GB" sz="1200" b="0" i="1" dirty="0" err="1">
                          <a:solidFill>
                            <a:schemeClr val="tx1"/>
                          </a:solidFill>
                          <a:effectLst/>
                        </a:rPr>
                        <a:t>Archaeoglobus</a:t>
                      </a:r>
                      <a:endParaRPr lang="en-HK" sz="1200" b="0" i="1" dirty="0">
                        <a:solidFill>
                          <a:schemeClr val="tx1"/>
                        </a:solidFill>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dirty="0">
                          <a:effectLst/>
                        </a:rPr>
                        <a:t>Irregular coccoid</a:t>
                      </a:r>
                      <a:endParaRPr lang="en-HK" sz="1200"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dirty="0">
                          <a:effectLst/>
                        </a:rPr>
                        <a:t>SO</a:t>
                      </a:r>
                      <a:r>
                        <a:rPr lang="en-GB" sz="1200" baseline="-25000" dirty="0">
                          <a:effectLst/>
                        </a:rPr>
                        <a:t>3</a:t>
                      </a:r>
                      <a:r>
                        <a:rPr lang="en-GB" sz="1200" baseline="30000" dirty="0">
                          <a:effectLst/>
                        </a:rPr>
                        <a:t>2-</a:t>
                      </a:r>
                      <a:r>
                        <a:rPr lang="en-GB" sz="1200" dirty="0">
                          <a:effectLst/>
                        </a:rPr>
                        <a:t>/S</a:t>
                      </a:r>
                      <a:r>
                        <a:rPr lang="en-GB" sz="1200" baseline="-25000" dirty="0">
                          <a:effectLst/>
                        </a:rPr>
                        <a:t>2</a:t>
                      </a:r>
                      <a:r>
                        <a:rPr lang="en-GB" sz="1200" dirty="0">
                          <a:effectLst/>
                        </a:rPr>
                        <a:t>O</a:t>
                      </a:r>
                      <a:r>
                        <a:rPr lang="en-GB" sz="1200" baseline="-25000" dirty="0">
                          <a:effectLst/>
                        </a:rPr>
                        <a:t>3</a:t>
                      </a:r>
                      <a:r>
                        <a:rPr lang="en-GB" sz="1200" baseline="30000" dirty="0">
                          <a:effectLst/>
                        </a:rPr>
                        <a:t>2-</a:t>
                      </a:r>
                      <a:endParaRPr lang="en-HK" sz="1200"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spcBef>
                          <a:spcPts val="100"/>
                        </a:spcBef>
                        <a:spcAft>
                          <a:spcPts val="100"/>
                        </a:spcAft>
                        <a:tabLst>
                          <a:tab pos="-701040" algn="l"/>
                          <a:tab pos="-457200" algn="l"/>
                        </a:tabLst>
                      </a:pPr>
                      <a:r>
                        <a:rPr lang="en-GB" sz="1200" dirty="0">
                          <a:effectLst/>
                        </a:rPr>
                        <a:t>82-83</a:t>
                      </a:r>
                      <a:endParaRPr lang="en-HK" sz="1200" dirty="0">
                        <a:effectLst/>
                        <a:latin typeface="Times New Roman" panose="02020603050405020304" pitchFamily="18" charset="0"/>
                        <a:ea typeface="DengXian" panose="02010600030101010101" pitchFamily="2" charset="-122"/>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01272509"/>
                  </a:ext>
                </a:extLst>
              </a:tr>
            </a:tbl>
          </a:graphicData>
        </a:graphic>
      </p:graphicFrame>
      <p:sp>
        <p:nvSpPr>
          <p:cNvPr id="2" name="Title 1">
            <a:extLst>
              <a:ext uri="{FF2B5EF4-FFF2-40B4-BE49-F238E27FC236}">
                <a16:creationId xmlns:a16="http://schemas.microsoft.com/office/drawing/2014/main" id="{19028BF1-2149-C322-8217-5F563D8C74B3}"/>
              </a:ext>
            </a:extLst>
          </p:cNvPr>
          <p:cNvSpPr>
            <a:spLocks noGrp="1"/>
          </p:cNvSpPr>
          <p:nvPr>
            <p:ph type="title"/>
          </p:nvPr>
        </p:nvSpPr>
        <p:spPr>
          <a:xfrm>
            <a:off x="855453" y="255560"/>
            <a:ext cx="8008088" cy="735969"/>
          </a:xfrm>
        </p:spPr>
        <p:txBody>
          <a:bodyPr>
            <a:normAutofit/>
          </a:bodyPr>
          <a:lstStyle/>
          <a:p>
            <a:r>
              <a:rPr lang="en-US" b="1" dirty="0">
                <a:latin typeface="Candara" panose="020E0502030303020204" pitchFamily="34" charset="0"/>
              </a:rPr>
              <a:t>Key microorganisms</a:t>
            </a:r>
          </a:p>
        </p:txBody>
      </p:sp>
      <p:sp>
        <p:nvSpPr>
          <p:cNvPr id="12" name="TextBox 11">
            <a:extLst>
              <a:ext uri="{FF2B5EF4-FFF2-40B4-BE49-F238E27FC236}">
                <a16:creationId xmlns:a16="http://schemas.microsoft.com/office/drawing/2014/main" id="{A8DFE2CB-BBEB-2D32-E80B-DE67C88BD34C}"/>
              </a:ext>
            </a:extLst>
          </p:cNvPr>
          <p:cNvSpPr txBox="1"/>
          <p:nvPr/>
        </p:nvSpPr>
        <p:spPr>
          <a:xfrm>
            <a:off x="917276" y="1622205"/>
            <a:ext cx="3607212" cy="369332"/>
          </a:xfrm>
          <a:prstGeom prst="rect">
            <a:avLst/>
          </a:prstGeom>
          <a:noFill/>
        </p:spPr>
        <p:txBody>
          <a:bodyPr wrap="square">
            <a:spAutoFit/>
          </a:bodyPr>
          <a:lstStyle/>
          <a:p>
            <a:r>
              <a:rPr lang="en-GB" sz="1800" b="1" dirty="0">
                <a:effectLst/>
                <a:ea typeface="DengXian" panose="02010600030101010101" pitchFamily="2" charset="-122"/>
              </a:rPr>
              <a:t>22 genera are complete oxidizers</a:t>
            </a:r>
            <a:endParaRPr lang="en-US" b="1" dirty="0"/>
          </a:p>
        </p:txBody>
      </p:sp>
    </p:spTree>
    <p:extLst>
      <p:ext uri="{BB962C8B-B14F-4D97-AF65-F5344CB8AC3E}">
        <p14:creationId xmlns:p14="http://schemas.microsoft.com/office/powerpoint/2010/main" val="4044372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733944" y="106752"/>
            <a:ext cx="10560907" cy="46166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Candara" panose="020E0502030303020204" pitchFamily="34" charset="0"/>
                <a:ea typeface="Roboto Slab" pitchFamily="2" charset="0"/>
                <a:cs typeface="+mn-cs"/>
              </a:rPr>
              <a:t>Sulphur-reducing bioprocess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lang="en-US" sz="2800" dirty="0">
                <a:solidFill>
                  <a:prstClr val="white">
                    <a:lumMod val="50000"/>
                  </a:prstClr>
                </a:solidFill>
                <a:latin typeface="Calibri" panose="020F0502020204030204"/>
                <a:ea typeface="Roboto Slab" pitchFamily="2" charset="0"/>
              </a:rPr>
              <a:t>Fundamentals</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Key microorganisms driving sulphate reduction</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1" i="0" u="none" strike="noStrike" kern="1200" cap="none" spc="0" normalizeH="0" baseline="0" noProof="0" dirty="0">
                <a:ln>
                  <a:noFill/>
                </a:ln>
                <a:effectLst/>
                <a:uLnTx/>
                <a:uFillTx/>
                <a:latin typeface="Calibri" panose="020F0502020204030204"/>
                <a:ea typeface="Roboto Slab" pitchFamily="2" charset="0"/>
                <a:cs typeface="+mn-cs"/>
              </a:rPr>
              <a:t>Electron donors for sulphate-reducing bioprocess</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Application </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Factors affecting sulphate reduction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HK" sz="28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spTree>
    <p:extLst>
      <p:ext uri="{BB962C8B-B14F-4D97-AF65-F5344CB8AC3E}">
        <p14:creationId xmlns:p14="http://schemas.microsoft.com/office/powerpoint/2010/main" val="3535155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89958" y="0"/>
            <a:ext cx="8008088" cy="1169988"/>
          </a:xfrm>
        </p:spPr>
        <p:txBody>
          <a:bodyPr>
            <a:noAutofit/>
          </a:bodyPr>
          <a:lstStyle/>
          <a:p>
            <a:r>
              <a:rPr lang="en-US" b="1" dirty="0">
                <a:latin typeface="Candara" panose="020E0502030303020204" pitchFamily="34" charset="0"/>
                <a:ea typeface="Roboto Slab" pitchFamily="2" charset="0"/>
              </a:rPr>
              <a:t>Electron donors</a:t>
            </a:r>
            <a:endParaRPr lang="en-US" b="1" dirty="0">
              <a:solidFill>
                <a:srgbClr val="003063"/>
              </a:solidFill>
              <a:latin typeface="Candara" panose="020E0502030303020204" pitchFamily="34" charset="0"/>
            </a:endParaRP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747946" y="1169988"/>
            <a:ext cx="8292112" cy="4351338"/>
          </a:xfrm>
        </p:spPr>
        <p:txBody>
          <a:bodyPr>
            <a:noAutofit/>
          </a:bodyPr>
          <a:lstStyle/>
          <a:p>
            <a:pPr>
              <a:buClr>
                <a:srgbClr val="92D050"/>
              </a:buClr>
              <a:buFont typeface="Wingdings" panose="05000000000000000000" pitchFamily="2" charset="2"/>
              <a:buChar char="§"/>
            </a:pPr>
            <a:r>
              <a:rPr lang="en-GB" sz="2400" dirty="0">
                <a:effectLst/>
                <a:ea typeface="DengXian" panose="02010600030101010101" pitchFamily="2" charset="-122"/>
              </a:rPr>
              <a:t>Diverse carbon sources and electron donors drive the metabolism of SRB according to the type of the organisms’ growth (autotrophic or heterotrophic). </a:t>
            </a:r>
            <a:r>
              <a:rPr lang="zh-CN" altLang="en-US" sz="2400" dirty="0">
                <a:effectLst/>
                <a:ea typeface="DengXian" panose="02010600030101010101" pitchFamily="2" charset="-122"/>
              </a:rPr>
              <a:t> </a:t>
            </a:r>
            <a:endParaRPr lang="en-US" altLang="zh-CN" sz="2400" dirty="0">
              <a:effectLst/>
              <a:ea typeface="DengXian" panose="02010600030101010101" pitchFamily="2" charset="-122"/>
            </a:endParaRPr>
          </a:p>
          <a:p>
            <a:pPr>
              <a:buClr>
                <a:srgbClr val="92D050"/>
              </a:buClr>
              <a:buFont typeface="Wingdings" panose="05000000000000000000" pitchFamily="2" charset="2"/>
              <a:buChar char="§"/>
            </a:pPr>
            <a:r>
              <a:rPr lang="en-GB" sz="2400" dirty="0">
                <a:effectLst/>
                <a:ea typeface="DengXian" panose="02010600030101010101" pitchFamily="2" charset="-122"/>
              </a:rPr>
              <a:t>Most electron donors are fermentation products, monomers, or cell components from other sources. </a:t>
            </a:r>
            <a:endParaRPr lang="en-HK" sz="2400" dirty="0"/>
          </a:p>
          <a:p>
            <a:pPr>
              <a:buClr>
                <a:srgbClr val="92D050"/>
              </a:buClr>
              <a:buFont typeface="Wingdings" panose="05000000000000000000" pitchFamily="2" charset="2"/>
              <a:buChar char="§"/>
            </a:pPr>
            <a:r>
              <a:rPr lang="en-GB" sz="2400" dirty="0">
                <a:effectLst/>
                <a:ea typeface="DengXian" panose="02010600030101010101" pitchFamily="2" charset="-122"/>
              </a:rPr>
              <a:t>Heterotrophic SRB utilize organic compounds as the electron donors and carbon sources, through a series of enzymatic catalyses. </a:t>
            </a:r>
          </a:p>
          <a:p>
            <a:pPr>
              <a:buClr>
                <a:srgbClr val="92D050"/>
              </a:buClr>
              <a:buFont typeface="Wingdings" panose="05000000000000000000" pitchFamily="2" charset="2"/>
              <a:buChar char="§"/>
            </a:pPr>
            <a:r>
              <a:rPr lang="en-GB" sz="2400" dirty="0">
                <a:effectLst/>
                <a:ea typeface="DengXian" panose="02010600030101010101" pitchFamily="2" charset="-122"/>
              </a:rPr>
              <a:t>The concentration of organic substrate is normally quantitatively expressed in COD in a bio-reaction; stoichiometrically 0.67 mol of COD are needed for complete reduction of 1 mol sulphate. </a:t>
            </a:r>
          </a:p>
          <a:p>
            <a:pPr>
              <a:buClr>
                <a:srgbClr val="92D050"/>
              </a:buClr>
              <a:buFont typeface="Wingdings" panose="05000000000000000000" pitchFamily="2" charset="2"/>
              <a:buChar char="§"/>
            </a:pPr>
            <a:r>
              <a:rPr lang="en-GB" sz="2400" dirty="0">
                <a:effectLst/>
                <a:ea typeface="DengXian" panose="02010600030101010101" pitchFamily="2" charset="-122"/>
              </a:rPr>
              <a:t>In a system with deficient COD, extra electron donors or carbon sources must be added to drive the complete reduction of sulphate when sulphate is the target for removal. </a:t>
            </a:r>
            <a:endParaRPr lang="en-HK" sz="2400" dirty="0">
              <a:effectLst/>
              <a:ea typeface="DengXian" panose="02010600030101010101" pitchFamily="2" charset="-122"/>
            </a:endParaRPr>
          </a:p>
          <a:p>
            <a:pPr>
              <a:buClr>
                <a:srgbClr val="92D050"/>
              </a:buClr>
              <a:buFont typeface="Wingdings" panose="05000000000000000000" pitchFamily="2" charset="2"/>
              <a:buChar char="§"/>
            </a:pPr>
            <a:endParaRPr lang="en-HK" sz="2400" dirty="0"/>
          </a:p>
          <a:p>
            <a:pPr>
              <a:buClr>
                <a:srgbClr val="92D050"/>
              </a:buClr>
              <a:buFont typeface="Wingdings" panose="05000000000000000000" pitchFamily="2" charset="2"/>
              <a:buChar char="§"/>
            </a:pPr>
            <a:endParaRPr lang="en-US" sz="2400" dirty="0"/>
          </a:p>
        </p:txBody>
      </p:sp>
    </p:spTree>
    <p:extLst>
      <p:ext uri="{BB962C8B-B14F-4D97-AF65-F5344CB8AC3E}">
        <p14:creationId xmlns:p14="http://schemas.microsoft.com/office/powerpoint/2010/main" val="7465265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587B46BE-15BD-C20E-7579-30E52EC389CE}"/>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0499D9E-C27C-CFFA-8497-0A991CAD6080}"/>
              </a:ext>
            </a:extLst>
          </p:cNvPr>
          <p:cNvGraphicFramePr>
            <a:graphicFrameLocks noGrp="1"/>
          </p:cNvGraphicFramePr>
          <p:nvPr>
            <p:extLst>
              <p:ext uri="{D42A27DB-BD31-4B8C-83A1-F6EECF244321}">
                <p14:modId xmlns:p14="http://schemas.microsoft.com/office/powerpoint/2010/main" val="3719447430"/>
              </p:ext>
            </p:extLst>
          </p:nvPr>
        </p:nvGraphicFramePr>
        <p:xfrm>
          <a:off x="76867" y="1950411"/>
          <a:ext cx="12038266" cy="4437258"/>
        </p:xfrm>
        <a:graphic>
          <a:graphicData uri="http://schemas.openxmlformats.org/drawingml/2006/table">
            <a:tbl>
              <a:tblPr firstRow="1" firstCol="1" bandRow="1">
                <a:tableStyleId>{9D7B26C5-4107-4FEC-AEDC-1716B250A1EF}</a:tableStyleId>
              </a:tblPr>
              <a:tblGrid>
                <a:gridCol w="1380997">
                  <a:extLst>
                    <a:ext uri="{9D8B030D-6E8A-4147-A177-3AD203B41FA5}">
                      <a16:colId xmlns:a16="http://schemas.microsoft.com/office/drawing/2014/main" val="1467225208"/>
                    </a:ext>
                  </a:extLst>
                </a:gridCol>
                <a:gridCol w="3338423">
                  <a:extLst>
                    <a:ext uri="{9D8B030D-6E8A-4147-A177-3AD203B41FA5}">
                      <a16:colId xmlns:a16="http://schemas.microsoft.com/office/drawing/2014/main" val="1515105642"/>
                    </a:ext>
                  </a:extLst>
                </a:gridCol>
                <a:gridCol w="1923690">
                  <a:extLst>
                    <a:ext uri="{9D8B030D-6E8A-4147-A177-3AD203B41FA5}">
                      <a16:colId xmlns:a16="http://schemas.microsoft.com/office/drawing/2014/main" val="3511207652"/>
                    </a:ext>
                  </a:extLst>
                </a:gridCol>
                <a:gridCol w="5395156">
                  <a:extLst>
                    <a:ext uri="{9D8B030D-6E8A-4147-A177-3AD203B41FA5}">
                      <a16:colId xmlns:a16="http://schemas.microsoft.com/office/drawing/2014/main" val="1593051318"/>
                    </a:ext>
                  </a:extLst>
                </a:gridCol>
              </a:tblGrid>
              <a:tr h="527823">
                <a:tc>
                  <a:txBody>
                    <a:bodyPr/>
                    <a:lstStyle/>
                    <a:p>
                      <a:pPr algn="l">
                        <a:spcBef>
                          <a:spcPts val="100"/>
                        </a:spcBef>
                        <a:spcAft>
                          <a:spcPts val="100"/>
                        </a:spcAft>
                        <a:tabLst>
                          <a:tab pos="-701040" algn="l"/>
                          <a:tab pos="-457200" algn="l"/>
                        </a:tabLst>
                      </a:pPr>
                      <a:r>
                        <a:rPr lang="en-GB" sz="1600" b="1" dirty="0">
                          <a:solidFill>
                            <a:schemeClr val="tx1"/>
                          </a:solidFill>
                          <a:effectLst/>
                        </a:rPr>
                        <a:t>Electron donor</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solidFill>
                            <a:schemeClr val="tx1"/>
                          </a:solidFill>
                          <a:effectLst/>
                        </a:rPr>
                        <a:t>Reaction</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solidFill>
                            <a:schemeClr val="tx1"/>
                          </a:solidFill>
                          <a:effectLst/>
                        </a:rPr>
                        <a:t>Sulphate reduction rate (gSO</a:t>
                      </a:r>
                      <a:r>
                        <a:rPr lang="en-GB" sz="1600" b="1" baseline="-25000" dirty="0">
                          <a:solidFill>
                            <a:schemeClr val="tx1"/>
                          </a:solidFill>
                          <a:effectLst/>
                        </a:rPr>
                        <a:t>4</a:t>
                      </a:r>
                      <a:r>
                        <a:rPr lang="en-GB" sz="1600" b="1" baseline="30000" dirty="0">
                          <a:solidFill>
                            <a:schemeClr val="tx1"/>
                          </a:solidFill>
                          <a:effectLst/>
                        </a:rPr>
                        <a:t>2-</a:t>
                      </a:r>
                      <a:r>
                        <a:rPr lang="en-GB" sz="1600" b="1" dirty="0">
                          <a:solidFill>
                            <a:schemeClr val="tx1"/>
                          </a:solidFill>
                          <a:effectLst/>
                        </a:rPr>
                        <a:t>/</a:t>
                      </a:r>
                      <a:r>
                        <a:rPr lang="en-GB" sz="1600" b="1" dirty="0" err="1">
                          <a:solidFill>
                            <a:schemeClr val="tx1"/>
                          </a:solidFill>
                          <a:effectLst/>
                        </a:rPr>
                        <a:t>L.d</a:t>
                      </a:r>
                      <a:r>
                        <a:rPr lang="en-GB" sz="1600" b="1" dirty="0">
                          <a:solidFill>
                            <a:schemeClr val="tx1"/>
                          </a:solidFill>
                          <a:effectLst/>
                        </a:rPr>
                        <a:t>)</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solidFill>
                            <a:schemeClr val="tx1"/>
                          </a:solidFill>
                          <a:effectLst/>
                        </a:rPr>
                        <a:t>  Advantages (+) and disadvantages (−)</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tc>
                <a:extLst>
                  <a:ext uri="{0D108BD9-81ED-4DB2-BD59-A6C34878D82A}">
                    <a16:rowId xmlns:a16="http://schemas.microsoft.com/office/drawing/2014/main" val="2206946850"/>
                  </a:ext>
                </a:extLst>
              </a:tr>
              <a:tr h="1153487">
                <a:tc>
                  <a:txBody>
                    <a:bodyPr/>
                    <a:lstStyle/>
                    <a:p>
                      <a:pPr algn="l">
                        <a:spcBef>
                          <a:spcPts val="100"/>
                        </a:spcBef>
                        <a:spcAft>
                          <a:spcPts val="100"/>
                        </a:spcAft>
                        <a:tabLst>
                          <a:tab pos="-701040" algn="l"/>
                          <a:tab pos="-457200" algn="l"/>
                        </a:tabLst>
                      </a:pPr>
                      <a:r>
                        <a:rPr lang="en-GB" sz="1600" b="0" dirty="0">
                          <a:solidFill>
                            <a:schemeClr val="tx1"/>
                          </a:solidFill>
                          <a:effectLst/>
                        </a:rPr>
                        <a:t>H</a:t>
                      </a:r>
                      <a:r>
                        <a:rPr lang="en-GB" sz="1600" b="0" baseline="-25000" dirty="0">
                          <a:solidFill>
                            <a:schemeClr val="tx1"/>
                          </a:solidFill>
                          <a:effectLst/>
                        </a:rPr>
                        <a:t>2</a:t>
                      </a:r>
                      <a:r>
                        <a:rPr lang="en-GB" sz="1600" b="0" dirty="0">
                          <a:solidFill>
                            <a:schemeClr val="tx1"/>
                          </a:solidFill>
                          <a:effectLst/>
                        </a:rPr>
                        <a:t>/CO</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4H</a:t>
                      </a:r>
                      <a:r>
                        <a:rPr lang="en-GB" sz="1600" baseline="-25000" dirty="0">
                          <a:solidFill>
                            <a:schemeClr val="tx1"/>
                          </a:solidFill>
                          <a:effectLst/>
                        </a:rPr>
                        <a:t>2 </a:t>
                      </a:r>
                      <a:r>
                        <a:rPr lang="en-GB" sz="1600" dirty="0">
                          <a:solidFill>
                            <a:schemeClr val="tx1"/>
                          </a:solidFill>
                          <a:effectLst/>
                        </a:rPr>
                        <a:t>+ SO</a:t>
                      </a:r>
                      <a:r>
                        <a:rPr lang="en-GB" sz="1600" baseline="-25000" dirty="0">
                          <a:solidFill>
                            <a:schemeClr val="tx1"/>
                          </a:solidFill>
                          <a:effectLst/>
                        </a:rPr>
                        <a:t>4</a:t>
                      </a:r>
                      <a:r>
                        <a:rPr lang="en-GB" sz="1600" baseline="30000" dirty="0">
                          <a:solidFill>
                            <a:schemeClr val="tx1"/>
                          </a:solidFill>
                          <a:effectLst/>
                        </a:rPr>
                        <a:t>2-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solidFill>
                            <a:schemeClr val="tx1"/>
                          </a:solidFill>
                          <a:effectLst/>
                        </a:rPr>
                        <a:t> S</a:t>
                      </a:r>
                      <a:r>
                        <a:rPr lang="en-GB" sz="1600" baseline="30000" dirty="0">
                          <a:solidFill>
                            <a:schemeClr val="tx1"/>
                          </a:solidFill>
                          <a:effectLst/>
                        </a:rPr>
                        <a:t>2- </a:t>
                      </a:r>
                      <a:r>
                        <a:rPr lang="en-GB" sz="1600" dirty="0">
                          <a:solidFill>
                            <a:schemeClr val="tx1"/>
                          </a:solidFill>
                          <a:effectLst/>
                        </a:rPr>
                        <a:t>+ 4H</a:t>
                      </a:r>
                      <a:r>
                        <a:rPr lang="en-GB" sz="1600" baseline="-25000" dirty="0">
                          <a:solidFill>
                            <a:schemeClr val="tx1"/>
                          </a:solidFill>
                          <a:effectLst/>
                        </a:rPr>
                        <a:t>2</a:t>
                      </a:r>
                      <a:r>
                        <a:rPr lang="en-GB" sz="1600" dirty="0">
                          <a:solidFill>
                            <a:schemeClr val="tx1"/>
                          </a:solidFill>
                          <a:effectLst/>
                        </a:rPr>
                        <a:t>O</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4CO + SO</a:t>
                      </a:r>
                      <a:r>
                        <a:rPr lang="en-GB" sz="1600" baseline="-25000" dirty="0">
                          <a:solidFill>
                            <a:schemeClr val="tx1"/>
                          </a:solidFill>
                          <a:effectLst/>
                        </a:rPr>
                        <a:t>4</a:t>
                      </a:r>
                      <a:r>
                        <a:rPr lang="en-GB" sz="1600" baseline="30000" dirty="0">
                          <a:solidFill>
                            <a:schemeClr val="tx1"/>
                          </a:solidFill>
                          <a:effectLst/>
                        </a:rPr>
                        <a:t>2-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solidFill>
                            <a:schemeClr val="tx1"/>
                          </a:solidFill>
                          <a:effectLst/>
                        </a:rPr>
                        <a:t> S</a:t>
                      </a:r>
                      <a:r>
                        <a:rPr lang="en-GB" sz="1600" baseline="30000" dirty="0">
                          <a:solidFill>
                            <a:schemeClr val="tx1"/>
                          </a:solidFill>
                          <a:effectLst/>
                        </a:rPr>
                        <a:t>2- </a:t>
                      </a:r>
                      <a:r>
                        <a:rPr lang="en-GB" sz="1600" dirty="0">
                          <a:solidFill>
                            <a:schemeClr val="tx1"/>
                          </a:solidFill>
                          <a:effectLst/>
                        </a:rPr>
                        <a:t>+ 4CO</a:t>
                      </a:r>
                      <a:r>
                        <a:rPr lang="en-GB" sz="1600" baseline="-25000" dirty="0">
                          <a:solidFill>
                            <a:schemeClr val="tx1"/>
                          </a:solidFill>
                          <a:effectLst/>
                        </a:rPr>
                        <a:t>2</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0.4-1.9</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 Low cost</a:t>
                      </a:r>
                      <a:r>
                        <a:rPr lang="en-HK" sz="1600" dirty="0">
                          <a:solidFill>
                            <a:schemeClr val="tx1"/>
                          </a:solidFill>
                          <a:effectLst/>
                        </a:rPr>
                        <a:t>; </a:t>
                      </a:r>
                      <a:r>
                        <a:rPr lang="en-GB" sz="1600" dirty="0">
                          <a:solidFill>
                            <a:schemeClr val="tx1"/>
                          </a:solidFill>
                          <a:effectLst/>
                        </a:rPr>
                        <a:t>Most SRB can use H</a:t>
                      </a:r>
                      <a:r>
                        <a:rPr lang="en-GB" sz="1600" baseline="-25000" dirty="0">
                          <a:solidFill>
                            <a:schemeClr val="tx1"/>
                          </a:solidFill>
                          <a:effectLst/>
                        </a:rPr>
                        <a:t>2</a:t>
                      </a:r>
                      <a:r>
                        <a:rPr lang="en-GB" sz="1600" dirty="0">
                          <a:solidFill>
                            <a:schemeClr val="tx1"/>
                          </a:solidFill>
                          <a:effectLst/>
                        </a:rPr>
                        <a:t> as energy source</a:t>
                      </a:r>
                      <a:r>
                        <a:rPr lang="en-HK" sz="1600" dirty="0">
                          <a:solidFill>
                            <a:schemeClr val="tx1"/>
                          </a:solidFill>
                          <a:effectLst/>
                        </a:rPr>
                        <a:t>; </a:t>
                      </a:r>
                      <a:r>
                        <a:rPr lang="en-GB" sz="1600" dirty="0">
                          <a:solidFill>
                            <a:schemeClr val="tx1"/>
                          </a:solidFill>
                          <a:effectLst/>
                        </a:rPr>
                        <a:t>No organic residual in the effluent</a:t>
                      </a:r>
                      <a:r>
                        <a:rPr lang="en-HK" sz="1600" dirty="0">
                          <a:solidFill>
                            <a:schemeClr val="tx1"/>
                          </a:solidFill>
                          <a:effectLst/>
                        </a:rPr>
                        <a:t>; </a:t>
                      </a:r>
                      <a:r>
                        <a:rPr lang="en-GB" sz="1600" dirty="0">
                          <a:solidFill>
                            <a:schemeClr val="tx1"/>
                          </a:solidFill>
                          <a:effectLst/>
                        </a:rPr>
                        <a:t>Sufficient supply</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Toxicity of CO towards SRB; H</a:t>
                      </a:r>
                      <a:r>
                        <a:rPr lang="en-GB" sz="1600" baseline="-25000" dirty="0">
                          <a:solidFill>
                            <a:schemeClr val="tx1"/>
                          </a:solidFill>
                          <a:effectLst/>
                        </a:rPr>
                        <a:t>2</a:t>
                      </a:r>
                      <a:r>
                        <a:rPr lang="en-GB" sz="1600" dirty="0">
                          <a:solidFill>
                            <a:schemeClr val="tx1"/>
                          </a:solidFill>
                          <a:effectLst/>
                        </a:rPr>
                        <a:t> mass transfer limits the reaction rate</a:t>
                      </a:r>
                      <a:r>
                        <a:rPr lang="en-HK" sz="1600" dirty="0">
                          <a:solidFill>
                            <a:schemeClr val="tx1"/>
                          </a:solidFill>
                          <a:effectLst/>
                        </a:rPr>
                        <a:t>; </a:t>
                      </a:r>
                      <a:r>
                        <a:rPr lang="en-GB" sz="1600" dirty="0">
                          <a:solidFill>
                            <a:schemeClr val="tx1"/>
                          </a:solidFill>
                          <a:effectLst/>
                        </a:rPr>
                        <a:t>Induce competition with other organisms (methanogens)</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815244356"/>
                  </a:ext>
                </a:extLst>
              </a:tr>
              <a:tr h="1302589">
                <a:tc>
                  <a:txBody>
                    <a:bodyPr/>
                    <a:lstStyle/>
                    <a:p>
                      <a:pPr algn="l">
                        <a:spcBef>
                          <a:spcPts val="100"/>
                        </a:spcBef>
                        <a:spcAft>
                          <a:spcPts val="100"/>
                        </a:spcAft>
                        <a:tabLst>
                          <a:tab pos="-701040" algn="l"/>
                          <a:tab pos="-457200" algn="l"/>
                        </a:tabLst>
                      </a:pPr>
                      <a:r>
                        <a:rPr lang="en-GB" sz="1600" b="0" dirty="0">
                          <a:solidFill>
                            <a:schemeClr val="tx1"/>
                          </a:solidFill>
                          <a:effectLst/>
                        </a:rPr>
                        <a:t>H</a:t>
                      </a:r>
                      <a:r>
                        <a:rPr lang="en-GB" sz="1600" b="0" baseline="-25000" dirty="0">
                          <a:solidFill>
                            <a:schemeClr val="tx1"/>
                          </a:solidFill>
                          <a:effectLst/>
                        </a:rPr>
                        <a:t>2</a:t>
                      </a:r>
                      <a:r>
                        <a:rPr lang="en-GB" sz="1600" b="0" dirty="0">
                          <a:solidFill>
                            <a:schemeClr val="tx1"/>
                          </a:solidFill>
                          <a:effectLst/>
                        </a:rPr>
                        <a:t>/CO</a:t>
                      </a:r>
                      <a:r>
                        <a:rPr lang="en-GB" sz="1600" b="0" baseline="-25000" dirty="0">
                          <a:solidFill>
                            <a:schemeClr val="tx1"/>
                          </a:solidFill>
                          <a:effectLst/>
                        </a:rPr>
                        <a:t>2</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pt-PT" sz="1600" dirty="0">
                          <a:solidFill>
                            <a:schemeClr val="tx1"/>
                          </a:solidFill>
                          <a:effectLst/>
                        </a:rPr>
                        <a:t>4H</a:t>
                      </a:r>
                      <a:r>
                        <a:rPr lang="pt-PT" sz="1600" baseline="-25000" dirty="0">
                          <a:solidFill>
                            <a:schemeClr val="tx1"/>
                          </a:solidFill>
                          <a:effectLst/>
                        </a:rPr>
                        <a:t>2 </a:t>
                      </a:r>
                      <a:r>
                        <a:rPr lang="pt-PT" sz="1600" dirty="0">
                          <a:solidFill>
                            <a:schemeClr val="tx1"/>
                          </a:solidFill>
                          <a:effectLst/>
                        </a:rPr>
                        <a:t>+ SO</a:t>
                      </a:r>
                      <a:r>
                        <a:rPr lang="pt-PT" sz="1600" baseline="-25000" dirty="0">
                          <a:solidFill>
                            <a:schemeClr val="tx1"/>
                          </a:solidFill>
                          <a:effectLst/>
                        </a:rPr>
                        <a:t>4</a:t>
                      </a:r>
                      <a:r>
                        <a:rPr lang="pt-PT" sz="1600" baseline="30000" dirty="0">
                          <a:solidFill>
                            <a:schemeClr val="tx1"/>
                          </a:solidFill>
                          <a:effectLst/>
                        </a:rPr>
                        <a:t>2- </a:t>
                      </a:r>
                      <a:r>
                        <a:rPr lang="pt-PT" sz="1600" dirty="0">
                          <a:solidFill>
                            <a:schemeClr val="tx1"/>
                          </a:solidFill>
                          <a:effectLst/>
                        </a:rPr>
                        <a:t>+ CO</a:t>
                      </a:r>
                      <a:r>
                        <a:rPr lang="pt-PT" sz="1600" baseline="-25000" dirty="0">
                          <a:solidFill>
                            <a:schemeClr val="tx1"/>
                          </a:solidFill>
                          <a:effectLst/>
                        </a:rPr>
                        <a:t>2</a:t>
                      </a:r>
                      <a:r>
                        <a:rPr lang="pt-PT" sz="1600" dirty="0">
                          <a:solidFill>
                            <a:schemeClr val="tx1"/>
                          </a:solidFill>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solidFill>
                            <a:schemeClr val="tx1"/>
                          </a:solidFill>
                          <a:effectLst/>
                        </a:rPr>
                        <a:t> HS</a:t>
                      </a:r>
                      <a:r>
                        <a:rPr lang="pt-PT" sz="1600" baseline="30000" dirty="0">
                          <a:solidFill>
                            <a:schemeClr val="tx1"/>
                          </a:solidFill>
                          <a:effectLst/>
                        </a:rPr>
                        <a:t>- </a:t>
                      </a:r>
                      <a:r>
                        <a:rPr lang="pt-PT" sz="1600" dirty="0">
                          <a:solidFill>
                            <a:schemeClr val="tx1"/>
                          </a:solidFill>
                          <a:effectLst/>
                        </a:rPr>
                        <a:t>+ HCO</a:t>
                      </a:r>
                      <a:r>
                        <a:rPr lang="pt-PT" sz="1600" baseline="-25000" dirty="0">
                          <a:solidFill>
                            <a:schemeClr val="tx1"/>
                          </a:solidFill>
                          <a:effectLst/>
                        </a:rPr>
                        <a:t>3</a:t>
                      </a:r>
                      <a:r>
                        <a:rPr lang="pt-PT" sz="1600" baseline="30000" dirty="0">
                          <a:solidFill>
                            <a:schemeClr val="tx1"/>
                          </a:solidFill>
                          <a:effectLst/>
                        </a:rPr>
                        <a:t>-</a:t>
                      </a:r>
                      <a:r>
                        <a:rPr lang="pt-PT" sz="1600" dirty="0">
                          <a:solidFill>
                            <a:schemeClr val="tx1"/>
                          </a:solidFill>
                          <a:effectLst/>
                        </a:rPr>
                        <a:t> + 3H</a:t>
                      </a:r>
                      <a:r>
                        <a:rPr lang="pt-PT" sz="1600" baseline="-25000" dirty="0">
                          <a:solidFill>
                            <a:schemeClr val="tx1"/>
                          </a:solidFill>
                          <a:effectLst/>
                        </a:rPr>
                        <a:t>2</a:t>
                      </a:r>
                      <a:r>
                        <a:rPr lang="pt-PT" sz="1600" dirty="0">
                          <a:solidFill>
                            <a:schemeClr val="tx1"/>
                          </a:solidFill>
                          <a:effectLst/>
                        </a:rPr>
                        <a:t>O</a:t>
                      </a:r>
                      <a:endParaRPr lang="en-HK" sz="1600" dirty="0">
                        <a:solidFill>
                          <a:schemeClr val="tx1"/>
                        </a:solidFill>
                        <a:effectLst/>
                      </a:endParaRPr>
                    </a:p>
                    <a:p>
                      <a:pPr algn="l">
                        <a:spcBef>
                          <a:spcPts val="100"/>
                        </a:spcBef>
                        <a:spcAft>
                          <a:spcPts val="100"/>
                        </a:spcAft>
                        <a:tabLst>
                          <a:tab pos="-701040" algn="l"/>
                          <a:tab pos="-457200" algn="l"/>
                        </a:tabLst>
                      </a:pPr>
                      <a:r>
                        <a:rPr lang="pt-PT" sz="1600" dirty="0">
                          <a:solidFill>
                            <a:schemeClr val="tx1"/>
                          </a:solidFill>
                          <a:effectLst/>
                        </a:rPr>
                        <a:t> </a:t>
                      </a:r>
                      <a:r>
                        <a:rPr lang="en-GB" sz="1600" dirty="0">
                          <a:solidFill>
                            <a:schemeClr val="tx1"/>
                          </a:solidFill>
                          <a:effectLst/>
                        </a:rPr>
                        <a:t>4H</a:t>
                      </a:r>
                      <a:r>
                        <a:rPr lang="en-GB" sz="1600" baseline="-25000" dirty="0">
                          <a:solidFill>
                            <a:schemeClr val="tx1"/>
                          </a:solidFill>
                          <a:effectLst/>
                        </a:rPr>
                        <a:t>2 </a:t>
                      </a:r>
                      <a:r>
                        <a:rPr lang="en-GB" sz="1600" dirty="0">
                          <a:solidFill>
                            <a:schemeClr val="tx1"/>
                          </a:solidFill>
                          <a:effectLst/>
                        </a:rPr>
                        <a:t>+ 2CO</a:t>
                      </a:r>
                      <a:r>
                        <a:rPr lang="en-GB" sz="1600" baseline="-25000" dirty="0">
                          <a:solidFill>
                            <a:schemeClr val="tx1"/>
                          </a:solidFill>
                          <a:effectLst/>
                        </a:rPr>
                        <a:t>2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solidFill>
                            <a:schemeClr val="tx1"/>
                          </a:solidFill>
                          <a:effectLst/>
                        </a:rPr>
                        <a:t> CH</a:t>
                      </a:r>
                      <a:r>
                        <a:rPr lang="en-GB" sz="1600" baseline="-25000" dirty="0">
                          <a:solidFill>
                            <a:schemeClr val="tx1"/>
                          </a:solidFill>
                          <a:effectLst/>
                        </a:rPr>
                        <a:t>3</a:t>
                      </a:r>
                      <a:r>
                        <a:rPr lang="en-GB" sz="1600" dirty="0">
                          <a:solidFill>
                            <a:schemeClr val="tx1"/>
                          </a:solidFill>
                          <a:effectLst/>
                        </a:rPr>
                        <a:t>COO</a:t>
                      </a:r>
                      <a:r>
                        <a:rPr lang="en-GB" sz="1600" baseline="30000" dirty="0">
                          <a:solidFill>
                            <a:schemeClr val="tx1"/>
                          </a:solidFill>
                          <a:effectLst/>
                        </a:rPr>
                        <a:t>- </a:t>
                      </a:r>
                      <a:r>
                        <a:rPr lang="en-GB" sz="1600" dirty="0">
                          <a:solidFill>
                            <a:schemeClr val="tx1"/>
                          </a:solidFill>
                          <a:effectLst/>
                        </a:rPr>
                        <a:t>+ 2H</a:t>
                      </a:r>
                      <a:r>
                        <a:rPr lang="en-GB" sz="1600" baseline="-25000" dirty="0">
                          <a:solidFill>
                            <a:schemeClr val="tx1"/>
                          </a:solidFill>
                          <a:effectLst/>
                        </a:rPr>
                        <a:t>2</a:t>
                      </a:r>
                      <a:r>
                        <a:rPr lang="en-GB" sz="1600" dirty="0">
                          <a:solidFill>
                            <a:schemeClr val="tx1"/>
                          </a:solidFill>
                          <a:effectLst/>
                        </a:rPr>
                        <a:t>O + H</a:t>
                      </a:r>
                      <a:r>
                        <a:rPr lang="en-GB" sz="1600" baseline="30000" dirty="0">
                          <a:solidFill>
                            <a:schemeClr val="tx1"/>
                          </a:solidFill>
                          <a:effectLst/>
                        </a:rPr>
                        <a:t>+</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CH</a:t>
                      </a:r>
                      <a:r>
                        <a:rPr lang="en-GB" sz="1600" baseline="-25000" dirty="0">
                          <a:solidFill>
                            <a:schemeClr val="tx1"/>
                          </a:solidFill>
                          <a:effectLst/>
                        </a:rPr>
                        <a:t>3</a:t>
                      </a:r>
                      <a:r>
                        <a:rPr lang="en-GB" sz="1600" dirty="0">
                          <a:solidFill>
                            <a:schemeClr val="tx1"/>
                          </a:solidFill>
                          <a:effectLst/>
                        </a:rPr>
                        <a:t>COO</a:t>
                      </a:r>
                      <a:r>
                        <a:rPr lang="en-GB" sz="1600" baseline="30000" dirty="0">
                          <a:solidFill>
                            <a:schemeClr val="tx1"/>
                          </a:solidFill>
                          <a:effectLst/>
                        </a:rPr>
                        <a:t>− </a:t>
                      </a:r>
                      <a:r>
                        <a:rPr lang="en-GB" sz="1600" dirty="0">
                          <a:solidFill>
                            <a:schemeClr val="tx1"/>
                          </a:solidFill>
                          <a:effectLst/>
                        </a:rPr>
                        <a:t>+ SO</a:t>
                      </a:r>
                      <a:r>
                        <a:rPr lang="en-GB" sz="1600" baseline="-25000" dirty="0">
                          <a:solidFill>
                            <a:schemeClr val="tx1"/>
                          </a:solidFill>
                          <a:effectLst/>
                        </a:rPr>
                        <a:t>4</a:t>
                      </a:r>
                      <a:r>
                        <a:rPr lang="en-GB" sz="1600" baseline="30000" dirty="0">
                          <a:solidFill>
                            <a:schemeClr val="tx1"/>
                          </a:solidFill>
                          <a:effectLst/>
                        </a:rPr>
                        <a:t>2−</a:t>
                      </a:r>
                      <a:r>
                        <a:rPr lang="en-GB" sz="1600" dirty="0">
                          <a:solidFill>
                            <a:schemeClr val="tx1"/>
                          </a:solidFill>
                          <a:effectLst/>
                          <a:latin typeface="Times New Roman" panose="02020603050405020304" pitchFamily="18" charset="0"/>
                          <a:cs typeface="Times New Roman" panose="02020603050405020304" pitchFamily="18" charset="0"/>
                        </a:rPr>
                        <a:t>→ </a:t>
                      </a:r>
                      <a:r>
                        <a:rPr lang="en-GB" sz="1600" dirty="0">
                          <a:solidFill>
                            <a:schemeClr val="tx1"/>
                          </a:solidFill>
                          <a:effectLst/>
                        </a:rPr>
                        <a:t>HS</a:t>
                      </a:r>
                      <a:r>
                        <a:rPr lang="en-GB" sz="1600" baseline="30000" dirty="0">
                          <a:solidFill>
                            <a:schemeClr val="tx1"/>
                          </a:solidFill>
                          <a:effectLst/>
                        </a:rPr>
                        <a:t>−</a:t>
                      </a:r>
                      <a:r>
                        <a:rPr lang="en-GB" sz="1600" dirty="0">
                          <a:solidFill>
                            <a:schemeClr val="tx1"/>
                          </a:solidFill>
                          <a:effectLst/>
                        </a:rPr>
                        <a:t> + 2HCO</a:t>
                      </a:r>
                      <a:r>
                        <a:rPr lang="en-GB" sz="1600" baseline="-25000" dirty="0">
                          <a:solidFill>
                            <a:schemeClr val="tx1"/>
                          </a:solidFill>
                          <a:effectLst/>
                        </a:rPr>
                        <a:t>3</a:t>
                      </a:r>
                      <a:r>
                        <a:rPr lang="en-GB" sz="1600" baseline="300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a:solidFill>
                            <a:schemeClr val="tx1"/>
                          </a:solidFill>
                          <a:effectLst/>
                        </a:rPr>
                        <a:t>4.5-30.0</a:t>
                      </a:r>
                      <a:endParaRPr lang="en-HK" sz="160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 SRB can outcompete methanogens for H</a:t>
                      </a:r>
                      <a:r>
                        <a:rPr lang="en-GB" sz="1600" baseline="-25000" dirty="0">
                          <a:solidFill>
                            <a:schemeClr val="tx1"/>
                          </a:solidFill>
                          <a:effectLst/>
                        </a:rPr>
                        <a:t>2</a:t>
                      </a:r>
                      <a:r>
                        <a:rPr lang="en-HK" sz="1600" baseline="0" dirty="0">
                          <a:solidFill>
                            <a:schemeClr val="tx1"/>
                          </a:solidFill>
                          <a:effectLst/>
                        </a:rPr>
                        <a:t>;</a:t>
                      </a:r>
                      <a:r>
                        <a:rPr lang="en-HK" sz="1600" baseline="-25000" dirty="0">
                          <a:solidFill>
                            <a:schemeClr val="tx1"/>
                          </a:solidFill>
                          <a:effectLst/>
                        </a:rPr>
                        <a:t> </a:t>
                      </a:r>
                      <a:r>
                        <a:rPr lang="en-GB" sz="1600" dirty="0">
                          <a:solidFill>
                            <a:schemeClr val="tx1"/>
                          </a:solidFill>
                          <a:effectLst/>
                        </a:rPr>
                        <a:t>No organic residual in the effluent</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Induce competition with other organisms (methanogens, </a:t>
                      </a:r>
                      <a:r>
                        <a:rPr lang="en-GB" sz="1600" dirty="0" err="1">
                          <a:solidFill>
                            <a:schemeClr val="tx1"/>
                          </a:solidFill>
                          <a:effectLst/>
                        </a:rPr>
                        <a:t>homoacetogenic</a:t>
                      </a:r>
                      <a:r>
                        <a:rPr lang="en-GB" sz="1600" dirty="0">
                          <a:solidFill>
                            <a:schemeClr val="tx1"/>
                          </a:solidFill>
                          <a:effectLst/>
                        </a:rPr>
                        <a:t> bacteria)</a:t>
                      </a:r>
                      <a:r>
                        <a:rPr lang="en-HK" sz="1600" dirty="0">
                          <a:solidFill>
                            <a:schemeClr val="tx1"/>
                          </a:solidFill>
                          <a:effectLst/>
                        </a:rPr>
                        <a:t>; </a:t>
                      </a:r>
                      <a:r>
                        <a:rPr lang="en-GB" sz="1600" dirty="0">
                          <a:solidFill>
                            <a:schemeClr val="tx1"/>
                          </a:solidFill>
                          <a:effectLst/>
                        </a:rPr>
                        <a:t>Formation of methane lower H</a:t>
                      </a:r>
                      <a:r>
                        <a:rPr lang="en-GB" sz="1600" baseline="-25000" dirty="0">
                          <a:solidFill>
                            <a:schemeClr val="tx1"/>
                          </a:solidFill>
                          <a:effectLst/>
                        </a:rPr>
                        <a:t>2</a:t>
                      </a:r>
                      <a:r>
                        <a:rPr lang="en-GB" sz="1600" dirty="0">
                          <a:solidFill>
                            <a:schemeClr val="tx1"/>
                          </a:solidFill>
                          <a:effectLst/>
                        </a:rPr>
                        <a:t> utilization efficiency</a:t>
                      </a:r>
                      <a:r>
                        <a:rPr lang="en-HK" sz="1600" dirty="0">
                          <a:solidFill>
                            <a:schemeClr val="tx1"/>
                          </a:solidFill>
                          <a:effectLst/>
                        </a:rPr>
                        <a:t>; </a:t>
                      </a:r>
                      <a:r>
                        <a:rPr lang="en-GB" sz="1600" dirty="0">
                          <a:solidFill>
                            <a:schemeClr val="tx1"/>
                          </a:solidFill>
                          <a:effectLst/>
                        </a:rPr>
                        <a:t>H</a:t>
                      </a:r>
                      <a:r>
                        <a:rPr lang="en-GB" sz="1600" baseline="-25000" dirty="0">
                          <a:solidFill>
                            <a:schemeClr val="tx1"/>
                          </a:solidFill>
                          <a:effectLst/>
                        </a:rPr>
                        <a:t>2</a:t>
                      </a:r>
                      <a:r>
                        <a:rPr lang="en-GB" sz="1600" dirty="0">
                          <a:solidFill>
                            <a:schemeClr val="tx1"/>
                          </a:solidFill>
                          <a:effectLst/>
                        </a:rPr>
                        <a:t> safety requirements</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2493748713"/>
                  </a:ext>
                </a:extLst>
              </a:tr>
              <a:tr h="940279">
                <a:tc>
                  <a:txBody>
                    <a:bodyPr/>
                    <a:lstStyle/>
                    <a:p>
                      <a:pPr algn="l">
                        <a:spcBef>
                          <a:spcPts val="100"/>
                        </a:spcBef>
                        <a:spcAft>
                          <a:spcPts val="100"/>
                        </a:spcAft>
                        <a:tabLst>
                          <a:tab pos="-701040" algn="l"/>
                          <a:tab pos="-457200" algn="l"/>
                        </a:tabLst>
                      </a:pPr>
                      <a:r>
                        <a:rPr lang="en-GB" sz="1600" b="0" kern="1200" dirty="0">
                          <a:solidFill>
                            <a:schemeClr val="tx1"/>
                          </a:solidFill>
                          <a:effectLst/>
                        </a:rPr>
                        <a:t>Synthetic</a:t>
                      </a:r>
                      <a:r>
                        <a:rPr lang="en-GB" sz="1600" b="0" dirty="0">
                          <a:solidFill>
                            <a:schemeClr val="tx1"/>
                          </a:solidFill>
                          <a:effectLst/>
                        </a:rPr>
                        <a:t> gas </a:t>
                      </a:r>
                      <a:endParaRPr lang="en-HK" sz="1600" b="0" dirty="0">
                        <a:solidFill>
                          <a:schemeClr val="tx1"/>
                        </a:solidFill>
                        <a:effectLst/>
                      </a:endParaRPr>
                    </a:p>
                    <a:p>
                      <a:pPr algn="l">
                        <a:spcBef>
                          <a:spcPts val="100"/>
                        </a:spcBef>
                        <a:spcAft>
                          <a:spcPts val="100"/>
                        </a:spcAft>
                        <a:tabLst>
                          <a:tab pos="-701040" algn="l"/>
                          <a:tab pos="-457200" algn="l"/>
                        </a:tabLst>
                      </a:pPr>
                      <a:r>
                        <a:rPr lang="en-GB" sz="1600" b="0" dirty="0">
                          <a:solidFill>
                            <a:schemeClr val="tx1"/>
                          </a:solidFill>
                          <a:effectLst/>
                        </a:rPr>
                        <a:t>(H</a:t>
                      </a:r>
                      <a:r>
                        <a:rPr lang="en-GB" sz="1600" b="0" baseline="-25000" dirty="0">
                          <a:solidFill>
                            <a:schemeClr val="tx1"/>
                          </a:solidFill>
                          <a:effectLst/>
                        </a:rPr>
                        <a:t>2 </a:t>
                      </a:r>
                      <a:r>
                        <a:rPr lang="en-GB" sz="1600" b="0" dirty="0">
                          <a:solidFill>
                            <a:schemeClr val="tx1"/>
                          </a:solidFill>
                          <a:effectLst/>
                        </a:rPr>
                        <a:t>+ CO</a:t>
                      </a:r>
                      <a:r>
                        <a:rPr lang="en-GB" sz="1600" b="0" baseline="-25000" dirty="0">
                          <a:solidFill>
                            <a:schemeClr val="tx1"/>
                          </a:solidFill>
                          <a:effectLst/>
                        </a:rPr>
                        <a:t>2 </a:t>
                      </a:r>
                      <a:r>
                        <a:rPr lang="en-GB" sz="1600" b="0" dirty="0">
                          <a:solidFill>
                            <a:schemeClr val="tx1"/>
                          </a:solidFill>
                          <a:effectLst/>
                        </a:rPr>
                        <a:t>+ CO)</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4H</a:t>
                      </a:r>
                      <a:r>
                        <a:rPr lang="en-GB" sz="1600" baseline="-25000" dirty="0">
                          <a:solidFill>
                            <a:schemeClr val="tx1"/>
                          </a:solidFill>
                          <a:effectLst/>
                        </a:rPr>
                        <a:t>2 </a:t>
                      </a:r>
                      <a:r>
                        <a:rPr lang="en-GB" sz="1600" dirty="0">
                          <a:solidFill>
                            <a:schemeClr val="tx1"/>
                          </a:solidFill>
                          <a:effectLst/>
                        </a:rPr>
                        <a:t>+ SO</a:t>
                      </a:r>
                      <a:r>
                        <a:rPr lang="en-GB" sz="1600" baseline="-25000" dirty="0">
                          <a:solidFill>
                            <a:schemeClr val="tx1"/>
                          </a:solidFill>
                          <a:effectLst/>
                        </a:rPr>
                        <a:t>4</a:t>
                      </a:r>
                      <a:r>
                        <a:rPr lang="en-GB" sz="1600" baseline="30000" dirty="0">
                          <a:solidFill>
                            <a:schemeClr val="tx1"/>
                          </a:solidFill>
                          <a:effectLst/>
                        </a:rPr>
                        <a:t>2-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solidFill>
                            <a:schemeClr val="tx1"/>
                          </a:solidFill>
                          <a:effectLst/>
                        </a:rPr>
                        <a:t> S</a:t>
                      </a:r>
                      <a:r>
                        <a:rPr lang="en-GB" sz="1600" baseline="30000" dirty="0">
                          <a:solidFill>
                            <a:schemeClr val="tx1"/>
                          </a:solidFill>
                          <a:effectLst/>
                        </a:rPr>
                        <a:t>2- </a:t>
                      </a:r>
                      <a:r>
                        <a:rPr lang="en-GB" sz="1600" dirty="0">
                          <a:solidFill>
                            <a:schemeClr val="tx1"/>
                          </a:solidFill>
                          <a:effectLst/>
                        </a:rPr>
                        <a:t>+ 4H</a:t>
                      </a:r>
                      <a:r>
                        <a:rPr lang="en-GB" sz="1600" baseline="-25000" dirty="0">
                          <a:solidFill>
                            <a:schemeClr val="tx1"/>
                          </a:solidFill>
                          <a:effectLst/>
                        </a:rPr>
                        <a:t>2</a:t>
                      </a:r>
                      <a:r>
                        <a:rPr lang="en-GB" sz="1600" dirty="0">
                          <a:solidFill>
                            <a:schemeClr val="tx1"/>
                          </a:solidFill>
                          <a:effectLst/>
                        </a:rPr>
                        <a:t>O</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4CO + SO</a:t>
                      </a:r>
                      <a:r>
                        <a:rPr lang="en-GB" sz="1600" baseline="-25000" dirty="0">
                          <a:solidFill>
                            <a:schemeClr val="tx1"/>
                          </a:solidFill>
                          <a:effectLst/>
                        </a:rPr>
                        <a:t>4</a:t>
                      </a:r>
                      <a:r>
                        <a:rPr lang="en-GB" sz="1600" baseline="30000" dirty="0">
                          <a:solidFill>
                            <a:schemeClr val="tx1"/>
                          </a:solidFill>
                          <a:effectLst/>
                        </a:rPr>
                        <a:t>2-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solidFill>
                            <a:schemeClr val="tx1"/>
                          </a:solidFill>
                          <a:effectLst/>
                        </a:rPr>
                        <a:t> S</a:t>
                      </a:r>
                      <a:r>
                        <a:rPr lang="en-GB" sz="1600" baseline="30000" dirty="0">
                          <a:solidFill>
                            <a:schemeClr val="tx1"/>
                          </a:solidFill>
                          <a:effectLst/>
                        </a:rPr>
                        <a:t>2- </a:t>
                      </a:r>
                      <a:r>
                        <a:rPr lang="en-GB" sz="1600" dirty="0">
                          <a:solidFill>
                            <a:schemeClr val="tx1"/>
                          </a:solidFill>
                          <a:effectLst/>
                        </a:rPr>
                        <a:t>+ 4CO</a:t>
                      </a:r>
                      <a:r>
                        <a:rPr lang="en-GB" sz="1600" baseline="-25000" dirty="0">
                          <a:solidFill>
                            <a:schemeClr val="tx1"/>
                          </a:solidFill>
                          <a:effectLst/>
                        </a:rPr>
                        <a:t>2</a:t>
                      </a:r>
                      <a:endParaRPr lang="en-HK" sz="1600" dirty="0">
                        <a:solidFill>
                          <a:schemeClr val="tx1"/>
                        </a:solidFill>
                        <a:effectLst/>
                      </a:endParaRPr>
                    </a:p>
                    <a:p>
                      <a:pPr algn="l">
                        <a:spcBef>
                          <a:spcPts val="100"/>
                        </a:spcBef>
                        <a:spcAft>
                          <a:spcPts val="100"/>
                        </a:spcAft>
                        <a:tabLst>
                          <a:tab pos="-701040" algn="l"/>
                          <a:tab pos="-457200" algn="l"/>
                        </a:tabLst>
                      </a:pPr>
                      <a:r>
                        <a:rPr lang="pt-PT" sz="1600" dirty="0">
                          <a:solidFill>
                            <a:schemeClr val="tx1"/>
                          </a:solidFill>
                          <a:effectLst/>
                        </a:rPr>
                        <a:t>4H</a:t>
                      </a:r>
                      <a:r>
                        <a:rPr lang="pt-PT" sz="1600" baseline="-25000" dirty="0">
                          <a:solidFill>
                            <a:schemeClr val="tx1"/>
                          </a:solidFill>
                          <a:effectLst/>
                        </a:rPr>
                        <a:t>2 </a:t>
                      </a:r>
                      <a:r>
                        <a:rPr lang="pt-PT" sz="1600" dirty="0">
                          <a:solidFill>
                            <a:schemeClr val="tx1"/>
                          </a:solidFill>
                          <a:effectLst/>
                        </a:rPr>
                        <a:t>+ SO</a:t>
                      </a:r>
                      <a:r>
                        <a:rPr lang="pt-PT" sz="1600" baseline="-25000" dirty="0">
                          <a:solidFill>
                            <a:schemeClr val="tx1"/>
                          </a:solidFill>
                          <a:effectLst/>
                        </a:rPr>
                        <a:t>4</a:t>
                      </a:r>
                      <a:r>
                        <a:rPr lang="pt-PT" sz="1600" baseline="30000" dirty="0">
                          <a:solidFill>
                            <a:schemeClr val="tx1"/>
                          </a:solidFill>
                          <a:effectLst/>
                        </a:rPr>
                        <a:t>2- </a:t>
                      </a:r>
                      <a:r>
                        <a:rPr lang="pt-PT" sz="1600" dirty="0">
                          <a:solidFill>
                            <a:schemeClr val="tx1"/>
                          </a:solidFill>
                          <a:effectLst/>
                        </a:rPr>
                        <a:t>+CO</a:t>
                      </a:r>
                      <a:r>
                        <a:rPr lang="pt-PT" sz="1600" baseline="-25000" dirty="0">
                          <a:solidFill>
                            <a:schemeClr val="tx1"/>
                          </a:solidFill>
                          <a:effectLst/>
                        </a:rPr>
                        <a:t>2</a:t>
                      </a:r>
                      <a:r>
                        <a:rPr lang="pt-PT" sz="1600" dirty="0">
                          <a:solidFill>
                            <a:schemeClr val="tx1"/>
                          </a:solidFill>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solidFill>
                            <a:schemeClr val="tx1"/>
                          </a:solidFill>
                          <a:effectLst/>
                        </a:rPr>
                        <a:t> HS</a:t>
                      </a:r>
                      <a:r>
                        <a:rPr lang="pt-PT" sz="1600" baseline="30000" dirty="0">
                          <a:solidFill>
                            <a:schemeClr val="tx1"/>
                          </a:solidFill>
                          <a:effectLst/>
                        </a:rPr>
                        <a:t>- </a:t>
                      </a:r>
                      <a:r>
                        <a:rPr lang="pt-PT" sz="1600" dirty="0">
                          <a:solidFill>
                            <a:schemeClr val="tx1"/>
                          </a:solidFill>
                          <a:effectLst/>
                        </a:rPr>
                        <a:t>+ HCO</a:t>
                      </a:r>
                      <a:r>
                        <a:rPr lang="pt-PT" sz="1600" baseline="-25000" dirty="0">
                          <a:solidFill>
                            <a:schemeClr val="tx1"/>
                          </a:solidFill>
                          <a:effectLst/>
                        </a:rPr>
                        <a:t>3</a:t>
                      </a:r>
                      <a:r>
                        <a:rPr lang="pt-PT" sz="1600" baseline="30000" dirty="0">
                          <a:solidFill>
                            <a:schemeClr val="tx1"/>
                          </a:solidFill>
                          <a:effectLst/>
                        </a:rPr>
                        <a:t>-</a:t>
                      </a:r>
                      <a:r>
                        <a:rPr lang="pt-PT" sz="1600" dirty="0">
                          <a:solidFill>
                            <a:schemeClr val="tx1"/>
                          </a:solidFill>
                          <a:effectLst/>
                        </a:rPr>
                        <a:t> + 3H</a:t>
                      </a:r>
                      <a:r>
                        <a:rPr lang="pt-PT" sz="1600" baseline="-25000" dirty="0">
                          <a:solidFill>
                            <a:schemeClr val="tx1"/>
                          </a:solidFill>
                          <a:effectLst/>
                        </a:rPr>
                        <a:t>2</a:t>
                      </a:r>
                      <a:r>
                        <a:rPr lang="pt-PT" sz="1600" dirty="0">
                          <a:solidFill>
                            <a:schemeClr val="tx1"/>
                          </a:solidFill>
                          <a:effectLst/>
                        </a:rPr>
                        <a:t>O</a:t>
                      </a:r>
                      <a:endParaRPr lang="en-HK" sz="1600" dirty="0">
                        <a:solidFill>
                          <a:schemeClr val="tx1"/>
                        </a:solidFill>
                        <a:effectLst/>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9.6-14.0</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 Low cost </a:t>
                      </a:r>
                      <a:r>
                        <a:rPr lang="en-HK" sz="1600" dirty="0">
                          <a:solidFill>
                            <a:schemeClr val="tx1"/>
                          </a:solidFill>
                          <a:effectLst/>
                        </a:rPr>
                        <a:t>; </a:t>
                      </a:r>
                      <a:r>
                        <a:rPr lang="en-GB" sz="1600" dirty="0">
                          <a:solidFill>
                            <a:schemeClr val="tx1"/>
                          </a:solidFill>
                          <a:effectLst/>
                        </a:rPr>
                        <a:t>Some SRB have a much higher tolerance for CO than those documented </a:t>
                      </a:r>
                      <a:r>
                        <a:rPr lang="en-GB" sz="1600" dirty="0" err="1">
                          <a:solidFill>
                            <a:schemeClr val="tx1"/>
                          </a:solidFill>
                          <a:effectLst/>
                        </a:rPr>
                        <a:t>byprevious</a:t>
                      </a:r>
                      <a:r>
                        <a:rPr lang="en-GB" sz="1600" dirty="0">
                          <a:solidFill>
                            <a:schemeClr val="tx1"/>
                          </a:solidFill>
                          <a:effectLst/>
                        </a:rPr>
                        <a:t> studies</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Availability may be limited</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4199274150"/>
                  </a:ext>
                </a:extLst>
              </a:tr>
              <a:tr h="78665">
                <a:tc>
                  <a:txBody>
                    <a:bodyPr/>
                    <a:lstStyle/>
                    <a:p>
                      <a:pPr algn="l">
                        <a:spcBef>
                          <a:spcPts val="100"/>
                        </a:spcBef>
                        <a:spcAft>
                          <a:spcPts val="100"/>
                        </a:spcAft>
                        <a:tabLst>
                          <a:tab pos="-701040" algn="l"/>
                          <a:tab pos="-457200" algn="l"/>
                        </a:tabLst>
                      </a:pPr>
                      <a:r>
                        <a:rPr lang="en-GB" sz="1600" b="0" dirty="0">
                          <a:solidFill>
                            <a:schemeClr val="tx1"/>
                          </a:solidFill>
                          <a:effectLst/>
                        </a:rPr>
                        <a:t>Methane</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CH</a:t>
                      </a:r>
                      <a:r>
                        <a:rPr lang="en-GB" sz="1600" baseline="-25000" dirty="0">
                          <a:solidFill>
                            <a:schemeClr val="tx1"/>
                          </a:solidFill>
                          <a:effectLst/>
                        </a:rPr>
                        <a:t>4</a:t>
                      </a:r>
                      <a:r>
                        <a:rPr lang="en-GB" sz="1600" dirty="0">
                          <a:solidFill>
                            <a:schemeClr val="tx1"/>
                          </a:solidFill>
                          <a:effectLst/>
                        </a:rPr>
                        <a:t> + SO</a:t>
                      </a:r>
                      <a:r>
                        <a:rPr lang="en-GB" sz="1600" baseline="-25000" dirty="0">
                          <a:solidFill>
                            <a:schemeClr val="tx1"/>
                          </a:solidFill>
                          <a:effectLst/>
                        </a:rPr>
                        <a:t>4</a:t>
                      </a:r>
                      <a:r>
                        <a:rPr lang="en-GB" sz="1600" baseline="30000" dirty="0">
                          <a:solidFill>
                            <a:schemeClr val="tx1"/>
                          </a:solidFill>
                          <a:effectLst/>
                        </a:rPr>
                        <a:t>2−</a:t>
                      </a:r>
                      <a:r>
                        <a:rPr lang="en-GB" sz="1600" dirty="0">
                          <a:solidFill>
                            <a:schemeClr val="tx1"/>
                          </a:solidFill>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solidFill>
                            <a:schemeClr val="tx1"/>
                          </a:solidFill>
                          <a:effectLst/>
                        </a:rPr>
                        <a:t> HCO</a:t>
                      </a:r>
                      <a:r>
                        <a:rPr lang="en-GB" sz="1600" baseline="-25000" dirty="0">
                          <a:solidFill>
                            <a:schemeClr val="tx1"/>
                          </a:solidFill>
                          <a:effectLst/>
                        </a:rPr>
                        <a:t>3</a:t>
                      </a:r>
                      <a:r>
                        <a:rPr lang="en-GB" sz="1600" baseline="30000" dirty="0">
                          <a:solidFill>
                            <a:schemeClr val="tx1"/>
                          </a:solidFill>
                          <a:effectLst/>
                        </a:rPr>
                        <a:t>−</a:t>
                      </a:r>
                      <a:r>
                        <a:rPr lang="en-GB" sz="1600" dirty="0">
                          <a:solidFill>
                            <a:schemeClr val="tx1"/>
                          </a:solidFill>
                          <a:effectLst/>
                        </a:rPr>
                        <a:t> + HS</a:t>
                      </a:r>
                      <a:r>
                        <a:rPr lang="en-GB" sz="1600" baseline="30000" dirty="0">
                          <a:solidFill>
                            <a:schemeClr val="tx1"/>
                          </a:solidFill>
                          <a:effectLst/>
                        </a:rPr>
                        <a:t>−</a:t>
                      </a:r>
                      <a:r>
                        <a:rPr lang="en-GB" sz="1600" dirty="0">
                          <a:solidFill>
                            <a:schemeClr val="tx1"/>
                          </a:solidFill>
                          <a:effectLst/>
                        </a:rPr>
                        <a:t> + H</a:t>
                      </a:r>
                      <a:r>
                        <a:rPr lang="en-GB" sz="1600" baseline="-25000" dirty="0">
                          <a:solidFill>
                            <a:schemeClr val="tx1"/>
                          </a:solidFill>
                          <a:effectLst/>
                        </a:rPr>
                        <a:t>2</a:t>
                      </a:r>
                      <a:r>
                        <a:rPr lang="en-GB" sz="1600" dirty="0">
                          <a:solidFill>
                            <a:schemeClr val="tx1"/>
                          </a:solidFill>
                          <a:effectLst/>
                        </a:rPr>
                        <a:t>O</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0.4·10</a:t>
                      </a:r>
                      <a:r>
                        <a:rPr lang="en-GB" sz="1600" baseline="30000" dirty="0">
                          <a:solidFill>
                            <a:schemeClr val="tx1"/>
                          </a:solidFill>
                          <a:effectLst/>
                        </a:rPr>
                        <a:t>-3</a:t>
                      </a:r>
                      <a:r>
                        <a:rPr lang="en-GB" sz="1600" dirty="0">
                          <a:solidFill>
                            <a:schemeClr val="tx1"/>
                          </a:solidFill>
                          <a:effectLst/>
                        </a:rPr>
                        <a:t>-0.24</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 Sufficient reserve</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Low biomass growth rate</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783707708"/>
                  </a:ext>
                </a:extLst>
              </a:tr>
            </a:tbl>
          </a:graphicData>
        </a:graphic>
      </p:graphicFrame>
      <p:sp>
        <p:nvSpPr>
          <p:cNvPr id="9" name="Title 1">
            <a:extLst>
              <a:ext uri="{FF2B5EF4-FFF2-40B4-BE49-F238E27FC236}">
                <a16:creationId xmlns:a16="http://schemas.microsoft.com/office/drawing/2014/main" id="{3F6245F9-C51C-41AD-857B-009E7942401D}"/>
              </a:ext>
            </a:extLst>
          </p:cNvPr>
          <p:cNvSpPr>
            <a:spLocks noGrp="1"/>
          </p:cNvSpPr>
          <p:nvPr>
            <p:ph type="title"/>
          </p:nvPr>
        </p:nvSpPr>
        <p:spPr>
          <a:xfrm>
            <a:off x="889958" y="0"/>
            <a:ext cx="8008088" cy="1169988"/>
          </a:xfrm>
        </p:spPr>
        <p:txBody>
          <a:bodyPr>
            <a:noAutofit/>
          </a:bodyPr>
          <a:lstStyle/>
          <a:p>
            <a:r>
              <a:rPr lang="en-US" b="1" dirty="0">
                <a:latin typeface="Candara" panose="020E0502030303020204" pitchFamily="34" charset="0"/>
                <a:ea typeface="Roboto Slab" pitchFamily="2" charset="0"/>
              </a:rPr>
              <a:t>Electron donors</a:t>
            </a:r>
            <a:endParaRPr lang="en-US" b="1" dirty="0">
              <a:solidFill>
                <a:srgbClr val="003063"/>
              </a:solidFill>
              <a:latin typeface="Candara" panose="020E0502030303020204" pitchFamily="34" charset="0"/>
            </a:endParaRPr>
          </a:p>
        </p:txBody>
      </p:sp>
    </p:spTree>
    <p:extLst>
      <p:ext uri="{BB962C8B-B14F-4D97-AF65-F5344CB8AC3E}">
        <p14:creationId xmlns:p14="http://schemas.microsoft.com/office/powerpoint/2010/main" val="5558228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A8F6EEC7-1270-BF3D-B2AE-9D9410CE3B7A}"/>
              </a:ext>
            </a:extLst>
          </p:cNvPr>
          <p:cNvGraphicFramePr>
            <a:graphicFrameLocks noGrp="1"/>
          </p:cNvGraphicFramePr>
          <p:nvPr>
            <p:extLst>
              <p:ext uri="{D42A27DB-BD31-4B8C-83A1-F6EECF244321}">
                <p14:modId xmlns:p14="http://schemas.microsoft.com/office/powerpoint/2010/main" val="526518152"/>
              </p:ext>
            </p:extLst>
          </p:nvPr>
        </p:nvGraphicFramePr>
        <p:xfrm>
          <a:off x="113580" y="2700424"/>
          <a:ext cx="11964839" cy="3799902"/>
        </p:xfrm>
        <a:graphic>
          <a:graphicData uri="http://schemas.openxmlformats.org/drawingml/2006/table">
            <a:tbl>
              <a:tblPr firstRow="1" firstCol="1" bandRow="1">
                <a:tableStyleId>{9D7B26C5-4107-4FEC-AEDC-1716B250A1EF}</a:tableStyleId>
              </a:tblPr>
              <a:tblGrid>
                <a:gridCol w="1513641">
                  <a:extLst>
                    <a:ext uri="{9D8B030D-6E8A-4147-A177-3AD203B41FA5}">
                      <a16:colId xmlns:a16="http://schemas.microsoft.com/office/drawing/2014/main" val="1467225208"/>
                    </a:ext>
                  </a:extLst>
                </a:gridCol>
                <a:gridCol w="3209914">
                  <a:extLst>
                    <a:ext uri="{9D8B030D-6E8A-4147-A177-3AD203B41FA5}">
                      <a16:colId xmlns:a16="http://schemas.microsoft.com/office/drawing/2014/main" val="1515105642"/>
                    </a:ext>
                  </a:extLst>
                </a:gridCol>
                <a:gridCol w="1938185">
                  <a:extLst>
                    <a:ext uri="{9D8B030D-6E8A-4147-A177-3AD203B41FA5}">
                      <a16:colId xmlns:a16="http://schemas.microsoft.com/office/drawing/2014/main" val="3511207652"/>
                    </a:ext>
                  </a:extLst>
                </a:gridCol>
                <a:gridCol w="5303099">
                  <a:extLst>
                    <a:ext uri="{9D8B030D-6E8A-4147-A177-3AD203B41FA5}">
                      <a16:colId xmlns:a16="http://schemas.microsoft.com/office/drawing/2014/main" val="1593051318"/>
                    </a:ext>
                  </a:extLst>
                </a:gridCol>
              </a:tblGrid>
              <a:tr h="631259">
                <a:tc>
                  <a:txBody>
                    <a:bodyPr/>
                    <a:lstStyle/>
                    <a:p>
                      <a:pPr algn="l">
                        <a:spcBef>
                          <a:spcPts val="100"/>
                        </a:spcBef>
                        <a:spcAft>
                          <a:spcPts val="100"/>
                        </a:spcAft>
                        <a:tabLst>
                          <a:tab pos="-701040" algn="l"/>
                          <a:tab pos="-457200" algn="l"/>
                        </a:tabLst>
                      </a:pPr>
                      <a:r>
                        <a:rPr lang="en-GB" sz="1600" b="1" dirty="0">
                          <a:effectLst/>
                        </a:rPr>
                        <a:t>Electron donor</a:t>
                      </a:r>
                      <a:endParaRPr lang="en-HK" sz="1600" b="1" dirty="0">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effectLst/>
                        </a:rPr>
                        <a:t>Reaction</a:t>
                      </a:r>
                      <a:endParaRPr lang="en-HK" sz="1600" b="1" dirty="0">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effectLst/>
                        </a:rPr>
                        <a:t>Sulphate reduction rate (gSO</a:t>
                      </a:r>
                      <a:r>
                        <a:rPr lang="en-GB" sz="1600" b="1" baseline="-25000" dirty="0">
                          <a:effectLst/>
                        </a:rPr>
                        <a:t>4</a:t>
                      </a:r>
                      <a:r>
                        <a:rPr lang="en-GB" sz="1600" b="1" baseline="30000" dirty="0">
                          <a:effectLst/>
                        </a:rPr>
                        <a:t>2-</a:t>
                      </a:r>
                      <a:r>
                        <a:rPr lang="en-GB" sz="1600" b="1" dirty="0">
                          <a:effectLst/>
                        </a:rPr>
                        <a:t>/</a:t>
                      </a:r>
                      <a:r>
                        <a:rPr lang="en-GB" sz="1600" b="1" dirty="0" err="1">
                          <a:effectLst/>
                        </a:rPr>
                        <a:t>L.d</a:t>
                      </a:r>
                      <a:r>
                        <a:rPr lang="en-GB" sz="1600" b="1" dirty="0">
                          <a:effectLst/>
                        </a:rPr>
                        <a:t>)</a:t>
                      </a:r>
                      <a:endParaRPr lang="en-HK" sz="1600" b="1" dirty="0">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solidFill>
                            <a:schemeClr val="tx1"/>
                          </a:solidFill>
                          <a:effectLst/>
                        </a:rPr>
                        <a:t>Advantages (+) and disadvantages (−)</a:t>
                      </a:r>
                      <a:endParaRPr lang="en-HK" sz="1600" b="1" dirty="0">
                        <a:effectLst/>
                        <a:latin typeface="Times New Roman" panose="02020603050405020304" pitchFamily="18" charset="0"/>
                        <a:ea typeface="DengXian" panose="02010600030101010101" pitchFamily="2" charset="-122"/>
                      </a:endParaRPr>
                    </a:p>
                  </a:txBody>
                  <a:tcPr marL="0" marR="0" marT="0" marB="0"/>
                </a:tc>
                <a:extLst>
                  <a:ext uri="{0D108BD9-81ED-4DB2-BD59-A6C34878D82A}">
                    <a16:rowId xmlns:a16="http://schemas.microsoft.com/office/drawing/2014/main" val="2206946850"/>
                  </a:ext>
                </a:extLst>
              </a:tr>
              <a:tr h="1141723">
                <a:tc>
                  <a:txBody>
                    <a:bodyPr/>
                    <a:lstStyle/>
                    <a:p>
                      <a:pPr algn="l">
                        <a:spcBef>
                          <a:spcPts val="100"/>
                        </a:spcBef>
                        <a:spcAft>
                          <a:spcPts val="100"/>
                        </a:spcAft>
                        <a:tabLst>
                          <a:tab pos="-701040" algn="l"/>
                          <a:tab pos="-457200" algn="l"/>
                        </a:tabLst>
                      </a:pPr>
                      <a:r>
                        <a:rPr lang="en-GB" sz="1600" b="0" dirty="0">
                          <a:solidFill>
                            <a:schemeClr val="tx1"/>
                          </a:solidFill>
                          <a:effectLst/>
                        </a:rPr>
                        <a:t>Methanol</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pt-PT" sz="1600" dirty="0">
                          <a:effectLst/>
                        </a:rPr>
                        <a:t>4CH</a:t>
                      </a:r>
                      <a:r>
                        <a:rPr lang="pt-PT" sz="1600" baseline="-25000" dirty="0">
                          <a:effectLst/>
                        </a:rPr>
                        <a:t>3</a:t>
                      </a:r>
                      <a:r>
                        <a:rPr lang="pt-PT" sz="1600" dirty="0">
                          <a:effectLst/>
                        </a:rPr>
                        <a:t>OH + 3SO</a:t>
                      </a:r>
                      <a:r>
                        <a:rPr lang="pt-PT" sz="1600" baseline="-25000" dirty="0">
                          <a:effectLst/>
                        </a:rPr>
                        <a:t>4</a:t>
                      </a:r>
                      <a:r>
                        <a:rPr lang="pt-PT" sz="1600" baseline="30000" dirty="0">
                          <a:effectLst/>
                        </a:rPr>
                        <a:t>2−</a:t>
                      </a:r>
                      <a:r>
                        <a:rPr lang="pt-PT" sz="1600" dirty="0">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effectLst/>
                        </a:rPr>
                        <a:t> 4HCO</a:t>
                      </a:r>
                      <a:r>
                        <a:rPr lang="pt-PT" sz="1600" baseline="-25000" dirty="0">
                          <a:effectLst/>
                        </a:rPr>
                        <a:t>3</a:t>
                      </a:r>
                      <a:r>
                        <a:rPr lang="pt-PT" sz="1600" baseline="30000" dirty="0">
                          <a:effectLst/>
                        </a:rPr>
                        <a:t>−</a:t>
                      </a:r>
                      <a:r>
                        <a:rPr lang="pt-PT" sz="1600" dirty="0">
                          <a:effectLst/>
                        </a:rPr>
                        <a:t> + 3HS</a:t>
                      </a:r>
                      <a:r>
                        <a:rPr lang="pt-PT" sz="1600" baseline="30000" dirty="0">
                          <a:effectLst/>
                        </a:rPr>
                        <a:t>−</a:t>
                      </a:r>
                      <a:r>
                        <a:rPr lang="pt-PT" sz="1600" dirty="0">
                          <a:effectLst/>
                        </a:rPr>
                        <a:t> + 4H</a:t>
                      </a:r>
                      <a:r>
                        <a:rPr lang="pt-PT" sz="1600" baseline="-25000" dirty="0">
                          <a:effectLst/>
                        </a:rPr>
                        <a:t>2</a:t>
                      </a:r>
                      <a:r>
                        <a:rPr lang="pt-PT" sz="1600" dirty="0">
                          <a:effectLst/>
                        </a:rPr>
                        <a:t>O + H</a:t>
                      </a:r>
                      <a:r>
                        <a:rPr lang="pt-PT" sz="1600" baseline="30000" dirty="0">
                          <a:effectLst/>
                        </a:rPr>
                        <a:t>+</a:t>
                      </a:r>
                      <a:endParaRPr lang="en-HK" sz="16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effectLst/>
                        </a:rPr>
                        <a:t>0.4-20.5</a:t>
                      </a:r>
                      <a:endParaRPr lang="en-HK" sz="16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effectLst/>
                        </a:rPr>
                        <a:t>+ Relatively low cost</a:t>
                      </a:r>
                      <a:r>
                        <a:rPr lang="en-HK" sz="1600" dirty="0">
                          <a:effectLst/>
                        </a:rPr>
                        <a:t>; </a:t>
                      </a:r>
                      <a:r>
                        <a:rPr lang="en-GB" sz="1600" dirty="0">
                          <a:effectLst/>
                        </a:rPr>
                        <a:t>Require a simple design reactor</a:t>
                      </a:r>
                      <a:r>
                        <a:rPr lang="en-HK" sz="1600" dirty="0">
                          <a:effectLst/>
                        </a:rPr>
                        <a:t>; </a:t>
                      </a:r>
                      <a:r>
                        <a:rPr lang="en-GB" sz="1600" dirty="0">
                          <a:effectLst/>
                        </a:rPr>
                        <a:t>SRB can outcompete methanogens at high temperatures (55-70°C)</a:t>
                      </a:r>
                      <a:endParaRPr lang="en-HK" sz="1600" dirty="0">
                        <a:effectLst/>
                      </a:endParaRPr>
                    </a:p>
                    <a:p>
                      <a:pPr algn="l">
                        <a:spcBef>
                          <a:spcPts val="100"/>
                        </a:spcBef>
                        <a:spcAft>
                          <a:spcPts val="100"/>
                        </a:spcAft>
                        <a:tabLst>
                          <a:tab pos="-701040" algn="l"/>
                          <a:tab pos="-457200" algn="l"/>
                        </a:tabLst>
                      </a:pPr>
                      <a:r>
                        <a:rPr lang="en-GB" sz="1600" dirty="0">
                          <a:effectLst/>
                        </a:rPr>
                        <a:t>− Methanogens dominate the community under mesophilic conditions</a:t>
                      </a:r>
                      <a:r>
                        <a:rPr lang="en-HK" sz="1600" dirty="0">
                          <a:effectLst/>
                        </a:rPr>
                        <a:t>; </a:t>
                      </a:r>
                      <a:r>
                        <a:rPr lang="en-GB" sz="1600" dirty="0">
                          <a:effectLst/>
                        </a:rPr>
                        <a:t>Only a few SRB strains can utilize methanol</a:t>
                      </a:r>
                      <a:endParaRPr lang="en-HK" sz="1600" dirty="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815244356"/>
                  </a:ext>
                </a:extLst>
              </a:tr>
              <a:tr h="974166">
                <a:tc>
                  <a:txBody>
                    <a:bodyPr/>
                    <a:lstStyle/>
                    <a:p>
                      <a:pPr algn="l">
                        <a:spcBef>
                          <a:spcPts val="100"/>
                        </a:spcBef>
                        <a:spcAft>
                          <a:spcPts val="100"/>
                        </a:spcAft>
                        <a:tabLst>
                          <a:tab pos="-701040" algn="l"/>
                          <a:tab pos="-457200" algn="l"/>
                        </a:tabLst>
                      </a:pPr>
                      <a:r>
                        <a:rPr lang="en-GB" sz="1600" b="0" dirty="0">
                          <a:solidFill>
                            <a:schemeClr val="tx1"/>
                          </a:solidFill>
                          <a:effectLst/>
                        </a:rPr>
                        <a:t>Ethanol</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pt-PT" sz="1600" dirty="0">
                          <a:effectLst/>
                        </a:rPr>
                        <a:t>C</a:t>
                      </a:r>
                      <a:r>
                        <a:rPr lang="pt-PT" sz="1600" baseline="-25000" dirty="0">
                          <a:effectLst/>
                        </a:rPr>
                        <a:t>2</a:t>
                      </a:r>
                      <a:r>
                        <a:rPr lang="pt-PT" sz="1600" dirty="0">
                          <a:effectLst/>
                        </a:rPr>
                        <a:t>H</a:t>
                      </a:r>
                      <a:r>
                        <a:rPr lang="pt-PT" sz="1600" baseline="-25000" dirty="0">
                          <a:effectLst/>
                        </a:rPr>
                        <a:t>5</a:t>
                      </a:r>
                      <a:r>
                        <a:rPr lang="pt-PT" sz="1600" dirty="0">
                          <a:effectLst/>
                        </a:rPr>
                        <a:t>OH + 0.5SO</a:t>
                      </a:r>
                      <a:r>
                        <a:rPr lang="pt-PT" sz="1600" baseline="-25000" dirty="0">
                          <a:effectLst/>
                        </a:rPr>
                        <a:t>4</a:t>
                      </a:r>
                      <a:r>
                        <a:rPr lang="pt-PT" sz="1600" baseline="30000" dirty="0">
                          <a:effectLst/>
                        </a:rPr>
                        <a:t>2−</a:t>
                      </a:r>
                      <a:r>
                        <a:rPr lang="pt-PT" sz="1600" dirty="0">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effectLst/>
                        </a:rPr>
                        <a:t> CH</a:t>
                      </a:r>
                      <a:r>
                        <a:rPr lang="pt-PT" sz="1600" baseline="-25000" dirty="0">
                          <a:effectLst/>
                        </a:rPr>
                        <a:t>3</a:t>
                      </a:r>
                      <a:r>
                        <a:rPr lang="pt-PT" sz="1600" dirty="0">
                          <a:effectLst/>
                        </a:rPr>
                        <a:t>COO</a:t>
                      </a:r>
                      <a:r>
                        <a:rPr lang="pt-PT" sz="1600" baseline="30000" dirty="0">
                          <a:effectLst/>
                        </a:rPr>
                        <a:t>−</a:t>
                      </a:r>
                      <a:r>
                        <a:rPr lang="pt-PT" sz="1600" dirty="0">
                          <a:effectLst/>
                        </a:rPr>
                        <a:t> + 0.5HS</a:t>
                      </a:r>
                      <a:r>
                        <a:rPr lang="pt-PT" sz="1600" baseline="30000" dirty="0">
                          <a:effectLst/>
                        </a:rPr>
                        <a:t>−</a:t>
                      </a:r>
                      <a:r>
                        <a:rPr lang="pt-PT" sz="1600" dirty="0">
                          <a:effectLst/>
                        </a:rPr>
                        <a:t> + 0.5H</a:t>
                      </a:r>
                      <a:r>
                        <a:rPr lang="pt-PT" sz="1600" baseline="30000" dirty="0">
                          <a:effectLst/>
                        </a:rPr>
                        <a:t>+</a:t>
                      </a:r>
                      <a:r>
                        <a:rPr lang="pt-PT" sz="1600" dirty="0">
                          <a:effectLst/>
                        </a:rPr>
                        <a:t> + H</a:t>
                      </a:r>
                      <a:r>
                        <a:rPr lang="pt-PT" sz="1600" baseline="-25000" dirty="0">
                          <a:effectLst/>
                        </a:rPr>
                        <a:t>2</a:t>
                      </a:r>
                      <a:r>
                        <a:rPr lang="pt-PT" sz="1600" dirty="0">
                          <a:effectLst/>
                        </a:rPr>
                        <a:t>O </a:t>
                      </a:r>
                      <a:endParaRPr lang="en-HK" sz="1600" dirty="0">
                        <a:effectLst/>
                      </a:endParaRPr>
                    </a:p>
                    <a:p>
                      <a:pPr algn="l">
                        <a:spcBef>
                          <a:spcPts val="100"/>
                        </a:spcBef>
                        <a:spcAft>
                          <a:spcPts val="100"/>
                        </a:spcAft>
                        <a:tabLst>
                          <a:tab pos="-701040" algn="l"/>
                          <a:tab pos="-457200" algn="l"/>
                        </a:tabLst>
                      </a:pPr>
                      <a:r>
                        <a:rPr lang="pt-PT" sz="1600" dirty="0">
                          <a:effectLst/>
                        </a:rPr>
                        <a:t>CH</a:t>
                      </a:r>
                      <a:r>
                        <a:rPr lang="pt-PT" sz="1600" baseline="-25000" dirty="0">
                          <a:effectLst/>
                        </a:rPr>
                        <a:t>3</a:t>
                      </a:r>
                      <a:r>
                        <a:rPr lang="pt-PT" sz="1600" dirty="0">
                          <a:effectLst/>
                        </a:rPr>
                        <a:t>COO</a:t>
                      </a:r>
                      <a:r>
                        <a:rPr lang="pt-PT" sz="1600" baseline="30000" dirty="0">
                          <a:effectLst/>
                        </a:rPr>
                        <a:t>−</a:t>
                      </a:r>
                      <a:r>
                        <a:rPr lang="pt-PT" sz="1600" dirty="0">
                          <a:effectLst/>
                        </a:rPr>
                        <a:t> + SO</a:t>
                      </a:r>
                      <a:r>
                        <a:rPr lang="pt-PT" sz="1600" baseline="-25000" dirty="0">
                          <a:effectLst/>
                        </a:rPr>
                        <a:t>4</a:t>
                      </a:r>
                      <a:r>
                        <a:rPr lang="pt-PT" sz="1600" baseline="30000" dirty="0">
                          <a:effectLst/>
                        </a:rPr>
                        <a:t>2−</a:t>
                      </a:r>
                      <a:r>
                        <a:rPr lang="pt-PT" sz="1600" dirty="0">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effectLst/>
                        </a:rPr>
                        <a:t> 2HCO</a:t>
                      </a:r>
                      <a:r>
                        <a:rPr lang="pt-PT" sz="1600" baseline="-25000" dirty="0">
                          <a:effectLst/>
                        </a:rPr>
                        <a:t>3</a:t>
                      </a:r>
                      <a:r>
                        <a:rPr lang="pt-PT" sz="1600" baseline="30000" dirty="0">
                          <a:effectLst/>
                        </a:rPr>
                        <a:t>−</a:t>
                      </a:r>
                      <a:r>
                        <a:rPr lang="pt-PT" sz="1600" dirty="0">
                          <a:effectLst/>
                        </a:rPr>
                        <a:t> + HS</a:t>
                      </a:r>
                      <a:r>
                        <a:rPr lang="pt-PT" sz="1600" baseline="30000" dirty="0">
                          <a:effectLst/>
                        </a:rPr>
                        <a:t>−</a:t>
                      </a:r>
                      <a:endParaRPr lang="en-HK" sz="1600" dirty="0">
                        <a:effectLst/>
                      </a:endParaRPr>
                    </a:p>
                    <a:p>
                      <a:pPr algn="l">
                        <a:spcBef>
                          <a:spcPts val="100"/>
                        </a:spcBef>
                        <a:spcAft>
                          <a:spcPts val="100"/>
                        </a:spcAft>
                        <a:tabLst>
                          <a:tab pos="-701040" algn="l"/>
                          <a:tab pos="-457200" algn="l"/>
                        </a:tabLst>
                      </a:pPr>
                      <a:r>
                        <a:rPr lang="pt-PT" sz="1600" dirty="0">
                          <a:effectLst/>
                        </a:rPr>
                        <a:t>4H</a:t>
                      </a:r>
                      <a:r>
                        <a:rPr lang="pt-PT" sz="1600" baseline="-25000" dirty="0">
                          <a:effectLst/>
                        </a:rPr>
                        <a:t>2</a:t>
                      </a:r>
                      <a:r>
                        <a:rPr lang="pt-PT" sz="1600" dirty="0">
                          <a:effectLst/>
                        </a:rPr>
                        <a:t> + SO</a:t>
                      </a:r>
                      <a:r>
                        <a:rPr lang="pt-PT" sz="1600" baseline="-25000" dirty="0">
                          <a:effectLst/>
                        </a:rPr>
                        <a:t>4</a:t>
                      </a:r>
                      <a:r>
                        <a:rPr lang="pt-PT" sz="1600" baseline="30000" dirty="0">
                          <a:effectLst/>
                        </a:rPr>
                        <a:t>2−</a:t>
                      </a:r>
                      <a:r>
                        <a:rPr lang="pt-PT" sz="1600" dirty="0">
                          <a:effectLst/>
                        </a:rPr>
                        <a:t> + H</a:t>
                      </a:r>
                      <a:r>
                        <a:rPr lang="pt-PT" sz="1600" baseline="30000" dirty="0">
                          <a:effectLst/>
                        </a:rPr>
                        <a:t>+</a:t>
                      </a:r>
                      <a:r>
                        <a:rPr lang="pt-PT" sz="1600" dirty="0">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effectLst/>
                        </a:rPr>
                        <a:t> HS</a:t>
                      </a:r>
                      <a:r>
                        <a:rPr lang="pt-PT" sz="1600" baseline="30000" dirty="0">
                          <a:effectLst/>
                        </a:rPr>
                        <a:t>−</a:t>
                      </a:r>
                      <a:r>
                        <a:rPr lang="pt-PT" sz="1600" dirty="0">
                          <a:effectLst/>
                        </a:rPr>
                        <a:t> + 4H</a:t>
                      </a:r>
                      <a:r>
                        <a:rPr lang="pt-PT" sz="1600" baseline="-25000" dirty="0">
                          <a:effectLst/>
                        </a:rPr>
                        <a:t>2</a:t>
                      </a:r>
                      <a:r>
                        <a:rPr lang="pt-PT" sz="1600" dirty="0">
                          <a:effectLst/>
                        </a:rPr>
                        <a:t>O.</a:t>
                      </a:r>
                      <a:endParaRPr lang="en-HK" sz="16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effectLst/>
                        </a:rPr>
                        <a:t>0.45-21.00</a:t>
                      </a:r>
                      <a:endParaRPr lang="en-HK" sz="16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effectLst/>
                        </a:rPr>
                        <a:t>+ Relatively cheap reagent</a:t>
                      </a:r>
                      <a:r>
                        <a:rPr lang="en-HK" sz="1600" dirty="0">
                          <a:effectLst/>
                        </a:rPr>
                        <a:t>; </a:t>
                      </a:r>
                      <a:r>
                        <a:rPr lang="en-GB" sz="1600" dirty="0">
                          <a:effectLst/>
                        </a:rPr>
                        <a:t>Easily converted by SRB</a:t>
                      </a:r>
                      <a:endParaRPr lang="en-HK" sz="1600" dirty="0">
                        <a:effectLst/>
                      </a:endParaRPr>
                    </a:p>
                    <a:p>
                      <a:pPr algn="l">
                        <a:spcBef>
                          <a:spcPts val="100"/>
                        </a:spcBef>
                        <a:spcAft>
                          <a:spcPts val="100"/>
                        </a:spcAft>
                        <a:tabLst>
                          <a:tab pos="-701040" algn="l"/>
                          <a:tab pos="-457200" algn="l"/>
                        </a:tabLst>
                      </a:pPr>
                      <a:r>
                        <a:rPr lang="en-GB" sz="1600" dirty="0">
                          <a:effectLst/>
                        </a:rPr>
                        <a:t>− Low biomass yield</a:t>
                      </a:r>
                      <a:r>
                        <a:rPr lang="en-HK" sz="1600" dirty="0">
                          <a:effectLst/>
                        </a:rPr>
                        <a:t>; </a:t>
                      </a:r>
                      <a:r>
                        <a:rPr lang="en-GB" sz="1600" dirty="0">
                          <a:effectLst/>
                        </a:rPr>
                        <a:t>Incomplete oxidation to CH</a:t>
                      </a:r>
                      <a:r>
                        <a:rPr lang="en-GB" sz="1600" baseline="-25000" dirty="0">
                          <a:effectLst/>
                        </a:rPr>
                        <a:t>3</a:t>
                      </a:r>
                      <a:r>
                        <a:rPr lang="en-GB" sz="1600" dirty="0">
                          <a:effectLst/>
                        </a:rPr>
                        <a:t>COO</a:t>
                      </a:r>
                      <a:r>
                        <a:rPr lang="en-GB" sz="1600" baseline="30000" dirty="0">
                          <a:effectLst/>
                        </a:rPr>
                        <a:t>-</a:t>
                      </a:r>
                      <a:r>
                        <a:rPr lang="en-GB" sz="1600" dirty="0">
                          <a:effectLst/>
                        </a:rPr>
                        <a:t> leading to high effluent COD concentration</a:t>
                      </a:r>
                      <a:endParaRPr lang="en-HK" sz="1600" dirty="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2493748713"/>
                  </a:ext>
                </a:extLst>
              </a:tr>
              <a:tr h="954683">
                <a:tc>
                  <a:txBody>
                    <a:bodyPr/>
                    <a:lstStyle/>
                    <a:p>
                      <a:pPr algn="l">
                        <a:spcBef>
                          <a:spcPts val="100"/>
                        </a:spcBef>
                        <a:spcAft>
                          <a:spcPts val="100"/>
                        </a:spcAft>
                        <a:tabLst>
                          <a:tab pos="-701040" algn="l"/>
                          <a:tab pos="-457200" algn="l"/>
                        </a:tabLst>
                      </a:pPr>
                      <a:r>
                        <a:rPr lang="en-GB" sz="1600" b="0" dirty="0" err="1">
                          <a:solidFill>
                            <a:schemeClr val="tx1"/>
                          </a:solidFill>
                          <a:effectLst/>
                        </a:rPr>
                        <a:t>Formate</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rgbClr val="000000"/>
                          </a:solidFill>
                          <a:effectLst/>
                        </a:rPr>
                        <a:t>SO</a:t>
                      </a:r>
                      <a:r>
                        <a:rPr lang="en-GB" sz="1600" baseline="-25000" dirty="0">
                          <a:solidFill>
                            <a:srgbClr val="000000"/>
                          </a:solidFill>
                          <a:effectLst/>
                        </a:rPr>
                        <a:t>4</a:t>
                      </a:r>
                      <a:r>
                        <a:rPr lang="en-GB" sz="1600" baseline="30000" dirty="0">
                          <a:solidFill>
                            <a:srgbClr val="000000"/>
                          </a:solidFill>
                          <a:effectLst/>
                        </a:rPr>
                        <a:t>2−</a:t>
                      </a:r>
                      <a:r>
                        <a:rPr lang="en-GB" sz="1600" dirty="0">
                          <a:solidFill>
                            <a:srgbClr val="000000"/>
                          </a:solidFill>
                          <a:effectLst/>
                        </a:rPr>
                        <a:t> + 4HCOO</a:t>
                      </a:r>
                      <a:r>
                        <a:rPr lang="en-GB" sz="1600" baseline="30000" dirty="0">
                          <a:solidFill>
                            <a:srgbClr val="000000"/>
                          </a:solidFill>
                          <a:effectLst/>
                        </a:rPr>
                        <a:t>−</a:t>
                      </a:r>
                      <a:r>
                        <a:rPr lang="en-GB" sz="1600" dirty="0">
                          <a:solidFill>
                            <a:srgbClr val="000000"/>
                          </a:solidFill>
                          <a:effectLst/>
                        </a:rPr>
                        <a:t> + H</a:t>
                      </a:r>
                      <a:r>
                        <a:rPr lang="en-GB" sz="1600" baseline="30000" dirty="0">
                          <a:solidFill>
                            <a:srgbClr val="000000"/>
                          </a:solidFill>
                          <a:effectLst/>
                        </a:rPr>
                        <a:t>+</a:t>
                      </a:r>
                      <a:r>
                        <a:rPr lang="en-GB" sz="1600" dirty="0">
                          <a:solidFill>
                            <a:srgbClr val="000000"/>
                          </a:solidFill>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solidFill>
                            <a:srgbClr val="000000"/>
                          </a:solidFill>
                          <a:effectLst/>
                        </a:rPr>
                        <a:t> HS</a:t>
                      </a:r>
                      <a:r>
                        <a:rPr lang="en-GB" sz="1600" baseline="30000" dirty="0">
                          <a:solidFill>
                            <a:srgbClr val="000000"/>
                          </a:solidFill>
                          <a:effectLst/>
                        </a:rPr>
                        <a:t>−</a:t>
                      </a:r>
                      <a:r>
                        <a:rPr lang="en-GB" sz="1600" dirty="0">
                          <a:solidFill>
                            <a:srgbClr val="000000"/>
                          </a:solidFill>
                          <a:effectLst/>
                        </a:rPr>
                        <a:t> + 4HCO</a:t>
                      </a:r>
                      <a:r>
                        <a:rPr lang="en-GB" sz="1600" baseline="30000" dirty="0">
                          <a:solidFill>
                            <a:srgbClr val="000000"/>
                          </a:solidFill>
                          <a:effectLst/>
                        </a:rPr>
                        <a:t>−</a:t>
                      </a:r>
                      <a:endParaRPr lang="en-HK" sz="16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rgbClr val="000000"/>
                          </a:solidFill>
                          <a:effectLst/>
                        </a:rPr>
                        <a:t>≤29</a:t>
                      </a:r>
                      <a:endParaRPr lang="en-HK" sz="16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rgbClr val="000000"/>
                          </a:solidFill>
                          <a:effectLst/>
                        </a:rPr>
                        <a:t>+ Produce less CH</a:t>
                      </a:r>
                      <a:r>
                        <a:rPr lang="en-GB" sz="1600" baseline="-25000" dirty="0">
                          <a:solidFill>
                            <a:srgbClr val="000000"/>
                          </a:solidFill>
                          <a:effectLst/>
                        </a:rPr>
                        <a:t>3</a:t>
                      </a:r>
                      <a:r>
                        <a:rPr lang="en-GB" sz="1600" dirty="0">
                          <a:solidFill>
                            <a:srgbClr val="000000"/>
                          </a:solidFill>
                          <a:effectLst/>
                        </a:rPr>
                        <a:t>COO</a:t>
                      </a:r>
                      <a:r>
                        <a:rPr lang="en-GB" sz="1600" baseline="30000" dirty="0">
                          <a:solidFill>
                            <a:srgbClr val="000000"/>
                          </a:solidFill>
                          <a:effectLst/>
                        </a:rPr>
                        <a:t>-</a:t>
                      </a:r>
                      <a:r>
                        <a:rPr lang="en-GB" sz="1600" dirty="0">
                          <a:solidFill>
                            <a:srgbClr val="000000"/>
                          </a:solidFill>
                          <a:effectLst/>
                        </a:rPr>
                        <a:t> during </a:t>
                      </a:r>
                      <a:r>
                        <a:rPr lang="en-GB" sz="1600" dirty="0" err="1">
                          <a:solidFill>
                            <a:srgbClr val="000000"/>
                          </a:solidFill>
                          <a:effectLst/>
                        </a:rPr>
                        <a:t>formate</a:t>
                      </a:r>
                      <a:r>
                        <a:rPr lang="en-GB" sz="1600" dirty="0">
                          <a:solidFill>
                            <a:srgbClr val="000000"/>
                          </a:solidFill>
                          <a:effectLst/>
                        </a:rPr>
                        <a:t> utilization</a:t>
                      </a:r>
                      <a:r>
                        <a:rPr lang="en-HK" sz="1600" dirty="0">
                          <a:solidFill>
                            <a:schemeClr val="tx1"/>
                          </a:solidFill>
                          <a:effectLst/>
                        </a:rPr>
                        <a:t>; </a:t>
                      </a:r>
                      <a:r>
                        <a:rPr lang="en-GB" sz="1600" dirty="0">
                          <a:solidFill>
                            <a:srgbClr val="000000"/>
                          </a:solidFill>
                          <a:effectLst/>
                        </a:rPr>
                        <a:t>Many SRB capable of growing on H</a:t>
                      </a:r>
                      <a:r>
                        <a:rPr lang="en-GB" sz="1600" baseline="-25000" dirty="0">
                          <a:solidFill>
                            <a:srgbClr val="000000"/>
                          </a:solidFill>
                          <a:effectLst/>
                        </a:rPr>
                        <a:t>2</a:t>
                      </a:r>
                      <a:r>
                        <a:rPr lang="en-GB" sz="1600" dirty="0">
                          <a:solidFill>
                            <a:srgbClr val="000000"/>
                          </a:solidFill>
                          <a:effectLst/>
                        </a:rPr>
                        <a:t> can also grow on </a:t>
                      </a:r>
                      <a:r>
                        <a:rPr lang="en-GB" sz="1600" dirty="0" err="1">
                          <a:solidFill>
                            <a:srgbClr val="000000"/>
                          </a:solidFill>
                          <a:effectLst/>
                        </a:rPr>
                        <a:t>formate</a:t>
                      </a:r>
                      <a:r>
                        <a:rPr lang="en-GB" sz="1600" dirty="0">
                          <a:solidFill>
                            <a:srgbClr val="000000"/>
                          </a:solidFill>
                          <a:effectLst/>
                        </a:rPr>
                        <a:t> as a sole energy source</a:t>
                      </a:r>
                      <a:r>
                        <a:rPr lang="en-HK" sz="1600" dirty="0">
                          <a:solidFill>
                            <a:schemeClr val="tx1"/>
                          </a:solidFill>
                          <a:effectLst/>
                        </a:rPr>
                        <a:t>; </a:t>
                      </a:r>
                      <a:r>
                        <a:rPr lang="en-GB" sz="1600" dirty="0">
                          <a:solidFill>
                            <a:srgbClr val="000000"/>
                          </a:solidFill>
                          <a:effectLst/>
                        </a:rPr>
                        <a:t>A safe alternative for H</a:t>
                      </a:r>
                      <a:r>
                        <a:rPr lang="en-GB" sz="1600" baseline="-25000" dirty="0">
                          <a:solidFill>
                            <a:srgbClr val="000000"/>
                          </a:solidFill>
                          <a:effectLst/>
                        </a:rPr>
                        <a:t>2</a:t>
                      </a:r>
                      <a:endParaRPr lang="en-HK" sz="1600" dirty="0">
                        <a:effectLst/>
                      </a:endParaRPr>
                    </a:p>
                    <a:p>
                      <a:pPr algn="l">
                        <a:spcBef>
                          <a:spcPts val="100"/>
                        </a:spcBef>
                        <a:spcAft>
                          <a:spcPts val="100"/>
                        </a:spcAft>
                        <a:tabLst>
                          <a:tab pos="-701040" algn="l"/>
                          <a:tab pos="-457200" algn="l"/>
                        </a:tabLst>
                      </a:pPr>
                      <a:r>
                        <a:rPr lang="en-GB" sz="1600" dirty="0">
                          <a:solidFill>
                            <a:srgbClr val="000000"/>
                          </a:solidFill>
                          <a:effectLst/>
                        </a:rPr>
                        <a:t>– Methanogens outcompete SRB at 65-75</a:t>
                      </a:r>
                      <a:r>
                        <a:rPr lang="en-GB" sz="1600" baseline="30000" dirty="0">
                          <a:solidFill>
                            <a:srgbClr val="000000"/>
                          </a:solidFill>
                          <a:effectLst/>
                        </a:rPr>
                        <a:t>o</a:t>
                      </a:r>
                      <a:r>
                        <a:rPr lang="en-GB" sz="1600" dirty="0">
                          <a:solidFill>
                            <a:srgbClr val="000000"/>
                          </a:solidFill>
                          <a:effectLst/>
                        </a:rPr>
                        <a:t>C</a:t>
                      </a:r>
                      <a:endParaRPr lang="en-HK" sz="1600" dirty="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4194933300"/>
                  </a:ext>
                </a:extLst>
              </a:tr>
            </a:tbl>
          </a:graphicData>
        </a:graphic>
      </p:graphicFrame>
      <p:sp>
        <p:nvSpPr>
          <p:cNvPr id="6" name="Title 1">
            <a:extLst>
              <a:ext uri="{FF2B5EF4-FFF2-40B4-BE49-F238E27FC236}">
                <a16:creationId xmlns:a16="http://schemas.microsoft.com/office/drawing/2014/main" id="{3C10EC3A-3F2D-4DFE-A494-6CFA5BB2766B}"/>
              </a:ext>
            </a:extLst>
          </p:cNvPr>
          <p:cNvSpPr>
            <a:spLocks noGrp="1"/>
          </p:cNvSpPr>
          <p:nvPr>
            <p:ph type="title"/>
          </p:nvPr>
        </p:nvSpPr>
        <p:spPr>
          <a:xfrm>
            <a:off x="889958" y="0"/>
            <a:ext cx="8008088" cy="1169988"/>
          </a:xfrm>
        </p:spPr>
        <p:txBody>
          <a:bodyPr>
            <a:noAutofit/>
          </a:bodyPr>
          <a:lstStyle/>
          <a:p>
            <a:r>
              <a:rPr lang="en-US" b="1" dirty="0">
                <a:latin typeface="Candara" panose="020E0502030303020204" pitchFamily="34" charset="0"/>
                <a:ea typeface="Roboto Slab" pitchFamily="2" charset="0"/>
              </a:rPr>
              <a:t>Electron donors</a:t>
            </a:r>
            <a:endParaRPr lang="en-US" b="1" dirty="0">
              <a:solidFill>
                <a:srgbClr val="003063"/>
              </a:solidFill>
              <a:latin typeface="Candara" panose="020E0502030303020204" pitchFamily="34" charset="0"/>
            </a:endParaRPr>
          </a:p>
        </p:txBody>
      </p:sp>
    </p:spTree>
    <p:extLst>
      <p:ext uri="{BB962C8B-B14F-4D97-AF65-F5344CB8AC3E}">
        <p14:creationId xmlns:p14="http://schemas.microsoft.com/office/powerpoint/2010/main" val="25670421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A8F6EEC7-1270-BF3D-B2AE-9D9410CE3B7A}"/>
              </a:ext>
            </a:extLst>
          </p:cNvPr>
          <p:cNvGraphicFramePr>
            <a:graphicFrameLocks noGrp="1"/>
          </p:cNvGraphicFramePr>
          <p:nvPr>
            <p:extLst>
              <p:ext uri="{D42A27DB-BD31-4B8C-83A1-F6EECF244321}">
                <p14:modId xmlns:p14="http://schemas.microsoft.com/office/powerpoint/2010/main" val="170970385"/>
              </p:ext>
            </p:extLst>
          </p:nvPr>
        </p:nvGraphicFramePr>
        <p:xfrm>
          <a:off x="113580" y="3519933"/>
          <a:ext cx="11964839" cy="2959974"/>
        </p:xfrm>
        <a:graphic>
          <a:graphicData uri="http://schemas.openxmlformats.org/drawingml/2006/table">
            <a:tbl>
              <a:tblPr firstRow="1" firstCol="1" bandRow="1">
                <a:tableStyleId>{9D7B26C5-4107-4FEC-AEDC-1716B250A1EF}</a:tableStyleId>
              </a:tblPr>
              <a:tblGrid>
                <a:gridCol w="1513641">
                  <a:extLst>
                    <a:ext uri="{9D8B030D-6E8A-4147-A177-3AD203B41FA5}">
                      <a16:colId xmlns:a16="http://schemas.microsoft.com/office/drawing/2014/main" val="1467225208"/>
                    </a:ext>
                  </a:extLst>
                </a:gridCol>
                <a:gridCol w="3209914">
                  <a:extLst>
                    <a:ext uri="{9D8B030D-6E8A-4147-A177-3AD203B41FA5}">
                      <a16:colId xmlns:a16="http://schemas.microsoft.com/office/drawing/2014/main" val="1515105642"/>
                    </a:ext>
                  </a:extLst>
                </a:gridCol>
                <a:gridCol w="1938185">
                  <a:extLst>
                    <a:ext uri="{9D8B030D-6E8A-4147-A177-3AD203B41FA5}">
                      <a16:colId xmlns:a16="http://schemas.microsoft.com/office/drawing/2014/main" val="3511207652"/>
                    </a:ext>
                  </a:extLst>
                </a:gridCol>
                <a:gridCol w="5303099">
                  <a:extLst>
                    <a:ext uri="{9D8B030D-6E8A-4147-A177-3AD203B41FA5}">
                      <a16:colId xmlns:a16="http://schemas.microsoft.com/office/drawing/2014/main" val="1593051318"/>
                    </a:ext>
                  </a:extLst>
                </a:gridCol>
              </a:tblGrid>
              <a:tr h="631259">
                <a:tc>
                  <a:txBody>
                    <a:bodyPr/>
                    <a:lstStyle/>
                    <a:p>
                      <a:pPr algn="l">
                        <a:spcBef>
                          <a:spcPts val="100"/>
                        </a:spcBef>
                        <a:spcAft>
                          <a:spcPts val="100"/>
                        </a:spcAft>
                        <a:tabLst>
                          <a:tab pos="-701040" algn="l"/>
                          <a:tab pos="-457200" algn="l"/>
                        </a:tabLst>
                      </a:pPr>
                      <a:r>
                        <a:rPr lang="en-GB" sz="1600" b="1" dirty="0">
                          <a:effectLst/>
                        </a:rPr>
                        <a:t>Electron donor</a:t>
                      </a:r>
                      <a:endParaRPr lang="en-HK" sz="1600" b="1" dirty="0">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effectLst/>
                        </a:rPr>
                        <a:t>Reaction</a:t>
                      </a:r>
                      <a:endParaRPr lang="en-HK" sz="1600" b="1" dirty="0">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effectLst/>
                        </a:rPr>
                        <a:t>Sulphate reduction rate (gSO</a:t>
                      </a:r>
                      <a:r>
                        <a:rPr lang="en-GB" sz="1600" b="1" baseline="-25000" dirty="0">
                          <a:effectLst/>
                        </a:rPr>
                        <a:t>4</a:t>
                      </a:r>
                      <a:r>
                        <a:rPr lang="en-GB" sz="1600" b="1" baseline="30000" dirty="0">
                          <a:effectLst/>
                        </a:rPr>
                        <a:t>2-</a:t>
                      </a:r>
                      <a:r>
                        <a:rPr lang="en-GB" sz="1600" b="1" dirty="0">
                          <a:effectLst/>
                        </a:rPr>
                        <a:t>/</a:t>
                      </a:r>
                      <a:r>
                        <a:rPr lang="en-GB" sz="1600" b="1" dirty="0" err="1">
                          <a:effectLst/>
                        </a:rPr>
                        <a:t>L.d</a:t>
                      </a:r>
                      <a:r>
                        <a:rPr lang="en-GB" sz="1600" b="1" dirty="0">
                          <a:effectLst/>
                        </a:rPr>
                        <a:t>)</a:t>
                      </a:r>
                      <a:endParaRPr lang="en-HK" sz="1600" b="1" dirty="0">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solidFill>
                            <a:schemeClr val="tx1"/>
                          </a:solidFill>
                          <a:effectLst/>
                        </a:rPr>
                        <a:t>Advantages (+) and disadvantages (−)</a:t>
                      </a:r>
                      <a:endParaRPr lang="en-HK" sz="1600" b="1" dirty="0">
                        <a:effectLst/>
                        <a:latin typeface="Times New Roman" panose="02020603050405020304" pitchFamily="18" charset="0"/>
                        <a:ea typeface="DengXian" panose="02010600030101010101" pitchFamily="2" charset="-122"/>
                      </a:endParaRPr>
                    </a:p>
                  </a:txBody>
                  <a:tcPr marL="0" marR="0" marT="0" marB="0"/>
                </a:tc>
                <a:extLst>
                  <a:ext uri="{0D108BD9-81ED-4DB2-BD59-A6C34878D82A}">
                    <a16:rowId xmlns:a16="http://schemas.microsoft.com/office/drawing/2014/main" val="2206946850"/>
                  </a:ext>
                </a:extLst>
              </a:tr>
              <a:tr h="748160">
                <a:tc>
                  <a:txBody>
                    <a:bodyPr/>
                    <a:lstStyle/>
                    <a:p>
                      <a:pPr algn="l">
                        <a:spcBef>
                          <a:spcPts val="100"/>
                        </a:spcBef>
                        <a:spcAft>
                          <a:spcPts val="100"/>
                        </a:spcAft>
                        <a:tabLst>
                          <a:tab pos="-701040" algn="l"/>
                          <a:tab pos="-457200" algn="l"/>
                        </a:tabLst>
                      </a:pPr>
                      <a:r>
                        <a:rPr lang="en-GB" sz="1600" b="0" dirty="0">
                          <a:solidFill>
                            <a:schemeClr val="tx1"/>
                          </a:solidFill>
                          <a:effectLst/>
                        </a:rPr>
                        <a:t>Acetate</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effectLst/>
                        </a:rPr>
                        <a:t>CH</a:t>
                      </a:r>
                      <a:r>
                        <a:rPr lang="en-GB" sz="1600" baseline="-25000" dirty="0">
                          <a:effectLst/>
                        </a:rPr>
                        <a:t>3</a:t>
                      </a:r>
                      <a:r>
                        <a:rPr lang="en-GB" sz="1600" dirty="0">
                          <a:effectLst/>
                        </a:rPr>
                        <a:t>COO</a:t>
                      </a:r>
                      <a:r>
                        <a:rPr lang="en-GB" sz="1600" baseline="30000" dirty="0">
                          <a:effectLst/>
                        </a:rPr>
                        <a:t>−</a:t>
                      </a:r>
                      <a:r>
                        <a:rPr lang="en-GB" sz="1600" dirty="0">
                          <a:effectLst/>
                        </a:rPr>
                        <a:t> + SO</a:t>
                      </a:r>
                      <a:r>
                        <a:rPr lang="en-GB" sz="1600" baseline="-25000" dirty="0">
                          <a:effectLst/>
                        </a:rPr>
                        <a:t>4</a:t>
                      </a:r>
                      <a:r>
                        <a:rPr lang="en-GB" sz="1600" baseline="30000" dirty="0">
                          <a:effectLst/>
                        </a:rPr>
                        <a:t>2−</a:t>
                      </a:r>
                      <a:r>
                        <a:rPr lang="en-GB" sz="1600" dirty="0">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effectLst/>
                        </a:rPr>
                        <a:t> HS</a:t>
                      </a:r>
                      <a:r>
                        <a:rPr lang="en-GB" sz="1600" baseline="30000" dirty="0">
                          <a:effectLst/>
                        </a:rPr>
                        <a:t>−</a:t>
                      </a:r>
                      <a:r>
                        <a:rPr lang="en-GB" sz="1600" dirty="0">
                          <a:effectLst/>
                        </a:rPr>
                        <a:t> + 2HCO</a:t>
                      </a:r>
                      <a:r>
                        <a:rPr lang="en-GB" sz="1600" baseline="-25000" dirty="0">
                          <a:effectLst/>
                        </a:rPr>
                        <a:t>3</a:t>
                      </a:r>
                      <a:r>
                        <a:rPr lang="en-GB" sz="1600" baseline="30000" dirty="0">
                          <a:effectLst/>
                        </a:rPr>
                        <a:t>−</a:t>
                      </a:r>
                      <a:endParaRPr lang="en-HK" sz="16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effectLst/>
                        </a:rPr>
                        <a:t>≤65</a:t>
                      </a:r>
                      <a:endParaRPr lang="en-HK" sz="16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effectLst/>
                        </a:rPr>
                        <a:t>– Methanogens can outcompete SRB for CH</a:t>
                      </a:r>
                      <a:r>
                        <a:rPr lang="en-GB" sz="1600" baseline="-25000" dirty="0">
                          <a:effectLst/>
                        </a:rPr>
                        <a:t>3</a:t>
                      </a:r>
                      <a:r>
                        <a:rPr lang="en-GB" sz="1600" dirty="0">
                          <a:effectLst/>
                        </a:rPr>
                        <a:t>COO</a:t>
                      </a:r>
                      <a:r>
                        <a:rPr lang="en-GB" sz="1600" baseline="30000" dirty="0">
                          <a:effectLst/>
                        </a:rPr>
                        <a:t>-</a:t>
                      </a:r>
                      <a:r>
                        <a:rPr lang="en-HK" sz="1600" baseline="0" dirty="0">
                          <a:effectLst/>
                        </a:rPr>
                        <a:t>;</a:t>
                      </a:r>
                      <a:r>
                        <a:rPr lang="en-HK" sz="1600" baseline="30000" dirty="0">
                          <a:effectLst/>
                        </a:rPr>
                        <a:t> </a:t>
                      </a:r>
                      <a:r>
                        <a:rPr lang="en-GB" sz="1600" dirty="0">
                          <a:effectLst/>
                        </a:rPr>
                        <a:t>Only a few SRB can oxidize CH</a:t>
                      </a:r>
                      <a:r>
                        <a:rPr lang="en-GB" sz="1600" baseline="-25000" dirty="0">
                          <a:effectLst/>
                        </a:rPr>
                        <a:t>3</a:t>
                      </a:r>
                      <a:r>
                        <a:rPr lang="en-GB" sz="1600" dirty="0">
                          <a:effectLst/>
                        </a:rPr>
                        <a:t>COO</a:t>
                      </a:r>
                      <a:r>
                        <a:rPr lang="en-GB" sz="1600" baseline="30000" dirty="0">
                          <a:effectLst/>
                        </a:rPr>
                        <a:t>-</a:t>
                      </a:r>
                      <a:r>
                        <a:rPr lang="en-HK" sz="1600" baseline="0" dirty="0">
                          <a:effectLst/>
                        </a:rPr>
                        <a:t>;</a:t>
                      </a:r>
                      <a:r>
                        <a:rPr lang="en-HK" sz="1600" baseline="30000" dirty="0">
                          <a:effectLst/>
                        </a:rPr>
                        <a:t> </a:t>
                      </a:r>
                      <a:r>
                        <a:rPr lang="en-GB" sz="1600" dirty="0">
                          <a:effectLst/>
                        </a:rPr>
                        <a:t>CH</a:t>
                      </a:r>
                      <a:r>
                        <a:rPr lang="en-GB" sz="1600" baseline="-25000" dirty="0">
                          <a:effectLst/>
                        </a:rPr>
                        <a:t>3</a:t>
                      </a:r>
                      <a:r>
                        <a:rPr lang="en-GB" sz="1600" dirty="0">
                          <a:effectLst/>
                        </a:rPr>
                        <a:t>COO</a:t>
                      </a:r>
                      <a:r>
                        <a:rPr lang="en-GB" sz="1600" baseline="30000" dirty="0">
                          <a:effectLst/>
                        </a:rPr>
                        <a:t>-</a:t>
                      </a:r>
                      <a:r>
                        <a:rPr lang="en-GB" sz="1600" dirty="0">
                          <a:effectLst/>
                        </a:rPr>
                        <a:t> inhibit sulphate reduction at concentrations above 15 mmol/l</a:t>
                      </a:r>
                      <a:r>
                        <a:rPr lang="en-HK" sz="1600" dirty="0">
                          <a:effectLst/>
                        </a:rPr>
                        <a:t>; </a:t>
                      </a:r>
                      <a:r>
                        <a:rPr lang="en-GB" sz="1600" dirty="0">
                          <a:effectLst/>
                        </a:rPr>
                        <a:t>Low yield</a:t>
                      </a:r>
                      <a:endParaRPr lang="en-HK" sz="1600" dirty="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1262857412"/>
                  </a:ext>
                </a:extLst>
              </a:tr>
              <a:tr h="767643">
                <a:tc>
                  <a:txBody>
                    <a:bodyPr/>
                    <a:lstStyle/>
                    <a:p>
                      <a:pPr algn="l">
                        <a:spcBef>
                          <a:spcPts val="100"/>
                        </a:spcBef>
                        <a:spcAft>
                          <a:spcPts val="100"/>
                        </a:spcAft>
                        <a:tabLst>
                          <a:tab pos="-701040" algn="l"/>
                          <a:tab pos="-457200" algn="l"/>
                        </a:tabLst>
                      </a:pPr>
                      <a:r>
                        <a:rPr lang="en-GB" sz="1600" b="0" dirty="0">
                          <a:solidFill>
                            <a:schemeClr val="tx1"/>
                          </a:solidFill>
                          <a:effectLst/>
                        </a:rPr>
                        <a:t>Lactate</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rgbClr val="000000"/>
                          </a:solidFill>
                          <a:effectLst/>
                        </a:rPr>
                        <a:t>CH</a:t>
                      </a:r>
                      <a:r>
                        <a:rPr lang="en-GB" sz="1600" baseline="-25000" dirty="0">
                          <a:solidFill>
                            <a:srgbClr val="000000"/>
                          </a:solidFill>
                          <a:effectLst/>
                        </a:rPr>
                        <a:t>3</a:t>
                      </a:r>
                      <a:r>
                        <a:rPr lang="en-GB" sz="1600" dirty="0">
                          <a:solidFill>
                            <a:srgbClr val="000000"/>
                          </a:solidFill>
                          <a:effectLst/>
                        </a:rPr>
                        <a:t>CHOHCOOH + 0.5H</a:t>
                      </a:r>
                      <a:r>
                        <a:rPr lang="en-GB" sz="1600" baseline="-25000" dirty="0">
                          <a:solidFill>
                            <a:srgbClr val="000000"/>
                          </a:solidFill>
                          <a:effectLst/>
                        </a:rPr>
                        <a:t>2</a:t>
                      </a:r>
                      <a:r>
                        <a:rPr lang="en-GB" sz="1600" dirty="0">
                          <a:solidFill>
                            <a:srgbClr val="000000"/>
                          </a:solidFill>
                          <a:effectLst/>
                        </a:rPr>
                        <a:t>SO</a:t>
                      </a:r>
                      <a:r>
                        <a:rPr lang="en-GB" sz="1600" baseline="-25000" dirty="0">
                          <a:solidFill>
                            <a:srgbClr val="000000"/>
                          </a:solidFill>
                          <a:effectLst/>
                        </a:rPr>
                        <a:t>4</a:t>
                      </a:r>
                      <a:r>
                        <a:rPr lang="en-GB" sz="1600" dirty="0">
                          <a:solidFill>
                            <a:srgbClr val="000000"/>
                          </a:solidFill>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solidFill>
                            <a:srgbClr val="000000"/>
                          </a:solidFill>
                          <a:effectLst/>
                        </a:rPr>
                        <a:t> CH</a:t>
                      </a:r>
                      <a:r>
                        <a:rPr lang="en-GB" sz="1600" baseline="-25000" dirty="0">
                          <a:solidFill>
                            <a:srgbClr val="000000"/>
                          </a:solidFill>
                          <a:effectLst/>
                        </a:rPr>
                        <a:t>3</a:t>
                      </a:r>
                      <a:r>
                        <a:rPr lang="en-GB" sz="1600" dirty="0">
                          <a:solidFill>
                            <a:srgbClr val="000000"/>
                          </a:solidFill>
                          <a:effectLst/>
                        </a:rPr>
                        <a:t>COOH + CO</a:t>
                      </a:r>
                      <a:r>
                        <a:rPr lang="en-GB" sz="1600" baseline="-25000" dirty="0">
                          <a:solidFill>
                            <a:srgbClr val="000000"/>
                          </a:solidFill>
                          <a:effectLst/>
                        </a:rPr>
                        <a:t>2</a:t>
                      </a:r>
                      <a:r>
                        <a:rPr lang="en-GB" sz="1600" dirty="0">
                          <a:solidFill>
                            <a:srgbClr val="000000"/>
                          </a:solidFill>
                          <a:effectLst/>
                        </a:rPr>
                        <a:t> + 0.5H</a:t>
                      </a:r>
                      <a:r>
                        <a:rPr lang="en-GB" sz="1600" baseline="-25000" dirty="0">
                          <a:solidFill>
                            <a:srgbClr val="000000"/>
                          </a:solidFill>
                          <a:effectLst/>
                        </a:rPr>
                        <a:t>2</a:t>
                      </a:r>
                      <a:r>
                        <a:rPr lang="en-GB" sz="1600" dirty="0">
                          <a:solidFill>
                            <a:srgbClr val="000000"/>
                          </a:solidFill>
                          <a:effectLst/>
                        </a:rPr>
                        <a:t>S + H</a:t>
                      </a:r>
                      <a:r>
                        <a:rPr lang="en-GB" sz="1600" baseline="-25000" dirty="0">
                          <a:solidFill>
                            <a:srgbClr val="000000"/>
                          </a:solidFill>
                          <a:effectLst/>
                        </a:rPr>
                        <a:t>2</a:t>
                      </a:r>
                      <a:r>
                        <a:rPr lang="en-GB" sz="1600" dirty="0">
                          <a:solidFill>
                            <a:srgbClr val="000000"/>
                          </a:solidFill>
                          <a:effectLst/>
                        </a:rPr>
                        <a:t>O</a:t>
                      </a:r>
                      <a:endParaRPr lang="en-HK" sz="16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a:solidFill>
                            <a:srgbClr val="000000"/>
                          </a:solidFill>
                          <a:effectLst/>
                        </a:rPr>
                        <a:t>0.36-5.76</a:t>
                      </a:r>
                      <a:endParaRPr lang="en-HK" sz="160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rgbClr val="000000"/>
                          </a:solidFill>
                          <a:effectLst/>
                        </a:rPr>
                        <a:t>+ Wide spectrum of SRB can grow on lactate</a:t>
                      </a:r>
                      <a:r>
                        <a:rPr lang="en-HK" sz="1600" dirty="0">
                          <a:solidFill>
                            <a:schemeClr val="tx1"/>
                          </a:solidFill>
                          <a:effectLst/>
                        </a:rPr>
                        <a:t>; </a:t>
                      </a:r>
                      <a:r>
                        <a:rPr lang="en-GB" sz="1600" dirty="0">
                          <a:solidFill>
                            <a:srgbClr val="000000"/>
                          </a:solidFill>
                          <a:effectLst/>
                        </a:rPr>
                        <a:t>Generate a large amount of alkalinity;</a:t>
                      </a:r>
                      <a:r>
                        <a:rPr lang="en-HK" sz="1600" dirty="0">
                          <a:solidFill>
                            <a:schemeClr val="tx1"/>
                          </a:solidFill>
                          <a:effectLst/>
                        </a:rPr>
                        <a:t> </a:t>
                      </a:r>
                      <a:r>
                        <a:rPr lang="en-GB" sz="1600" dirty="0">
                          <a:solidFill>
                            <a:srgbClr val="000000"/>
                          </a:solidFill>
                          <a:effectLst/>
                        </a:rPr>
                        <a:t>Relieve the sulphide toxicity</a:t>
                      </a:r>
                      <a:r>
                        <a:rPr lang="en-HK" sz="1600" dirty="0">
                          <a:solidFill>
                            <a:schemeClr val="tx1"/>
                          </a:solidFill>
                          <a:effectLst/>
                        </a:rPr>
                        <a:t>; </a:t>
                      </a:r>
                      <a:r>
                        <a:rPr lang="en-GB" sz="1600" dirty="0">
                          <a:solidFill>
                            <a:srgbClr val="000000"/>
                          </a:solidFill>
                          <a:effectLst/>
                        </a:rPr>
                        <a:t>Preferred carbon source for SRB</a:t>
                      </a:r>
                      <a:endParaRPr lang="en-HK" sz="1600" dirty="0">
                        <a:effectLst/>
                      </a:endParaRPr>
                    </a:p>
                    <a:p>
                      <a:pPr algn="l">
                        <a:spcBef>
                          <a:spcPts val="100"/>
                        </a:spcBef>
                        <a:spcAft>
                          <a:spcPts val="100"/>
                        </a:spcAft>
                        <a:tabLst>
                          <a:tab pos="-701040" algn="l"/>
                          <a:tab pos="-457200" algn="l"/>
                        </a:tabLst>
                      </a:pPr>
                      <a:r>
                        <a:rPr lang="en-GB" sz="1600" dirty="0">
                          <a:solidFill>
                            <a:srgbClr val="000000"/>
                          </a:solidFill>
                          <a:effectLst/>
                        </a:rPr>
                        <a:t>– High cost</a:t>
                      </a:r>
                      <a:endParaRPr lang="en-HK" sz="1600" dirty="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4007240833"/>
                  </a:ext>
                </a:extLst>
              </a:tr>
              <a:tr h="579795">
                <a:tc>
                  <a:txBody>
                    <a:bodyPr/>
                    <a:lstStyle/>
                    <a:p>
                      <a:pPr algn="l">
                        <a:spcBef>
                          <a:spcPts val="100"/>
                        </a:spcBef>
                        <a:spcAft>
                          <a:spcPts val="100"/>
                        </a:spcAft>
                        <a:tabLst>
                          <a:tab pos="-701040" algn="l"/>
                          <a:tab pos="-457200" algn="l"/>
                        </a:tabLst>
                      </a:pPr>
                      <a:r>
                        <a:rPr lang="en-GB" sz="1600" b="0" dirty="0">
                          <a:solidFill>
                            <a:schemeClr val="tx1"/>
                          </a:solidFill>
                          <a:effectLst/>
                        </a:rPr>
                        <a:t>Glucose/acetate</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effectLst/>
                        </a:rPr>
                        <a:t>Glucose + SO</a:t>
                      </a:r>
                      <a:r>
                        <a:rPr lang="en-GB" sz="1600" baseline="-25000" dirty="0">
                          <a:effectLst/>
                        </a:rPr>
                        <a:t>4</a:t>
                      </a:r>
                      <a:r>
                        <a:rPr lang="en-GB" sz="1600" baseline="30000" dirty="0">
                          <a:effectLst/>
                        </a:rPr>
                        <a:t>2-</a:t>
                      </a:r>
                      <a:r>
                        <a:rPr lang="en-GB" sz="1600" dirty="0">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effectLst/>
                        </a:rPr>
                        <a:t> HS</a:t>
                      </a:r>
                      <a:r>
                        <a:rPr lang="en-GB" sz="1600" baseline="30000" dirty="0">
                          <a:effectLst/>
                        </a:rPr>
                        <a:t>-</a:t>
                      </a:r>
                      <a:r>
                        <a:rPr lang="en-GB" sz="1600" dirty="0">
                          <a:effectLst/>
                        </a:rPr>
                        <a:t> + 2 CH</a:t>
                      </a:r>
                      <a:r>
                        <a:rPr lang="en-GB" sz="1600" baseline="-25000" dirty="0">
                          <a:effectLst/>
                        </a:rPr>
                        <a:t>3</a:t>
                      </a:r>
                      <a:r>
                        <a:rPr lang="en-GB" sz="1600" dirty="0">
                          <a:effectLst/>
                        </a:rPr>
                        <a:t>COO</a:t>
                      </a:r>
                      <a:r>
                        <a:rPr lang="en-GB" sz="1600" baseline="30000" dirty="0">
                          <a:effectLst/>
                        </a:rPr>
                        <a:t>-</a:t>
                      </a:r>
                      <a:r>
                        <a:rPr lang="en-GB" sz="1600" dirty="0">
                          <a:effectLst/>
                        </a:rPr>
                        <a:t> + 2HCO</a:t>
                      </a:r>
                      <a:r>
                        <a:rPr lang="en-GB" sz="1600" baseline="-25000" dirty="0">
                          <a:effectLst/>
                        </a:rPr>
                        <a:t>3</a:t>
                      </a:r>
                      <a:r>
                        <a:rPr lang="en-GB" sz="1600" baseline="30000" dirty="0">
                          <a:effectLst/>
                        </a:rPr>
                        <a:t>-</a:t>
                      </a:r>
                      <a:r>
                        <a:rPr lang="en-GB" sz="1600" dirty="0">
                          <a:effectLst/>
                        </a:rPr>
                        <a:t> + 3H</a:t>
                      </a:r>
                      <a:r>
                        <a:rPr lang="en-GB" sz="1600" baseline="30000" dirty="0">
                          <a:effectLst/>
                        </a:rPr>
                        <a:t>+</a:t>
                      </a:r>
                      <a:endParaRPr lang="en-HK" sz="1600" dirty="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a:effectLst/>
                        </a:rPr>
                        <a:t>0.9-2.2</a:t>
                      </a:r>
                      <a:endParaRPr lang="en-HK" sz="1600">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effectLst/>
                        </a:rPr>
                        <a:t>– Low pH of system due to fermentation</a:t>
                      </a:r>
                      <a:endParaRPr lang="en-HK" sz="1600" dirty="0">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2072422112"/>
                  </a:ext>
                </a:extLst>
              </a:tr>
            </a:tbl>
          </a:graphicData>
        </a:graphic>
      </p:graphicFrame>
      <p:sp>
        <p:nvSpPr>
          <p:cNvPr id="4" name="Title 1">
            <a:extLst>
              <a:ext uri="{FF2B5EF4-FFF2-40B4-BE49-F238E27FC236}">
                <a16:creationId xmlns:a16="http://schemas.microsoft.com/office/drawing/2014/main" id="{1CFB1892-A54B-4213-8915-07BF25E0EF7B}"/>
              </a:ext>
            </a:extLst>
          </p:cNvPr>
          <p:cNvSpPr>
            <a:spLocks noGrp="1"/>
          </p:cNvSpPr>
          <p:nvPr>
            <p:ph type="title"/>
          </p:nvPr>
        </p:nvSpPr>
        <p:spPr>
          <a:xfrm>
            <a:off x="889958" y="0"/>
            <a:ext cx="8008088" cy="1169988"/>
          </a:xfrm>
        </p:spPr>
        <p:txBody>
          <a:bodyPr>
            <a:noAutofit/>
          </a:bodyPr>
          <a:lstStyle/>
          <a:p>
            <a:r>
              <a:rPr lang="en-US" b="1" dirty="0">
                <a:latin typeface="Candara" panose="020E0502030303020204" pitchFamily="34" charset="0"/>
                <a:ea typeface="Roboto Slab" pitchFamily="2" charset="0"/>
              </a:rPr>
              <a:t>Electron donors</a:t>
            </a:r>
            <a:endParaRPr lang="en-US" b="1" dirty="0">
              <a:solidFill>
                <a:srgbClr val="003063"/>
              </a:solidFill>
              <a:latin typeface="Candara" panose="020E0502030303020204" pitchFamily="34" charset="0"/>
            </a:endParaRPr>
          </a:p>
        </p:txBody>
      </p:sp>
    </p:spTree>
    <p:extLst>
      <p:ext uri="{BB962C8B-B14F-4D97-AF65-F5344CB8AC3E}">
        <p14:creationId xmlns:p14="http://schemas.microsoft.com/office/powerpoint/2010/main" val="3621349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A450E76-13D5-67F2-84AC-FB27287BD6BC}"/>
            </a:ext>
          </a:extLst>
        </p:cNvPr>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6696E75E-9EAF-7071-1F82-2A0F01F05CD1}"/>
              </a:ext>
            </a:extLst>
          </p:cNvPr>
          <p:cNvGraphicFramePr>
            <a:graphicFrameLocks noGrp="1"/>
          </p:cNvGraphicFramePr>
          <p:nvPr>
            <p:extLst>
              <p:ext uri="{D42A27DB-BD31-4B8C-83A1-F6EECF244321}">
                <p14:modId xmlns:p14="http://schemas.microsoft.com/office/powerpoint/2010/main" val="305243009"/>
              </p:ext>
            </p:extLst>
          </p:nvPr>
        </p:nvGraphicFramePr>
        <p:xfrm>
          <a:off x="134517" y="1915852"/>
          <a:ext cx="11922966" cy="4623066"/>
        </p:xfrm>
        <a:graphic>
          <a:graphicData uri="http://schemas.openxmlformats.org/drawingml/2006/table">
            <a:tbl>
              <a:tblPr firstRow="1" firstCol="1" bandRow="1">
                <a:tableStyleId>{9D7B26C5-4107-4FEC-AEDC-1716B250A1EF}</a:tableStyleId>
              </a:tblPr>
              <a:tblGrid>
                <a:gridCol w="1672061">
                  <a:extLst>
                    <a:ext uri="{9D8B030D-6E8A-4147-A177-3AD203B41FA5}">
                      <a16:colId xmlns:a16="http://schemas.microsoft.com/office/drawing/2014/main" val="1467225208"/>
                    </a:ext>
                  </a:extLst>
                </a:gridCol>
                <a:gridCol w="3192379">
                  <a:extLst>
                    <a:ext uri="{9D8B030D-6E8A-4147-A177-3AD203B41FA5}">
                      <a16:colId xmlns:a16="http://schemas.microsoft.com/office/drawing/2014/main" val="1515105642"/>
                    </a:ext>
                  </a:extLst>
                </a:gridCol>
                <a:gridCol w="1989221">
                  <a:extLst>
                    <a:ext uri="{9D8B030D-6E8A-4147-A177-3AD203B41FA5}">
                      <a16:colId xmlns:a16="http://schemas.microsoft.com/office/drawing/2014/main" val="3511207652"/>
                    </a:ext>
                  </a:extLst>
                </a:gridCol>
                <a:gridCol w="5069305">
                  <a:extLst>
                    <a:ext uri="{9D8B030D-6E8A-4147-A177-3AD203B41FA5}">
                      <a16:colId xmlns:a16="http://schemas.microsoft.com/office/drawing/2014/main" val="1593051318"/>
                    </a:ext>
                  </a:extLst>
                </a:gridCol>
              </a:tblGrid>
              <a:tr h="522443">
                <a:tc>
                  <a:txBody>
                    <a:bodyPr/>
                    <a:lstStyle/>
                    <a:p>
                      <a:pPr algn="l">
                        <a:spcBef>
                          <a:spcPts val="100"/>
                        </a:spcBef>
                        <a:spcAft>
                          <a:spcPts val="100"/>
                        </a:spcAft>
                        <a:tabLst>
                          <a:tab pos="-701040" algn="l"/>
                          <a:tab pos="-457200" algn="l"/>
                        </a:tabLst>
                      </a:pPr>
                      <a:r>
                        <a:rPr lang="en-GB" sz="1600" b="1" dirty="0">
                          <a:solidFill>
                            <a:schemeClr val="tx1"/>
                          </a:solidFill>
                          <a:effectLst/>
                        </a:rPr>
                        <a:t>Electron donor</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solidFill>
                            <a:schemeClr val="tx1"/>
                          </a:solidFill>
                          <a:effectLst/>
                        </a:rPr>
                        <a:t>Reaction</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tc>
                <a:tc>
                  <a:txBody>
                    <a:bodyPr/>
                    <a:lstStyle/>
                    <a:p>
                      <a:pPr algn="l">
                        <a:spcBef>
                          <a:spcPts val="100"/>
                        </a:spcBef>
                        <a:spcAft>
                          <a:spcPts val="100"/>
                        </a:spcAft>
                        <a:tabLst>
                          <a:tab pos="-701040" algn="l"/>
                          <a:tab pos="-457200" algn="l"/>
                        </a:tabLst>
                      </a:pPr>
                      <a:r>
                        <a:rPr lang="en-GB" sz="1600" b="1" dirty="0">
                          <a:solidFill>
                            <a:schemeClr val="tx1"/>
                          </a:solidFill>
                          <a:effectLst/>
                        </a:rPr>
                        <a:t>Sulphate reduction rate (gSO</a:t>
                      </a:r>
                      <a:r>
                        <a:rPr lang="en-GB" sz="1600" b="1" baseline="-25000" dirty="0">
                          <a:solidFill>
                            <a:schemeClr val="tx1"/>
                          </a:solidFill>
                          <a:effectLst/>
                        </a:rPr>
                        <a:t>4</a:t>
                      </a:r>
                      <a:r>
                        <a:rPr lang="en-GB" sz="1600" b="1" baseline="30000" dirty="0">
                          <a:solidFill>
                            <a:schemeClr val="tx1"/>
                          </a:solidFill>
                          <a:effectLst/>
                        </a:rPr>
                        <a:t>2-</a:t>
                      </a:r>
                      <a:r>
                        <a:rPr lang="en-GB" sz="1600" b="1" dirty="0">
                          <a:solidFill>
                            <a:schemeClr val="tx1"/>
                          </a:solidFill>
                          <a:effectLst/>
                        </a:rPr>
                        <a:t>/</a:t>
                      </a:r>
                      <a:r>
                        <a:rPr lang="en-GB" sz="1600" b="1" dirty="0" err="1">
                          <a:solidFill>
                            <a:schemeClr val="tx1"/>
                          </a:solidFill>
                          <a:effectLst/>
                        </a:rPr>
                        <a:t>L.d</a:t>
                      </a:r>
                      <a:r>
                        <a:rPr lang="en-GB" sz="1600" b="1" dirty="0">
                          <a:solidFill>
                            <a:schemeClr val="tx1"/>
                          </a:solidFill>
                          <a:effectLst/>
                        </a:rPr>
                        <a:t>)</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tc>
                <a:tc>
                  <a:txBody>
                    <a:bodyPr/>
                    <a:lstStyle/>
                    <a:p>
                      <a:pPr marL="0" marR="0" lvl="0" indent="0" algn="l" defTabSz="914400" rtl="0" eaLnBrk="1" fontAlgn="auto" latinLnBrk="0" hangingPunct="1">
                        <a:lnSpc>
                          <a:spcPct val="100000"/>
                        </a:lnSpc>
                        <a:spcBef>
                          <a:spcPts val="100"/>
                        </a:spcBef>
                        <a:spcAft>
                          <a:spcPts val="100"/>
                        </a:spcAft>
                        <a:buClrTx/>
                        <a:buSzTx/>
                        <a:buFontTx/>
                        <a:buNone/>
                        <a:tabLst>
                          <a:tab pos="-701040" algn="l"/>
                          <a:tab pos="-457200" algn="l"/>
                        </a:tabLst>
                        <a:defRPr/>
                      </a:pPr>
                      <a:r>
                        <a:rPr lang="en-GB" sz="1600" b="1" dirty="0">
                          <a:solidFill>
                            <a:schemeClr val="tx1"/>
                          </a:solidFill>
                          <a:effectLst/>
                        </a:rPr>
                        <a:t>   Advantages (+) and disadvantages (−)</a:t>
                      </a:r>
                      <a:endParaRPr lang="en-HK" sz="1600" b="1" dirty="0">
                        <a:effectLst/>
                        <a:latin typeface="Times New Roman" panose="02020603050405020304" pitchFamily="18" charset="0"/>
                        <a:ea typeface="DengXian" panose="02010600030101010101" pitchFamily="2" charset="-122"/>
                      </a:endParaRPr>
                    </a:p>
                    <a:p>
                      <a:pPr algn="l">
                        <a:spcBef>
                          <a:spcPts val="100"/>
                        </a:spcBef>
                        <a:spcAft>
                          <a:spcPts val="100"/>
                        </a:spcAft>
                        <a:tabLst>
                          <a:tab pos="-701040" algn="l"/>
                          <a:tab pos="-457200" algn="l"/>
                        </a:tabLst>
                      </a:pP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tc>
                <a:extLst>
                  <a:ext uri="{0D108BD9-81ED-4DB2-BD59-A6C34878D82A}">
                    <a16:rowId xmlns:a16="http://schemas.microsoft.com/office/drawing/2014/main" val="2206946850"/>
                  </a:ext>
                </a:extLst>
              </a:tr>
              <a:tr h="952974">
                <a:tc>
                  <a:txBody>
                    <a:bodyPr/>
                    <a:lstStyle/>
                    <a:p>
                      <a:pPr algn="l">
                        <a:spcBef>
                          <a:spcPts val="100"/>
                        </a:spcBef>
                        <a:spcAft>
                          <a:spcPts val="100"/>
                        </a:spcAft>
                        <a:tabLst>
                          <a:tab pos="-701040" algn="l"/>
                          <a:tab pos="-457200" algn="l"/>
                        </a:tabLst>
                      </a:pPr>
                      <a:r>
                        <a:rPr lang="en-GB" sz="1600" b="0" dirty="0">
                          <a:solidFill>
                            <a:schemeClr val="tx1"/>
                          </a:solidFill>
                          <a:effectLst/>
                        </a:rPr>
                        <a:t>Sucrose/peptone</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pt-PT" sz="1600" dirty="0">
                          <a:solidFill>
                            <a:schemeClr val="tx1"/>
                          </a:solidFill>
                          <a:effectLst/>
                        </a:rPr>
                        <a:t>C</a:t>
                      </a:r>
                      <a:r>
                        <a:rPr lang="pt-PT" sz="1600" baseline="-25000" dirty="0">
                          <a:solidFill>
                            <a:schemeClr val="tx1"/>
                          </a:solidFill>
                          <a:effectLst/>
                        </a:rPr>
                        <a:t>12</a:t>
                      </a:r>
                      <a:r>
                        <a:rPr lang="pt-PT" sz="1600" dirty="0">
                          <a:solidFill>
                            <a:schemeClr val="tx1"/>
                          </a:solidFill>
                          <a:effectLst/>
                        </a:rPr>
                        <a:t>H</a:t>
                      </a:r>
                      <a:r>
                        <a:rPr lang="pt-PT" sz="1600" baseline="-25000" dirty="0">
                          <a:solidFill>
                            <a:schemeClr val="tx1"/>
                          </a:solidFill>
                          <a:effectLst/>
                        </a:rPr>
                        <a:t>22</a:t>
                      </a:r>
                      <a:r>
                        <a:rPr lang="pt-PT" sz="1600" dirty="0">
                          <a:solidFill>
                            <a:schemeClr val="tx1"/>
                          </a:solidFill>
                          <a:effectLst/>
                        </a:rPr>
                        <a:t>O</a:t>
                      </a:r>
                      <a:r>
                        <a:rPr lang="pt-PT" sz="1600" baseline="-25000" dirty="0">
                          <a:solidFill>
                            <a:schemeClr val="tx1"/>
                          </a:solidFill>
                          <a:effectLst/>
                        </a:rPr>
                        <a:t>11</a:t>
                      </a:r>
                      <a:r>
                        <a:rPr lang="pt-PT" sz="1600" dirty="0">
                          <a:solidFill>
                            <a:schemeClr val="tx1"/>
                          </a:solidFill>
                          <a:effectLst/>
                        </a:rPr>
                        <a:t> + 5H</a:t>
                      </a:r>
                      <a:r>
                        <a:rPr lang="pt-PT" sz="1600" baseline="-25000" dirty="0">
                          <a:solidFill>
                            <a:schemeClr val="tx1"/>
                          </a:solidFill>
                          <a:effectLst/>
                        </a:rPr>
                        <a:t>2</a:t>
                      </a:r>
                      <a:r>
                        <a:rPr lang="pt-PT" sz="1600" dirty="0">
                          <a:solidFill>
                            <a:schemeClr val="tx1"/>
                          </a:solidFill>
                          <a:effectLst/>
                        </a:rPr>
                        <a:t>O + 4SO</a:t>
                      </a:r>
                      <a:r>
                        <a:rPr lang="pt-PT" sz="1600" baseline="-25000" dirty="0">
                          <a:solidFill>
                            <a:schemeClr val="tx1"/>
                          </a:solidFill>
                          <a:effectLst/>
                        </a:rPr>
                        <a:t>4</a:t>
                      </a:r>
                      <a:r>
                        <a:rPr lang="pt-PT" sz="1600" baseline="30000" dirty="0">
                          <a:solidFill>
                            <a:schemeClr val="tx1"/>
                          </a:solidFill>
                          <a:effectLst/>
                        </a:rPr>
                        <a:t>2–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solidFill>
                            <a:schemeClr val="tx1"/>
                          </a:solidFill>
                          <a:effectLst/>
                        </a:rPr>
                        <a:t> 4CO</a:t>
                      </a:r>
                      <a:r>
                        <a:rPr lang="pt-PT" sz="1600" baseline="-25000" dirty="0">
                          <a:solidFill>
                            <a:schemeClr val="tx1"/>
                          </a:solidFill>
                          <a:effectLst/>
                        </a:rPr>
                        <a:t>2</a:t>
                      </a:r>
                      <a:r>
                        <a:rPr lang="pt-PT" sz="1600" dirty="0">
                          <a:solidFill>
                            <a:schemeClr val="tx1"/>
                          </a:solidFill>
                          <a:effectLst/>
                        </a:rPr>
                        <a:t> + 8H</a:t>
                      </a:r>
                      <a:r>
                        <a:rPr lang="pt-PT" sz="1600" baseline="-25000" dirty="0">
                          <a:solidFill>
                            <a:schemeClr val="tx1"/>
                          </a:solidFill>
                          <a:effectLst/>
                        </a:rPr>
                        <a:t>2</a:t>
                      </a:r>
                      <a:r>
                        <a:rPr lang="pt-PT" sz="1600" dirty="0">
                          <a:solidFill>
                            <a:schemeClr val="tx1"/>
                          </a:solidFill>
                          <a:effectLst/>
                        </a:rPr>
                        <a:t> + 4HS</a:t>
                      </a:r>
                      <a:r>
                        <a:rPr lang="pt-PT" sz="1600" baseline="30000" dirty="0">
                          <a:solidFill>
                            <a:schemeClr val="tx1"/>
                          </a:solidFill>
                          <a:effectLst/>
                        </a:rPr>
                        <a:t>–</a:t>
                      </a:r>
                      <a:r>
                        <a:rPr lang="pt-PT" sz="1600" dirty="0">
                          <a:solidFill>
                            <a:schemeClr val="tx1"/>
                          </a:solidFill>
                          <a:effectLst/>
                        </a:rPr>
                        <a:t> + 8HCO</a:t>
                      </a:r>
                      <a:r>
                        <a:rPr lang="pt-PT" sz="1600" baseline="-25000" dirty="0">
                          <a:solidFill>
                            <a:schemeClr val="tx1"/>
                          </a:solidFill>
                          <a:effectLst/>
                        </a:rPr>
                        <a:t>3</a:t>
                      </a:r>
                      <a:r>
                        <a:rPr lang="pt-PT" sz="1600" baseline="30000" dirty="0">
                          <a:solidFill>
                            <a:schemeClr val="tx1"/>
                          </a:solidFill>
                          <a:effectLst/>
                        </a:rPr>
                        <a:t>–</a:t>
                      </a:r>
                      <a:r>
                        <a:rPr lang="pt-PT" sz="1600" dirty="0">
                          <a:solidFill>
                            <a:schemeClr val="tx1"/>
                          </a:solidFill>
                          <a:effectLst/>
                        </a:rPr>
                        <a:t> + 4H</a:t>
                      </a:r>
                      <a:r>
                        <a:rPr lang="pt-PT" sz="1600" baseline="30000" dirty="0">
                          <a:solidFill>
                            <a:schemeClr val="tx1"/>
                          </a:solidFill>
                          <a:effectLst/>
                        </a:rPr>
                        <a:t>+</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8H</a:t>
                      </a:r>
                      <a:r>
                        <a:rPr lang="en-GB" sz="1600" baseline="-25000" dirty="0">
                          <a:solidFill>
                            <a:schemeClr val="tx1"/>
                          </a:solidFill>
                          <a:effectLst/>
                        </a:rPr>
                        <a:t>2</a:t>
                      </a:r>
                      <a:r>
                        <a:rPr lang="en-GB" sz="1600" dirty="0">
                          <a:solidFill>
                            <a:schemeClr val="tx1"/>
                          </a:solidFill>
                          <a:effectLst/>
                        </a:rPr>
                        <a:t> + 2SO</a:t>
                      </a:r>
                      <a:r>
                        <a:rPr lang="en-GB" sz="1600" baseline="-25000" dirty="0">
                          <a:solidFill>
                            <a:schemeClr val="tx1"/>
                          </a:solidFill>
                          <a:effectLst/>
                        </a:rPr>
                        <a:t>4</a:t>
                      </a:r>
                      <a:r>
                        <a:rPr lang="en-GB" sz="1600" baseline="30000" dirty="0">
                          <a:solidFill>
                            <a:schemeClr val="tx1"/>
                          </a:solidFill>
                          <a:effectLst/>
                        </a:rPr>
                        <a:t>2–</a:t>
                      </a:r>
                      <a:r>
                        <a:rPr lang="en-GB" sz="1600" dirty="0">
                          <a:solidFill>
                            <a:schemeClr val="tx1"/>
                          </a:solidFill>
                          <a:effectLst/>
                        </a:rPr>
                        <a:t> + 2H</a:t>
                      </a:r>
                      <a:r>
                        <a:rPr lang="en-GB" sz="1600" baseline="30000" dirty="0">
                          <a:solidFill>
                            <a:schemeClr val="tx1"/>
                          </a:solidFill>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en-GB" sz="1600" dirty="0">
                          <a:solidFill>
                            <a:schemeClr val="tx1"/>
                          </a:solidFill>
                          <a:effectLst/>
                        </a:rPr>
                        <a:t> 2HS</a:t>
                      </a:r>
                      <a:r>
                        <a:rPr lang="en-GB" sz="1600" baseline="30000" dirty="0">
                          <a:solidFill>
                            <a:schemeClr val="tx1"/>
                          </a:solidFill>
                          <a:effectLst/>
                        </a:rPr>
                        <a:t>–</a:t>
                      </a:r>
                      <a:r>
                        <a:rPr lang="en-GB" sz="1600" dirty="0">
                          <a:solidFill>
                            <a:schemeClr val="tx1"/>
                          </a:solidFill>
                          <a:effectLst/>
                        </a:rPr>
                        <a:t> + 8H</a:t>
                      </a:r>
                      <a:r>
                        <a:rPr lang="en-GB" sz="1600" baseline="-25000" dirty="0">
                          <a:solidFill>
                            <a:schemeClr val="tx1"/>
                          </a:solidFill>
                          <a:effectLst/>
                        </a:rPr>
                        <a:t>2</a:t>
                      </a:r>
                      <a:r>
                        <a:rPr lang="en-GB" sz="1600" dirty="0">
                          <a:solidFill>
                            <a:schemeClr val="tx1"/>
                          </a:solidFill>
                          <a:effectLst/>
                        </a:rPr>
                        <a:t>O </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0.6-12.4</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 Sucrose acidification is not inhibited by sulphide</a:t>
                      </a:r>
                      <a:r>
                        <a:rPr lang="en-HK" sz="1600" dirty="0">
                          <a:solidFill>
                            <a:schemeClr val="tx1"/>
                          </a:solidFill>
                          <a:effectLst/>
                        </a:rPr>
                        <a:t>; </a:t>
                      </a:r>
                      <a:r>
                        <a:rPr lang="en-GB" sz="1600" dirty="0">
                          <a:solidFill>
                            <a:schemeClr val="tx1"/>
                          </a:solidFill>
                          <a:effectLst/>
                        </a:rPr>
                        <a:t>Suitable carbon and energy sources for SRB</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CH</a:t>
                      </a:r>
                      <a:r>
                        <a:rPr lang="en-GB" sz="1600" baseline="-25000" dirty="0">
                          <a:solidFill>
                            <a:schemeClr val="tx1"/>
                          </a:solidFill>
                          <a:effectLst/>
                        </a:rPr>
                        <a:t>3</a:t>
                      </a:r>
                      <a:r>
                        <a:rPr lang="en-GB" sz="1600" dirty="0">
                          <a:solidFill>
                            <a:schemeClr val="tx1"/>
                          </a:solidFill>
                          <a:effectLst/>
                        </a:rPr>
                        <a:t>COO</a:t>
                      </a:r>
                      <a:r>
                        <a:rPr lang="en-GB" sz="1600" baseline="30000" dirty="0">
                          <a:solidFill>
                            <a:schemeClr val="tx1"/>
                          </a:solidFill>
                          <a:effectLst/>
                        </a:rPr>
                        <a:t>-</a:t>
                      </a:r>
                      <a:r>
                        <a:rPr lang="en-GB" sz="1600" dirty="0">
                          <a:solidFill>
                            <a:schemeClr val="tx1"/>
                          </a:solidFill>
                          <a:effectLst/>
                        </a:rPr>
                        <a:t> accumulated in the effluent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815244356"/>
                  </a:ext>
                </a:extLst>
              </a:tr>
              <a:tr h="977161">
                <a:tc>
                  <a:txBody>
                    <a:bodyPr/>
                    <a:lstStyle/>
                    <a:p>
                      <a:pPr algn="l">
                        <a:spcBef>
                          <a:spcPts val="100"/>
                        </a:spcBef>
                        <a:spcAft>
                          <a:spcPts val="100"/>
                        </a:spcAft>
                        <a:tabLst>
                          <a:tab pos="-701040" algn="l"/>
                          <a:tab pos="-457200" algn="l"/>
                        </a:tabLst>
                      </a:pPr>
                      <a:r>
                        <a:rPr lang="en-GB" sz="1600" b="0" dirty="0">
                          <a:solidFill>
                            <a:schemeClr val="tx1"/>
                          </a:solidFill>
                          <a:effectLst/>
                        </a:rPr>
                        <a:t>Molasses</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pt-PT" sz="1600" dirty="0">
                          <a:solidFill>
                            <a:schemeClr val="tx1"/>
                          </a:solidFill>
                          <a:effectLst/>
                        </a:rPr>
                        <a:t>C</a:t>
                      </a:r>
                      <a:r>
                        <a:rPr lang="pt-PT" sz="1600" baseline="-25000" dirty="0">
                          <a:solidFill>
                            <a:schemeClr val="tx1"/>
                          </a:solidFill>
                          <a:effectLst/>
                        </a:rPr>
                        <a:t>12</a:t>
                      </a:r>
                      <a:r>
                        <a:rPr lang="pt-PT" sz="1600" dirty="0">
                          <a:solidFill>
                            <a:schemeClr val="tx1"/>
                          </a:solidFill>
                          <a:effectLst/>
                        </a:rPr>
                        <a:t>H</a:t>
                      </a:r>
                      <a:r>
                        <a:rPr lang="pt-PT" sz="1600" baseline="-25000" dirty="0">
                          <a:solidFill>
                            <a:schemeClr val="tx1"/>
                          </a:solidFill>
                          <a:effectLst/>
                        </a:rPr>
                        <a:t>22</a:t>
                      </a:r>
                      <a:r>
                        <a:rPr lang="pt-PT" sz="1600" dirty="0">
                          <a:solidFill>
                            <a:schemeClr val="tx1"/>
                          </a:solidFill>
                          <a:effectLst/>
                        </a:rPr>
                        <a:t>O</a:t>
                      </a:r>
                      <a:r>
                        <a:rPr lang="pt-PT" sz="1600" baseline="-25000" dirty="0">
                          <a:solidFill>
                            <a:schemeClr val="tx1"/>
                          </a:solidFill>
                          <a:effectLst/>
                        </a:rPr>
                        <a:t>11</a:t>
                      </a:r>
                      <a:r>
                        <a:rPr lang="pt-PT" sz="1600" dirty="0">
                          <a:solidFill>
                            <a:schemeClr val="tx1"/>
                          </a:solidFill>
                          <a:effectLst/>
                        </a:rPr>
                        <a:t> + H</a:t>
                      </a:r>
                      <a:r>
                        <a:rPr lang="pt-PT" sz="1600" baseline="-25000" dirty="0">
                          <a:solidFill>
                            <a:schemeClr val="tx1"/>
                          </a:solidFill>
                          <a:effectLst/>
                        </a:rPr>
                        <a:t>2</a:t>
                      </a:r>
                      <a:r>
                        <a:rPr lang="pt-PT" sz="1600" dirty="0">
                          <a:solidFill>
                            <a:schemeClr val="tx1"/>
                          </a:solidFill>
                          <a:effectLst/>
                        </a:rPr>
                        <a:t>O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solidFill>
                            <a:schemeClr val="tx1"/>
                          </a:solidFill>
                          <a:effectLst/>
                        </a:rPr>
                        <a:t> 4CH</a:t>
                      </a:r>
                      <a:r>
                        <a:rPr lang="pt-PT" sz="1600" baseline="-25000" dirty="0">
                          <a:solidFill>
                            <a:schemeClr val="tx1"/>
                          </a:solidFill>
                          <a:effectLst/>
                        </a:rPr>
                        <a:t>3</a:t>
                      </a:r>
                      <a:r>
                        <a:rPr lang="pt-PT" sz="1600" dirty="0">
                          <a:solidFill>
                            <a:schemeClr val="tx1"/>
                          </a:solidFill>
                          <a:effectLst/>
                        </a:rPr>
                        <a:t>CHOHCOOH </a:t>
                      </a:r>
                      <a:endParaRPr lang="en-HK" sz="1600" dirty="0">
                        <a:solidFill>
                          <a:schemeClr val="tx1"/>
                        </a:solidFill>
                        <a:effectLst/>
                      </a:endParaRPr>
                    </a:p>
                    <a:p>
                      <a:pPr algn="l">
                        <a:spcBef>
                          <a:spcPts val="100"/>
                        </a:spcBef>
                        <a:spcAft>
                          <a:spcPts val="100"/>
                        </a:spcAft>
                        <a:tabLst>
                          <a:tab pos="-701040" algn="l"/>
                          <a:tab pos="-457200" algn="l"/>
                        </a:tabLst>
                      </a:pPr>
                      <a:r>
                        <a:rPr lang="pt-PT" sz="1600" dirty="0">
                          <a:solidFill>
                            <a:schemeClr val="tx1"/>
                          </a:solidFill>
                          <a:effectLst/>
                        </a:rPr>
                        <a:t>CH</a:t>
                      </a:r>
                      <a:r>
                        <a:rPr lang="pt-PT" sz="1600" baseline="-25000" dirty="0">
                          <a:solidFill>
                            <a:schemeClr val="tx1"/>
                          </a:solidFill>
                          <a:effectLst/>
                        </a:rPr>
                        <a:t>3</a:t>
                      </a:r>
                      <a:r>
                        <a:rPr lang="pt-PT" sz="1600" dirty="0">
                          <a:solidFill>
                            <a:schemeClr val="tx1"/>
                          </a:solidFill>
                          <a:effectLst/>
                        </a:rPr>
                        <a:t>CHOHCOOH + 0.5H</a:t>
                      </a:r>
                      <a:r>
                        <a:rPr lang="pt-PT" sz="1600" baseline="-25000" dirty="0">
                          <a:solidFill>
                            <a:schemeClr val="tx1"/>
                          </a:solidFill>
                          <a:effectLst/>
                        </a:rPr>
                        <a:t>2</a:t>
                      </a:r>
                      <a:r>
                        <a:rPr lang="pt-PT" sz="1600" dirty="0">
                          <a:solidFill>
                            <a:schemeClr val="tx1"/>
                          </a:solidFill>
                          <a:effectLst/>
                        </a:rPr>
                        <a:t>SO</a:t>
                      </a:r>
                      <a:r>
                        <a:rPr lang="pt-PT" sz="1600" baseline="-25000" dirty="0">
                          <a:solidFill>
                            <a:schemeClr val="tx1"/>
                          </a:solidFill>
                          <a:effectLst/>
                        </a:rPr>
                        <a:t>4</a:t>
                      </a:r>
                      <a:r>
                        <a:rPr lang="pt-PT" sz="1600" dirty="0">
                          <a:solidFill>
                            <a:schemeClr val="tx1"/>
                          </a:solidFill>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solidFill>
                            <a:schemeClr val="tx1"/>
                          </a:solidFill>
                          <a:effectLst/>
                        </a:rPr>
                        <a:t> CH</a:t>
                      </a:r>
                      <a:r>
                        <a:rPr lang="pt-PT" sz="1600" baseline="-25000" dirty="0">
                          <a:solidFill>
                            <a:schemeClr val="tx1"/>
                          </a:solidFill>
                          <a:effectLst/>
                        </a:rPr>
                        <a:t>3</a:t>
                      </a:r>
                      <a:r>
                        <a:rPr lang="pt-PT" sz="1600" dirty="0">
                          <a:solidFill>
                            <a:schemeClr val="tx1"/>
                          </a:solidFill>
                          <a:effectLst/>
                        </a:rPr>
                        <a:t>COOH + CO</a:t>
                      </a:r>
                      <a:r>
                        <a:rPr lang="pt-PT" sz="1600" baseline="-25000" dirty="0">
                          <a:solidFill>
                            <a:schemeClr val="tx1"/>
                          </a:solidFill>
                          <a:effectLst/>
                        </a:rPr>
                        <a:t>2</a:t>
                      </a:r>
                      <a:r>
                        <a:rPr lang="pt-PT" sz="1600" dirty="0">
                          <a:solidFill>
                            <a:schemeClr val="tx1"/>
                          </a:solidFill>
                          <a:effectLst/>
                        </a:rPr>
                        <a:t> + 0.5H</a:t>
                      </a:r>
                      <a:r>
                        <a:rPr lang="pt-PT" sz="1600" baseline="-25000" dirty="0">
                          <a:solidFill>
                            <a:schemeClr val="tx1"/>
                          </a:solidFill>
                          <a:effectLst/>
                        </a:rPr>
                        <a:t>2</a:t>
                      </a:r>
                      <a:r>
                        <a:rPr lang="pt-PT" sz="1600" dirty="0">
                          <a:solidFill>
                            <a:schemeClr val="tx1"/>
                          </a:solidFill>
                          <a:effectLst/>
                        </a:rPr>
                        <a:t>S + H</a:t>
                      </a:r>
                      <a:r>
                        <a:rPr lang="pt-PT" sz="1600" baseline="-25000" dirty="0">
                          <a:solidFill>
                            <a:schemeClr val="tx1"/>
                          </a:solidFill>
                          <a:effectLst/>
                        </a:rPr>
                        <a:t>2</a:t>
                      </a:r>
                      <a:r>
                        <a:rPr lang="pt-PT" sz="1600" dirty="0">
                          <a:solidFill>
                            <a:schemeClr val="tx1"/>
                          </a:solidFill>
                          <a:effectLst/>
                        </a:rPr>
                        <a:t>O</a:t>
                      </a:r>
                      <a:endParaRPr lang="en-HK" sz="1600" dirty="0">
                        <a:solidFill>
                          <a:schemeClr val="tx1"/>
                        </a:solidFill>
                        <a:effectLst/>
                      </a:endParaRPr>
                    </a:p>
                    <a:p>
                      <a:pPr algn="l">
                        <a:spcBef>
                          <a:spcPts val="100"/>
                        </a:spcBef>
                        <a:spcAft>
                          <a:spcPts val="100"/>
                        </a:spcAft>
                        <a:tabLst>
                          <a:tab pos="-701040" algn="l"/>
                          <a:tab pos="-457200" algn="l"/>
                        </a:tabLst>
                      </a:pPr>
                      <a:r>
                        <a:rPr lang="pt-PT" sz="1600" dirty="0">
                          <a:solidFill>
                            <a:schemeClr val="tx1"/>
                          </a:solidFill>
                          <a:effectLst/>
                        </a:rPr>
                        <a:t> </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a:solidFill>
                            <a:schemeClr val="tx1"/>
                          </a:solidFill>
                          <a:effectLst/>
                        </a:rPr>
                        <a:t>1.20-7.22</a:t>
                      </a:r>
                      <a:endParaRPr lang="en-HK" sz="160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 Inexpensive and abundantly available</a:t>
                      </a:r>
                      <a:r>
                        <a:rPr lang="en-HK" sz="1600" dirty="0">
                          <a:solidFill>
                            <a:schemeClr val="tx1"/>
                          </a:solidFill>
                          <a:effectLst/>
                        </a:rPr>
                        <a:t>; </a:t>
                      </a:r>
                      <a:r>
                        <a:rPr lang="en-GB" sz="1600" dirty="0">
                          <a:solidFill>
                            <a:schemeClr val="tx1"/>
                          </a:solidFill>
                          <a:effectLst/>
                        </a:rPr>
                        <a:t>The acidification products can easily be used by SRB</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Partial complex compounds in molasses are barely decomposed resulting in high COD in the effluent</a:t>
                      </a:r>
                      <a:r>
                        <a:rPr lang="en-HK" sz="1600" dirty="0">
                          <a:solidFill>
                            <a:schemeClr val="tx1"/>
                          </a:solidFill>
                          <a:effectLst/>
                        </a:rPr>
                        <a:t>; </a:t>
                      </a:r>
                      <a:r>
                        <a:rPr lang="en-GB" sz="1600" dirty="0">
                          <a:solidFill>
                            <a:schemeClr val="tx1"/>
                          </a:solidFill>
                          <a:effectLst/>
                        </a:rPr>
                        <a:t>The accumulation of un-biodegradable compounds</a:t>
                      </a:r>
                      <a:r>
                        <a:rPr lang="en-HK" sz="1600" dirty="0">
                          <a:solidFill>
                            <a:schemeClr val="tx1"/>
                          </a:solidFill>
                          <a:effectLst/>
                        </a:rPr>
                        <a:t>; </a:t>
                      </a:r>
                      <a:r>
                        <a:rPr lang="en-GB" sz="1600" dirty="0">
                          <a:solidFill>
                            <a:schemeClr val="tx1"/>
                          </a:solidFill>
                          <a:effectLst/>
                        </a:rPr>
                        <a:t>Not suitable for SRB growth</a:t>
                      </a:r>
                      <a:r>
                        <a:rPr lang="en-HK" sz="1600" dirty="0">
                          <a:solidFill>
                            <a:schemeClr val="tx1"/>
                          </a:solidFill>
                          <a:effectLst/>
                        </a:rPr>
                        <a:t>; </a:t>
                      </a:r>
                      <a:r>
                        <a:rPr lang="en-GB" sz="1600" dirty="0">
                          <a:solidFill>
                            <a:schemeClr val="tx1"/>
                          </a:solidFill>
                          <a:effectLst/>
                        </a:rPr>
                        <a:t>Accumulation of volatile fatty acids </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2493748713"/>
                  </a:ext>
                </a:extLst>
              </a:tr>
              <a:tr h="658449">
                <a:tc>
                  <a:txBody>
                    <a:bodyPr/>
                    <a:lstStyle/>
                    <a:p>
                      <a:pPr algn="l">
                        <a:spcBef>
                          <a:spcPts val="100"/>
                        </a:spcBef>
                        <a:spcAft>
                          <a:spcPts val="100"/>
                        </a:spcAft>
                        <a:tabLst>
                          <a:tab pos="-701040" algn="l"/>
                          <a:tab pos="-457200" algn="l"/>
                        </a:tabLst>
                      </a:pPr>
                      <a:r>
                        <a:rPr lang="en-GB" sz="1600" b="0" dirty="0">
                          <a:solidFill>
                            <a:schemeClr val="tx1"/>
                          </a:solidFill>
                          <a:effectLst/>
                        </a:rPr>
                        <a:t>Fructose</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pt-PT" sz="1600" dirty="0">
                          <a:solidFill>
                            <a:schemeClr val="tx1"/>
                          </a:solidFill>
                          <a:effectLst/>
                        </a:rPr>
                        <a:t>C</a:t>
                      </a:r>
                      <a:r>
                        <a:rPr lang="pt-PT" sz="1600" baseline="-25000" dirty="0">
                          <a:solidFill>
                            <a:schemeClr val="tx1"/>
                          </a:solidFill>
                          <a:effectLst/>
                        </a:rPr>
                        <a:t>6</a:t>
                      </a:r>
                      <a:r>
                        <a:rPr lang="pt-PT" sz="1600" dirty="0">
                          <a:solidFill>
                            <a:schemeClr val="tx1"/>
                          </a:solidFill>
                          <a:effectLst/>
                        </a:rPr>
                        <a:t>H</a:t>
                      </a:r>
                      <a:r>
                        <a:rPr lang="pt-PT" sz="1600" baseline="-25000" dirty="0">
                          <a:solidFill>
                            <a:schemeClr val="tx1"/>
                          </a:solidFill>
                          <a:effectLst/>
                        </a:rPr>
                        <a:t>12</a:t>
                      </a:r>
                      <a:r>
                        <a:rPr lang="pt-PT" sz="1600" dirty="0">
                          <a:solidFill>
                            <a:schemeClr val="tx1"/>
                          </a:solidFill>
                          <a:effectLst/>
                        </a:rPr>
                        <a:t>O</a:t>
                      </a:r>
                      <a:r>
                        <a:rPr lang="pt-PT" sz="1600" baseline="-25000" dirty="0">
                          <a:solidFill>
                            <a:schemeClr val="tx1"/>
                          </a:solidFill>
                          <a:effectLst/>
                        </a:rPr>
                        <a:t>6</a:t>
                      </a:r>
                      <a:r>
                        <a:rPr lang="pt-PT" sz="1600" dirty="0">
                          <a:solidFill>
                            <a:schemeClr val="tx1"/>
                          </a:solidFill>
                          <a:effectLst/>
                        </a:rPr>
                        <a:t> + SO</a:t>
                      </a:r>
                      <a:r>
                        <a:rPr lang="pt-PT" sz="1600" baseline="-25000" dirty="0">
                          <a:solidFill>
                            <a:schemeClr val="tx1"/>
                          </a:solidFill>
                          <a:effectLst/>
                        </a:rPr>
                        <a:t>4</a:t>
                      </a:r>
                      <a:r>
                        <a:rPr lang="pt-PT" sz="1600" baseline="30000" dirty="0">
                          <a:solidFill>
                            <a:schemeClr val="tx1"/>
                          </a:solidFill>
                          <a:effectLst/>
                        </a:rPr>
                        <a:t>2-</a:t>
                      </a:r>
                      <a:r>
                        <a:rPr lang="pt-PT" sz="1600" dirty="0">
                          <a:solidFill>
                            <a:schemeClr val="tx1"/>
                          </a:solidFill>
                          <a:effectLst/>
                        </a:rPr>
                        <a:t>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solidFill>
                            <a:schemeClr val="tx1"/>
                          </a:solidFill>
                          <a:effectLst/>
                        </a:rPr>
                        <a:t> 2CH</a:t>
                      </a:r>
                      <a:r>
                        <a:rPr lang="pt-PT" sz="1600" baseline="-25000" dirty="0">
                          <a:solidFill>
                            <a:schemeClr val="tx1"/>
                          </a:solidFill>
                          <a:effectLst/>
                        </a:rPr>
                        <a:t>3</a:t>
                      </a:r>
                      <a:r>
                        <a:rPr lang="pt-PT" sz="1600" dirty="0">
                          <a:solidFill>
                            <a:schemeClr val="tx1"/>
                          </a:solidFill>
                          <a:effectLst/>
                        </a:rPr>
                        <a:t>COO</a:t>
                      </a:r>
                      <a:r>
                        <a:rPr lang="pt-PT" sz="1600" baseline="30000" dirty="0">
                          <a:solidFill>
                            <a:schemeClr val="tx1"/>
                          </a:solidFill>
                          <a:effectLst/>
                        </a:rPr>
                        <a:t>-</a:t>
                      </a:r>
                      <a:r>
                        <a:rPr lang="pt-PT" sz="1600" dirty="0">
                          <a:solidFill>
                            <a:schemeClr val="tx1"/>
                          </a:solidFill>
                          <a:effectLst/>
                        </a:rPr>
                        <a:t> + HS</a:t>
                      </a:r>
                      <a:r>
                        <a:rPr lang="pt-PT" sz="1600" baseline="30000" dirty="0">
                          <a:solidFill>
                            <a:schemeClr val="tx1"/>
                          </a:solidFill>
                          <a:effectLst/>
                        </a:rPr>
                        <a:t>-</a:t>
                      </a:r>
                      <a:r>
                        <a:rPr lang="pt-PT" sz="1600" dirty="0">
                          <a:solidFill>
                            <a:schemeClr val="tx1"/>
                          </a:solidFill>
                          <a:effectLst/>
                        </a:rPr>
                        <a:t> + 2HCO</a:t>
                      </a:r>
                      <a:r>
                        <a:rPr lang="pt-PT" sz="1600" baseline="-25000" dirty="0">
                          <a:solidFill>
                            <a:schemeClr val="tx1"/>
                          </a:solidFill>
                          <a:effectLst/>
                        </a:rPr>
                        <a:t>3</a:t>
                      </a:r>
                      <a:r>
                        <a:rPr lang="pt-PT" sz="1600" baseline="30000" dirty="0">
                          <a:solidFill>
                            <a:schemeClr val="tx1"/>
                          </a:solidFill>
                          <a:effectLst/>
                        </a:rPr>
                        <a:t>-</a:t>
                      </a:r>
                      <a:r>
                        <a:rPr lang="pt-PT" sz="1600" dirty="0">
                          <a:solidFill>
                            <a:schemeClr val="tx1"/>
                          </a:solidFill>
                          <a:effectLst/>
                        </a:rPr>
                        <a:t> + 3H</a:t>
                      </a:r>
                      <a:r>
                        <a:rPr lang="pt-PT" sz="1600" baseline="300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HK" sz="1600" dirty="0">
                          <a:solidFill>
                            <a:schemeClr val="tx1"/>
                          </a:solidFill>
                          <a:effectLst/>
                          <a:latin typeface="Times New Roman" panose="02020603050405020304" pitchFamily="18" charset="0"/>
                          <a:ea typeface="DengXian" panose="02010600030101010101" pitchFamily="2" charset="-122"/>
                        </a:rPr>
                        <a:t>-</a:t>
                      </a: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 Only few SRB use fructose</a:t>
                      </a:r>
                      <a:r>
                        <a:rPr lang="en-HK" sz="1600" dirty="0">
                          <a:solidFill>
                            <a:schemeClr val="tx1"/>
                          </a:solidFill>
                          <a:effectLst/>
                        </a:rPr>
                        <a:t>; </a:t>
                      </a:r>
                      <a:r>
                        <a:rPr lang="en-GB" sz="1600" dirty="0">
                          <a:solidFill>
                            <a:schemeClr val="tx1"/>
                          </a:solidFill>
                          <a:effectLst/>
                        </a:rPr>
                        <a:t>The SRB growth on fructose is slow</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4194933300"/>
                  </a:ext>
                </a:extLst>
              </a:tr>
              <a:tr h="954371">
                <a:tc>
                  <a:txBody>
                    <a:bodyPr/>
                    <a:lstStyle/>
                    <a:p>
                      <a:pPr algn="l">
                        <a:spcBef>
                          <a:spcPts val="100"/>
                        </a:spcBef>
                        <a:spcAft>
                          <a:spcPts val="100"/>
                        </a:spcAft>
                        <a:tabLst>
                          <a:tab pos="-701040" algn="l"/>
                          <a:tab pos="-457200" algn="l"/>
                        </a:tabLst>
                      </a:pPr>
                      <a:r>
                        <a:rPr lang="en-GB" sz="1600" b="0" dirty="0">
                          <a:solidFill>
                            <a:schemeClr val="tx1"/>
                          </a:solidFill>
                          <a:effectLst/>
                        </a:rPr>
                        <a:t>Benzene/benzoate</a:t>
                      </a:r>
                      <a:endParaRPr lang="en-HK" sz="1600" b="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pt-PT" sz="1600" dirty="0">
                          <a:solidFill>
                            <a:schemeClr val="tx1"/>
                          </a:solidFill>
                          <a:effectLst/>
                        </a:rPr>
                        <a:t>C</a:t>
                      </a:r>
                      <a:r>
                        <a:rPr lang="pt-PT" sz="1600" baseline="-25000" dirty="0">
                          <a:solidFill>
                            <a:schemeClr val="tx1"/>
                          </a:solidFill>
                          <a:effectLst/>
                        </a:rPr>
                        <a:t>6</a:t>
                      </a:r>
                      <a:r>
                        <a:rPr lang="pt-PT" sz="1600" dirty="0">
                          <a:solidFill>
                            <a:schemeClr val="tx1"/>
                          </a:solidFill>
                          <a:effectLst/>
                        </a:rPr>
                        <a:t>H</a:t>
                      </a:r>
                      <a:r>
                        <a:rPr lang="pt-PT" sz="1600" baseline="-25000" dirty="0">
                          <a:solidFill>
                            <a:schemeClr val="tx1"/>
                          </a:solidFill>
                          <a:effectLst/>
                        </a:rPr>
                        <a:t>5</a:t>
                      </a:r>
                      <a:r>
                        <a:rPr lang="pt-PT" sz="1600" dirty="0">
                          <a:solidFill>
                            <a:schemeClr val="tx1"/>
                          </a:solidFill>
                          <a:effectLst/>
                        </a:rPr>
                        <a:t>COO</a:t>
                      </a:r>
                      <a:r>
                        <a:rPr lang="pt-PT" sz="1600" baseline="30000" dirty="0">
                          <a:solidFill>
                            <a:schemeClr val="tx1"/>
                          </a:solidFill>
                          <a:effectLst/>
                        </a:rPr>
                        <a:t>−</a:t>
                      </a:r>
                      <a:r>
                        <a:rPr lang="pt-PT" sz="1600" dirty="0">
                          <a:solidFill>
                            <a:schemeClr val="tx1"/>
                          </a:solidFill>
                          <a:effectLst/>
                        </a:rPr>
                        <a:t> + 0.75SO</a:t>
                      </a:r>
                      <a:r>
                        <a:rPr lang="pt-PT" sz="1600" baseline="-25000" dirty="0">
                          <a:solidFill>
                            <a:schemeClr val="tx1"/>
                          </a:solidFill>
                          <a:effectLst/>
                        </a:rPr>
                        <a:t>4</a:t>
                      </a:r>
                      <a:r>
                        <a:rPr lang="pt-PT" sz="1600" baseline="30000" dirty="0">
                          <a:solidFill>
                            <a:schemeClr val="tx1"/>
                          </a:solidFill>
                          <a:effectLst/>
                        </a:rPr>
                        <a:t>2−</a:t>
                      </a:r>
                      <a:r>
                        <a:rPr lang="pt-PT" sz="1600" dirty="0">
                          <a:solidFill>
                            <a:schemeClr val="tx1"/>
                          </a:solidFill>
                          <a:effectLst/>
                        </a:rPr>
                        <a:t> + 4H</a:t>
                      </a:r>
                      <a:r>
                        <a:rPr lang="pt-PT" sz="1600" baseline="-25000" dirty="0">
                          <a:solidFill>
                            <a:schemeClr val="tx1"/>
                          </a:solidFill>
                          <a:effectLst/>
                        </a:rPr>
                        <a:t>2</a:t>
                      </a:r>
                      <a:r>
                        <a:rPr lang="pt-PT" sz="1600" dirty="0">
                          <a:solidFill>
                            <a:schemeClr val="tx1"/>
                          </a:solidFill>
                          <a:effectLst/>
                        </a:rPr>
                        <a:t>O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solidFill>
                            <a:schemeClr val="tx1"/>
                          </a:solidFill>
                          <a:effectLst/>
                        </a:rPr>
                        <a:t> 3CH</a:t>
                      </a:r>
                      <a:r>
                        <a:rPr lang="pt-PT" sz="1600" baseline="-25000" dirty="0">
                          <a:solidFill>
                            <a:schemeClr val="tx1"/>
                          </a:solidFill>
                          <a:effectLst/>
                        </a:rPr>
                        <a:t>3</a:t>
                      </a:r>
                      <a:r>
                        <a:rPr lang="pt-PT" sz="1600" dirty="0">
                          <a:solidFill>
                            <a:schemeClr val="tx1"/>
                          </a:solidFill>
                          <a:effectLst/>
                        </a:rPr>
                        <a:t>COO</a:t>
                      </a:r>
                      <a:r>
                        <a:rPr lang="pt-PT" sz="1600" baseline="30000" dirty="0">
                          <a:solidFill>
                            <a:schemeClr val="tx1"/>
                          </a:solidFill>
                          <a:effectLst/>
                        </a:rPr>
                        <a:t>−</a:t>
                      </a:r>
                      <a:r>
                        <a:rPr lang="pt-PT" sz="1600" dirty="0">
                          <a:solidFill>
                            <a:schemeClr val="tx1"/>
                          </a:solidFill>
                          <a:effectLst/>
                        </a:rPr>
                        <a:t> + 0.75HS</a:t>
                      </a:r>
                      <a:r>
                        <a:rPr lang="pt-PT" sz="1600" baseline="30000" dirty="0">
                          <a:solidFill>
                            <a:schemeClr val="tx1"/>
                          </a:solidFill>
                          <a:effectLst/>
                        </a:rPr>
                        <a:t>−</a:t>
                      </a:r>
                      <a:r>
                        <a:rPr lang="pt-PT" sz="1600" dirty="0">
                          <a:solidFill>
                            <a:schemeClr val="tx1"/>
                          </a:solidFill>
                          <a:effectLst/>
                        </a:rPr>
                        <a:t> + HCO</a:t>
                      </a:r>
                      <a:r>
                        <a:rPr lang="pt-PT" sz="1600" baseline="-25000" dirty="0">
                          <a:solidFill>
                            <a:schemeClr val="tx1"/>
                          </a:solidFill>
                          <a:effectLst/>
                        </a:rPr>
                        <a:t>3</a:t>
                      </a:r>
                      <a:r>
                        <a:rPr lang="pt-PT" sz="1600" baseline="30000" dirty="0">
                          <a:solidFill>
                            <a:schemeClr val="tx1"/>
                          </a:solidFill>
                          <a:effectLst/>
                        </a:rPr>
                        <a:t>−</a:t>
                      </a:r>
                      <a:r>
                        <a:rPr lang="pt-PT" sz="1600" dirty="0">
                          <a:solidFill>
                            <a:schemeClr val="tx1"/>
                          </a:solidFill>
                          <a:effectLst/>
                        </a:rPr>
                        <a:t> + 2.25H</a:t>
                      </a:r>
                      <a:r>
                        <a:rPr lang="pt-PT" sz="1600" baseline="30000" dirty="0">
                          <a:solidFill>
                            <a:schemeClr val="tx1"/>
                          </a:solidFill>
                          <a:effectLst/>
                        </a:rPr>
                        <a:t>+</a:t>
                      </a:r>
                      <a:endParaRPr lang="en-HK" sz="1600" dirty="0">
                        <a:solidFill>
                          <a:schemeClr val="tx1"/>
                        </a:solidFill>
                        <a:effectLst/>
                      </a:endParaRPr>
                    </a:p>
                    <a:p>
                      <a:pPr algn="l">
                        <a:spcBef>
                          <a:spcPts val="100"/>
                        </a:spcBef>
                        <a:spcAft>
                          <a:spcPts val="100"/>
                        </a:spcAft>
                        <a:tabLst>
                          <a:tab pos="-701040" algn="l"/>
                          <a:tab pos="-457200" algn="l"/>
                        </a:tabLst>
                      </a:pPr>
                      <a:r>
                        <a:rPr lang="pt-PT" sz="1600" dirty="0">
                          <a:solidFill>
                            <a:schemeClr val="tx1"/>
                          </a:solidFill>
                          <a:effectLst/>
                        </a:rPr>
                        <a:t>C</a:t>
                      </a:r>
                      <a:r>
                        <a:rPr lang="pt-PT" sz="1600" baseline="-25000" dirty="0">
                          <a:solidFill>
                            <a:schemeClr val="tx1"/>
                          </a:solidFill>
                          <a:effectLst/>
                        </a:rPr>
                        <a:t>6</a:t>
                      </a:r>
                      <a:r>
                        <a:rPr lang="pt-PT" sz="1600" dirty="0">
                          <a:solidFill>
                            <a:schemeClr val="tx1"/>
                          </a:solidFill>
                          <a:effectLst/>
                        </a:rPr>
                        <a:t>H</a:t>
                      </a:r>
                      <a:r>
                        <a:rPr lang="pt-PT" sz="1600" baseline="-25000" dirty="0">
                          <a:solidFill>
                            <a:schemeClr val="tx1"/>
                          </a:solidFill>
                          <a:effectLst/>
                        </a:rPr>
                        <a:t>5</a:t>
                      </a:r>
                      <a:r>
                        <a:rPr lang="pt-PT" sz="1600" dirty="0">
                          <a:solidFill>
                            <a:schemeClr val="tx1"/>
                          </a:solidFill>
                          <a:effectLst/>
                        </a:rPr>
                        <a:t>COO</a:t>
                      </a:r>
                      <a:r>
                        <a:rPr lang="pt-PT" sz="1600" baseline="30000" dirty="0">
                          <a:solidFill>
                            <a:schemeClr val="tx1"/>
                          </a:solidFill>
                          <a:effectLst/>
                        </a:rPr>
                        <a:t>− </a:t>
                      </a:r>
                      <a:r>
                        <a:rPr lang="pt-PT" sz="1600" dirty="0">
                          <a:solidFill>
                            <a:schemeClr val="tx1"/>
                          </a:solidFill>
                          <a:effectLst/>
                        </a:rPr>
                        <a:t>+ 3.75SO</a:t>
                      </a:r>
                      <a:r>
                        <a:rPr lang="pt-PT" sz="1600" baseline="-25000" dirty="0">
                          <a:solidFill>
                            <a:schemeClr val="tx1"/>
                          </a:solidFill>
                          <a:effectLst/>
                        </a:rPr>
                        <a:t>4</a:t>
                      </a:r>
                      <a:r>
                        <a:rPr lang="pt-PT" sz="1600" baseline="30000" dirty="0">
                          <a:solidFill>
                            <a:schemeClr val="tx1"/>
                          </a:solidFill>
                          <a:effectLst/>
                        </a:rPr>
                        <a:t>2−</a:t>
                      </a:r>
                      <a:r>
                        <a:rPr lang="pt-PT" sz="1600" dirty="0">
                          <a:solidFill>
                            <a:schemeClr val="tx1"/>
                          </a:solidFill>
                          <a:effectLst/>
                        </a:rPr>
                        <a:t> + 4H</a:t>
                      </a:r>
                      <a:r>
                        <a:rPr lang="pt-PT" sz="1600" baseline="-25000" dirty="0">
                          <a:solidFill>
                            <a:schemeClr val="tx1"/>
                          </a:solidFill>
                          <a:effectLst/>
                        </a:rPr>
                        <a:t>2</a:t>
                      </a:r>
                      <a:r>
                        <a:rPr lang="pt-PT" sz="1600" dirty="0">
                          <a:solidFill>
                            <a:schemeClr val="tx1"/>
                          </a:solidFill>
                          <a:effectLst/>
                        </a:rPr>
                        <a:t>O </a:t>
                      </a:r>
                      <a:r>
                        <a:rPr lang="en-GB" sz="1600" dirty="0">
                          <a:solidFill>
                            <a:schemeClr val="tx1"/>
                          </a:solidFill>
                          <a:effectLst/>
                          <a:latin typeface="Times New Roman" panose="02020603050405020304" pitchFamily="18" charset="0"/>
                          <a:cs typeface="Times New Roman" panose="02020603050405020304" pitchFamily="18" charset="0"/>
                        </a:rPr>
                        <a:t>→</a:t>
                      </a:r>
                      <a:r>
                        <a:rPr lang="pt-PT" sz="1600" dirty="0">
                          <a:solidFill>
                            <a:schemeClr val="tx1"/>
                          </a:solidFill>
                          <a:effectLst/>
                        </a:rPr>
                        <a:t> 7HCO</a:t>
                      </a:r>
                      <a:r>
                        <a:rPr lang="pt-PT" sz="1600" baseline="-25000" dirty="0">
                          <a:solidFill>
                            <a:schemeClr val="tx1"/>
                          </a:solidFill>
                          <a:effectLst/>
                        </a:rPr>
                        <a:t>3</a:t>
                      </a:r>
                      <a:r>
                        <a:rPr lang="pt-PT" sz="1600" baseline="30000" dirty="0">
                          <a:solidFill>
                            <a:schemeClr val="tx1"/>
                          </a:solidFill>
                          <a:effectLst/>
                        </a:rPr>
                        <a:t>−</a:t>
                      </a:r>
                      <a:r>
                        <a:rPr lang="pt-PT" sz="1600" dirty="0">
                          <a:solidFill>
                            <a:schemeClr val="tx1"/>
                          </a:solidFill>
                          <a:effectLst/>
                        </a:rPr>
                        <a:t> + 3.75HS</a:t>
                      </a:r>
                      <a:r>
                        <a:rPr lang="pt-PT" sz="1600" baseline="30000" dirty="0">
                          <a:solidFill>
                            <a:schemeClr val="tx1"/>
                          </a:solidFill>
                          <a:effectLst/>
                        </a:rPr>
                        <a:t>−</a:t>
                      </a:r>
                      <a:r>
                        <a:rPr lang="pt-PT" sz="1600" dirty="0">
                          <a:solidFill>
                            <a:schemeClr val="tx1"/>
                          </a:solidFill>
                          <a:effectLst/>
                        </a:rPr>
                        <a:t> + 2.25H</a:t>
                      </a:r>
                      <a:r>
                        <a:rPr lang="pt-PT" sz="1600" baseline="300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a:solidFill>
                            <a:schemeClr val="tx1"/>
                          </a:solidFill>
                          <a:effectLst/>
                        </a:rPr>
                        <a:t>0.038</a:t>
                      </a:r>
                      <a:endParaRPr lang="en-HK" sz="160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 Can be completely oxidized to CO</a:t>
                      </a:r>
                      <a:r>
                        <a:rPr lang="en-GB" sz="1600" baseline="-25000" dirty="0">
                          <a:solidFill>
                            <a:schemeClr val="tx1"/>
                          </a:solidFill>
                          <a:effectLst/>
                        </a:rPr>
                        <a:t>2</a:t>
                      </a:r>
                      <a:r>
                        <a:rPr lang="en-GB" sz="1600" dirty="0">
                          <a:solidFill>
                            <a:schemeClr val="tx1"/>
                          </a:solidFill>
                          <a:effectLst/>
                        </a:rPr>
                        <a:t> without extracellular intermediates</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Long degrading time</a:t>
                      </a:r>
                      <a:r>
                        <a:rPr lang="en-HK" sz="1600" dirty="0">
                          <a:solidFill>
                            <a:schemeClr val="tx1"/>
                          </a:solidFill>
                          <a:effectLst/>
                        </a:rPr>
                        <a:t>; </a:t>
                      </a:r>
                      <a:r>
                        <a:rPr lang="en-GB" sz="1600" dirty="0">
                          <a:solidFill>
                            <a:schemeClr val="tx1"/>
                          </a:solidFill>
                          <a:effectLst/>
                        </a:rPr>
                        <a:t>Cannot be used by some SRB species</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extLst>
                  <a:ext uri="{0D108BD9-81ED-4DB2-BD59-A6C34878D82A}">
                    <a16:rowId xmlns:a16="http://schemas.microsoft.com/office/drawing/2014/main" val="1262857412"/>
                  </a:ext>
                </a:extLst>
              </a:tr>
            </a:tbl>
          </a:graphicData>
        </a:graphic>
      </p:graphicFrame>
      <p:sp>
        <p:nvSpPr>
          <p:cNvPr id="10" name="Title 1">
            <a:extLst>
              <a:ext uri="{FF2B5EF4-FFF2-40B4-BE49-F238E27FC236}">
                <a16:creationId xmlns:a16="http://schemas.microsoft.com/office/drawing/2014/main" id="{A73B049D-6793-40B1-9E67-6F03C3757106}"/>
              </a:ext>
            </a:extLst>
          </p:cNvPr>
          <p:cNvSpPr>
            <a:spLocks noGrp="1"/>
          </p:cNvSpPr>
          <p:nvPr>
            <p:ph type="title"/>
          </p:nvPr>
        </p:nvSpPr>
        <p:spPr>
          <a:xfrm>
            <a:off x="889958" y="0"/>
            <a:ext cx="8008088" cy="1169988"/>
          </a:xfrm>
        </p:spPr>
        <p:txBody>
          <a:bodyPr>
            <a:noAutofit/>
          </a:bodyPr>
          <a:lstStyle/>
          <a:p>
            <a:r>
              <a:rPr lang="en-US" b="1" dirty="0">
                <a:latin typeface="Candara" panose="020E0502030303020204" pitchFamily="34" charset="0"/>
                <a:ea typeface="Roboto Slab" pitchFamily="2" charset="0"/>
              </a:rPr>
              <a:t>Electron donors</a:t>
            </a:r>
            <a:endParaRPr lang="en-US" b="1" dirty="0">
              <a:solidFill>
                <a:srgbClr val="003063"/>
              </a:solidFill>
              <a:latin typeface="Candara" panose="020E0502030303020204" pitchFamily="34" charset="0"/>
            </a:endParaRPr>
          </a:p>
        </p:txBody>
      </p:sp>
    </p:spTree>
    <p:extLst>
      <p:ext uri="{BB962C8B-B14F-4D97-AF65-F5344CB8AC3E}">
        <p14:creationId xmlns:p14="http://schemas.microsoft.com/office/powerpoint/2010/main" val="3655182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ADD2482-1059-C66B-0E2B-91AF3BED3FA8}"/>
            </a:ext>
          </a:extLst>
        </p:cNvPr>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F8A2262E-FEBC-CC70-425E-D7ED49EE74EA}"/>
              </a:ext>
            </a:extLst>
          </p:cNvPr>
          <p:cNvGraphicFramePr>
            <a:graphicFrameLocks noGrp="1"/>
          </p:cNvGraphicFramePr>
          <p:nvPr>
            <p:extLst>
              <p:ext uri="{D42A27DB-BD31-4B8C-83A1-F6EECF244321}">
                <p14:modId xmlns:p14="http://schemas.microsoft.com/office/powerpoint/2010/main" val="2916194335"/>
              </p:ext>
            </p:extLst>
          </p:nvPr>
        </p:nvGraphicFramePr>
        <p:xfrm>
          <a:off x="132973" y="3563974"/>
          <a:ext cx="11900874" cy="2895734"/>
        </p:xfrm>
        <a:graphic>
          <a:graphicData uri="http://schemas.openxmlformats.org/drawingml/2006/table">
            <a:tbl>
              <a:tblPr firstRow="1" firstCol="1" bandRow="1">
                <a:tableStyleId>{2D5ABB26-0587-4C30-8999-92F81FD0307C}</a:tableStyleId>
              </a:tblPr>
              <a:tblGrid>
                <a:gridCol w="3019312">
                  <a:extLst>
                    <a:ext uri="{9D8B030D-6E8A-4147-A177-3AD203B41FA5}">
                      <a16:colId xmlns:a16="http://schemas.microsoft.com/office/drawing/2014/main" val="620531700"/>
                    </a:ext>
                  </a:extLst>
                </a:gridCol>
                <a:gridCol w="889118">
                  <a:extLst>
                    <a:ext uri="{9D8B030D-6E8A-4147-A177-3AD203B41FA5}">
                      <a16:colId xmlns:a16="http://schemas.microsoft.com/office/drawing/2014/main" val="2981219533"/>
                    </a:ext>
                  </a:extLst>
                </a:gridCol>
                <a:gridCol w="2002754">
                  <a:extLst>
                    <a:ext uri="{9D8B030D-6E8A-4147-A177-3AD203B41FA5}">
                      <a16:colId xmlns:a16="http://schemas.microsoft.com/office/drawing/2014/main" val="2639897757"/>
                    </a:ext>
                  </a:extLst>
                </a:gridCol>
                <a:gridCol w="5989690">
                  <a:extLst>
                    <a:ext uri="{9D8B030D-6E8A-4147-A177-3AD203B41FA5}">
                      <a16:colId xmlns:a16="http://schemas.microsoft.com/office/drawing/2014/main" val="328645808"/>
                    </a:ext>
                  </a:extLst>
                </a:gridCol>
              </a:tblGrid>
              <a:tr h="574671">
                <a:tc>
                  <a:txBody>
                    <a:bodyPr/>
                    <a:lstStyle/>
                    <a:p>
                      <a:pPr algn="l">
                        <a:spcBef>
                          <a:spcPts val="100"/>
                        </a:spcBef>
                        <a:spcAft>
                          <a:spcPts val="100"/>
                        </a:spcAft>
                        <a:tabLst>
                          <a:tab pos="-701040" algn="l"/>
                          <a:tab pos="-457200" algn="l"/>
                        </a:tabLst>
                      </a:pPr>
                      <a:r>
                        <a:rPr lang="en-GB" sz="1600" b="1" dirty="0">
                          <a:solidFill>
                            <a:schemeClr val="tx1"/>
                          </a:solidFill>
                          <a:effectLst/>
                        </a:rPr>
                        <a:t>Electron donor</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100"/>
                        </a:spcBef>
                        <a:spcAft>
                          <a:spcPts val="100"/>
                        </a:spcAft>
                        <a:tabLst>
                          <a:tab pos="-701040" algn="l"/>
                          <a:tab pos="-457200" algn="l"/>
                        </a:tabLst>
                      </a:pPr>
                      <a:r>
                        <a:rPr lang="en-GB" sz="1600" b="1" dirty="0">
                          <a:solidFill>
                            <a:schemeClr val="tx1"/>
                          </a:solidFill>
                          <a:effectLst/>
                        </a:rPr>
                        <a:t>Reaction</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100"/>
                        </a:spcBef>
                        <a:spcAft>
                          <a:spcPts val="100"/>
                        </a:spcAft>
                        <a:tabLst>
                          <a:tab pos="-701040" algn="l"/>
                          <a:tab pos="-457200" algn="l"/>
                        </a:tabLst>
                      </a:pPr>
                      <a:r>
                        <a:rPr lang="en-GB" sz="1600" b="1" dirty="0">
                          <a:solidFill>
                            <a:schemeClr val="tx1"/>
                          </a:solidFill>
                          <a:effectLst/>
                        </a:rPr>
                        <a:t>Sulphate reduction rate (gSO</a:t>
                      </a:r>
                      <a:r>
                        <a:rPr lang="en-GB" sz="1600" b="1" baseline="-25000" dirty="0">
                          <a:solidFill>
                            <a:schemeClr val="tx1"/>
                          </a:solidFill>
                          <a:effectLst/>
                        </a:rPr>
                        <a:t>4</a:t>
                      </a:r>
                      <a:r>
                        <a:rPr lang="en-GB" sz="1600" b="1" baseline="30000" dirty="0">
                          <a:solidFill>
                            <a:schemeClr val="tx1"/>
                          </a:solidFill>
                          <a:effectLst/>
                        </a:rPr>
                        <a:t>2-</a:t>
                      </a:r>
                      <a:r>
                        <a:rPr lang="en-GB" sz="1600" b="1" dirty="0">
                          <a:solidFill>
                            <a:schemeClr val="tx1"/>
                          </a:solidFill>
                          <a:effectLst/>
                        </a:rPr>
                        <a:t>/</a:t>
                      </a:r>
                      <a:r>
                        <a:rPr lang="en-GB" sz="1600" b="1" dirty="0" err="1">
                          <a:solidFill>
                            <a:schemeClr val="tx1"/>
                          </a:solidFill>
                          <a:effectLst/>
                        </a:rPr>
                        <a:t>L.d</a:t>
                      </a:r>
                      <a:r>
                        <a:rPr lang="en-GB" sz="1600" b="1" dirty="0">
                          <a:solidFill>
                            <a:schemeClr val="tx1"/>
                          </a:solidFill>
                          <a:effectLst/>
                        </a:rPr>
                        <a:t>)</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solidFill>
                            <a:schemeClr val="tx1"/>
                          </a:solidFill>
                          <a:effectLst/>
                        </a:rPr>
                        <a:t>   Advantages (+) and disadvantages (−)</a:t>
                      </a:r>
                      <a:endParaRPr lang="en-HK" sz="1600" b="1" dirty="0">
                        <a:effectLst/>
                        <a:latin typeface="Times New Roman" panose="02020603050405020304" pitchFamily="18" charset="0"/>
                        <a:ea typeface="DengXian" panose="02010600030101010101" pitchFamily="2" charset="-122"/>
                      </a:endParaRPr>
                    </a:p>
                    <a:p>
                      <a:pPr algn="l"/>
                      <a:endParaRPr lang="en-US" dirty="0">
                        <a:solidFill>
                          <a:schemeClr val="tx1"/>
                        </a:solidFill>
                      </a:endParaRP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8966440"/>
                  </a:ext>
                </a:extLst>
              </a:tr>
              <a:tr h="978934">
                <a:tc>
                  <a:txBody>
                    <a:bodyPr/>
                    <a:lstStyle/>
                    <a:p>
                      <a:pPr algn="l">
                        <a:spcBef>
                          <a:spcPts val="100"/>
                        </a:spcBef>
                        <a:spcAft>
                          <a:spcPts val="100"/>
                        </a:spcAft>
                        <a:tabLst>
                          <a:tab pos="-701040" algn="l"/>
                          <a:tab pos="-457200" algn="l"/>
                        </a:tabLst>
                      </a:pPr>
                      <a:r>
                        <a:rPr lang="en-GB" sz="1600" dirty="0">
                          <a:solidFill>
                            <a:schemeClr val="tx1"/>
                          </a:solidFill>
                          <a:effectLst/>
                        </a:rPr>
                        <a:t>Algal extracellular products/algal biomass</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0.0030-0.0058</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 Low-cost carbon source</a:t>
                      </a:r>
                      <a:r>
                        <a:rPr lang="en-HK" sz="1600" dirty="0">
                          <a:solidFill>
                            <a:schemeClr val="tx1"/>
                          </a:solidFill>
                          <a:effectLst/>
                        </a:rPr>
                        <a:t>; </a:t>
                      </a:r>
                      <a:r>
                        <a:rPr lang="en-GB" sz="1600" dirty="0">
                          <a:solidFill>
                            <a:schemeClr val="tx1"/>
                          </a:solidFill>
                          <a:effectLst/>
                        </a:rPr>
                        <a:t>Easily utilized by SRB</a:t>
                      </a:r>
                      <a:r>
                        <a:rPr lang="en-HK" sz="1600" dirty="0">
                          <a:solidFill>
                            <a:schemeClr val="tx1"/>
                          </a:solidFill>
                          <a:effectLst/>
                        </a:rPr>
                        <a:t>; </a:t>
                      </a:r>
                      <a:r>
                        <a:rPr lang="en-GB" sz="1600" dirty="0">
                          <a:solidFill>
                            <a:schemeClr val="tx1"/>
                          </a:solidFill>
                          <a:effectLst/>
                        </a:rPr>
                        <a:t>No available limitation</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Cannot be used directly, need fermentative bacteria to collaborate together</a:t>
                      </a:r>
                      <a:r>
                        <a:rPr lang="en-HK" sz="1600" dirty="0">
                          <a:solidFill>
                            <a:schemeClr val="tx1"/>
                          </a:solidFill>
                          <a:effectLst/>
                        </a:rPr>
                        <a:t>; </a:t>
                      </a:r>
                      <a:r>
                        <a:rPr lang="en-GB" sz="1600" dirty="0">
                          <a:solidFill>
                            <a:schemeClr val="tx1"/>
                          </a:solidFill>
                          <a:effectLst/>
                        </a:rPr>
                        <a:t>May cause high COD in the effluent</a:t>
                      </a:r>
                      <a:endParaRPr lang="en-US" dirty="0">
                        <a:solidFill>
                          <a:schemeClr val="tx1"/>
                        </a:solidFill>
                      </a:endParaRPr>
                    </a:p>
                  </a:txBody>
                  <a:tcPr marL="0" marR="0" marT="0" marB="0" anchor="ct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524135438"/>
                  </a:ext>
                </a:extLst>
              </a:tr>
              <a:tr h="829049">
                <a:tc>
                  <a:txBody>
                    <a:bodyPr/>
                    <a:lstStyle/>
                    <a:p>
                      <a:pPr algn="l">
                        <a:spcBef>
                          <a:spcPts val="100"/>
                        </a:spcBef>
                        <a:spcAft>
                          <a:spcPts val="100"/>
                        </a:spcAft>
                        <a:tabLst>
                          <a:tab pos="-701040" algn="l"/>
                          <a:tab pos="-457200" algn="l"/>
                        </a:tabLst>
                      </a:pPr>
                      <a:r>
                        <a:rPr lang="en-GB" sz="1600" dirty="0">
                          <a:solidFill>
                            <a:schemeClr val="tx1"/>
                          </a:solidFill>
                          <a:effectLst/>
                        </a:rPr>
                        <a:t>Cheese whey</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0.34</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tc>
                <a:tc>
                  <a:txBody>
                    <a:bodyPr/>
                    <a:lstStyle/>
                    <a:p>
                      <a:pPr algn="l">
                        <a:spcBef>
                          <a:spcPts val="100"/>
                        </a:spcBef>
                        <a:spcAft>
                          <a:spcPts val="100"/>
                        </a:spcAft>
                        <a:tabLst>
                          <a:tab pos="-701040" algn="l"/>
                          <a:tab pos="-457200" algn="l"/>
                        </a:tabLst>
                      </a:pPr>
                      <a:r>
                        <a:rPr lang="en-GB" sz="1600" dirty="0">
                          <a:solidFill>
                            <a:schemeClr val="tx1"/>
                          </a:solidFill>
                          <a:effectLst/>
                        </a:rPr>
                        <a:t>+ Low-cost carbon source</a:t>
                      </a:r>
                      <a:r>
                        <a:rPr lang="en-HK" sz="1600" dirty="0">
                          <a:solidFill>
                            <a:schemeClr val="tx1"/>
                          </a:solidFill>
                          <a:effectLst/>
                        </a:rPr>
                        <a:t>; </a:t>
                      </a:r>
                      <a:r>
                        <a:rPr lang="en-GB" sz="1600" dirty="0">
                          <a:solidFill>
                            <a:schemeClr val="tx1"/>
                          </a:solidFill>
                          <a:effectLst/>
                        </a:rPr>
                        <a:t>No negative impact on the bacteria</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Cannot be used directly, need fermentative bacteria to collaborate together</a:t>
                      </a:r>
                      <a:r>
                        <a:rPr lang="en-HK" sz="1600" dirty="0">
                          <a:solidFill>
                            <a:schemeClr val="tx1"/>
                          </a:solidFill>
                          <a:effectLst/>
                        </a:rPr>
                        <a:t>; </a:t>
                      </a:r>
                      <a:r>
                        <a:rPr lang="en-GB" sz="1600" dirty="0">
                          <a:solidFill>
                            <a:schemeClr val="tx1"/>
                          </a:solidFill>
                          <a:effectLst/>
                        </a:rPr>
                        <a:t>May cause high COD in the effluent</a:t>
                      </a:r>
                      <a:endParaRPr lang="en-US" dirty="0">
                        <a:solidFill>
                          <a:schemeClr val="tx1"/>
                        </a:solidFill>
                      </a:endParaRPr>
                    </a:p>
                  </a:txBody>
                  <a:tcPr marL="0" marR="0" marT="0" marB="0" anchor="ctr"/>
                </a:tc>
                <a:extLst>
                  <a:ext uri="{0D108BD9-81ED-4DB2-BD59-A6C34878D82A}">
                    <a16:rowId xmlns:a16="http://schemas.microsoft.com/office/drawing/2014/main" val="3306129879"/>
                  </a:ext>
                </a:extLst>
              </a:tr>
              <a:tr h="426234">
                <a:tc>
                  <a:txBody>
                    <a:bodyPr/>
                    <a:lstStyle/>
                    <a:p>
                      <a:pPr algn="l">
                        <a:spcBef>
                          <a:spcPts val="100"/>
                        </a:spcBef>
                        <a:spcAft>
                          <a:spcPts val="100"/>
                        </a:spcAft>
                        <a:tabLst>
                          <a:tab pos="-701040" algn="l"/>
                          <a:tab pos="-457200" algn="l"/>
                        </a:tabLst>
                      </a:pPr>
                      <a:r>
                        <a:rPr lang="en-GB" sz="1600" dirty="0">
                          <a:solidFill>
                            <a:schemeClr val="tx1"/>
                          </a:solidFill>
                          <a:effectLst/>
                        </a:rPr>
                        <a:t>Watermelon rind</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0.15-0.24</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 Low cost</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Availability may be limited</a:t>
                      </a:r>
                      <a:r>
                        <a:rPr lang="en-HK" sz="1600" dirty="0">
                          <a:solidFill>
                            <a:schemeClr val="tx1"/>
                          </a:solidFill>
                          <a:effectLst/>
                        </a:rPr>
                        <a:t>; </a:t>
                      </a:r>
                      <a:r>
                        <a:rPr lang="en-GB" sz="1600" dirty="0">
                          <a:solidFill>
                            <a:schemeClr val="tx1"/>
                          </a:solidFill>
                          <a:effectLst/>
                        </a:rPr>
                        <a:t>May cause high COD in the effluent</a:t>
                      </a:r>
                      <a:endParaRPr lang="en-US" dirty="0">
                        <a:solidFill>
                          <a:schemeClr val="tx1"/>
                        </a:solidFill>
                      </a:endParaRPr>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50571085"/>
                  </a:ext>
                </a:extLst>
              </a:tr>
            </a:tbl>
          </a:graphicData>
        </a:graphic>
      </p:graphicFrame>
      <p:sp>
        <p:nvSpPr>
          <p:cNvPr id="9" name="Title 1">
            <a:extLst>
              <a:ext uri="{FF2B5EF4-FFF2-40B4-BE49-F238E27FC236}">
                <a16:creationId xmlns:a16="http://schemas.microsoft.com/office/drawing/2014/main" id="{DE3DEE11-C78C-4721-A533-FFB006EBC4D7}"/>
              </a:ext>
            </a:extLst>
          </p:cNvPr>
          <p:cNvSpPr>
            <a:spLocks noGrp="1"/>
          </p:cNvSpPr>
          <p:nvPr>
            <p:ph type="title"/>
          </p:nvPr>
        </p:nvSpPr>
        <p:spPr>
          <a:xfrm>
            <a:off x="889958" y="0"/>
            <a:ext cx="8008088" cy="1169988"/>
          </a:xfrm>
        </p:spPr>
        <p:txBody>
          <a:bodyPr>
            <a:noAutofit/>
          </a:bodyPr>
          <a:lstStyle/>
          <a:p>
            <a:r>
              <a:rPr lang="en-US" b="1" dirty="0">
                <a:latin typeface="Candara" panose="020E0502030303020204" pitchFamily="34" charset="0"/>
                <a:ea typeface="Roboto Slab" pitchFamily="2" charset="0"/>
              </a:rPr>
              <a:t>Electron donors</a:t>
            </a:r>
            <a:endParaRPr lang="en-US" b="1" dirty="0">
              <a:solidFill>
                <a:srgbClr val="003063"/>
              </a:solidFill>
              <a:latin typeface="Candara" panose="020E0502030303020204" pitchFamily="34" charset="0"/>
            </a:endParaRPr>
          </a:p>
        </p:txBody>
      </p:sp>
    </p:spTree>
    <p:extLst>
      <p:ext uri="{BB962C8B-B14F-4D97-AF65-F5344CB8AC3E}">
        <p14:creationId xmlns:p14="http://schemas.microsoft.com/office/powerpoint/2010/main" val="832796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733944" y="106752"/>
            <a:ext cx="10560907" cy="4616648"/>
          </a:xfrm>
          <a:prstGeom prst="rect">
            <a:avLst/>
          </a:prstGeom>
          <a:noFill/>
        </p:spPr>
        <p:txBody>
          <a:bodyPr wrap="square" rtlCol="0">
            <a:spAutoFit/>
          </a:bodyPr>
          <a:lstStyle/>
          <a:p>
            <a:r>
              <a:rPr lang="en-US" altLang="zh-CN" sz="4400" b="1" dirty="0">
                <a:latin typeface="Candara" panose="020E0502030303020204" pitchFamily="34" charset="0"/>
                <a:ea typeface="Roboto Slab" pitchFamily="2" charset="0"/>
              </a:rPr>
              <a:t>Sulphur-reducing bioprocess</a:t>
            </a:r>
          </a:p>
          <a:p>
            <a:endParaRPr lang="en-US" sz="3200" b="1" dirty="0">
              <a:latin typeface="Roboto Slab" pitchFamily="2" charset="0"/>
              <a:ea typeface="Roboto Slab" pitchFamily="2" charset="0"/>
            </a:endParaRPr>
          </a:p>
          <a:p>
            <a:pPr marL="742950" indent="-742950">
              <a:buAutoNum type="arabicParenBoth"/>
            </a:pPr>
            <a:r>
              <a:rPr lang="en-US" sz="2800" b="1" dirty="0">
                <a:ea typeface="Roboto Slab" pitchFamily="2" charset="0"/>
              </a:rPr>
              <a:t>Fundamentals</a:t>
            </a:r>
          </a:p>
          <a:p>
            <a:pPr marL="742950" indent="-742950">
              <a:buAutoNum type="arabicParenBoth"/>
            </a:pPr>
            <a:r>
              <a:rPr lang="en-US" sz="2800" dirty="0">
                <a:solidFill>
                  <a:schemeClr val="bg1">
                    <a:lumMod val="50000"/>
                  </a:schemeClr>
                </a:solidFill>
                <a:ea typeface="Roboto Slab" pitchFamily="2" charset="0"/>
              </a:rPr>
              <a:t>Key microorganisms driving sulphate reduction</a:t>
            </a:r>
          </a:p>
          <a:p>
            <a:pPr marL="742950" indent="-742950">
              <a:buAutoNum type="arabicParenBoth"/>
            </a:pPr>
            <a:r>
              <a:rPr lang="en-US" sz="2800" dirty="0">
                <a:solidFill>
                  <a:schemeClr val="bg1">
                    <a:lumMod val="50000"/>
                  </a:schemeClr>
                </a:solidFill>
                <a:ea typeface="Roboto Slab" pitchFamily="2" charset="0"/>
              </a:rPr>
              <a:t>Electron donors for sulphate-reducing bioprocess</a:t>
            </a:r>
          </a:p>
          <a:p>
            <a:pPr marL="742950" indent="-742950">
              <a:buAutoNum type="arabicParenBoth"/>
            </a:pPr>
            <a:r>
              <a:rPr lang="en-US" sz="2800" dirty="0">
                <a:solidFill>
                  <a:schemeClr val="bg1">
                    <a:lumMod val="50000"/>
                  </a:schemeClr>
                </a:solidFill>
                <a:ea typeface="Roboto Slab" pitchFamily="2" charset="0"/>
              </a:rPr>
              <a:t>Application </a:t>
            </a:r>
          </a:p>
          <a:p>
            <a:pPr marL="742950" indent="-742950">
              <a:buAutoNum type="arabicParenBoth"/>
            </a:pPr>
            <a:r>
              <a:rPr lang="en-US" sz="2800" dirty="0">
                <a:solidFill>
                  <a:schemeClr val="bg1">
                    <a:lumMod val="50000"/>
                  </a:schemeClr>
                </a:solidFill>
                <a:ea typeface="Roboto Slab" pitchFamily="2" charset="0"/>
              </a:rPr>
              <a:t>Factors affecting sulphate reduction</a:t>
            </a:r>
          </a:p>
          <a:p>
            <a:endParaRPr lang="en-HK" sz="2800" b="1" dirty="0">
              <a:latin typeface="Roboto Slab" pitchFamily="2" charset="0"/>
              <a:ea typeface="Roboto Slab" pitchFamily="2" charset="0"/>
            </a:endParaRPr>
          </a:p>
          <a:p>
            <a:endParaRPr lang="en-US" sz="3200" b="1" dirty="0">
              <a:latin typeface="Roboto Slab" pitchFamily="2" charset="0"/>
              <a:ea typeface="Roboto Slab" pitchFamily="2" charset="0"/>
            </a:endParaRPr>
          </a:p>
          <a:p>
            <a:endParaRPr lang="en-US" b="1" dirty="0">
              <a:latin typeface="Roboto Slab" pitchFamily="2" charset="0"/>
              <a:ea typeface="Roboto Slab" pitchFamily="2" charset="0"/>
            </a:endParaRPr>
          </a:p>
        </p:txBody>
      </p:sp>
    </p:spTree>
    <p:extLst>
      <p:ext uri="{BB962C8B-B14F-4D97-AF65-F5344CB8AC3E}">
        <p14:creationId xmlns:p14="http://schemas.microsoft.com/office/powerpoint/2010/main" val="12463548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ADD2482-1059-C66B-0E2B-91AF3BED3FA8}"/>
            </a:ext>
          </a:extLst>
        </p:cNvPr>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F8A2262E-FEBC-CC70-425E-D7ED49EE74EA}"/>
              </a:ext>
            </a:extLst>
          </p:cNvPr>
          <p:cNvGraphicFramePr>
            <a:graphicFrameLocks noGrp="1"/>
          </p:cNvGraphicFramePr>
          <p:nvPr>
            <p:extLst>
              <p:ext uri="{D42A27DB-BD31-4B8C-83A1-F6EECF244321}">
                <p14:modId xmlns:p14="http://schemas.microsoft.com/office/powerpoint/2010/main" val="3211373237"/>
              </p:ext>
            </p:extLst>
          </p:nvPr>
        </p:nvGraphicFramePr>
        <p:xfrm>
          <a:off x="176105" y="3429000"/>
          <a:ext cx="11849117" cy="3063871"/>
        </p:xfrm>
        <a:graphic>
          <a:graphicData uri="http://schemas.openxmlformats.org/drawingml/2006/table">
            <a:tbl>
              <a:tblPr firstRow="1" firstCol="1" bandRow="1">
                <a:tableStyleId>{2D5ABB26-0587-4C30-8999-92F81FD0307C}</a:tableStyleId>
              </a:tblPr>
              <a:tblGrid>
                <a:gridCol w="3006181">
                  <a:extLst>
                    <a:ext uri="{9D8B030D-6E8A-4147-A177-3AD203B41FA5}">
                      <a16:colId xmlns:a16="http://schemas.microsoft.com/office/drawing/2014/main" val="620531700"/>
                    </a:ext>
                  </a:extLst>
                </a:gridCol>
                <a:gridCol w="885251">
                  <a:extLst>
                    <a:ext uri="{9D8B030D-6E8A-4147-A177-3AD203B41FA5}">
                      <a16:colId xmlns:a16="http://schemas.microsoft.com/office/drawing/2014/main" val="2981219533"/>
                    </a:ext>
                  </a:extLst>
                </a:gridCol>
                <a:gridCol w="1994044">
                  <a:extLst>
                    <a:ext uri="{9D8B030D-6E8A-4147-A177-3AD203B41FA5}">
                      <a16:colId xmlns:a16="http://schemas.microsoft.com/office/drawing/2014/main" val="2639897757"/>
                    </a:ext>
                  </a:extLst>
                </a:gridCol>
                <a:gridCol w="5963641">
                  <a:extLst>
                    <a:ext uri="{9D8B030D-6E8A-4147-A177-3AD203B41FA5}">
                      <a16:colId xmlns:a16="http://schemas.microsoft.com/office/drawing/2014/main" val="328645808"/>
                    </a:ext>
                  </a:extLst>
                </a:gridCol>
              </a:tblGrid>
              <a:tr h="574671">
                <a:tc>
                  <a:txBody>
                    <a:bodyPr/>
                    <a:lstStyle/>
                    <a:p>
                      <a:pPr algn="l">
                        <a:spcBef>
                          <a:spcPts val="100"/>
                        </a:spcBef>
                        <a:spcAft>
                          <a:spcPts val="100"/>
                        </a:spcAft>
                        <a:tabLst>
                          <a:tab pos="-701040" algn="l"/>
                          <a:tab pos="-457200" algn="l"/>
                        </a:tabLst>
                      </a:pPr>
                      <a:r>
                        <a:rPr lang="en-GB" sz="1600" b="1" dirty="0">
                          <a:solidFill>
                            <a:schemeClr val="tx1"/>
                          </a:solidFill>
                          <a:effectLst/>
                        </a:rPr>
                        <a:t>Electron donor</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100"/>
                        </a:spcBef>
                        <a:spcAft>
                          <a:spcPts val="100"/>
                        </a:spcAft>
                        <a:tabLst>
                          <a:tab pos="-701040" algn="l"/>
                          <a:tab pos="-457200" algn="l"/>
                        </a:tabLst>
                      </a:pPr>
                      <a:r>
                        <a:rPr lang="en-GB" sz="1600" b="1" dirty="0">
                          <a:solidFill>
                            <a:schemeClr val="tx1"/>
                          </a:solidFill>
                          <a:effectLst/>
                        </a:rPr>
                        <a:t>Reaction</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100"/>
                        </a:spcBef>
                        <a:spcAft>
                          <a:spcPts val="100"/>
                        </a:spcAft>
                        <a:tabLst>
                          <a:tab pos="-701040" algn="l"/>
                          <a:tab pos="-457200" algn="l"/>
                        </a:tabLst>
                      </a:pPr>
                      <a:r>
                        <a:rPr lang="en-GB" sz="1600" b="1" dirty="0">
                          <a:solidFill>
                            <a:schemeClr val="tx1"/>
                          </a:solidFill>
                          <a:effectLst/>
                        </a:rPr>
                        <a:t>Sulphate reduction rate (gSO</a:t>
                      </a:r>
                      <a:r>
                        <a:rPr lang="en-GB" sz="1600" b="1" baseline="-25000" dirty="0">
                          <a:solidFill>
                            <a:schemeClr val="tx1"/>
                          </a:solidFill>
                          <a:effectLst/>
                        </a:rPr>
                        <a:t>4</a:t>
                      </a:r>
                      <a:r>
                        <a:rPr lang="en-GB" sz="1600" b="1" baseline="30000" dirty="0">
                          <a:solidFill>
                            <a:schemeClr val="tx1"/>
                          </a:solidFill>
                          <a:effectLst/>
                        </a:rPr>
                        <a:t>2-</a:t>
                      </a:r>
                      <a:r>
                        <a:rPr lang="en-GB" sz="1600" b="1" dirty="0">
                          <a:solidFill>
                            <a:schemeClr val="tx1"/>
                          </a:solidFill>
                          <a:effectLst/>
                        </a:rPr>
                        <a:t>/</a:t>
                      </a:r>
                      <a:r>
                        <a:rPr lang="en-GB" sz="1600" b="1" dirty="0" err="1">
                          <a:solidFill>
                            <a:schemeClr val="tx1"/>
                          </a:solidFill>
                          <a:effectLst/>
                        </a:rPr>
                        <a:t>L.d</a:t>
                      </a:r>
                      <a:r>
                        <a:rPr lang="en-GB" sz="1600" b="1" dirty="0">
                          <a:solidFill>
                            <a:schemeClr val="tx1"/>
                          </a:solidFill>
                          <a:effectLst/>
                        </a:rPr>
                        <a:t>)</a:t>
                      </a:r>
                      <a:endParaRPr lang="en-HK" sz="1600" b="1" dirty="0">
                        <a:solidFill>
                          <a:schemeClr val="tx1"/>
                        </a:solidFill>
                        <a:effectLst/>
                        <a:latin typeface="Times New Roman" panose="02020603050405020304" pitchFamily="18" charset="0"/>
                        <a:ea typeface="DengXian" panose="02010600030101010101" pitchFamily="2" charset="-122"/>
                      </a:endParaRP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solidFill>
                            <a:schemeClr val="tx1"/>
                          </a:solidFill>
                          <a:effectLst/>
                        </a:rPr>
                        <a:t>   Advantages (+) and disadvantages (−)</a:t>
                      </a:r>
                      <a:endParaRPr lang="en-HK" sz="1600" b="1" dirty="0">
                        <a:effectLst/>
                        <a:latin typeface="Times New Roman" panose="02020603050405020304" pitchFamily="18" charset="0"/>
                        <a:ea typeface="DengXian" panose="02010600030101010101" pitchFamily="2" charset="-122"/>
                      </a:endParaRPr>
                    </a:p>
                    <a:p>
                      <a:pPr algn="l"/>
                      <a:endParaRPr lang="en-US" dirty="0">
                        <a:solidFill>
                          <a:schemeClr val="tx1"/>
                        </a:solidFill>
                      </a:endParaRPr>
                    </a:p>
                  </a:txBody>
                  <a:tcPr marL="0" marR="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8966440"/>
                  </a:ext>
                </a:extLst>
              </a:tr>
              <a:tr h="126465">
                <a:tc>
                  <a:txBody>
                    <a:bodyPr/>
                    <a:lstStyle/>
                    <a:p>
                      <a:pPr algn="l">
                        <a:spcBef>
                          <a:spcPts val="100"/>
                        </a:spcBef>
                        <a:spcAft>
                          <a:spcPts val="100"/>
                        </a:spcAft>
                        <a:tabLst>
                          <a:tab pos="-701040" algn="l"/>
                          <a:tab pos="-457200" algn="l"/>
                        </a:tabLst>
                      </a:pPr>
                      <a:r>
                        <a:rPr lang="en-GB" sz="1600" dirty="0">
                          <a:solidFill>
                            <a:schemeClr val="tx1"/>
                          </a:solidFill>
                          <a:effectLst/>
                        </a:rPr>
                        <a:t>Phalaris-</a:t>
                      </a:r>
                      <a:r>
                        <a:rPr lang="en-GB" sz="1600" dirty="0" err="1">
                          <a:solidFill>
                            <a:schemeClr val="tx1"/>
                          </a:solidFill>
                          <a:effectLst/>
                        </a:rPr>
                        <a:t>arundinacea</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2.2-3.3</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tc rowSpan="3">
                  <a:txBody>
                    <a:bodyPr/>
                    <a:lstStyle/>
                    <a:p>
                      <a:pPr algn="l">
                        <a:spcBef>
                          <a:spcPts val="100"/>
                        </a:spcBef>
                        <a:spcAft>
                          <a:spcPts val="100"/>
                        </a:spcAft>
                        <a:tabLst>
                          <a:tab pos="-701040" algn="l"/>
                          <a:tab pos="-457200" algn="l"/>
                        </a:tabLst>
                      </a:pPr>
                      <a:r>
                        <a:rPr lang="en-GB" sz="1600" dirty="0">
                          <a:solidFill>
                            <a:schemeClr val="tx1"/>
                          </a:solidFill>
                          <a:effectLst/>
                        </a:rPr>
                        <a:t>+ Low cost</a:t>
                      </a:r>
                      <a:r>
                        <a:rPr lang="en-HK" sz="1600" dirty="0">
                          <a:solidFill>
                            <a:schemeClr val="tx1"/>
                          </a:solidFill>
                          <a:effectLst/>
                        </a:rPr>
                        <a:t>; </a:t>
                      </a:r>
                      <a:r>
                        <a:rPr lang="en-GB" sz="1600" dirty="0">
                          <a:solidFill>
                            <a:schemeClr val="tx1"/>
                          </a:solidFill>
                          <a:effectLst/>
                        </a:rPr>
                        <a:t>Suitable for bioremediation application</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May cause high COD in the effluent</a:t>
                      </a:r>
                      <a:endParaRPr lang="en-US" dirty="0">
                        <a:solidFill>
                          <a:schemeClr val="tx1"/>
                        </a:solidFill>
                      </a:endParaRPr>
                    </a:p>
                  </a:txBody>
                  <a:tcPr marL="0" marR="0" marT="0" marB="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510295636"/>
                  </a:ext>
                </a:extLst>
              </a:tr>
              <a:tr h="379395">
                <a:tc>
                  <a:txBody>
                    <a:bodyPr/>
                    <a:lstStyle/>
                    <a:p>
                      <a:pPr algn="l">
                        <a:spcBef>
                          <a:spcPts val="100"/>
                        </a:spcBef>
                        <a:spcAft>
                          <a:spcPts val="100"/>
                        </a:spcAft>
                        <a:tabLst>
                          <a:tab pos="-701040" algn="l"/>
                          <a:tab pos="-457200" algn="l"/>
                        </a:tabLst>
                      </a:pPr>
                      <a:r>
                        <a:rPr lang="en-GB" sz="1600" dirty="0">
                          <a:solidFill>
                            <a:schemeClr val="tx1"/>
                          </a:solidFill>
                          <a:effectLst/>
                        </a:rPr>
                        <a:t>Mixture of wood chips, leaf compost and poultry manure</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solidFill>
                      <a:schemeClr val="bg1"/>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solidFill>
                      <a:schemeClr val="bg1"/>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0.01</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solidFill>
                      <a:schemeClr val="bg1"/>
                    </a:solidFill>
                  </a:tcPr>
                </a:tc>
                <a:tc vMerge="1">
                  <a:txBody>
                    <a:bodyPr/>
                    <a:lstStyle/>
                    <a:p>
                      <a:endParaRPr lang="en-US"/>
                    </a:p>
                  </a:txBody>
                  <a:tcPr/>
                </a:tc>
                <a:extLst>
                  <a:ext uri="{0D108BD9-81ED-4DB2-BD59-A6C34878D82A}">
                    <a16:rowId xmlns:a16="http://schemas.microsoft.com/office/drawing/2014/main" val="522779823"/>
                  </a:ext>
                </a:extLst>
              </a:tr>
              <a:tr h="379395">
                <a:tc>
                  <a:txBody>
                    <a:bodyPr/>
                    <a:lstStyle/>
                    <a:p>
                      <a:pPr algn="l">
                        <a:spcBef>
                          <a:spcPts val="100"/>
                        </a:spcBef>
                        <a:spcAft>
                          <a:spcPts val="100"/>
                        </a:spcAft>
                        <a:tabLst>
                          <a:tab pos="-701040" algn="l"/>
                          <a:tab pos="-457200" algn="l"/>
                        </a:tabLst>
                      </a:pPr>
                      <a:r>
                        <a:rPr lang="en-GB" sz="1600" dirty="0">
                          <a:solidFill>
                            <a:schemeClr val="tx1"/>
                          </a:solidFill>
                          <a:effectLst/>
                        </a:rPr>
                        <a:t>Mushroom compost, wood chips, sawdust, and rice straw</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solidFill>
                      <a:schemeClr val="bg1"/>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solidFill>
                      <a:schemeClr val="bg1"/>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0.33-0.57</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solidFill>
                      <a:schemeClr val="bg1"/>
                    </a:solidFill>
                  </a:tcPr>
                </a:tc>
                <a:tc vMerge="1">
                  <a:txBody>
                    <a:bodyPr/>
                    <a:lstStyle/>
                    <a:p>
                      <a:endParaRPr lang="en-US"/>
                    </a:p>
                  </a:txBody>
                  <a:tcPr/>
                </a:tc>
                <a:extLst>
                  <a:ext uri="{0D108BD9-81ED-4DB2-BD59-A6C34878D82A}">
                    <a16:rowId xmlns:a16="http://schemas.microsoft.com/office/drawing/2014/main" val="2925464288"/>
                  </a:ext>
                </a:extLst>
              </a:tr>
              <a:tr h="552700">
                <a:tc>
                  <a:txBody>
                    <a:bodyPr/>
                    <a:lstStyle/>
                    <a:p>
                      <a:pPr algn="l">
                        <a:spcBef>
                          <a:spcPts val="100"/>
                        </a:spcBef>
                        <a:spcAft>
                          <a:spcPts val="100"/>
                        </a:spcAft>
                        <a:tabLst>
                          <a:tab pos="-701040" algn="l"/>
                          <a:tab pos="-457200" algn="l"/>
                        </a:tabLst>
                      </a:pPr>
                      <a:r>
                        <a:rPr lang="en-GB" sz="1600" dirty="0">
                          <a:solidFill>
                            <a:schemeClr val="tx1"/>
                          </a:solidFill>
                          <a:effectLst/>
                        </a:rPr>
                        <a:t>Primary sewage sludge</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2.4</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 Low cost</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Some organic matters cannot be used directly</a:t>
                      </a:r>
                      <a:r>
                        <a:rPr lang="en-HK" sz="1600" dirty="0">
                          <a:solidFill>
                            <a:schemeClr val="tx1"/>
                          </a:solidFill>
                          <a:effectLst/>
                        </a:rPr>
                        <a:t>; </a:t>
                      </a:r>
                      <a:r>
                        <a:rPr lang="en-GB" sz="1600" dirty="0">
                          <a:solidFill>
                            <a:schemeClr val="tx1"/>
                          </a:solidFill>
                          <a:effectLst/>
                        </a:rPr>
                        <a:t>May cause high COD in the effluent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solidFill>
                      <a:schemeClr val="bg1">
                        <a:lumMod val="95000"/>
                      </a:schemeClr>
                    </a:solidFill>
                  </a:tcPr>
                </a:tc>
                <a:extLst>
                  <a:ext uri="{0D108BD9-81ED-4DB2-BD59-A6C34878D82A}">
                    <a16:rowId xmlns:a16="http://schemas.microsoft.com/office/drawing/2014/main" val="694650101"/>
                  </a:ext>
                </a:extLst>
              </a:tr>
              <a:tr h="426234">
                <a:tc>
                  <a:txBody>
                    <a:bodyPr/>
                    <a:lstStyle/>
                    <a:p>
                      <a:pPr algn="l">
                        <a:spcBef>
                          <a:spcPts val="100"/>
                        </a:spcBef>
                        <a:spcAft>
                          <a:spcPts val="100"/>
                        </a:spcAft>
                        <a:tabLst>
                          <a:tab pos="-701040" algn="l"/>
                          <a:tab pos="-457200" algn="l"/>
                        </a:tabLst>
                      </a:pPr>
                      <a:r>
                        <a:rPr lang="en-GB" sz="1600" dirty="0">
                          <a:solidFill>
                            <a:schemeClr val="tx1"/>
                          </a:solidFill>
                          <a:effectLst/>
                        </a:rPr>
                        <a:t>Animal manure</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40.3</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spcBef>
                          <a:spcPts val="100"/>
                        </a:spcBef>
                        <a:spcAft>
                          <a:spcPts val="100"/>
                        </a:spcAft>
                        <a:tabLst>
                          <a:tab pos="-701040" algn="l"/>
                          <a:tab pos="-457200" algn="l"/>
                        </a:tabLst>
                      </a:pPr>
                      <a:r>
                        <a:rPr lang="en-GB" sz="1600" dirty="0">
                          <a:solidFill>
                            <a:schemeClr val="tx1"/>
                          </a:solidFill>
                          <a:effectLst/>
                        </a:rPr>
                        <a:t>+ Low cost</a:t>
                      </a:r>
                      <a:r>
                        <a:rPr lang="en-HK" sz="1600" dirty="0">
                          <a:solidFill>
                            <a:schemeClr val="tx1"/>
                          </a:solidFill>
                          <a:effectLst/>
                        </a:rPr>
                        <a:t>; </a:t>
                      </a:r>
                      <a:r>
                        <a:rPr lang="en-GB" sz="1600" dirty="0">
                          <a:solidFill>
                            <a:schemeClr val="tx1"/>
                          </a:solidFill>
                          <a:effectLst/>
                        </a:rPr>
                        <a:t>Efficient biodegradable substrate</a:t>
                      </a:r>
                      <a:endParaRPr lang="en-HK" sz="1600" dirty="0">
                        <a:solidFill>
                          <a:schemeClr val="tx1"/>
                        </a:solidFill>
                        <a:effectLst/>
                      </a:endParaRPr>
                    </a:p>
                    <a:p>
                      <a:pPr algn="l">
                        <a:spcBef>
                          <a:spcPts val="100"/>
                        </a:spcBef>
                        <a:spcAft>
                          <a:spcPts val="100"/>
                        </a:spcAft>
                        <a:tabLst>
                          <a:tab pos="-701040" algn="l"/>
                          <a:tab pos="-457200" algn="l"/>
                        </a:tabLst>
                      </a:pPr>
                      <a:r>
                        <a:rPr lang="en-GB" sz="1600" dirty="0">
                          <a:solidFill>
                            <a:schemeClr val="tx1"/>
                          </a:solidFill>
                          <a:effectLst/>
                        </a:rPr>
                        <a:t>– Availability may be limited</a:t>
                      </a:r>
                      <a:endParaRPr lang="en-HK" sz="1600" dirty="0">
                        <a:solidFill>
                          <a:schemeClr val="tx1"/>
                        </a:solidFill>
                        <a:effectLst/>
                        <a:latin typeface="Times New Roman" panose="02020603050405020304" pitchFamily="18" charset="0"/>
                        <a:ea typeface="DengXian" panose="02010600030101010101" pitchFamily="2" charset="-122"/>
                      </a:endParaRPr>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36732417"/>
                  </a:ext>
                </a:extLst>
              </a:tr>
            </a:tbl>
          </a:graphicData>
        </a:graphic>
      </p:graphicFrame>
      <p:sp>
        <p:nvSpPr>
          <p:cNvPr id="9" name="Title 1">
            <a:extLst>
              <a:ext uri="{FF2B5EF4-FFF2-40B4-BE49-F238E27FC236}">
                <a16:creationId xmlns:a16="http://schemas.microsoft.com/office/drawing/2014/main" id="{DE3DEE11-C78C-4721-A533-FFB006EBC4D7}"/>
              </a:ext>
            </a:extLst>
          </p:cNvPr>
          <p:cNvSpPr>
            <a:spLocks noGrp="1"/>
          </p:cNvSpPr>
          <p:nvPr>
            <p:ph type="title"/>
          </p:nvPr>
        </p:nvSpPr>
        <p:spPr>
          <a:xfrm>
            <a:off x="889958" y="0"/>
            <a:ext cx="8008088" cy="1169988"/>
          </a:xfrm>
        </p:spPr>
        <p:txBody>
          <a:bodyPr>
            <a:noAutofit/>
          </a:bodyPr>
          <a:lstStyle/>
          <a:p>
            <a:r>
              <a:rPr lang="en-US" b="1" dirty="0">
                <a:latin typeface="Candara" panose="020E0502030303020204" pitchFamily="34" charset="0"/>
                <a:ea typeface="Roboto Slab" pitchFamily="2" charset="0"/>
              </a:rPr>
              <a:t>Electron donors</a:t>
            </a:r>
            <a:endParaRPr lang="en-US" b="1" dirty="0">
              <a:solidFill>
                <a:srgbClr val="003063"/>
              </a:solidFill>
              <a:latin typeface="Candara" panose="020E0502030303020204" pitchFamily="34" charset="0"/>
            </a:endParaRPr>
          </a:p>
        </p:txBody>
      </p:sp>
    </p:spTree>
    <p:extLst>
      <p:ext uri="{BB962C8B-B14F-4D97-AF65-F5344CB8AC3E}">
        <p14:creationId xmlns:p14="http://schemas.microsoft.com/office/powerpoint/2010/main" val="11616786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733944" y="106752"/>
            <a:ext cx="10560907" cy="46166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Candara" panose="020E0502030303020204" pitchFamily="34" charset="0"/>
                <a:ea typeface="Roboto Slab" pitchFamily="2" charset="0"/>
                <a:cs typeface="+mn-cs"/>
              </a:rPr>
              <a:t>Sulphur-reducing bioprocess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lang="en-US" sz="2800" dirty="0">
                <a:solidFill>
                  <a:prstClr val="white">
                    <a:lumMod val="50000"/>
                  </a:prstClr>
                </a:solidFill>
                <a:latin typeface="Calibri" panose="020F0502020204030204"/>
                <a:ea typeface="Roboto Slab" pitchFamily="2" charset="0"/>
              </a:rPr>
              <a:t>Fundamentals</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lang="en-US" sz="2800" dirty="0">
                <a:solidFill>
                  <a:prstClr val="white">
                    <a:lumMod val="50000"/>
                  </a:prstClr>
                </a:solidFill>
                <a:latin typeface="Calibri" panose="020F0502020204030204"/>
                <a:ea typeface="Roboto Slab" pitchFamily="2" charset="0"/>
              </a:rPr>
              <a:t>Key microorganisms </a:t>
            </a: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driving sulphate reduction</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Electron donors for sulphate-reducing bioprocess</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lang="en-US" sz="2800" b="1" dirty="0">
                <a:solidFill>
                  <a:prstClr val="black"/>
                </a:solidFill>
                <a:latin typeface="Calibri" panose="020F0502020204030204"/>
                <a:ea typeface="Roboto Slab" pitchFamily="2" charset="0"/>
              </a:rPr>
              <a:t>Application </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Factors affecting sulphate reduction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HK" sz="28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spTree>
    <p:extLst>
      <p:ext uri="{BB962C8B-B14F-4D97-AF65-F5344CB8AC3E}">
        <p14:creationId xmlns:p14="http://schemas.microsoft.com/office/powerpoint/2010/main" val="25681105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77454" y="0"/>
            <a:ext cx="8008088" cy="1325563"/>
          </a:xfrm>
        </p:spPr>
        <p:txBody>
          <a:bodyPr>
            <a:normAutofit/>
          </a:bodyPr>
          <a:lstStyle/>
          <a:p>
            <a:r>
              <a:rPr lang="en-GB" sz="3600" b="1" dirty="0">
                <a:latin typeface="Candara" panose="020E0502030303020204" pitchFamily="34" charset="0"/>
              </a:rPr>
              <a:t>Sulphur-laden wastewater treatment</a:t>
            </a:r>
            <a:r>
              <a:rPr lang="en-HK" sz="3600" b="1" dirty="0">
                <a:latin typeface="Candara" panose="020E0502030303020204" pitchFamily="34" charset="0"/>
              </a:rPr>
              <a:t> </a:t>
            </a:r>
            <a:endParaRPr lang="en-US" sz="3600" b="1" dirty="0">
              <a:latin typeface="Candara" panose="020E0502030303020204" pitchFamily="34" charset="0"/>
            </a:endParaRP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77454" y="1665755"/>
            <a:ext cx="6237721" cy="4351338"/>
          </a:xfrm>
        </p:spPr>
        <p:txBody>
          <a:bodyPr>
            <a:normAutofit/>
          </a:bodyPr>
          <a:lstStyle/>
          <a:p>
            <a:pPr>
              <a:buClr>
                <a:srgbClr val="92D050"/>
              </a:buClr>
              <a:buFont typeface="Wingdings" panose="05000000000000000000" pitchFamily="2" charset="2"/>
              <a:buChar char="§"/>
            </a:pPr>
            <a:r>
              <a:rPr lang="en-GB" sz="2400" dirty="0">
                <a:ea typeface="DengXian" panose="02010600030101010101" pitchFamily="2" charset="-122"/>
                <a:cs typeface="Times New Roman" panose="02020603050405020304" pitchFamily="18" charset="0"/>
              </a:rPr>
              <a:t>W</a:t>
            </a:r>
            <a:r>
              <a:rPr lang="en-GB" sz="2400" dirty="0">
                <a:effectLst/>
                <a:ea typeface="DengXian" panose="02010600030101010101" pitchFamily="2" charset="-122"/>
                <a:cs typeface="Times New Roman" panose="02020603050405020304" pitchFamily="18" charset="0"/>
              </a:rPr>
              <a:t>astewater containing sulphate and organics: </a:t>
            </a:r>
            <a:r>
              <a:rPr lang="en-GB" sz="2400" dirty="0">
                <a:effectLst/>
                <a:ea typeface="DengXian" panose="02010600030101010101" pitchFamily="2" charset="-122"/>
              </a:rPr>
              <a:t>sulphate-reducing processes can be applied for removal and reuse of sulphur compounds from sulphur-laden wastewaters (e.g. leather tanning, kraft pulping, food </a:t>
            </a:r>
            <a:r>
              <a:rPr lang="en-HK" sz="2400" dirty="0">
                <a:effectLst/>
              </a:rPr>
              <a:t> </a:t>
            </a:r>
            <a:r>
              <a:rPr lang="en-GB" sz="2400" dirty="0">
                <a:effectLst/>
                <a:ea typeface="DengXian" panose="02010600030101010101" pitchFamily="2" charset="-122"/>
              </a:rPr>
              <a:t>processing, etc.), and from FGD wastewater. </a:t>
            </a:r>
            <a:endParaRPr lang="en-GB" sz="2400" dirty="0">
              <a:ea typeface="DengXian" panose="02010600030101010101" pitchFamily="2" charset="-122"/>
            </a:endParaRPr>
          </a:p>
          <a:p>
            <a:pPr>
              <a:buClr>
                <a:srgbClr val="92D050"/>
              </a:buClr>
              <a:buFont typeface="Wingdings" panose="05000000000000000000" pitchFamily="2" charset="2"/>
              <a:buChar char="§"/>
            </a:pPr>
            <a:r>
              <a:rPr lang="en-GB" sz="2400" dirty="0">
                <a:effectLst/>
                <a:ea typeface="DengXian" panose="02010600030101010101" pitchFamily="2" charset="-122"/>
              </a:rPr>
              <a:t>For high organic strength sulphur-laden wastewaters (e.g. starch, organic acid, </a:t>
            </a:r>
            <a:r>
              <a:rPr lang="en-GB" sz="2400" dirty="0" err="1">
                <a:effectLst/>
                <a:ea typeface="DengXian" panose="02010600030101010101" pitchFamily="2" charset="-122"/>
              </a:rPr>
              <a:t>ignin</a:t>
            </a:r>
            <a:r>
              <a:rPr lang="en-GB" sz="2400" dirty="0">
                <a:effectLst/>
                <a:ea typeface="DengXian" panose="02010600030101010101" pitchFamily="2" charset="-122"/>
              </a:rPr>
              <a:t>, etc.), SRB are primarily intended for removing sulphate from wastewater and concurrently enhancing alkalinity via the carbonization of organic matters. </a:t>
            </a:r>
            <a:endParaRPr lang="en-US" sz="2400" dirty="0"/>
          </a:p>
        </p:txBody>
      </p:sp>
      <p:pic>
        <p:nvPicPr>
          <p:cNvPr id="7" name="Picture 6" descr="A diagram of a chemical process&#10;&#10;Description automatically generated">
            <a:extLst>
              <a:ext uri="{FF2B5EF4-FFF2-40B4-BE49-F238E27FC236}">
                <a16:creationId xmlns:a16="http://schemas.microsoft.com/office/drawing/2014/main" id="{AE3EAC4B-8423-8D59-0B5E-187134CC6EFC}"/>
              </a:ext>
            </a:extLst>
          </p:cNvPr>
          <p:cNvPicPr>
            <a:picLocks noChangeAspect="1"/>
          </p:cNvPicPr>
          <p:nvPr/>
        </p:nvPicPr>
        <p:blipFill>
          <a:blip r:embed="rId4"/>
          <a:srcRect t="9461"/>
          <a:stretch/>
        </p:blipFill>
        <p:spPr>
          <a:xfrm>
            <a:off x="7154429" y="1690688"/>
            <a:ext cx="4718242" cy="3866974"/>
          </a:xfrm>
          <a:prstGeom prst="rect">
            <a:avLst/>
          </a:prstGeom>
        </p:spPr>
      </p:pic>
    </p:spTree>
    <p:extLst>
      <p:ext uri="{BB962C8B-B14F-4D97-AF65-F5344CB8AC3E}">
        <p14:creationId xmlns:p14="http://schemas.microsoft.com/office/powerpoint/2010/main" val="16023865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600076" y="2019438"/>
            <a:ext cx="5917587" cy="4351338"/>
          </a:xfrm>
        </p:spPr>
        <p:txBody>
          <a:bodyPr>
            <a:noAutofit/>
          </a:bodyPr>
          <a:lstStyle/>
          <a:p>
            <a:pPr>
              <a:lnSpc>
                <a:spcPct val="100000"/>
              </a:lnSpc>
              <a:buClr>
                <a:srgbClr val="92D050"/>
              </a:buClr>
              <a:buFont typeface="Wingdings" panose="05000000000000000000" pitchFamily="2" charset="2"/>
              <a:buChar char="§"/>
            </a:pPr>
            <a:r>
              <a:rPr lang="en-GB" sz="2400" dirty="0">
                <a:ea typeface="DengXian" panose="02010600030101010101" pitchFamily="2" charset="-122"/>
                <a:cs typeface="Times New Roman" panose="02020603050405020304" pitchFamily="18" charset="0"/>
              </a:rPr>
              <a:t>FGD wastewater lacks sufficient organics for sulphate reduction, demanding external electron donors, such as H</a:t>
            </a:r>
            <a:r>
              <a:rPr lang="en-GB" sz="2400" baseline="-25000" dirty="0">
                <a:ea typeface="DengXian" panose="02010600030101010101" pitchFamily="2" charset="-122"/>
                <a:cs typeface="Times New Roman" panose="02020603050405020304" pitchFamily="18" charset="0"/>
              </a:rPr>
              <a:t>2</a:t>
            </a:r>
            <a:r>
              <a:rPr lang="en-GB" sz="2400" dirty="0">
                <a:ea typeface="DengXian" panose="02010600030101010101" pitchFamily="2" charset="-122"/>
                <a:cs typeface="Times New Roman" panose="02020603050405020304" pitchFamily="18" charset="0"/>
              </a:rPr>
              <a:t> and citrate, etc., to be supplied to drive sulphate reduction. </a:t>
            </a:r>
          </a:p>
          <a:p>
            <a:pPr>
              <a:lnSpc>
                <a:spcPct val="100000"/>
              </a:lnSpc>
              <a:buClr>
                <a:srgbClr val="92D050"/>
              </a:buClr>
              <a:buFont typeface="Wingdings" panose="05000000000000000000" pitchFamily="2" charset="2"/>
              <a:buChar char="§"/>
            </a:pPr>
            <a:r>
              <a:rPr lang="en-GB" sz="2400" dirty="0">
                <a:ea typeface="DengXian" panose="02010600030101010101" pitchFamily="2" charset="-122"/>
                <a:cs typeface="Times New Roman" panose="02020603050405020304" pitchFamily="18" charset="0"/>
              </a:rPr>
              <a:t>Under a micro-aeration or bio-sulphide oxidation condition, the produced sulphide can be recovered as elemental sulphur.  </a:t>
            </a:r>
          </a:p>
          <a:p>
            <a:pPr>
              <a:lnSpc>
                <a:spcPct val="100000"/>
              </a:lnSpc>
              <a:buClr>
                <a:srgbClr val="92D050"/>
              </a:buClr>
              <a:buFont typeface="Wingdings" panose="05000000000000000000" pitchFamily="2" charset="2"/>
              <a:buChar char="§"/>
            </a:pPr>
            <a:r>
              <a:rPr lang="en-GB" sz="2400" dirty="0">
                <a:ea typeface="DengXian" panose="02010600030101010101" pitchFamily="2" charset="-122"/>
                <a:cs typeface="Times New Roman" panose="02020603050405020304" pitchFamily="18" charset="0"/>
              </a:rPr>
              <a:t>Full-scale applications in treatment of FGD wastewater and other sulphur-laden industrial wastewaters have been applied in China, Brazil and the Netherlands. </a:t>
            </a:r>
          </a:p>
          <a:p>
            <a:pPr>
              <a:lnSpc>
                <a:spcPct val="100000"/>
              </a:lnSpc>
              <a:buClr>
                <a:srgbClr val="92D050"/>
              </a:buClr>
              <a:buFont typeface="Wingdings" panose="05000000000000000000" pitchFamily="2" charset="2"/>
              <a:buChar char="§"/>
            </a:pPr>
            <a:endParaRPr lang="en-US" sz="2400" dirty="0"/>
          </a:p>
        </p:txBody>
      </p:sp>
      <p:sp>
        <p:nvSpPr>
          <p:cNvPr id="10" name="Title 1">
            <a:extLst>
              <a:ext uri="{FF2B5EF4-FFF2-40B4-BE49-F238E27FC236}">
                <a16:creationId xmlns:a16="http://schemas.microsoft.com/office/drawing/2014/main" id="{464B70C7-1E99-804E-09DB-23634A2FF3B4}"/>
              </a:ext>
            </a:extLst>
          </p:cNvPr>
          <p:cNvSpPr>
            <a:spLocks noGrp="1"/>
          </p:cNvSpPr>
          <p:nvPr>
            <p:ph type="title"/>
          </p:nvPr>
        </p:nvSpPr>
        <p:spPr>
          <a:xfrm>
            <a:off x="864079" y="126966"/>
            <a:ext cx="8008088" cy="1325563"/>
          </a:xfrm>
        </p:spPr>
        <p:txBody>
          <a:bodyPr>
            <a:normAutofit/>
          </a:bodyPr>
          <a:lstStyle/>
          <a:p>
            <a:r>
              <a:rPr lang="en-GB" b="1" dirty="0">
                <a:latin typeface="Candara" panose="020E0502030303020204" pitchFamily="34" charset="0"/>
              </a:rPr>
              <a:t>Sulphur-laden wastewater treatment</a:t>
            </a:r>
            <a:r>
              <a:rPr lang="en-HK" b="1" dirty="0">
                <a:latin typeface="Candara" panose="020E0502030303020204" pitchFamily="34" charset="0"/>
              </a:rPr>
              <a:t> </a:t>
            </a:r>
            <a:endParaRPr lang="en-US" b="1" dirty="0">
              <a:latin typeface="Candara" panose="020E0502030303020204" pitchFamily="34" charset="0"/>
            </a:endParaRPr>
          </a:p>
        </p:txBody>
      </p:sp>
      <p:pic>
        <p:nvPicPr>
          <p:cNvPr id="6" name="Picture 5">
            <a:extLst>
              <a:ext uri="{FF2B5EF4-FFF2-40B4-BE49-F238E27FC236}">
                <a16:creationId xmlns:a16="http://schemas.microsoft.com/office/drawing/2014/main" id="{EFD6147D-BE4B-4D27-B756-38F7FA235EB7}"/>
              </a:ext>
            </a:extLst>
          </p:cNvPr>
          <p:cNvPicPr>
            <a:picLocks noChangeAspect="1"/>
          </p:cNvPicPr>
          <p:nvPr/>
        </p:nvPicPr>
        <p:blipFill>
          <a:blip r:embed="rId4"/>
          <a:stretch>
            <a:fillRect/>
          </a:stretch>
        </p:blipFill>
        <p:spPr>
          <a:xfrm>
            <a:off x="6517663" y="2252720"/>
            <a:ext cx="5674337" cy="4303357"/>
          </a:xfrm>
          <a:prstGeom prst="rect">
            <a:avLst/>
          </a:prstGeom>
        </p:spPr>
      </p:pic>
      <p:sp>
        <p:nvSpPr>
          <p:cNvPr id="8" name="Rectangle 7">
            <a:extLst>
              <a:ext uri="{FF2B5EF4-FFF2-40B4-BE49-F238E27FC236}">
                <a16:creationId xmlns:a16="http://schemas.microsoft.com/office/drawing/2014/main" id="{150EA711-5D33-4236-9B14-A8CC6A35B07C}"/>
              </a:ext>
            </a:extLst>
          </p:cNvPr>
          <p:cNvSpPr/>
          <p:nvPr/>
        </p:nvSpPr>
        <p:spPr>
          <a:xfrm>
            <a:off x="6517663" y="2527540"/>
            <a:ext cx="305831" cy="396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66345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38200" y="1690688"/>
            <a:ext cx="10186357" cy="4351338"/>
          </a:xfrm>
        </p:spPr>
        <p:txBody>
          <a:bodyPr>
            <a:normAutofit/>
          </a:bodyPr>
          <a:lstStyle/>
          <a:p>
            <a:pPr>
              <a:buClr>
                <a:srgbClr val="92D050"/>
              </a:buClr>
              <a:buFont typeface="Wingdings" panose="05000000000000000000" pitchFamily="2" charset="2"/>
              <a:buChar char="§"/>
            </a:pPr>
            <a:r>
              <a:rPr lang="en-GB" sz="2400" dirty="0">
                <a:effectLst/>
                <a:ea typeface="DengXian" panose="02010600030101010101" pitchFamily="2" charset="-122"/>
              </a:rPr>
              <a:t>SRB are applied for metal removal/remediation from surface water and industrial-mining wastewater (see figure on the left). </a:t>
            </a:r>
          </a:p>
          <a:p>
            <a:pPr>
              <a:buClr>
                <a:srgbClr val="92D050"/>
              </a:buClr>
              <a:buFont typeface="Wingdings" panose="05000000000000000000" pitchFamily="2" charset="2"/>
              <a:buChar char="§"/>
            </a:pPr>
            <a:r>
              <a:rPr lang="en-GB" sz="2400" dirty="0">
                <a:effectLst/>
                <a:ea typeface="DengXian" panose="02010600030101010101" pitchFamily="2" charset="-122"/>
              </a:rPr>
              <a:t>SRB-based processes for treatment of wastewater containing dissolved metals involve biological and chemical treatment stages. (see figure on the right). </a:t>
            </a:r>
            <a:endParaRPr lang="en-HK" sz="2400" dirty="0">
              <a:effectLst/>
              <a:ea typeface="DengXian" panose="02010600030101010101" pitchFamily="2" charset="-122"/>
            </a:endParaRPr>
          </a:p>
          <a:p>
            <a:pPr>
              <a:buClr>
                <a:srgbClr val="92D050"/>
              </a:buClr>
              <a:buFont typeface="Wingdings" panose="05000000000000000000" pitchFamily="2" charset="2"/>
              <a:buChar char="§"/>
            </a:pPr>
            <a:endParaRPr lang="en-US" sz="4000" dirty="0"/>
          </a:p>
        </p:txBody>
      </p:sp>
      <p:sp>
        <p:nvSpPr>
          <p:cNvPr id="11" name="Title 1">
            <a:extLst>
              <a:ext uri="{FF2B5EF4-FFF2-40B4-BE49-F238E27FC236}">
                <a16:creationId xmlns:a16="http://schemas.microsoft.com/office/drawing/2014/main" id="{E32EE1E9-CC8E-4551-AD9B-F35E1684226F}"/>
              </a:ext>
            </a:extLst>
          </p:cNvPr>
          <p:cNvSpPr>
            <a:spLocks noGrp="1"/>
          </p:cNvSpPr>
          <p:nvPr>
            <p:ph type="title"/>
          </p:nvPr>
        </p:nvSpPr>
        <p:spPr>
          <a:xfrm>
            <a:off x="864079" y="126966"/>
            <a:ext cx="8008088" cy="1325563"/>
          </a:xfrm>
        </p:spPr>
        <p:txBody>
          <a:bodyPr>
            <a:normAutofit/>
          </a:bodyPr>
          <a:lstStyle/>
          <a:p>
            <a:r>
              <a:rPr lang="en-GB" b="1" dirty="0">
                <a:latin typeface="Candara" panose="020E0502030303020204" pitchFamily="34" charset="0"/>
              </a:rPr>
              <a:t>Sulphur-laden wastewater treatment</a:t>
            </a:r>
            <a:r>
              <a:rPr lang="en-HK" b="1" dirty="0">
                <a:latin typeface="Candara" panose="020E0502030303020204" pitchFamily="34" charset="0"/>
              </a:rPr>
              <a:t> </a:t>
            </a:r>
            <a:endParaRPr lang="en-US" b="1" dirty="0">
              <a:latin typeface="Candara" panose="020E0502030303020204" pitchFamily="34" charset="0"/>
            </a:endParaRPr>
          </a:p>
        </p:txBody>
      </p:sp>
      <p:pic>
        <p:nvPicPr>
          <p:cNvPr id="9" name="Picture 8">
            <a:extLst>
              <a:ext uri="{FF2B5EF4-FFF2-40B4-BE49-F238E27FC236}">
                <a16:creationId xmlns:a16="http://schemas.microsoft.com/office/drawing/2014/main" id="{5AB9955C-4C70-4D6C-A5C6-933D9E36D930}"/>
              </a:ext>
            </a:extLst>
          </p:cNvPr>
          <p:cNvPicPr>
            <a:picLocks noChangeAspect="1"/>
          </p:cNvPicPr>
          <p:nvPr/>
        </p:nvPicPr>
        <p:blipFill>
          <a:blip r:embed="rId4"/>
          <a:stretch>
            <a:fillRect/>
          </a:stretch>
        </p:blipFill>
        <p:spPr>
          <a:xfrm>
            <a:off x="931653" y="3429000"/>
            <a:ext cx="9310777" cy="3201204"/>
          </a:xfrm>
          <a:prstGeom prst="rect">
            <a:avLst/>
          </a:prstGeom>
        </p:spPr>
      </p:pic>
    </p:spTree>
    <p:extLst>
      <p:ext uri="{BB962C8B-B14F-4D97-AF65-F5344CB8AC3E}">
        <p14:creationId xmlns:p14="http://schemas.microsoft.com/office/powerpoint/2010/main" val="1865875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733944" y="106752"/>
            <a:ext cx="10560907" cy="46166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black"/>
                </a:solidFill>
                <a:effectLst/>
                <a:uLnTx/>
                <a:uFillTx/>
                <a:latin typeface="Candara" panose="020E0502030303020204" pitchFamily="34" charset="0"/>
                <a:ea typeface="Roboto Slab" pitchFamily="2" charset="0"/>
                <a:cs typeface="+mn-cs"/>
              </a:rPr>
              <a:t>Sulphur-reducing bioprocess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lang="en-US" sz="2800" dirty="0">
                <a:solidFill>
                  <a:prstClr val="white">
                    <a:lumMod val="50000"/>
                  </a:prstClr>
                </a:solidFill>
                <a:latin typeface="Calibri" panose="020F0502020204030204"/>
                <a:ea typeface="Roboto Slab" pitchFamily="2" charset="0"/>
              </a:rPr>
              <a:t>Fundamentals</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Key microorganisms driving sulphate reduction</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Electron donors for sulphate-reducing bioprocess</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kumimoji="0" lang="en-US" sz="2800" b="0" i="0" u="none" strike="noStrike" kern="1200" cap="none" spc="0" normalizeH="0" baseline="0" noProof="0" dirty="0">
                <a:ln>
                  <a:noFill/>
                </a:ln>
                <a:solidFill>
                  <a:prstClr val="white">
                    <a:lumMod val="50000"/>
                  </a:prstClr>
                </a:solidFill>
                <a:effectLst/>
                <a:uLnTx/>
                <a:uFillTx/>
                <a:latin typeface="Calibri" panose="020F0502020204030204"/>
                <a:ea typeface="Roboto Slab" pitchFamily="2" charset="0"/>
                <a:cs typeface="+mn-cs"/>
              </a:rPr>
              <a:t>Application </a:t>
            </a:r>
          </a:p>
          <a:p>
            <a:pPr marL="742950" marR="0" lvl="0" indent="-742950" algn="l" defTabSz="914400" rtl="0" eaLnBrk="1" fontAlgn="auto" latinLnBrk="0" hangingPunct="1">
              <a:lnSpc>
                <a:spcPct val="100000"/>
              </a:lnSpc>
              <a:spcBef>
                <a:spcPts val="0"/>
              </a:spcBef>
              <a:spcAft>
                <a:spcPts val="0"/>
              </a:spcAft>
              <a:buClrTx/>
              <a:buSzTx/>
              <a:buFontTx/>
              <a:buAutoNum type="arabicParenBoth"/>
              <a:tabLst/>
              <a:defRPr/>
            </a:pPr>
            <a:r>
              <a:rPr lang="en-US" sz="2800" b="1" dirty="0">
                <a:solidFill>
                  <a:prstClr val="black"/>
                </a:solidFill>
                <a:latin typeface="Calibri" panose="020F0502020204030204"/>
                <a:ea typeface="Roboto Slab" pitchFamily="2" charset="0"/>
              </a:rPr>
              <a:t>Factors affecting sulphate reduction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HK" sz="28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spTree>
    <p:extLst>
      <p:ext uri="{BB962C8B-B14F-4D97-AF65-F5344CB8AC3E}">
        <p14:creationId xmlns:p14="http://schemas.microsoft.com/office/powerpoint/2010/main" val="7319722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55453" y="0"/>
            <a:ext cx="8008088" cy="1325563"/>
          </a:xfrm>
        </p:spPr>
        <p:txBody>
          <a:bodyPr>
            <a:normAutofit/>
          </a:bodyPr>
          <a:lstStyle/>
          <a:p>
            <a:r>
              <a:rPr lang="en-GB" b="1" dirty="0">
                <a:latin typeface="Candara" panose="020E0502030303020204" pitchFamily="34" charset="0"/>
              </a:rPr>
              <a:t>Influencing factors</a:t>
            </a:r>
            <a:endParaRPr lang="en-US" b="1" dirty="0">
              <a:latin typeface="Candara" panose="020E0502030303020204" pitchFamily="34" charset="0"/>
            </a:endParaRPr>
          </a:p>
        </p:txBody>
      </p:sp>
      <p:graphicFrame>
        <p:nvGraphicFramePr>
          <p:cNvPr id="12" name="Table 11">
            <a:extLst>
              <a:ext uri="{FF2B5EF4-FFF2-40B4-BE49-F238E27FC236}">
                <a16:creationId xmlns:a16="http://schemas.microsoft.com/office/drawing/2014/main" id="{7DB4FE50-CE0F-1C4B-A96A-131512EE078D}"/>
              </a:ext>
            </a:extLst>
          </p:cNvPr>
          <p:cNvGraphicFramePr>
            <a:graphicFrameLocks noGrp="1"/>
          </p:cNvGraphicFramePr>
          <p:nvPr>
            <p:extLst>
              <p:ext uri="{D42A27DB-BD31-4B8C-83A1-F6EECF244321}">
                <p14:modId xmlns:p14="http://schemas.microsoft.com/office/powerpoint/2010/main" val="2808773679"/>
              </p:ext>
            </p:extLst>
          </p:nvPr>
        </p:nvGraphicFramePr>
        <p:xfrm>
          <a:off x="146649" y="1686089"/>
          <a:ext cx="11887200" cy="4899382"/>
        </p:xfrm>
        <a:graphic>
          <a:graphicData uri="http://schemas.openxmlformats.org/drawingml/2006/table">
            <a:tbl>
              <a:tblPr firstRow="1" firstCol="1" bandRow="1">
                <a:tableStyleId>{9D7B26C5-4107-4FEC-AEDC-1716B250A1EF}</a:tableStyleId>
              </a:tblPr>
              <a:tblGrid>
                <a:gridCol w="2739873">
                  <a:extLst>
                    <a:ext uri="{9D8B030D-6E8A-4147-A177-3AD203B41FA5}">
                      <a16:colId xmlns:a16="http://schemas.microsoft.com/office/drawing/2014/main" val="1151067140"/>
                    </a:ext>
                  </a:extLst>
                </a:gridCol>
                <a:gridCol w="4504872">
                  <a:extLst>
                    <a:ext uri="{9D8B030D-6E8A-4147-A177-3AD203B41FA5}">
                      <a16:colId xmlns:a16="http://schemas.microsoft.com/office/drawing/2014/main" val="3309000264"/>
                    </a:ext>
                  </a:extLst>
                </a:gridCol>
                <a:gridCol w="4642455">
                  <a:extLst>
                    <a:ext uri="{9D8B030D-6E8A-4147-A177-3AD203B41FA5}">
                      <a16:colId xmlns:a16="http://schemas.microsoft.com/office/drawing/2014/main" val="2264486482"/>
                    </a:ext>
                  </a:extLst>
                </a:gridCol>
              </a:tblGrid>
              <a:tr h="224194">
                <a:tc>
                  <a:txBody>
                    <a:bodyPr/>
                    <a:lstStyle/>
                    <a:p>
                      <a:pPr algn="l">
                        <a:spcBef>
                          <a:spcPts val="100"/>
                        </a:spcBef>
                        <a:spcAft>
                          <a:spcPts val="100"/>
                        </a:spcAft>
                        <a:tabLst>
                          <a:tab pos="-701040" algn="l"/>
                          <a:tab pos="-457200" algn="l"/>
                        </a:tabLst>
                      </a:pPr>
                      <a:r>
                        <a:rPr lang="en-GB" sz="1600" dirty="0">
                          <a:effectLst/>
                        </a:rPr>
                        <a:t>Factor</a:t>
                      </a:r>
                      <a:endParaRPr lang="en-HK" sz="1600" dirty="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600" dirty="0">
                          <a:effectLst/>
                        </a:rPr>
                        <a:t>Effect(s)</a:t>
                      </a:r>
                      <a:endParaRPr lang="en-HK" sz="1600" dirty="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600" dirty="0">
                          <a:effectLst/>
                        </a:rPr>
                        <a:t>Condition(s) preferred</a:t>
                      </a:r>
                      <a:endParaRPr lang="en-HK" sz="1600" dirty="0">
                        <a:effectLst/>
                        <a:latin typeface="Times New Roman" panose="02020603050405020304" pitchFamily="18" charset="0"/>
                        <a:ea typeface="DengXian" panose="02010600030101010101" pitchFamily="2" charset="-122"/>
                      </a:endParaRPr>
                    </a:p>
                  </a:txBody>
                  <a:tcPr marL="0" marR="161925" marT="0" marB="0" anchor="ctr"/>
                </a:tc>
                <a:extLst>
                  <a:ext uri="{0D108BD9-81ED-4DB2-BD59-A6C34878D82A}">
                    <a16:rowId xmlns:a16="http://schemas.microsoft.com/office/drawing/2014/main" val="615134665"/>
                  </a:ext>
                </a:extLst>
              </a:tr>
              <a:tr h="196170">
                <a:tc gridSpan="3">
                  <a:txBody>
                    <a:bodyPr/>
                    <a:lstStyle/>
                    <a:p>
                      <a:pPr algn="l">
                        <a:spcBef>
                          <a:spcPts val="100"/>
                        </a:spcBef>
                        <a:spcAft>
                          <a:spcPts val="100"/>
                        </a:spcAft>
                        <a:tabLst>
                          <a:tab pos="-701040" algn="l"/>
                          <a:tab pos="-457200" algn="l"/>
                        </a:tabLst>
                      </a:pPr>
                      <a:r>
                        <a:rPr lang="en-GB" sz="1400" dirty="0">
                          <a:effectLst/>
                        </a:rPr>
                        <a:t>Influent components</a:t>
                      </a:r>
                      <a:endParaRPr lang="en-HK" sz="1400" dirty="0">
                        <a:effectLst/>
                        <a:latin typeface="Times New Roman" panose="02020603050405020304" pitchFamily="18" charset="0"/>
                        <a:ea typeface="DengXian" panose="02010600030101010101" pitchFamily="2" charset="-122"/>
                      </a:endParaRPr>
                    </a:p>
                  </a:txBody>
                  <a:tcPr marL="0" marR="16192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73378913"/>
                  </a:ext>
                </a:extLst>
              </a:tr>
              <a:tr h="831385">
                <a:tc>
                  <a:txBody>
                    <a:bodyPr/>
                    <a:lstStyle/>
                    <a:p>
                      <a:pPr algn="l">
                        <a:spcBef>
                          <a:spcPts val="100"/>
                        </a:spcBef>
                        <a:spcAft>
                          <a:spcPts val="100"/>
                        </a:spcAft>
                        <a:tabLst>
                          <a:tab pos="-701040" algn="l"/>
                          <a:tab pos="-457200" algn="l"/>
                        </a:tabLst>
                      </a:pPr>
                      <a:r>
                        <a:rPr lang="en-GB" sz="1400" dirty="0">
                          <a:effectLst/>
                        </a:rPr>
                        <a:t>Sulphate concentration</a:t>
                      </a:r>
                      <a:endParaRPr lang="en-HK" sz="1400" dirty="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rPr>
                        <a:t>Affects SRB growth and activity;</a:t>
                      </a:r>
                      <a:endParaRPr lang="en-HK" sz="1400" dirty="0">
                        <a:effectLst/>
                      </a:endParaRPr>
                    </a:p>
                    <a:p>
                      <a:pPr algn="l">
                        <a:spcBef>
                          <a:spcPts val="100"/>
                        </a:spcBef>
                        <a:spcAft>
                          <a:spcPts val="100"/>
                        </a:spcAft>
                        <a:tabLst>
                          <a:tab pos="-701040" algn="l"/>
                          <a:tab pos="-457200" algn="l"/>
                        </a:tabLst>
                      </a:pPr>
                      <a:r>
                        <a:rPr lang="en-GB" sz="1400" dirty="0">
                          <a:effectLst/>
                        </a:rPr>
                        <a:t>Can be outcompeted by other organisms at a low concentration;</a:t>
                      </a:r>
                      <a:endParaRPr lang="en-HK" sz="1400" dirty="0">
                        <a:effectLst/>
                      </a:endParaRPr>
                    </a:p>
                    <a:p>
                      <a:pPr algn="l">
                        <a:spcBef>
                          <a:spcPts val="100"/>
                        </a:spcBef>
                        <a:spcAft>
                          <a:spcPts val="100"/>
                        </a:spcAft>
                        <a:tabLst>
                          <a:tab pos="-701040" algn="l"/>
                          <a:tab pos="-457200" algn="l"/>
                        </a:tabLst>
                      </a:pPr>
                      <a:r>
                        <a:rPr lang="en-GB" sz="1400" dirty="0">
                          <a:effectLst/>
                        </a:rPr>
                        <a:t>High concentrations inhibit SRB activity</a:t>
                      </a:r>
                      <a:endParaRPr lang="en-HK" sz="1400" dirty="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rPr>
                        <a:t>Typical COD/SO</a:t>
                      </a:r>
                      <a:r>
                        <a:rPr lang="en-GB" sz="1400" baseline="-25000" dirty="0">
                          <a:effectLst/>
                        </a:rPr>
                        <a:t>4</a:t>
                      </a:r>
                      <a:r>
                        <a:rPr lang="en-GB" sz="1400" baseline="30000" dirty="0">
                          <a:effectLst/>
                        </a:rPr>
                        <a:t>2- </a:t>
                      </a:r>
                      <a:r>
                        <a:rPr lang="en-GB" sz="1400" dirty="0">
                          <a:effectLst/>
                        </a:rPr>
                        <a:t>values range between 0.7 and 1.5 </a:t>
                      </a:r>
                      <a:endParaRPr lang="en-HK" sz="1400" dirty="0">
                        <a:effectLst/>
                        <a:latin typeface="Times New Roman" panose="02020603050405020304" pitchFamily="18" charset="0"/>
                        <a:ea typeface="DengXian" panose="02010600030101010101" pitchFamily="2" charset="-122"/>
                      </a:endParaRPr>
                    </a:p>
                  </a:txBody>
                  <a:tcPr marL="0" marR="161925" marT="0" marB="0" anchor="ctr"/>
                </a:tc>
                <a:extLst>
                  <a:ext uri="{0D108BD9-81ED-4DB2-BD59-A6C34878D82A}">
                    <a16:rowId xmlns:a16="http://schemas.microsoft.com/office/drawing/2014/main" val="55119103"/>
                  </a:ext>
                </a:extLst>
              </a:tr>
              <a:tr h="635216">
                <a:tc>
                  <a:txBody>
                    <a:bodyPr/>
                    <a:lstStyle/>
                    <a:p>
                      <a:pPr algn="l">
                        <a:spcBef>
                          <a:spcPts val="100"/>
                        </a:spcBef>
                        <a:spcAft>
                          <a:spcPts val="100"/>
                        </a:spcAft>
                        <a:tabLst>
                          <a:tab pos="-701040" algn="l"/>
                          <a:tab pos="-457200" algn="l"/>
                        </a:tabLst>
                      </a:pPr>
                      <a:r>
                        <a:rPr lang="en-GB" sz="1400" dirty="0">
                          <a:effectLst/>
                        </a:rPr>
                        <a:t>Trace element</a:t>
                      </a:r>
                      <a:endParaRPr lang="en-HK" sz="1400" dirty="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rPr>
                        <a:t>Fe, Cu, Zn, Co, Mo, Ni are needed in electron transport; </a:t>
                      </a:r>
                      <a:endParaRPr lang="en-HK" sz="1400" dirty="0">
                        <a:effectLst/>
                      </a:endParaRPr>
                    </a:p>
                    <a:p>
                      <a:pPr algn="l">
                        <a:spcBef>
                          <a:spcPts val="100"/>
                        </a:spcBef>
                        <a:spcAft>
                          <a:spcPts val="100"/>
                        </a:spcAft>
                        <a:tabLst>
                          <a:tab pos="-701040" algn="l"/>
                          <a:tab pos="-457200" algn="l"/>
                        </a:tabLst>
                      </a:pPr>
                      <a:r>
                        <a:rPr lang="en-GB" sz="1400" dirty="0">
                          <a:effectLst/>
                        </a:rPr>
                        <a:t>Synthesis of redox-active metalloenzymes;</a:t>
                      </a:r>
                      <a:endParaRPr lang="en-HK" sz="1400" dirty="0">
                        <a:effectLst/>
                      </a:endParaRPr>
                    </a:p>
                    <a:p>
                      <a:pPr algn="l">
                        <a:spcBef>
                          <a:spcPts val="100"/>
                        </a:spcBef>
                        <a:spcAft>
                          <a:spcPts val="100"/>
                        </a:spcAft>
                        <a:tabLst>
                          <a:tab pos="-701040" algn="l"/>
                          <a:tab pos="-457200" algn="l"/>
                        </a:tabLst>
                      </a:pPr>
                      <a:r>
                        <a:rPr lang="en-GB" sz="1400" dirty="0">
                          <a:effectLst/>
                        </a:rPr>
                        <a:t>High Mo level inhibits SRB metabolism</a:t>
                      </a:r>
                      <a:endParaRPr lang="en-HK" sz="1400" dirty="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rPr>
                        <a:t>High levels of Fe in culture media are necessary due to sulphide precipitation;</a:t>
                      </a:r>
                      <a:endParaRPr lang="en-HK" sz="1400" dirty="0">
                        <a:effectLst/>
                      </a:endParaRPr>
                    </a:p>
                    <a:p>
                      <a:pPr algn="l">
                        <a:spcBef>
                          <a:spcPts val="100"/>
                        </a:spcBef>
                        <a:spcAft>
                          <a:spcPts val="100"/>
                        </a:spcAft>
                        <a:tabLst>
                          <a:tab pos="-701040" algn="l"/>
                          <a:tab pos="-457200" algn="l"/>
                        </a:tabLst>
                      </a:pPr>
                      <a:r>
                        <a:rPr lang="en-GB" sz="1400" dirty="0">
                          <a:effectLst/>
                        </a:rPr>
                        <a:t>*Mo above 2 mM completely inhibits SRB</a:t>
                      </a:r>
                      <a:endParaRPr lang="en-HK" sz="1400" dirty="0">
                        <a:effectLst/>
                        <a:latin typeface="Times New Roman" panose="02020603050405020304" pitchFamily="18" charset="0"/>
                        <a:ea typeface="DengXian" panose="02010600030101010101" pitchFamily="2" charset="-122"/>
                      </a:endParaRPr>
                    </a:p>
                  </a:txBody>
                  <a:tcPr marL="0" marR="161925" marT="0" marB="0" anchor="ctr"/>
                </a:tc>
                <a:extLst>
                  <a:ext uri="{0D108BD9-81ED-4DB2-BD59-A6C34878D82A}">
                    <a16:rowId xmlns:a16="http://schemas.microsoft.com/office/drawing/2014/main" val="119528593"/>
                  </a:ext>
                </a:extLst>
              </a:tr>
              <a:tr h="392339">
                <a:tc>
                  <a:txBody>
                    <a:bodyPr/>
                    <a:lstStyle/>
                    <a:p>
                      <a:pPr algn="l">
                        <a:spcBef>
                          <a:spcPts val="100"/>
                        </a:spcBef>
                        <a:spcAft>
                          <a:spcPts val="100"/>
                        </a:spcAft>
                        <a:tabLst>
                          <a:tab pos="-701040" algn="l"/>
                          <a:tab pos="-457200" algn="l"/>
                        </a:tabLst>
                      </a:pPr>
                      <a:r>
                        <a:rPr lang="en-GB" sz="1400">
                          <a:effectLst/>
                        </a:rPr>
                        <a:t>Metal concentration</a:t>
                      </a:r>
                      <a:endParaRPr lang="en-HK" sz="140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rPr>
                        <a:t>Elevated heavy-metal concentration can reduce or terminate SRB activity</a:t>
                      </a:r>
                      <a:endParaRPr lang="en-HK" sz="1400" dirty="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rPr>
                        <a:t>Desired concentration and the order of decreasing toxicity (mg/l) Cu &lt;4, Cd &lt;11, Ni &lt;13, Zn &lt;16.5, Cr &lt;35, Pb &lt;80</a:t>
                      </a:r>
                      <a:endParaRPr lang="en-HK" sz="1400" dirty="0">
                        <a:effectLst/>
                        <a:latin typeface="Times New Roman" panose="02020603050405020304" pitchFamily="18" charset="0"/>
                        <a:ea typeface="DengXian" panose="02010600030101010101" pitchFamily="2" charset="-122"/>
                      </a:endParaRPr>
                    </a:p>
                  </a:txBody>
                  <a:tcPr marL="0" marR="161925" marT="0" marB="0" anchor="ctr"/>
                </a:tc>
                <a:extLst>
                  <a:ext uri="{0D108BD9-81ED-4DB2-BD59-A6C34878D82A}">
                    <a16:rowId xmlns:a16="http://schemas.microsoft.com/office/drawing/2014/main" val="1122018533"/>
                  </a:ext>
                </a:extLst>
              </a:tr>
              <a:tr h="831385">
                <a:tc>
                  <a:txBody>
                    <a:bodyPr/>
                    <a:lstStyle/>
                    <a:p>
                      <a:pPr algn="l">
                        <a:spcBef>
                          <a:spcPts val="100"/>
                        </a:spcBef>
                        <a:spcAft>
                          <a:spcPts val="100"/>
                        </a:spcAft>
                        <a:tabLst>
                          <a:tab pos="-701040" algn="l"/>
                          <a:tab pos="-457200" algn="l"/>
                        </a:tabLst>
                      </a:pPr>
                      <a:r>
                        <a:rPr lang="en-GB" sz="1400">
                          <a:effectLst/>
                        </a:rPr>
                        <a:t>NO</a:t>
                      </a:r>
                      <a:r>
                        <a:rPr lang="en-GB" sz="1400" baseline="-25000">
                          <a:effectLst/>
                        </a:rPr>
                        <a:t>3</a:t>
                      </a:r>
                      <a:r>
                        <a:rPr lang="en-GB" sz="1400" baseline="30000">
                          <a:effectLst/>
                        </a:rPr>
                        <a:t>-</a:t>
                      </a:r>
                      <a:r>
                        <a:rPr lang="en-GB" sz="1400">
                          <a:effectLst/>
                        </a:rPr>
                        <a:t> concentration</a:t>
                      </a:r>
                      <a:endParaRPr lang="en-HK" sz="140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a:effectLst/>
                        </a:rPr>
                        <a:t>NO</a:t>
                      </a:r>
                      <a:r>
                        <a:rPr lang="en-GB" sz="1400" baseline="-25000">
                          <a:effectLst/>
                        </a:rPr>
                        <a:t>3</a:t>
                      </a:r>
                      <a:r>
                        <a:rPr lang="en-GB" sz="1400" baseline="30000">
                          <a:effectLst/>
                        </a:rPr>
                        <a:t>-</a:t>
                      </a:r>
                      <a:r>
                        <a:rPr lang="en-GB" sz="1400">
                          <a:effectLst/>
                        </a:rPr>
                        <a:t> is a major inhibitor in the growth and activity of SRB</a:t>
                      </a:r>
                      <a:endParaRPr lang="en-HK" sz="140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rPr>
                        <a:t>The impact level:</a:t>
                      </a:r>
                      <a:endParaRPr lang="en-HK" sz="1400" dirty="0">
                        <a:effectLst/>
                      </a:endParaRPr>
                    </a:p>
                    <a:p>
                      <a:pPr algn="l">
                        <a:spcBef>
                          <a:spcPts val="100"/>
                        </a:spcBef>
                        <a:spcAft>
                          <a:spcPts val="100"/>
                        </a:spcAft>
                        <a:tabLst>
                          <a:tab pos="-701040" algn="l"/>
                          <a:tab pos="-457200" algn="l"/>
                        </a:tabLst>
                      </a:pPr>
                      <a:r>
                        <a:rPr lang="en-GB" sz="1400" dirty="0">
                          <a:effectLst/>
                        </a:rPr>
                        <a:t>70 mM NO</a:t>
                      </a:r>
                      <a:r>
                        <a:rPr lang="en-GB" sz="1400" baseline="-25000" dirty="0">
                          <a:effectLst/>
                        </a:rPr>
                        <a:t>3</a:t>
                      </a:r>
                      <a:r>
                        <a:rPr lang="en-GB" sz="1400" baseline="30000" dirty="0">
                          <a:effectLst/>
                        </a:rPr>
                        <a:t>-</a:t>
                      </a:r>
                      <a:r>
                        <a:rPr lang="en-GB" sz="1400" dirty="0">
                          <a:effectLst/>
                        </a:rPr>
                        <a:t> significantly inhibits growth;</a:t>
                      </a:r>
                      <a:endParaRPr lang="en-HK" sz="1400" dirty="0">
                        <a:effectLst/>
                      </a:endParaRPr>
                    </a:p>
                    <a:p>
                      <a:pPr algn="l">
                        <a:spcBef>
                          <a:spcPts val="100"/>
                        </a:spcBef>
                        <a:spcAft>
                          <a:spcPts val="100"/>
                        </a:spcAft>
                        <a:tabLst>
                          <a:tab pos="-701040" algn="l"/>
                          <a:tab pos="-457200" algn="l"/>
                        </a:tabLst>
                      </a:pPr>
                      <a:r>
                        <a:rPr lang="en-GB" sz="1400" dirty="0">
                          <a:effectLst/>
                        </a:rPr>
                        <a:t>Long-term injection of 0.25-0.33 mM inhibits the number and activity of SRB</a:t>
                      </a:r>
                      <a:endParaRPr lang="en-HK" sz="1400" dirty="0">
                        <a:effectLst/>
                        <a:latin typeface="Times New Roman" panose="02020603050405020304" pitchFamily="18" charset="0"/>
                        <a:ea typeface="DengXian" panose="02010600030101010101" pitchFamily="2" charset="-122"/>
                      </a:endParaRPr>
                    </a:p>
                  </a:txBody>
                  <a:tcPr marL="0" marR="161925" marT="0" marB="0" anchor="ctr"/>
                </a:tc>
                <a:extLst>
                  <a:ext uri="{0D108BD9-81ED-4DB2-BD59-A6C34878D82A}">
                    <a16:rowId xmlns:a16="http://schemas.microsoft.com/office/drawing/2014/main" val="113332500"/>
                  </a:ext>
                </a:extLst>
              </a:tr>
              <a:tr h="831385">
                <a:tc>
                  <a:txBody>
                    <a:bodyPr/>
                    <a:lstStyle/>
                    <a:p>
                      <a:pPr algn="l">
                        <a:spcBef>
                          <a:spcPts val="100"/>
                        </a:spcBef>
                        <a:spcAft>
                          <a:spcPts val="100"/>
                        </a:spcAft>
                        <a:tabLst>
                          <a:tab pos="-701040" algn="l"/>
                          <a:tab pos="-457200" algn="l"/>
                        </a:tabLst>
                      </a:pPr>
                      <a:r>
                        <a:rPr lang="en-GB" sz="1400">
                          <a:effectLst/>
                        </a:rPr>
                        <a:t>pH</a:t>
                      </a:r>
                      <a:endParaRPr lang="en-HK" sz="140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a:effectLst/>
                        </a:rPr>
                        <a:t>Affects the growth and activity;</a:t>
                      </a:r>
                      <a:endParaRPr lang="en-HK" sz="1400">
                        <a:effectLst/>
                      </a:endParaRPr>
                    </a:p>
                    <a:p>
                      <a:pPr algn="l">
                        <a:spcBef>
                          <a:spcPts val="100"/>
                        </a:spcBef>
                        <a:spcAft>
                          <a:spcPts val="100"/>
                        </a:spcAft>
                        <a:tabLst>
                          <a:tab pos="-701040" algn="l"/>
                          <a:tab pos="-457200" algn="l"/>
                        </a:tabLst>
                      </a:pPr>
                      <a:r>
                        <a:rPr lang="en-GB" sz="1400">
                          <a:effectLst/>
                        </a:rPr>
                        <a:t>Influences the SRB species diversity and competition with methanogens; </a:t>
                      </a:r>
                      <a:endParaRPr lang="en-HK" sz="1400">
                        <a:effectLst/>
                      </a:endParaRPr>
                    </a:p>
                    <a:p>
                      <a:pPr algn="l">
                        <a:spcBef>
                          <a:spcPts val="100"/>
                        </a:spcBef>
                        <a:spcAft>
                          <a:spcPts val="100"/>
                        </a:spcAft>
                        <a:tabLst>
                          <a:tab pos="-701040" algn="l"/>
                          <a:tab pos="-457200" algn="l"/>
                        </a:tabLst>
                      </a:pPr>
                      <a:r>
                        <a:rPr lang="en-GB" sz="1400">
                          <a:effectLst/>
                        </a:rPr>
                        <a:t>Affects quantity of dissolved sulphide </a:t>
                      </a:r>
                      <a:endParaRPr lang="en-HK" sz="140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rPr>
                        <a:t>pH range for SRB: 5.5-10</a:t>
                      </a:r>
                      <a:endParaRPr lang="en-HK" sz="1400" dirty="0">
                        <a:effectLst/>
                        <a:latin typeface="Times New Roman" panose="02020603050405020304" pitchFamily="18" charset="0"/>
                        <a:ea typeface="DengXian" panose="02010600030101010101" pitchFamily="2" charset="-122"/>
                      </a:endParaRPr>
                    </a:p>
                  </a:txBody>
                  <a:tcPr marL="0" marR="161925" marT="0" marB="0" anchor="ctr"/>
                </a:tc>
                <a:extLst>
                  <a:ext uri="{0D108BD9-81ED-4DB2-BD59-A6C34878D82A}">
                    <a16:rowId xmlns:a16="http://schemas.microsoft.com/office/drawing/2014/main" val="1481800694"/>
                  </a:ext>
                </a:extLst>
              </a:tr>
              <a:tr h="611862">
                <a:tc>
                  <a:txBody>
                    <a:bodyPr/>
                    <a:lstStyle/>
                    <a:p>
                      <a:pPr algn="l">
                        <a:spcBef>
                          <a:spcPts val="100"/>
                        </a:spcBef>
                        <a:spcAft>
                          <a:spcPts val="100"/>
                        </a:spcAft>
                        <a:tabLst>
                          <a:tab pos="-701040" algn="l"/>
                          <a:tab pos="-457200" algn="l"/>
                        </a:tabLst>
                      </a:pPr>
                      <a:r>
                        <a:rPr lang="en-GB" sz="1400">
                          <a:effectLst/>
                        </a:rPr>
                        <a:t>Salinity</a:t>
                      </a:r>
                      <a:endParaRPr lang="en-HK" sz="140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rPr>
                        <a:t>Influences the species of SRB present;</a:t>
                      </a:r>
                      <a:endParaRPr lang="en-HK" sz="1400" dirty="0">
                        <a:effectLst/>
                      </a:endParaRPr>
                    </a:p>
                    <a:p>
                      <a:pPr algn="l">
                        <a:spcBef>
                          <a:spcPts val="100"/>
                        </a:spcBef>
                        <a:spcAft>
                          <a:spcPts val="100"/>
                        </a:spcAft>
                        <a:tabLst>
                          <a:tab pos="-701040" algn="l"/>
                          <a:tab pos="-457200" algn="l"/>
                        </a:tabLst>
                      </a:pPr>
                      <a:r>
                        <a:rPr lang="en-GB" sz="1400" dirty="0">
                          <a:effectLst/>
                        </a:rPr>
                        <a:t>sulphate-reducing rate is inversely correlated with salinity</a:t>
                      </a:r>
                      <a:endParaRPr lang="en-HK" sz="1400" dirty="0">
                        <a:effectLst/>
                        <a:latin typeface="Times New Roman" panose="02020603050405020304" pitchFamily="18" charset="0"/>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rPr>
                        <a:t>Optimum salinity range 6-12 %</a:t>
                      </a:r>
                      <a:endParaRPr lang="en-HK" sz="1400" dirty="0">
                        <a:effectLst/>
                        <a:latin typeface="Times New Roman" panose="02020603050405020304" pitchFamily="18" charset="0"/>
                        <a:ea typeface="DengXian" panose="02010600030101010101" pitchFamily="2" charset="-122"/>
                      </a:endParaRPr>
                    </a:p>
                  </a:txBody>
                  <a:tcPr marL="0" marR="161925" marT="0" marB="0" anchor="ctr"/>
                </a:tc>
                <a:extLst>
                  <a:ext uri="{0D108BD9-81ED-4DB2-BD59-A6C34878D82A}">
                    <a16:rowId xmlns:a16="http://schemas.microsoft.com/office/drawing/2014/main" val="245238788"/>
                  </a:ext>
                </a:extLst>
              </a:tr>
            </a:tbl>
          </a:graphicData>
        </a:graphic>
      </p:graphicFrame>
      <p:sp>
        <p:nvSpPr>
          <p:cNvPr id="7" name="TextBox 6">
            <a:extLst>
              <a:ext uri="{FF2B5EF4-FFF2-40B4-BE49-F238E27FC236}">
                <a16:creationId xmlns:a16="http://schemas.microsoft.com/office/drawing/2014/main" id="{E9A0E478-D1A5-4662-B981-78E965580227}"/>
              </a:ext>
            </a:extLst>
          </p:cNvPr>
          <p:cNvSpPr txBox="1"/>
          <p:nvPr/>
        </p:nvSpPr>
        <p:spPr>
          <a:xfrm>
            <a:off x="70449" y="6585471"/>
            <a:ext cx="2344838" cy="276999"/>
          </a:xfrm>
          <a:prstGeom prst="rect">
            <a:avLst/>
          </a:prstGeom>
          <a:noFill/>
        </p:spPr>
        <p:txBody>
          <a:bodyPr wrap="square">
            <a:spAutoFit/>
          </a:bodyPr>
          <a:lstStyle/>
          <a:p>
            <a:r>
              <a:rPr lang="en-GB" sz="1200" dirty="0">
                <a:effectLst/>
                <a:latin typeface="Times New Roman" panose="02020603050405020304" pitchFamily="18" charset="0"/>
                <a:ea typeface="DengXian" panose="02010600030101010101" pitchFamily="2" charset="-122"/>
              </a:rPr>
              <a:t>* Negative impact limitation.</a:t>
            </a:r>
            <a:r>
              <a:rPr lang="en-HK" sz="1200" dirty="0">
                <a:effectLst/>
              </a:rPr>
              <a:t> </a:t>
            </a:r>
            <a:endParaRPr lang="en-US" sz="1200" dirty="0"/>
          </a:p>
        </p:txBody>
      </p:sp>
    </p:spTree>
    <p:extLst>
      <p:ext uri="{BB962C8B-B14F-4D97-AF65-F5344CB8AC3E}">
        <p14:creationId xmlns:p14="http://schemas.microsoft.com/office/powerpoint/2010/main" val="9021731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B2EF260A-03BB-4215-04FF-119642AEC0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7E742F-6520-668A-0582-509C4A5F1AAB}"/>
              </a:ext>
            </a:extLst>
          </p:cNvPr>
          <p:cNvSpPr>
            <a:spLocks noGrp="1"/>
          </p:cNvSpPr>
          <p:nvPr>
            <p:ph type="title"/>
          </p:nvPr>
        </p:nvSpPr>
        <p:spPr>
          <a:xfrm>
            <a:off x="838200" y="365126"/>
            <a:ext cx="8008088" cy="761784"/>
          </a:xfrm>
        </p:spPr>
        <p:txBody>
          <a:bodyPr>
            <a:normAutofit/>
          </a:bodyPr>
          <a:lstStyle/>
          <a:p>
            <a:r>
              <a:rPr lang="en-GB" b="1" dirty="0">
                <a:latin typeface="Candara" panose="020E0502030303020204" pitchFamily="34" charset="0"/>
              </a:rPr>
              <a:t>Influencing factors</a:t>
            </a:r>
            <a:endParaRPr lang="en-US" b="1" dirty="0">
              <a:latin typeface="Candara" panose="020E0502030303020204" pitchFamily="34" charset="0"/>
            </a:endParaRPr>
          </a:p>
        </p:txBody>
      </p:sp>
      <p:graphicFrame>
        <p:nvGraphicFramePr>
          <p:cNvPr id="12" name="Table 11">
            <a:extLst>
              <a:ext uri="{FF2B5EF4-FFF2-40B4-BE49-F238E27FC236}">
                <a16:creationId xmlns:a16="http://schemas.microsoft.com/office/drawing/2014/main" id="{24D55496-7E2E-E1AF-253D-085897F6444B}"/>
              </a:ext>
            </a:extLst>
          </p:cNvPr>
          <p:cNvGraphicFramePr>
            <a:graphicFrameLocks noGrp="1"/>
          </p:cNvGraphicFramePr>
          <p:nvPr>
            <p:extLst>
              <p:ext uri="{D42A27DB-BD31-4B8C-83A1-F6EECF244321}">
                <p14:modId xmlns:p14="http://schemas.microsoft.com/office/powerpoint/2010/main" val="3892535155"/>
              </p:ext>
            </p:extLst>
          </p:nvPr>
        </p:nvGraphicFramePr>
        <p:xfrm>
          <a:off x="128625" y="1556712"/>
          <a:ext cx="11934750" cy="5016100"/>
        </p:xfrm>
        <a:graphic>
          <a:graphicData uri="http://schemas.openxmlformats.org/drawingml/2006/table">
            <a:tbl>
              <a:tblPr firstRow="1" firstCol="1" bandRow="1">
                <a:tableStyleId>{9D7B26C5-4107-4FEC-AEDC-1716B250A1EF}</a:tableStyleId>
              </a:tblPr>
              <a:tblGrid>
                <a:gridCol w="2750833">
                  <a:extLst>
                    <a:ext uri="{9D8B030D-6E8A-4147-A177-3AD203B41FA5}">
                      <a16:colId xmlns:a16="http://schemas.microsoft.com/office/drawing/2014/main" val="1151067140"/>
                    </a:ext>
                  </a:extLst>
                </a:gridCol>
                <a:gridCol w="4522892">
                  <a:extLst>
                    <a:ext uri="{9D8B030D-6E8A-4147-A177-3AD203B41FA5}">
                      <a16:colId xmlns:a16="http://schemas.microsoft.com/office/drawing/2014/main" val="3309000264"/>
                    </a:ext>
                  </a:extLst>
                </a:gridCol>
                <a:gridCol w="4661025">
                  <a:extLst>
                    <a:ext uri="{9D8B030D-6E8A-4147-A177-3AD203B41FA5}">
                      <a16:colId xmlns:a16="http://schemas.microsoft.com/office/drawing/2014/main" val="2264486482"/>
                    </a:ext>
                  </a:extLst>
                </a:gridCol>
              </a:tblGrid>
              <a:tr h="262058">
                <a:tc>
                  <a:txBody>
                    <a:bodyPr/>
                    <a:lstStyle/>
                    <a:p>
                      <a:pPr algn="l">
                        <a:spcBef>
                          <a:spcPts val="100"/>
                        </a:spcBef>
                        <a:spcAft>
                          <a:spcPts val="100"/>
                        </a:spcAft>
                        <a:tabLst>
                          <a:tab pos="-701040" algn="l"/>
                          <a:tab pos="-457200" algn="l"/>
                        </a:tabLst>
                      </a:pPr>
                      <a:r>
                        <a:rPr lang="en-GB" sz="1600" dirty="0">
                          <a:effectLst/>
                          <a:latin typeface="+mn-lt"/>
                        </a:rPr>
                        <a:t>Factor</a:t>
                      </a:r>
                      <a:endParaRPr lang="en-HK" sz="16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600" dirty="0">
                          <a:effectLst/>
                          <a:latin typeface="+mn-lt"/>
                        </a:rPr>
                        <a:t>Effect(s)</a:t>
                      </a:r>
                      <a:endParaRPr lang="en-HK" sz="16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600" dirty="0">
                          <a:effectLst/>
                          <a:latin typeface="+mn-lt"/>
                        </a:rPr>
                        <a:t>Condition(s) preferred</a:t>
                      </a:r>
                      <a:endParaRPr lang="en-HK" sz="1600" dirty="0">
                        <a:effectLst/>
                        <a:latin typeface="+mn-lt"/>
                        <a:ea typeface="DengXian" panose="02010600030101010101" pitchFamily="2" charset="-122"/>
                      </a:endParaRPr>
                    </a:p>
                  </a:txBody>
                  <a:tcPr marL="0" marR="161925" marT="0" marB="0" anchor="ctr"/>
                </a:tc>
                <a:extLst>
                  <a:ext uri="{0D108BD9-81ED-4DB2-BD59-A6C34878D82A}">
                    <a16:rowId xmlns:a16="http://schemas.microsoft.com/office/drawing/2014/main" val="615134665"/>
                  </a:ext>
                </a:extLst>
              </a:tr>
              <a:tr h="229301">
                <a:tc gridSpan="3">
                  <a:txBody>
                    <a:bodyPr/>
                    <a:lstStyle/>
                    <a:p>
                      <a:pPr algn="l">
                        <a:spcBef>
                          <a:spcPts val="100"/>
                        </a:spcBef>
                        <a:spcAft>
                          <a:spcPts val="100"/>
                        </a:spcAft>
                        <a:tabLst>
                          <a:tab pos="-701040" algn="l"/>
                          <a:tab pos="-457200" algn="l"/>
                        </a:tabLst>
                      </a:pPr>
                      <a:r>
                        <a:rPr lang="en-GB" sz="1400" b="1" kern="1200" dirty="0">
                          <a:solidFill>
                            <a:schemeClr val="tx1"/>
                          </a:solidFill>
                          <a:effectLst/>
                          <a:latin typeface="+mn-lt"/>
                          <a:ea typeface="+mn-ea"/>
                          <a:cs typeface="+mn-cs"/>
                        </a:rPr>
                        <a:t>Operational conditions</a:t>
                      </a:r>
                      <a:r>
                        <a:rPr lang="en-HK" sz="1400" b="1" kern="1200" dirty="0">
                          <a:solidFill>
                            <a:schemeClr val="tx1"/>
                          </a:solidFill>
                          <a:effectLst/>
                          <a:latin typeface="+mn-lt"/>
                          <a:ea typeface="+mn-ea"/>
                          <a:cs typeface="+mn-cs"/>
                        </a:rPr>
                        <a:t> </a:t>
                      </a:r>
                    </a:p>
                  </a:txBody>
                  <a:tcPr marL="0" marR="16192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73378913"/>
                  </a:ext>
                </a:extLst>
              </a:tr>
              <a:tr h="660060">
                <a:tc>
                  <a:txBody>
                    <a:bodyPr/>
                    <a:lstStyle/>
                    <a:p>
                      <a:pPr algn="l">
                        <a:spcBef>
                          <a:spcPts val="100"/>
                        </a:spcBef>
                        <a:spcAft>
                          <a:spcPts val="100"/>
                        </a:spcAft>
                        <a:tabLst>
                          <a:tab pos="-701040" algn="l"/>
                          <a:tab pos="-457200" algn="l"/>
                        </a:tabLst>
                      </a:pPr>
                      <a:r>
                        <a:rPr lang="en-GB" sz="1400" dirty="0">
                          <a:effectLst/>
                          <a:latin typeface="+mn-lt"/>
                          <a:ea typeface="DengXian" panose="02010600030101010101" pitchFamily="2" charset="-122"/>
                        </a:rPr>
                        <a:t>Substrate/sulphate</a:t>
                      </a:r>
                      <a:endParaRPr lang="en-HK" sz="14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latin typeface="+mn-lt"/>
                          <a:ea typeface="DengXian" panose="02010600030101010101" pitchFamily="2" charset="-122"/>
                        </a:rPr>
                        <a:t>Affects growth, activity and microbial diversity; </a:t>
                      </a:r>
                      <a:endParaRPr lang="en-HK" sz="1400" dirty="0">
                        <a:effectLst/>
                        <a:latin typeface="+mn-lt"/>
                        <a:ea typeface="DengXian" panose="02010600030101010101" pitchFamily="2" charset="-122"/>
                      </a:endParaRPr>
                    </a:p>
                    <a:p>
                      <a:pPr algn="l">
                        <a:spcBef>
                          <a:spcPts val="100"/>
                        </a:spcBef>
                        <a:spcAft>
                          <a:spcPts val="100"/>
                        </a:spcAft>
                        <a:tabLst>
                          <a:tab pos="-701040" algn="l"/>
                          <a:tab pos="-457200" algn="l"/>
                        </a:tabLst>
                      </a:pPr>
                      <a:r>
                        <a:rPr lang="en-GB" sz="1400" dirty="0">
                          <a:effectLst/>
                          <a:latin typeface="+mn-lt"/>
                          <a:ea typeface="DengXian" panose="02010600030101010101" pitchFamily="2" charset="-122"/>
                        </a:rPr>
                        <a:t>Proper C/S ratio enables SRB to out-compete other organisms </a:t>
                      </a:r>
                      <a:endParaRPr lang="en-HK" sz="14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latin typeface="+mn-lt"/>
                          <a:ea typeface="DengXian" panose="02010600030101010101" pitchFamily="2" charset="-122"/>
                        </a:rPr>
                        <a:t>Optimal COD/SO</a:t>
                      </a:r>
                      <a:r>
                        <a:rPr lang="en-GB" sz="1400" baseline="-25000" dirty="0">
                          <a:effectLst/>
                          <a:latin typeface="+mn-lt"/>
                          <a:ea typeface="DengXian" panose="02010600030101010101" pitchFamily="2" charset="-122"/>
                        </a:rPr>
                        <a:t>4</a:t>
                      </a:r>
                      <a:r>
                        <a:rPr lang="en-GB" sz="1400" baseline="30000" dirty="0">
                          <a:effectLst/>
                          <a:latin typeface="+mn-lt"/>
                          <a:ea typeface="DengXian" panose="02010600030101010101" pitchFamily="2" charset="-122"/>
                        </a:rPr>
                        <a:t>2-</a:t>
                      </a:r>
                      <a:r>
                        <a:rPr lang="en-GB" sz="1400" dirty="0">
                          <a:effectLst/>
                          <a:latin typeface="+mn-lt"/>
                          <a:ea typeface="DengXian" panose="02010600030101010101" pitchFamily="2" charset="-122"/>
                        </a:rPr>
                        <a:t> ratio for COD removal is 0.6-1.2 and for sulphate removal is 2.4-4.8</a:t>
                      </a:r>
                      <a:endParaRPr lang="en-HK" sz="1400" dirty="0">
                        <a:effectLst/>
                        <a:latin typeface="+mn-lt"/>
                        <a:ea typeface="DengXian" panose="02010600030101010101" pitchFamily="2" charset="-122"/>
                      </a:endParaRPr>
                    </a:p>
                  </a:txBody>
                  <a:tcPr marL="0" marR="161925" marT="0" marB="0" anchor="ctr"/>
                </a:tc>
                <a:extLst>
                  <a:ext uri="{0D108BD9-81ED-4DB2-BD59-A6C34878D82A}">
                    <a16:rowId xmlns:a16="http://schemas.microsoft.com/office/drawing/2014/main" val="55119103"/>
                  </a:ext>
                </a:extLst>
              </a:tr>
              <a:tr h="660060">
                <a:tc>
                  <a:txBody>
                    <a:bodyPr/>
                    <a:lstStyle/>
                    <a:p>
                      <a:pPr algn="l">
                        <a:spcBef>
                          <a:spcPts val="100"/>
                        </a:spcBef>
                        <a:spcAft>
                          <a:spcPts val="100"/>
                        </a:spcAft>
                        <a:tabLst>
                          <a:tab pos="-701040" algn="l"/>
                          <a:tab pos="-457200" algn="l"/>
                        </a:tabLst>
                      </a:pPr>
                      <a:r>
                        <a:rPr lang="en-GB" sz="1400" dirty="0">
                          <a:solidFill>
                            <a:srgbClr val="000000"/>
                          </a:solidFill>
                          <a:effectLst/>
                          <a:latin typeface="+mn-lt"/>
                          <a:ea typeface="DengXian" panose="02010600030101010101" pitchFamily="2" charset="-122"/>
                        </a:rPr>
                        <a:t>Oxidation-reduction potential (ORP)</a:t>
                      </a:r>
                      <a:endParaRPr lang="en-HK" sz="14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solidFill>
                            <a:srgbClr val="000000"/>
                          </a:solidFill>
                          <a:effectLst/>
                          <a:latin typeface="+mn-lt"/>
                          <a:ea typeface="DengXian" panose="02010600030101010101" pitchFamily="2" charset="-122"/>
                        </a:rPr>
                        <a:t>Affects the competition between SRB and other organisms e.g. methanogens; </a:t>
                      </a:r>
                      <a:endParaRPr lang="en-HK" sz="1400" dirty="0">
                        <a:effectLst/>
                        <a:latin typeface="+mn-lt"/>
                        <a:ea typeface="DengXian" panose="02010600030101010101" pitchFamily="2" charset="-122"/>
                      </a:endParaRPr>
                    </a:p>
                    <a:p>
                      <a:pPr algn="l">
                        <a:spcBef>
                          <a:spcPts val="100"/>
                        </a:spcBef>
                        <a:spcAft>
                          <a:spcPts val="100"/>
                        </a:spcAft>
                        <a:tabLst>
                          <a:tab pos="-701040" algn="l"/>
                          <a:tab pos="-457200" algn="l"/>
                        </a:tabLst>
                      </a:pPr>
                      <a:r>
                        <a:rPr lang="en-GB" sz="1400" dirty="0">
                          <a:solidFill>
                            <a:srgbClr val="000000"/>
                          </a:solidFill>
                          <a:effectLst/>
                          <a:latin typeface="+mn-lt"/>
                          <a:ea typeface="DengXian" panose="02010600030101010101" pitchFamily="2" charset="-122"/>
                        </a:rPr>
                        <a:t>Affects the activity of SRB</a:t>
                      </a:r>
                      <a:endParaRPr lang="en-HK" sz="14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a:solidFill>
                            <a:srgbClr val="000000"/>
                          </a:solidFill>
                          <a:effectLst/>
                          <a:latin typeface="+mn-lt"/>
                          <a:ea typeface="DengXian" panose="02010600030101010101" pitchFamily="2" charset="-122"/>
                        </a:rPr>
                        <a:t>Suitable ORP for SRB is -50 to -300 mV; Optimal ORP readings of -270 mV using a standard hydrogen probe</a:t>
                      </a:r>
                      <a:endParaRPr lang="en-HK" sz="1400">
                        <a:effectLst/>
                        <a:latin typeface="+mn-lt"/>
                        <a:ea typeface="DengXian" panose="02010600030101010101" pitchFamily="2" charset="-122"/>
                      </a:endParaRPr>
                    </a:p>
                  </a:txBody>
                  <a:tcPr marL="0" marR="161925" marT="0" marB="0" anchor="ctr"/>
                </a:tc>
                <a:extLst>
                  <a:ext uri="{0D108BD9-81ED-4DB2-BD59-A6C34878D82A}">
                    <a16:rowId xmlns:a16="http://schemas.microsoft.com/office/drawing/2014/main" val="119528593"/>
                  </a:ext>
                </a:extLst>
              </a:tr>
              <a:tr h="496819">
                <a:tc>
                  <a:txBody>
                    <a:bodyPr/>
                    <a:lstStyle/>
                    <a:p>
                      <a:pPr algn="l">
                        <a:spcBef>
                          <a:spcPts val="100"/>
                        </a:spcBef>
                        <a:spcAft>
                          <a:spcPts val="100"/>
                        </a:spcAft>
                        <a:tabLst>
                          <a:tab pos="-701040" algn="l"/>
                          <a:tab pos="-457200" algn="l"/>
                        </a:tabLst>
                      </a:pPr>
                      <a:r>
                        <a:rPr lang="en-GB" sz="1400" dirty="0">
                          <a:effectLst/>
                          <a:latin typeface="+mn-lt"/>
                          <a:ea typeface="DengXian" panose="02010600030101010101" pitchFamily="2" charset="-122"/>
                        </a:rPr>
                        <a:t>Temperature </a:t>
                      </a:r>
                      <a:endParaRPr lang="en-HK" sz="14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a:effectLst/>
                          <a:latin typeface="+mn-lt"/>
                          <a:ea typeface="DengXian" panose="02010600030101010101" pitchFamily="2" charset="-122"/>
                        </a:rPr>
                        <a:t>Controls the activity and growth; </a:t>
                      </a:r>
                      <a:endParaRPr lang="en-HK" sz="1400">
                        <a:effectLst/>
                        <a:latin typeface="+mn-lt"/>
                        <a:ea typeface="DengXian" panose="02010600030101010101" pitchFamily="2" charset="-122"/>
                      </a:endParaRPr>
                    </a:p>
                    <a:p>
                      <a:pPr algn="l">
                        <a:spcBef>
                          <a:spcPts val="100"/>
                        </a:spcBef>
                        <a:spcAft>
                          <a:spcPts val="100"/>
                        </a:spcAft>
                        <a:tabLst>
                          <a:tab pos="-701040" algn="l"/>
                          <a:tab pos="-457200" algn="l"/>
                        </a:tabLst>
                      </a:pPr>
                      <a:r>
                        <a:rPr lang="en-GB" sz="1400">
                          <a:effectLst/>
                          <a:latin typeface="+mn-lt"/>
                          <a:ea typeface="DengXian" panose="02010600030101010101" pitchFamily="2" charset="-122"/>
                        </a:rPr>
                        <a:t>Initial cultivation temperature affects SRB diversity; </a:t>
                      </a:r>
                      <a:endParaRPr lang="en-HK" sz="1400">
                        <a:effectLst/>
                        <a:latin typeface="+mn-lt"/>
                        <a:ea typeface="DengXian" panose="02010600030101010101" pitchFamily="2" charset="-122"/>
                      </a:endParaRPr>
                    </a:p>
                    <a:p>
                      <a:pPr algn="l">
                        <a:spcBef>
                          <a:spcPts val="100"/>
                        </a:spcBef>
                        <a:spcAft>
                          <a:spcPts val="100"/>
                        </a:spcAft>
                        <a:tabLst>
                          <a:tab pos="-701040" algn="l"/>
                          <a:tab pos="-457200" algn="l"/>
                        </a:tabLst>
                      </a:pPr>
                      <a:r>
                        <a:rPr lang="en-GB" sz="1400">
                          <a:effectLst/>
                          <a:latin typeface="+mn-lt"/>
                          <a:ea typeface="DengXian" panose="02010600030101010101" pitchFamily="2" charset="-122"/>
                        </a:rPr>
                        <a:t>Lower H</a:t>
                      </a:r>
                      <a:r>
                        <a:rPr lang="en-GB" sz="1400" baseline="-25000">
                          <a:effectLst/>
                          <a:latin typeface="+mn-lt"/>
                          <a:ea typeface="DengXian" panose="02010600030101010101" pitchFamily="2" charset="-122"/>
                        </a:rPr>
                        <a:t>2</a:t>
                      </a:r>
                      <a:r>
                        <a:rPr lang="en-GB" sz="1400">
                          <a:effectLst/>
                          <a:latin typeface="+mn-lt"/>
                          <a:ea typeface="DengXian" panose="02010600030101010101" pitchFamily="2" charset="-122"/>
                        </a:rPr>
                        <a:t>S solubility at high temperature</a:t>
                      </a:r>
                      <a:endParaRPr lang="en-HK" sz="140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a:effectLst/>
                          <a:latin typeface="+mn-lt"/>
                          <a:ea typeface="DengXian" panose="02010600030101010101" pitchFamily="2" charset="-122"/>
                        </a:rPr>
                        <a:t>SRB tolerate temperatures between -5 and 75 </a:t>
                      </a:r>
                      <a:r>
                        <a:rPr lang="en-GB" sz="1400" baseline="30000">
                          <a:effectLst/>
                          <a:latin typeface="+mn-lt"/>
                          <a:ea typeface="DengXian" panose="02010600030101010101" pitchFamily="2" charset="-122"/>
                        </a:rPr>
                        <a:t>o</a:t>
                      </a:r>
                      <a:r>
                        <a:rPr lang="en-GB" sz="1400">
                          <a:effectLst/>
                          <a:latin typeface="+mn-lt"/>
                          <a:ea typeface="DengXian" panose="02010600030101010101" pitchFamily="2" charset="-122"/>
                        </a:rPr>
                        <a:t>C</a:t>
                      </a:r>
                      <a:endParaRPr lang="en-HK" sz="1400">
                        <a:effectLst/>
                        <a:latin typeface="+mn-lt"/>
                        <a:ea typeface="DengXian" panose="02010600030101010101" pitchFamily="2" charset="-122"/>
                      </a:endParaRPr>
                    </a:p>
                    <a:p>
                      <a:pPr algn="l">
                        <a:spcBef>
                          <a:spcPts val="100"/>
                        </a:spcBef>
                        <a:spcAft>
                          <a:spcPts val="100"/>
                        </a:spcAft>
                        <a:tabLst>
                          <a:tab pos="-701040" algn="l"/>
                          <a:tab pos="-457200" algn="l"/>
                        </a:tabLst>
                      </a:pPr>
                      <a:r>
                        <a:rPr lang="en-GB" sz="1400">
                          <a:effectLst/>
                          <a:latin typeface="+mn-lt"/>
                          <a:ea typeface="DengXian" panose="02010600030101010101" pitchFamily="2" charset="-122"/>
                        </a:rPr>
                        <a:t>Optimum temperature for most SRB ranges between 28-40 </a:t>
                      </a:r>
                      <a:r>
                        <a:rPr lang="en-GB" sz="1400" baseline="30000">
                          <a:effectLst/>
                          <a:latin typeface="+mn-lt"/>
                          <a:ea typeface="DengXian" panose="02010600030101010101" pitchFamily="2" charset="-122"/>
                        </a:rPr>
                        <a:t>o</a:t>
                      </a:r>
                      <a:r>
                        <a:rPr lang="en-GB" sz="1400">
                          <a:effectLst/>
                          <a:latin typeface="+mn-lt"/>
                          <a:ea typeface="DengXian" panose="02010600030101010101" pitchFamily="2" charset="-122"/>
                        </a:rPr>
                        <a:t>C</a:t>
                      </a:r>
                      <a:endParaRPr lang="en-HK" sz="1400">
                        <a:effectLst/>
                        <a:latin typeface="+mn-lt"/>
                        <a:ea typeface="DengXian" panose="02010600030101010101" pitchFamily="2" charset="-122"/>
                      </a:endParaRPr>
                    </a:p>
                  </a:txBody>
                  <a:tcPr marL="0" marR="161925" marT="0" marB="0" anchor="ctr"/>
                </a:tc>
                <a:extLst>
                  <a:ext uri="{0D108BD9-81ED-4DB2-BD59-A6C34878D82A}">
                    <a16:rowId xmlns:a16="http://schemas.microsoft.com/office/drawing/2014/main" val="1122018533"/>
                  </a:ext>
                </a:extLst>
              </a:tr>
              <a:tr h="660060">
                <a:tc>
                  <a:txBody>
                    <a:bodyPr/>
                    <a:lstStyle/>
                    <a:p>
                      <a:pPr algn="l">
                        <a:spcBef>
                          <a:spcPts val="100"/>
                        </a:spcBef>
                        <a:spcAft>
                          <a:spcPts val="100"/>
                        </a:spcAft>
                        <a:tabLst>
                          <a:tab pos="-701040" algn="l"/>
                          <a:tab pos="-457200" algn="l"/>
                        </a:tabLst>
                      </a:pPr>
                      <a:r>
                        <a:rPr lang="en-GB" sz="1400" dirty="0">
                          <a:solidFill>
                            <a:srgbClr val="000000"/>
                          </a:solidFill>
                          <a:effectLst/>
                          <a:latin typeface="+mn-lt"/>
                          <a:ea typeface="DengXian" panose="02010600030101010101" pitchFamily="2" charset="-122"/>
                        </a:rPr>
                        <a:t>Sludge retention time (SRT)</a:t>
                      </a:r>
                      <a:endParaRPr lang="en-HK" sz="14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a:solidFill>
                            <a:srgbClr val="000000"/>
                          </a:solidFill>
                          <a:effectLst/>
                          <a:latin typeface="+mn-lt"/>
                          <a:ea typeface="DengXian" panose="02010600030101010101" pitchFamily="2" charset="-122"/>
                        </a:rPr>
                        <a:t>Affects the reactor’s performance and sludge production;  </a:t>
                      </a:r>
                      <a:endParaRPr lang="en-HK" sz="1400">
                        <a:effectLst/>
                        <a:latin typeface="+mn-lt"/>
                        <a:ea typeface="DengXian" panose="02010600030101010101" pitchFamily="2" charset="-122"/>
                      </a:endParaRPr>
                    </a:p>
                    <a:p>
                      <a:pPr algn="l">
                        <a:spcBef>
                          <a:spcPts val="100"/>
                        </a:spcBef>
                        <a:spcAft>
                          <a:spcPts val="100"/>
                        </a:spcAft>
                        <a:tabLst>
                          <a:tab pos="-701040" algn="l"/>
                          <a:tab pos="-457200" algn="l"/>
                        </a:tabLst>
                      </a:pPr>
                      <a:r>
                        <a:rPr lang="en-GB" sz="1400">
                          <a:solidFill>
                            <a:srgbClr val="000000"/>
                          </a:solidFill>
                          <a:effectLst/>
                          <a:latin typeface="+mn-lt"/>
                          <a:ea typeface="DengXian" panose="02010600030101010101" pitchFamily="2" charset="-122"/>
                        </a:rPr>
                        <a:t>Affects the competition between SRB and methanogens/homoacetogenic bacteria</a:t>
                      </a:r>
                      <a:endParaRPr lang="en-HK" sz="140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solidFill>
                            <a:srgbClr val="000000"/>
                          </a:solidFill>
                          <a:effectLst/>
                          <a:latin typeface="+mn-lt"/>
                          <a:ea typeface="DengXian" panose="02010600030101010101" pitchFamily="2" charset="-122"/>
                        </a:rPr>
                        <a:t>Elevated SRTs delay the methanogens being out-competed, and methanogens can be rapidly removed by applying a short SRT</a:t>
                      </a:r>
                      <a:endParaRPr lang="en-HK" sz="1400" dirty="0">
                        <a:effectLst/>
                        <a:latin typeface="+mn-lt"/>
                        <a:ea typeface="DengXian" panose="02010600030101010101" pitchFamily="2" charset="-122"/>
                      </a:endParaRPr>
                    </a:p>
                  </a:txBody>
                  <a:tcPr marL="0" marR="161925" marT="0" marB="0" anchor="ctr"/>
                </a:tc>
                <a:extLst>
                  <a:ext uri="{0D108BD9-81ED-4DB2-BD59-A6C34878D82A}">
                    <a16:rowId xmlns:a16="http://schemas.microsoft.com/office/drawing/2014/main" val="113332500"/>
                  </a:ext>
                </a:extLst>
              </a:tr>
              <a:tr h="660060">
                <a:tc>
                  <a:txBody>
                    <a:bodyPr/>
                    <a:lstStyle/>
                    <a:p>
                      <a:pPr algn="l">
                        <a:spcBef>
                          <a:spcPts val="100"/>
                        </a:spcBef>
                        <a:spcAft>
                          <a:spcPts val="100"/>
                        </a:spcAft>
                        <a:tabLst>
                          <a:tab pos="-701040" algn="l"/>
                          <a:tab pos="-457200" algn="l"/>
                        </a:tabLst>
                      </a:pPr>
                      <a:r>
                        <a:rPr lang="en-GB" sz="1400" dirty="0">
                          <a:effectLst/>
                          <a:latin typeface="+mn-lt"/>
                          <a:ea typeface="DengXian" panose="02010600030101010101" pitchFamily="2" charset="-122"/>
                        </a:rPr>
                        <a:t>Hydraulic retention time (HRT)</a:t>
                      </a:r>
                      <a:endParaRPr lang="en-HK" sz="14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a:effectLst/>
                          <a:latin typeface="+mn-lt"/>
                          <a:ea typeface="DengXian" panose="02010600030101010101" pitchFamily="2" charset="-122"/>
                        </a:rPr>
                        <a:t>Influences SRB activity; </a:t>
                      </a:r>
                      <a:endParaRPr lang="en-HK" sz="1400">
                        <a:effectLst/>
                        <a:latin typeface="+mn-lt"/>
                        <a:ea typeface="DengXian" panose="02010600030101010101" pitchFamily="2" charset="-122"/>
                      </a:endParaRPr>
                    </a:p>
                    <a:p>
                      <a:pPr algn="l">
                        <a:spcBef>
                          <a:spcPts val="100"/>
                        </a:spcBef>
                        <a:spcAft>
                          <a:spcPts val="100"/>
                        </a:spcAft>
                        <a:tabLst>
                          <a:tab pos="-701040" algn="l"/>
                          <a:tab pos="-457200" algn="l"/>
                        </a:tabLst>
                      </a:pPr>
                      <a:r>
                        <a:rPr lang="en-GB" sz="1400">
                          <a:effectLst/>
                          <a:latin typeface="+mn-lt"/>
                          <a:ea typeface="DengXian" panose="02010600030101010101" pitchFamily="2" charset="-122"/>
                        </a:rPr>
                        <a:t>Biomass concentration; </a:t>
                      </a:r>
                      <a:endParaRPr lang="en-HK" sz="1400">
                        <a:effectLst/>
                        <a:latin typeface="+mn-lt"/>
                        <a:ea typeface="DengXian" panose="02010600030101010101" pitchFamily="2" charset="-122"/>
                      </a:endParaRPr>
                    </a:p>
                    <a:p>
                      <a:pPr algn="l">
                        <a:spcBef>
                          <a:spcPts val="100"/>
                        </a:spcBef>
                        <a:spcAft>
                          <a:spcPts val="100"/>
                        </a:spcAft>
                        <a:tabLst>
                          <a:tab pos="-701040" algn="l"/>
                          <a:tab pos="-457200" algn="l"/>
                        </a:tabLst>
                      </a:pPr>
                      <a:r>
                        <a:rPr lang="en-GB" sz="1400">
                          <a:effectLst/>
                          <a:latin typeface="+mn-lt"/>
                          <a:ea typeface="DengXian" panose="02010600030101010101" pitchFamily="2" charset="-122"/>
                        </a:rPr>
                        <a:t>Competition with other organisms</a:t>
                      </a:r>
                      <a:endParaRPr lang="en-HK" sz="140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a:effectLst/>
                          <a:latin typeface="+mn-lt"/>
                          <a:ea typeface="DengXian" panose="02010600030101010101" pitchFamily="2" charset="-122"/>
                        </a:rPr>
                        <a:t>Overall optimum HRT of 20-30 h for SRB activity</a:t>
                      </a:r>
                      <a:endParaRPr lang="en-HK" sz="1400">
                        <a:effectLst/>
                        <a:latin typeface="+mn-lt"/>
                        <a:ea typeface="DengXian" panose="02010600030101010101" pitchFamily="2" charset="-122"/>
                      </a:endParaRPr>
                    </a:p>
                  </a:txBody>
                  <a:tcPr marL="0" marR="161925" marT="0" marB="0" anchor="ctr"/>
                </a:tc>
                <a:extLst>
                  <a:ext uri="{0D108BD9-81ED-4DB2-BD59-A6C34878D82A}">
                    <a16:rowId xmlns:a16="http://schemas.microsoft.com/office/drawing/2014/main" val="1481800694"/>
                  </a:ext>
                </a:extLst>
              </a:tr>
              <a:tr h="481061">
                <a:tc>
                  <a:txBody>
                    <a:bodyPr/>
                    <a:lstStyle/>
                    <a:p>
                      <a:pPr algn="l">
                        <a:spcBef>
                          <a:spcPts val="100"/>
                        </a:spcBef>
                        <a:spcAft>
                          <a:spcPts val="100"/>
                        </a:spcAft>
                        <a:tabLst>
                          <a:tab pos="-701040" algn="l"/>
                          <a:tab pos="-457200" algn="l"/>
                        </a:tabLst>
                      </a:pPr>
                      <a:r>
                        <a:rPr lang="en-GB" sz="1400" dirty="0">
                          <a:solidFill>
                            <a:srgbClr val="000000"/>
                          </a:solidFill>
                          <a:effectLst/>
                          <a:latin typeface="+mn-lt"/>
                          <a:ea typeface="DengXian" panose="02010600030101010101" pitchFamily="2" charset="-122"/>
                        </a:rPr>
                        <a:t>H</a:t>
                      </a:r>
                      <a:r>
                        <a:rPr lang="en-GB" sz="1400" baseline="-25000" dirty="0">
                          <a:solidFill>
                            <a:srgbClr val="000000"/>
                          </a:solidFill>
                          <a:effectLst/>
                          <a:latin typeface="+mn-lt"/>
                          <a:ea typeface="DengXian" panose="02010600030101010101" pitchFamily="2" charset="-122"/>
                        </a:rPr>
                        <a:t>2</a:t>
                      </a:r>
                      <a:r>
                        <a:rPr lang="en-GB" sz="1400" dirty="0">
                          <a:solidFill>
                            <a:srgbClr val="000000"/>
                          </a:solidFill>
                          <a:effectLst/>
                          <a:latin typeface="+mn-lt"/>
                          <a:ea typeface="DengXian" panose="02010600030101010101" pitchFamily="2" charset="-122"/>
                        </a:rPr>
                        <a:t>S concentration </a:t>
                      </a:r>
                      <a:endParaRPr lang="en-HK" sz="14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a:solidFill>
                            <a:srgbClr val="000000"/>
                          </a:solidFill>
                          <a:effectLst/>
                          <a:latin typeface="+mn-lt"/>
                          <a:ea typeface="DengXian" panose="02010600030101010101" pitchFamily="2" charset="-122"/>
                        </a:rPr>
                        <a:t>High H</a:t>
                      </a:r>
                      <a:r>
                        <a:rPr lang="en-GB" sz="1400" baseline="-25000">
                          <a:solidFill>
                            <a:srgbClr val="000000"/>
                          </a:solidFill>
                          <a:effectLst/>
                          <a:latin typeface="+mn-lt"/>
                          <a:ea typeface="DengXian" panose="02010600030101010101" pitchFamily="2" charset="-122"/>
                        </a:rPr>
                        <a:t>2</a:t>
                      </a:r>
                      <a:r>
                        <a:rPr lang="en-GB" sz="1400">
                          <a:solidFill>
                            <a:srgbClr val="000000"/>
                          </a:solidFill>
                          <a:effectLst/>
                          <a:latin typeface="+mn-lt"/>
                          <a:ea typeface="DengXian" panose="02010600030101010101" pitchFamily="2" charset="-122"/>
                        </a:rPr>
                        <a:t>S directly and reversibly affects SRB, and inhibits the activity</a:t>
                      </a:r>
                      <a:endParaRPr lang="en-HK" sz="140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a:solidFill>
                            <a:srgbClr val="000000"/>
                          </a:solidFill>
                          <a:effectLst/>
                          <a:latin typeface="+mn-lt"/>
                          <a:ea typeface="DengXian" panose="02010600030101010101" pitchFamily="2" charset="-122"/>
                        </a:rPr>
                        <a:t>Nitrogen purging;</a:t>
                      </a:r>
                      <a:endParaRPr lang="en-HK" sz="1400">
                        <a:effectLst/>
                        <a:latin typeface="+mn-lt"/>
                        <a:ea typeface="DengXian" panose="02010600030101010101" pitchFamily="2" charset="-122"/>
                      </a:endParaRPr>
                    </a:p>
                    <a:p>
                      <a:pPr algn="l">
                        <a:spcBef>
                          <a:spcPts val="100"/>
                        </a:spcBef>
                        <a:spcAft>
                          <a:spcPts val="100"/>
                        </a:spcAft>
                        <a:tabLst>
                          <a:tab pos="-701040" algn="l"/>
                          <a:tab pos="-457200" algn="l"/>
                        </a:tabLst>
                      </a:pPr>
                      <a:r>
                        <a:rPr lang="en-GB" sz="1400">
                          <a:solidFill>
                            <a:srgbClr val="000000"/>
                          </a:solidFill>
                          <a:effectLst/>
                          <a:latin typeface="+mn-lt"/>
                          <a:ea typeface="DengXian" panose="02010600030101010101" pitchFamily="2" charset="-122"/>
                        </a:rPr>
                        <a:t>*Decrease the activity when H</a:t>
                      </a:r>
                      <a:r>
                        <a:rPr lang="en-GB" sz="1400" baseline="-25000">
                          <a:solidFill>
                            <a:srgbClr val="000000"/>
                          </a:solidFill>
                          <a:effectLst/>
                          <a:latin typeface="+mn-lt"/>
                          <a:ea typeface="DengXian" panose="02010600030101010101" pitchFamily="2" charset="-122"/>
                        </a:rPr>
                        <a:t>2</a:t>
                      </a:r>
                      <a:r>
                        <a:rPr lang="en-GB" sz="1400">
                          <a:solidFill>
                            <a:srgbClr val="000000"/>
                          </a:solidFill>
                          <a:effectLst/>
                          <a:latin typeface="+mn-lt"/>
                          <a:ea typeface="DengXian" panose="02010600030101010101" pitchFamily="2" charset="-122"/>
                        </a:rPr>
                        <a:t>S is higher than 60-70 mg/l</a:t>
                      </a:r>
                      <a:endParaRPr lang="en-HK" sz="1400">
                        <a:effectLst/>
                        <a:latin typeface="+mn-lt"/>
                        <a:ea typeface="DengXian" panose="02010600030101010101" pitchFamily="2" charset="-122"/>
                      </a:endParaRPr>
                    </a:p>
                  </a:txBody>
                  <a:tcPr marL="0" marR="161925" marT="0" marB="0" anchor="ctr"/>
                </a:tc>
                <a:extLst>
                  <a:ext uri="{0D108BD9-81ED-4DB2-BD59-A6C34878D82A}">
                    <a16:rowId xmlns:a16="http://schemas.microsoft.com/office/drawing/2014/main" val="245238788"/>
                  </a:ext>
                </a:extLst>
              </a:tr>
              <a:tr h="481061">
                <a:tc>
                  <a:txBody>
                    <a:bodyPr/>
                    <a:lstStyle/>
                    <a:p>
                      <a:pPr algn="l">
                        <a:spcBef>
                          <a:spcPts val="100"/>
                        </a:spcBef>
                        <a:spcAft>
                          <a:spcPts val="100"/>
                        </a:spcAft>
                        <a:tabLst>
                          <a:tab pos="-701040" algn="l"/>
                          <a:tab pos="-457200" algn="l"/>
                        </a:tabLst>
                      </a:pPr>
                      <a:r>
                        <a:rPr lang="en-GB" sz="1400" dirty="0">
                          <a:effectLst/>
                          <a:latin typeface="+mn-lt"/>
                          <a:ea typeface="DengXian" panose="02010600030101010101" pitchFamily="2" charset="-122"/>
                        </a:rPr>
                        <a:t>Mixing condition</a:t>
                      </a:r>
                      <a:endParaRPr lang="en-HK" sz="14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latin typeface="+mn-lt"/>
                          <a:ea typeface="DengXian" panose="02010600030101010101" pitchFamily="2" charset="-122"/>
                        </a:rPr>
                        <a:t>Mixing frequency significantly impacts SRB activity;</a:t>
                      </a:r>
                      <a:endParaRPr lang="en-HK" sz="1400" dirty="0">
                        <a:effectLst/>
                        <a:latin typeface="+mn-lt"/>
                        <a:ea typeface="DengXian" panose="02010600030101010101" pitchFamily="2" charset="-122"/>
                      </a:endParaRPr>
                    </a:p>
                    <a:p>
                      <a:pPr algn="l">
                        <a:spcBef>
                          <a:spcPts val="100"/>
                        </a:spcBef>
                        <a:spcAft>
                          <a:spcPts val="100"/>
                        </a:spcAft>
                        <a:tabLst>
                          <a:tab pos="-701040" algn="l"/>
                          <a:tab pos="-457200" algn="l"/>
                        </a:tabLst>
                      </a:pPr>
                      <a:r>
                        <a:rPr lang="en-GB" sz="1400" dirty="0">
                          <a:effectLst/>
                          <a:latin typeface="+mn-lt"/>
                          <a:ea typeface="DengXian" panose="02010600030101010101" pitchFamily="2" charset="-122"/>
                        </a:rPr>
                        <a:t>Affects the SRB distribution and detachment causing hydraulic loss of biomass  </a:t>
                      </a:r>
                      <a:endParaRPr lang="en-HK" sz="1400" dirty="0">
                        <a:effectLst/>
                        <a:latin typeface="+mn-lt"/>
                        <a:ea typeface="DengXian" panose="02010600030101010101" pitchFamily="2" charset="-122"/>
                      </a:endParaRPr>
                    </a:p>
                  </a:txBody>
                  <a:tcPr marL="0" marR="161925" marT="0" marB="0" anchor="ctr"/>
                </a:tc>
                <a:tc>
                  <a:txBody>
                    <a:bodyPr/>
                    <a:lstStyle/>
                    <a:p>
                      <a:pPr algn="l">
                        <a:spcBef>
                          <a:spcPts val="100"/>
                        </a:spcBef>
                        <a:spcAft>
                          <a:spcPts val="100"/>
                        </a:spcAft>
                        <a:tabLst>
                          <a:tab pos="-701040" algn="l"/>
                          <a:tab pos="-457200" algn="l"/>
                        </a:tabLst>
                      </a:pPr>
                      <a:r>
                        <a:rPr lang="en-GB" sz="1400" dirty="0">
                          <a:effectLst/>
                          <a:latin typeface="+mn-lt"/>
                          <a:ea typeface="DengXian" panose="02010600030101010101" pitchFamily="2" charset="-122"/>
                        </a:rPr>
                        <a:t> </a:t>
                      </a:r>
                      <a:endParaRPr lang="en-HK" sz="1400" dirty="0">
                        <a:effectLst/>
                        <a:latin typeface="+mn-lt"/>
                        <a:ea typeface="DengXian" panose="02010600030101010101" pitchFamily="2" charset="-122"/>
                      </a:endParaRPr>
                    </a:p>
                  </a:txBody>
                  <a:tcPr marL="0" marR="161925" marT="0" marB="0" anchor="ctr"/>
                </a:tc>
                <a:extLst>
                  <a:ext uri="{0D108BD9-81ED-4DB2-BD59-A6C34878D82A}">
                    <a16:rowId xmlns:a16="http://schemas.microsoft.com/office/drawing/2014/main" val="1161155569"/>
                  </a:ext>
                </a:extLst>
              </a:tr>
            </a:tbl>
          </a:graphicData>
        </a:graphic>
      </p:graphicFrame>
      <p:sp>
        <p:nvSpPr>
          <p:cNvPr id="6" name="TextBox 5">
            <a:extLst>
              <a:ext uri="{FF2B5EF4-FFF2-40B4-BE49-F238E27FC236}">
                <a16:creationId xmlns:a16="http://schemas.microsoft.com/office/drawing/2014/main" id="{29312CAC-C8A6-A16B-4484-8C773AAADAA2}"/>
              </a:ext>
            </a:extLst>
          </p:cNvPr>
          <p:cNvSpPr txBox="1"/>
          <p:nvPr/>
        </p:nvSpPr>
        <p:spPr>
          <a:xfrm>
            <a:off x="128625" y="6581001"/>
            <a:ext cx="2344838" cy="276999"/>
          </a:xfrm>
          <a:prstGeom prst="rect">
            <a:avLst/>
          </a:prstGeom>
          <a:noFill/>
        </p:spPr>
        <p:txBody>
          <a:bodyPr wrap="square">
            <a:spAutoFit/>
          </a:bodyPr>
          <a:lstStyle/>
          <a:p>
            <a:r>
              <a:rPr lang="en-GB" sz="1200" dirty="0">
                <a:effectLst/>
                <a:latin typeface="Times New Roman" panose="02020603050405020304" pitchFamily="18" charset="0"/>
                <a:ea typeface="DengXian" panose="02010600030101010101" pitchFamily="2" charset="-122"/>
              </a:rPr>
              <a:t>* Negative impact limitation.</a:t>
            </a:r>
            <a:r>
              <a:rPr lang="en-HK" sz="1200" dirty="0">
                <a:effectLst/>
              </a:rPr>
              <a:t> </a:t>
            </a:r>
            <a:endParaRPr lang="en-US" sz="1200" dirty="0"/>
          </a:p>
        </p:txBody>
      </p:sp>
    </p:spTree>
    <p:extLst>
      <p:ext uri="{BB962C8B-B14F-4D97-AF65-F5344CB8AC3E}">
        <p14:creationId xmlns:p14="http://schemas.microsoft.com/office/powerpoint/2010/main" val="14932466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946901" y="165287"/>
            <a:ext cx="8008088" cy="1325563"/>
          </a:xfrm>
        </p:spPr>
        <p:txBody>
          <a:bodyPr>
            <a:normAutofit/>
          </a:bodyPr>
          <a:lstStyle/>
          <a:p>
            <a:r>
              <a:rPr lang="en-GB" sz="4000" b="1" dirty="0">
                <a:latin typeface="Candara" panose="020E0502030303020204" pitchFamily="34" charset="0"/>
              </a:rPr>
              <a:t>Influencing factors:</a:t>
            </a:r>
            <a:br>
              <a:rPr lang="en-GB" sz="4000" b="1" dirty="0">
                <a:latin typeface="Candara" panose="020E0502030303020204" pitchFamily="34" charset="0"/>
              </a:rPr>
            </a:br>
            <a:r>
              <a:rPr lang="en-GB" sz="4000" b="1" dirty="0">
                <a:effectLst/>
                <a:latin typeface="Candara" panose="020E0502030303020204" pitchFamily="34" charset="0"/>
                <a:ea typeface="DengXian" panose="02010600030101010101" pitchFamily="2" charset="-122"/>
              </a:rPr>
              <a:t>COD/SO</a:t>
            </a:r>
            <a:r>
              <a:rPr lang="en-GB" sz="4000" b="1" baseline="-25000" dirty="0">
                <a:effectLst/>
                <a:latin typeface="Candara" panose="020E0502030303020204" pitchFamily="34" charset="0"/>
                <a:ea typeface="DengXian" panose="02010600030101010101" pitchFamily="2" charset="-122"/>
              </a:rPr>
              <a:t>4</a:t>
            </a:r>
            <a:r>
              <a:rPr lang="en-GB" sz="4000" b="1" baseline="30000" dirty="0">
                <a:effectLst/>
                <a:latin typeface="Candara" panose="020E0502030303020204" pitchFamily="34" charset="0"/>
                <a:ea typeface="DengXian" panose="02010600030101010101" pitchFamily="2" charset="-122"/>
              </a:rPr>
              <a:t>2-</a:t>
            </a:r>
            <a:r>
              <a:rPr lang="en-GB" sz="4000" b="1" dirty="0">
                <a:effectLst/>
                <a:latin typeface="Candara" panose="020E0502030303020204" pitchFamily="34" charset="0"/>
                <a:ea typeface="DengXian" panose="02010600030101010101" pitchFamily="2" charset="-122"/>
              </a:rPr>
              <a:t> mass ratio</a:t>
            </a:r>
            <a:endParaRPr lang="en-US" sz="4000" b="1" dirty="0">
              <a:latin typeface="Candara" panose="020E0502030303020204" pitchFamily="34" charset="0"/>
            </a:endParaRP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757119" y="2101288"/>
            <a:ext cx="10948925" cy="4351338"/>
          </a:xfrm>
        </p:spPr>
        <p:txBody>
          <a:bodyPr>
            <a:noAutofit/>
          </a:bodyPr>
          <a:lstStyle/>
          <a:p>
            <a:pPr>
              <a:buClr>
                <a:srgbClr val="92D050"/>
              </a:buClr>
              <a:buFont typeface="Wingdings" panose="05000000000000000000" pitchFamily="2" charset="2"/>
              <a:buChar char="§"/>
            </a:pPr>
            <a:r>
              <a:rPr lang="en-GB" sz="2400" dirty="0">
                <a:effectLst/>
                <a:ea typeface="DengXian" panose="02010600030101010101" pitchFamily="2" charset="-122"/>
              </a:rPr>
              <a:t>In most SRB-driving heterotrophic reductions, the electron donor and the carbon source often share the same compounds except that H</a:t>
            </a:r>
            <a:r>
              <a:rPr lang="en-GB" sz="2400" baseline="-25000" dirty="0">
                <a:effectLst/>
                <a:ea typeface="DengXian" panose="02010600030101010101" pitchFamily="2" charset="-122"/>
              </a:rPr>
              <a:t>2</a:t>
            </a:r>
            <a:r>
              <a:rPr lang="en-GB" sz="2400" dirty="0">
                <a:effectLst/>
                <a:ea typeface="DengXian" panose="02010600030101010101" pitchFamily="2" charset="-122"/>
              </a:rPr>
              <a:t> and/or CO are also involved. </a:t>
            </a:r>
          </a:p>
          <a:p>
            <a:pPr>
              <a:buClr>
                <a:srgbClr val="92D050"/>
              </a:buClr>
              <a:buFont typeface="Wingdings" panose="05000000000000000000" pitchFamily="2" charset="2"/>
              <a:buChar char="§"/>
            </a:pPr>
            <a:r>
              <a:rPr lang="en-GB" sz="2400" dirty="0">
                <a:effectLst/>
                <a:ea typeface="DengXian" panose="02010600030101010101" pitchFamily="2" charset="-122"/>
              </a:rPr>
              <a:t>The mass ratio of COD/SO</a:t>
            </a:r>
            <a:r>
              <a:rPr lang="en-GB" sz="2400" baseline="-25000" dirty="0">
                <a:effectLst/>
                <a:ea typeface="DengXian" panose="02010600030101010101" pitchFamily="2" charset="-122"/>
              </a:rPr>
              <a:t>4</a:t>
            </a:r>
            <a:r>
              <a:rPr lang="en-GB" sz="2400" baseline="30000" dirty="0">
                <a:effectLst/>
                <a:ea typeface="DengXian" panose="02010600030101010101" pitchFamily="2" charset="-122"/>
              </a:rPr>
              <a:t>2-</a:t>
            </a:r>
            <a:r>
              <a:rPr lang="en-GB" sz="2400" dirty="0">
                <a:effectLst/>
                <a:ea typeface="DengXian" panose="02010600030101010101" pitchFamily="2" charset="-122"/>
              </a:rPr>
              <a:t> is recognized as a key factor in these reactions because this ratio regulates the competition between SRB and other organisms for substrate. </a:t>
            </a:r>
          </a:p>
          <a:p>
            <a:pPr>
              <a:buClr>
                <a:srgbClr val="92D050"/>
              </a:buClr>
              <a:buFont typeface="Wingdings" panose="05000000000000000000" pitchFamily="2" charset="2"/>
              <a:buChar char="§"/>
            </a:pPr>
            <a:r>
              <a:rPr lang="en-GB" sz="2400" dirty="0">
                <a:effectLst/>
                <a:ea typeface="DengXian" panose="02010600030101010101" pitchFamily="2" charset="-122"/>
              </a:rPr>
              <a:t>For instance, 0.6-1.2 is suitable for COD removal while 2.4-4.8 is favourable for sulphate removal; in between 1.7 and 2.7 there is active competition for organic substrate utilization between SRB and methanogens; at &lt;1.5 SRB activity is dominated. </a:t>
            </a:r>
          </a:p>
          <a:p>
            <a:pPr>
              <a:buClr>
                <a:srgbClr val="92D050"/>
              </a:buClr>
              <a:buFont typeface="Wingdings" panose="05000000000000000000" pitchFamily="2" charset="2"/>
              <a:buChar char="§"/>
            </a:pPr>
            <a:r>
              <a:rPr lang="en-GB" sz="2400" dirty="0">
                <a:effectLst/>
                <a:ea typeface="DengXian" panose="02010600030101010101" pitchFamily="2" charset="-122"/>
              </a:rPr>
              <a:t>Competition between SRB and methanogens can also be influenced by a specific organic substrate or a type of electron donor, owing to the different kinetic properties of SRB and other elector donors; in the case of trimethylamine and methionine as substrate, methanogens will out-compete SRB.</a:t>
            </a:r>
            <a:endParaRPr lang="en-HK" sz="2400" dirty="0">
              <a:effectLst/>
              <a:ea typeface="DengXian" panose="02010600030101010101" pitchFamily="2" charset="-122"/>
            </a:endParaRPr>
          </a:p>
          <a:p>
            <a:pPr>
              <a:buClr>
                <a:srgbClr val="92D050"/>
              </a:buClr>
              <a:buFont typeface="Wingdings" panose="05000000000000000000" pitchFamily="2" charset="2"/>
              <a:buChar char="§"/>
            </a:pPr>
            <a:endParaRPr lang="en-HK" sz="2400" dirty="0"/>
          </a:p>
          <a:p>
            <a:pPr>
              <a:buClr>
                <a:srgbClr val="92D050"/>
              </a:buClr>
              <a:buFont typeface="Wingdings" panose="05000000000000000000" pitchFamily="2" charset="2"/>
              <a:buChar char="§"/>
            </a:pPr>
            <a:endParaRPr lang="en-US" sz="2400" dirty="0"/>
          </a:p>
        </p:txBody>
      </p:sp>
    </p:spTree>
    <p:extLst>
      <p:ext uri="{BB962C8B-B14F-4D97-AF65-F5344CB8AC3E}">
        <p14:creationId xmlns:p14="http://schemas.microsoft.com/office/powerpoint/2010/main" val="3003332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F8F10-DBF7-C699-ACE5-D61945A6D699}"/>
              </a:ext>
            </a:extLst>
          </p:cNvPr>
          <p:cNvSpPr>
            <a:spLocks noGrp="1"/>
          </p:cNvSpPr>
          <p:nvPr>
            <p:ph type="title"/>
          </p:nvPr>
        </p:nvSpPr>
        <p:spPr/>
        <p:txBody>
          <a:bodyPr/>
          <a:lstStyle/>
          <a:p>
            <a:endParaRPr lang="en-US"/>
          </a:p>
        </p:txBody>
      </p:sp>
      <p:pic>
        <p:nvPicPr>
          <p:cNvPr id="5" name="Content Placeholder 4" descr="A close-up of a text&#10;&#10;Description automatically generated">
            <a:extLst>
              <a:ext uri="{FF2B5EF4-FFF2-40B4-BE49-F238E27FC236}">
                <a16:creationId xmlns:a16="http://schemas.microsoft.com/office/drawing/2014/main" id="{AC2469D5-BCDF-2E03-9246-26E504C7ED4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96115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38200" y="18255"/>
            <a:ext cx="8008088" cy="1325563"/>
          </a:xfrm>
        </p:spPr>
        <p:txBody>
          <a:bodyPr>
            <a:normAutofit/>
          </a:bodyPr>
          <a:lstStyle/>
          <a:p>
            <a:r>
              <a:rPr lang="en-US" b="1" dirty="0">
                <a:latin typeface="Candara" panose="020E0502030303020204" pitchFamily="34" charset="0"/>
              </a:rPr>
              <a:t>Sulphate-reducing pathways</a:t>
            </a:r>
          </a:p>
        </p:txBody>
      </p:sp>
      <p:pic>
        <p:nvPicPr>
          <p:cNvPr id="1026" name="Picture 2" descr="Sulfates In The Water Source">
            <a:extLst>
              <a:ext uri="{FF2B5EF4-FFF2-40B4-BE49-F238E27FC236}">
                <a16:creationId xmlns:a16="http://schemas.microsoft.com/office/drawing/2014/main" id="{61BFB7A9-BD0A-F2FE-5C79-841BAFBBE3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977" y="1656272"/>
            <a:ext cx="4557369" cy="455736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8E419946-51C5-6A1B-5F9C-150463CD01DF}"/>
              </a:ext>
            </a:extLst>
          </p:cNvPr>
          <p:cNvSpPr txBox="1"/>
          <p:nvPr/>
        </p:nvSpPr>
        <p:spPr>
          <a:xfrm>
            <a:off x="838200" y="6213641"/>
            <a:ext cx="5703185" cy="246221"/>
          </a:xfrm>
          <a:prstGeom prst="rect">
            <a:avLst/>
          </a:prstGeom>
          <a:noFill/>
        </p:spPr>
        <p:txBody>
          <a:bodyPr wrap="square">
            <a:spAutoFit/>
          </a:bodyPr>
          <a:lstStyle/>
          <a:p>
            <a:r>
              <a:rPr lang="en-US" sz="1000" dirty="0"/>
              <a:t>https://www.agqlabs.us.com/sulphates-in-the-water-source/</a:t>
            </a:r>
          </a:p>
        </p:txBody>
      </p:sp>
    </p:spTree>
    <p:extLst>
      <p:ext uri="{BB962C8B-B14F-4D97-AF65-F5344CB8AC3E}">
        <p14:creationId xmlns:p14="http://schemas.microsoft.com/office/powerpoint/2010/main" val="392180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72706" y="0"/>
            <a:ext cx="8008088" cy="1325563"/>
          </a:xfrm>
        </p:spPr>
        <p:txBody>
          <a:bodyPr>
            <a:normAutofit/>
          </a:bodyPr>
          <a:lstStyle/>
          <a:p>
            <a:r>
              <a:rPr lang="en-US" b="1" dirty="0">
                <a:latin typeface="Candara" panose="020E0502030303020204" pitchFamily="34" charset="0"/>
              </a:rPr>
              <a:t>Sulphate-reducing pathways</a:t>
            </a: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72706" y="1557306"/>
            <a:ext cx="4961468" cy="5055721"/>
          </a:xfrm>
        </p:spPr>
        <p:txBody>
          <a:bodyPr>
            <a:normAutofit/>
          </a:bodyPr>
          <a:lstStyle/>
          <a:p>
            <a:pPr>
              <a:lnSpc>
                <a:spcPct val="110000"/>
              </a:lnSpc>
              <a:buClr>
                <a:srgbClr val="92D050"/>
              </a:buClr>
              <a:buFont typeface="Wingdings" panose="05000000000000000000" pitchFamily="2" charset="2"/>
              <a:buChar char="§"/>
            </a:pPr>
            <a:r>
              <a:rPr lang="en-GB" sz="2400" dirty="0"/>
              <a:t>SRB </a:t>
            </a:r>
            <a:r>
              <a:rPr lang="en-US" altLang="zh-CN" sz="2400" dirty="0"/>
              <a:t>can</a:t>
            </a:r>
            <a:r>
              <a:rPr lang="zh-CN" altLang="en-US" sz="2400" dirty="0"/>
              <a:t> </a:t>
            </a:r>
            <a:r>
              <a:rPr lang="en-US" altLang="zh-CN" sz="2400" dirty="0"/>
              <a:t>grow</a:t>
            </a:r>
            <a:r>
              <a:rPr lang="zh-CN" altLang="en-US" sz="2400" dirty="0"/>
              <a:t> </a:t>
            </a:r>
            <a:r>
              <a:rPr lang="en-US" altLang="zh-CN" sz="2400" dirty="0"/>
              <a:t>on</a:t>
            </a:r>
            <a:r>
              <a:rPr lang="en-GB" sz="2400" dirty="0"/>
              <a:t> organic matter, e.g. acetate (CH</a:t>
            </a:r>
            <a:r>
              <a:rPr lang="en-GB" sz="2400" baseline="-25000" dirty="0"/>
              <a:t>3</a:t>
            </a:r>
            <a:r>
              <a:rPr lang="en-GB" sz="2400" dirty="0"/>
              <a:t>COO</a:t>
            </a:r>
            <a:r>
              <a:rPr lang="en-GB" sz="2400" baseline="30000" dirty="0"/>
              <a:t>-</a:t>
            </a:r>
            <a:r>
              <a:rPr lang="en-GB" sz="2400" dirty="0"/>
              <a:t>), </a:t>
            </a:r>
            <a:r>
              <a:rPr lang="en-US" altLang="zh-CN" sz="2400" dirty="0"/>
              <a:t>pyruvate</a:t>
            </a:r>
            <a:r>
              <a:rPr lang="en-GB" sz="2400" dirty="0"/>
              <a:t>, lactate and propionate, while energy was conserved mainly or exclusively via substrate-level</a:t>
            </a:r>
            <a:r>
              <a:rPr lang="zh-CN" altLang="en-US" sz="2400" dirty="0"/>
              <a:t> </a:t>
            </a:r>
            <a:r>
              <a:rPr lang="en-US" altLang="zh-CN" sz="2400" dirty="0"/>
              <a:t>phosphorylation</a:t>
            </a:r>
            <a:r>
              <a:rPr lang="en-GB" sz="2400" dirty="0"/>
              <a:t>. </a:t>
            </a:r>
          </a:p>
          <a:p>
            <a:pPr>
              <a:lnSpc>
                <a:spcPct val="110000"/>
              </a:lnSpc>
              <a:buClr>
                <a:srgbClr val="92D050"/>
              </a:buClr>
              <a:buFont typeface="Wingdings" panose="05000000000000000000" pitchFamily="2" charset="2"/>
              <a:buChar char="§"/>
            </a:pPr>
            <a:r>
              <a:rPr lang="en-GB" sz="2400" dirty="0"/>
              <a:t>SRB </a:t>
            </a:r>
            <a:r>
              <a:rPr lang="en-US" altLang="zh-CN" sz="2400" dirty="0"/>
              <a:t>can</a:t>
            </a:r>
            <a:r>
              <a:rPr lang="zh-CN" altLang="en-US" sz="2400" dirty="0"/>
              <a:t> </a:t>
            </a:r>
            <a:r>
              <a:rPr lang="en-US" altLang="zh-CN" sz="2400" dirty="0"/>
              <a:t>also</a:t>
            </a:r>
            <a:r>
              <a:rPr lang="zh-CN" altLang="en-US" sz="2400" dirty="0"/>
              <a:t> </a:t>
            </a:r>
            <a:r>
              <a:rPr lang="en-GB" sz="2400" dirty="0"/>
              <a:t>proliferate with hydrogen (H</a:t>
            </a:r>
            <a:r>
              <a:rPr lang="en-GB" sz="2400" baseline="-25000" dirty="0"/>
              <a:t>2</a:t>
            </a:r>
            <a:r>
              <a:rPr lang="en-GB" sz="2400" dirty="0"/>
              <a:t>) as the electron donor and SO</a:t>
            </a:r>
            <a:r>
              <a:rPr lang="en-GB" sz="2400" baseline="-25000" dirty="0"/>
              <a:t>4</a:t>
            </a:r>
            <a:r>
              <a:rPr lang="en-GB" sz="2400" baseline="30000" dirty="0"/>
              <a:t>2−</a:t>
            </a:r>
            <a:r>
              <a:rPr lang="en-GB" sz="2400" dirty="0"/>
              <a:t> as the electron acceptor in demonstration of the electron transport phosphorylation in the metabolism of SRB. </a:t>
            </a:r>
          </a:p>
        </p:txBody>
      </p:sp>
      <p:pic>
        <p:nvPicPr>
          <p:cNvPr id="7" name="Picture 6">
            <a:extLst>
              <a:ext uri="{FF2B5EF4-FFF2-40B4-BE49-F238E27FC236}">
                <a16:creationId xmlns:a16="http://schemas.microsoft.com/office/drawing/2014/main" id="{D136D54B-C64D-DB7F-6368-D0B9748CB304}"/>
              </a:ext>
            </a:extLst>
          </p:cNvPr>
          <p:cNvPicPr>
            <a:picLocks noChangeAspect="1"/>
          </p:cNvPicPr>
          <p:nvPr/>
        </p:nvPicPr>
        <p:blipFill>
          <a:blip r:embed="rId4"/>
          <a:stretch>
            <a:fillRect/>
          </a:stretch>
        </p:blipFill>
        <p:spPr>
          <a:xfrm>
            <a:off x="5834174" y="2207508"/>
            <a:ext cx="5684583" cy="2089920"/>
          </a:xfrm>
          <a:prstGeom prst="rect">
            <a:avLst/>
          </a:prstGeom>
        </p:spPr>
      </p:pic>
      <p:sp>
        <p:nvSpPr>
          <p:cNvPr id="10" name="TextBox 9">
            <a:extLst>
              <a:ext uri="{FF2B5EF4-FFF2-40B4-BE49-F238E27FC236}">
                <a16:creationId xmlns:a16="http://schemas.microsoft.com/office/drawing/2014/main" id="{C200D3A4-7BD0-B364-FB5F-E018ADE3B25C}"/>
              </a:ext>
            </a:extLst>
          </p:cNvPr>
          <p:cNvSpPr txBox="1"/>
          <p:nvPr/>
        </p:nvSpPr>
        <p:spPr>
          <a:xfrm>
            <a:off x="6079068" y="4297428"/>
            <a:ext cx="5684582" cy="1938992"/>
          </a:xfrm>
          <a:prstGeom prst="rect">
            <a:avLst/>
          </a:prstGeom>
          <a:noFill/>
        </p:spPr>
        <p:txBody>
          <a:bodyPr wrap="square">
            <a:spAutoFit/>
          </a:bodyPr>
          <a:lstStyle/>
          <a:p>
            <a:r>
              <a:rPr lang="en-GB" sz="2400" dirty="0">
                <a:solidFill>
                  <a:srgbClr val="00B0F0"/>
                </a:solidFill>
              </a:rPr>
              <a:t>Alkylbenzene sulphonates, </a:t>
            </a:r>
            <a:r>
              <a:rPr lang="en-GB" sz="2400" dirty="0" err="1">
                <a:solidFill>
                  <a:srgbClr val="00B0F0"/>
                </a:solidFill>
              </a:rPr>
              <a:t>dimethylsulphoxide</a:t>
            </a:r>
            <a:r>
              <a:rPr lang="en-GB" sz="2400" dirty="0">
                <a:solidFill>
                  <a:srgbClr val="00B0F0"/>
                </a:solidFill>
              </a:rPr>
              <a:t>, NO3-, NO2-, iron (III), oxygen, fumarate, </a:t>
            </a:r>
            <a:r>
              <a:rPr lang="en-US" altLang="zh-CN" sz="2400" dirty="0">
                <a:solidFill>
                  <a:srgbClr val="00B0F0"/>
                </a:solidFill>
              </a:rPr>
              <a:t>acrylate</a:t>
            </a:r>
            <a:r>
              <a:rPr lang="en-GB" sz="2400" dirty="0">
                <a:solidFill>
                  <a:srgbClr val="00B0F0"/>
                </a:solidFill>
              </a:rPr>
              <a:t>,</a:t>
            </a:r>
            <a:r>
              <a:rPr lang="zh-CN" altLang="en-US" sz="2400" dirty="0">
                <a:solidFill>
                  <a:srgbClr val="00B0F0"/>
                </a:solidFill>
              </a:rPr>
              <a:t> </a:t>
            </a:r>
            <a:r>
              <a:rPr lang="en-US" altLang="zh-CN" sz="2400" dirty="0">
                <a:solidFill>
                  <a:srgbClr val="00B0F0"/>
                </a:solidFill>
              </a:rPr>
              <a:t>arsenate</a:t>
            </a:r>
            <a:r>
              <a:rPr lang="en-GB" sz="2400" dirty="0">
                <a:solidFill>
                  <a:srgbClr val="00B0F0"/>
                </a:solidFill>
              </a:rPr>
              <a:t>, </a:t>
            </a:r>
            <a:r>
              <a:rPr lang="en-US" altLang="zh-CN" sz="2400" dirty="0">
                <a:solidFill>
                  <a:srgbClr val="00B0F0"/>
                </a:solidFill>
              </a:rPr>
              <a:t>chromate</a:t>
            </a:r>
            <a:r>
              <a:rPr lang="en-GB" sz="2400" dirty="0">
                <a:solidFill>
                  <a:srgbClr val="00B0F0"/>
                </a:solidFill>
              </a:rPr>
              <a:t>, and uranium also can be electron acceptors for SRB.</a:t>
            </a:r>
            <a:endParaRPr lang="en-HK" sz="2400" dirty="0">
              <a:solidFill>
                <a:srgbClr val="00B0F0"/>
              </a:solidFill>
            </a:endParaRPr>
          </a:p>
        </p:txBody>
      </p:sp>
    </p:spTree>
    <p:extLst>
      <p:ext uri="{BB962C8B-B14F-4D97-AF65-F5344CB8AC3E}">
        <p14:creationId xmlns:p14="http://schemas.microsoft.com/office/powerpoint/2010/main" val="318945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77454" y="1665755"/>
            <a:ext cx="8879021" cy="4351338"/>
          </a:xfrm>
        </p:spPr>
        <p:txBody>
          <a:bodyPr>
            <a:normAutofit fontScale="92500" lnSpcReduction="10000"/>
          </a:bodyPr>
          <a:lstStyle/>
          <a:p>
            <a:pPr>
              <a:buClr>
                <a:srgbClr val="92D050"/>
              </a:buClr>
              <a:buFont typeface="Wingdings" panose="05000000000000000000" pitchFamily="2" charset="2"/>
              <a:buChar char="§"/>
            </a:pPr>
            <a:r>
              <a:rPr lang="en-GB" dirty="0"/>
              <a:t>Considering the significance of biological sulphur conversion in environmental engineering, it is advisable to define the sulphate reduction in assimilatory and dissimilatory categories. </a:t>
            </a:r>
          </a:p>
          <a:p>
            <a:pPr>
              <a:buClr>
                <a:srgbClr val="92D050"/>
              </a:buClr>
              <a:buFont typeface="Wingdings" panose="05000000000000000000" pitchFamily="2" charset="2"/>
              <a:buChar char="§"/>
            </a:pPr>
            <a:r>
              <a:rPr lang="en-GB" dirty="0"/>
              <a:t>Before sulphur compounds can be assimilated into biosynthetic pathways, they need to be reduced to hydrogen sulphide (H</a:t>
            </a:r>
            <a:r>
              <a:rPr lang="en-GB" baseline="-25000" dirty="0"/>
              <a:t>2</a:t>
            </a:r>
            <a:r>
              <a:rPr lang="en-GB" dirty="0"/>
              <a:t>S). </a:t>
            </a:r>
          </a:p>
          <a:p>
            <a:pPr>
              <a:buClr>
                <a:srgbClr val="92D050"/>
              </a:buClr>
              <a:buFont typeface="Wingdings" panose="05000000000000000000" pitchFamily="2" charset="2"/>
              <a:buChar char="§"/>
            </a:pPr>
            <a:r>
              <a:rPr lang="en-GB" dirty="0"/>
              <a:t>The pathways catalysing the reduction of sulphate to sulphide for the purpose of incorporation into synthesized molecules are named the ‘pathways of assimilatory sulphate reduction’, whereas the pathways for the purpose of energy production are referred to as ‘pathways of dissimilatory sulphate reduction’.</a:t>
            </a:r>
            <a:r>
              <a:rPr lang="en-HK" dirty="0"/>
              <a:t> </a:t>
            </a:r>
          </a:p>
          <a:p>
            <a:endParaRPr lang="en-US" sz="3600" dirty="0"/>
          </a:p>
        </p:txBody>
      </p:sp>
      <p:sp>
        <p:nvSpPr>
          <p:cNvPr id="9" name="Title 1">
            <a:extLst>
              <a:ext uri="{FF2B5EF4-FFF2-40B4-BE49-F238E27FC236}">
                <a16:creationId xmlns:a16="http://schemas.microsoft.com/office/drawing/2014/main" id="{A8FA5249-C472-41F6-BA73-9512571F26D4}"/>
              </a:ext>
            </a:extLst>
          </p:cNvPr>
          <p:cNvSpPr>
            <a:spLocks noGrp="1"/>
          </p:cNvSpPr>
          <p:nvPr>
            <p:ph type="title"/>
          </p:nvPr>
        </p:nvSpPr>
        <p:spPr>
          <a:xfrm>
            <a:off x="872706" y="0"/>
            <a:ext cx="8008088" cy="1325563"/>
          </a:xfrm>
        </p:spPr>
        <p:txBody>
          <a:bodyPr>
            <a:normAutofit/>
          </a:bodyPr>
          <a:lstStyle/>
          <a:p>
            <a:r>
              <a:rPr lang="en-US" b="1" dirty="0">
                <a:latin typeface="Candara" panose="020E0502030303020204" pitchFamily="34" charset="0"/>
              </a:rPr>
              <a:t>Sulphate-reducing pathways</a:t>
            </a:r>
          </a:p>
        </p:txBody>
      </p:sp>
    </p:spTree>
    <p:extLst>
      <p:ext uri="{BB962C8B-B14F-4D97-AF65-F5344CB8AC3E}">
        <p14:creationId xmlns:p14="http://schemas.microsoft.com/office/powerpoint/2010/main" val="2006334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38200" y="205683"/>
            <a:ext cx="8008088" cy="1325563"/>
          </a:xfrm>
        </p:spPr>
        <p:txBody>
          <a:bodyPr>
            <a:normAutofit/>
          </a:bodyPr>
          <a:lstStyle/>
          <a:p>
            <a:r>
              <a:rPr lang="en-US" b="1" dirty="0">
                <a:latin typeface="Candara" panose="020E0502030303020204" pitchFamily="34" charset="0"/>
              </a:rPr>
              <a:t>Sulphate-reducing pathways – </a:t>
            </a:r>
            <a:br>
              <a:rPr lang="en-US" b="1" dirty="0">
                <a:latin typeface="Candara" panose="020E0502030303020204" pitchFamily="34" charset="0"/>
              </a:rPr>
            </a:br>
            <a:r>
              <a:rPr lang="en-US" b="1" dirty="0">
                <a:latin typeface="Candara" panose="020E0502030303020204" pitchFamily="34" charset="0"/>
              </a:rPr>
              <a:t>assimilatory sulphate reduction</a:t>
            </a: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8846288" y="2087306"/>
            <a:ext cx="3989606" cy="1458151"/>
          </a:xfrm>
        </p:spPr>
        <p:txBody>
          <a:bodyPr>
            <a:normAutofit/>
          </a:bodyPr>
          <a:lstStyle/>
          <a:p>
            <a:pPr marL="0" indent="0">
              <a:buNone/>
            </a:pPr>
            <a:r>
              <a:rPr lang="en-GB" sz="2400" dirty="0"/>
              <a:t>Sulphate uptake and its incorporation in many biological systems.</a:t>
            </a:r>
            <a:endParaRPr lang="en-US" sz="3600" dirty="0"/>
          </a:p>
        </p:txBody>
      </p:sp>
      <p:pic>
        <p:nvPicPr>
          <p:cNvPr id="7" name="Picture 6">
            <a:extLst>
              <a:ext uri="{FF2B5EF4-FFF2-40B4-BE49-F238E27FC236}">
                <a16:creationId xmlns:a16="http://schemas.microsoft.com/office/drawing/2014/main" id="{055F5C49-ADA5-759A-4053-5D3E84E0CD85}"/>
              </a:ext>
            </a:extLst>
          </p:cNvPr>
          <p:cNvPicPr>
            <a:picLocks noChangeAspect="1"/>
          </p:cNvPicPr>
          <p:nvPr/>
        </p:nvPicPr>
        <p:blipFill>
          <a:blip r:embed="rId4"/>
          <a:stretch>
            <a:fillRect/>
          </a:stretch>
        </p:blipFill>
        <p:spPr>
          <a:xfrm>
            <a:off x="672416" y="1475516"/>
            <a:ext cx="8008088" cy="5382484"/>
          </a:xfrm>
          <a:prstGeom prst="rect">
            <a:avLst/>
          </a:prstGeom>
        </p:spPr>
      </p:pic>
    </p:spTree>
    <p:extLst>
      <p:ext uri="{BB962C8B-B14F-4D97-AF65-F5344CB8AC3E}">
        <p14:creationId xmlns:p14="http://schemas.microsoft.com/office/powerpoint/2010/main" val="621403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38200" y="184112"/>
            <a:ext cx="8008088" cy="1325563"/>
          </a:xfrm>
        </p:spPr>
        <p:txBody>
          <a:bodyPr>
            <a:normAutofit/>
          </a:bodyPr>
          <a:lstStyle/>
          <a:p>
            <a:r>
              <a:rPr lang="en-US" b="1" dirty="0">
                <a:latin typeface="Candara" panose="020E0502030303020204" pitchFamily="34" charset="0"/>
              </a:rPr>
              <a:t>Sulphate-reducing pathways – </a:t>
            </a:r>
            <a:br>
              <a:rPr lang="en-US" b="1" dirty="0">
                <a:latin typeface="Candara" panose="020E0502030303020204" pitchFamily="34" charset="0"/>
              </a:rPr>
            </a:br>
            <a:r>
              <a:rPr lang="en-US" b="1" dirty="0">
                <a:latin typeface="Candara" panose="020E0502030303020204" pitchFamily="34" charset="0"/>
              </a:rPr>
              <a:t>dissimilatory sulphate reduction</a:t>
            </a:r>
          </a:p>
        </p:txBody>
      </p:sp>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7516164" y="2665562"/>
            <a:ext cx="4595324" cy="3692035"/>
          </a:xfrm>
        </p:spPr>
        <p:txBody>
          <a:bodyPr>
            <a:noAutofit/>
          </a:bodyPr>
          <a:lstStyle/>
          <a:p>
            <a:pPr>
              <a:buClr>
                <a:srgbClr val="92D050"/>
              </a:buClr>
              <a:buFont typeface="Wingdings" panose="05000000000000000000" pitchFamily="2" charset="2"/>
              <a:buChar char="§"/>
            </a:pPr>
            <a:r>
              <a:rPr lang="en-GB" sz="2400" dirty="0">
                <a:ea typeface="DengXian" panose="02010600030101010101" pitchFamily="2" charset="-122"/>
              </a:rPr>
              <a:t>D</a:t>
            </a:r>
            <a:r>
              <a:rPr lang="en-GB" sz="2400" dirty="0">
                <a:effectLst/>
                <a:ea typeface="DengXian" panose="02010600030101010101" pitchFamily="2" charset="-122"/>
              </a:rPr>
              <a:t>issimilatory sulphate reduction (</a:t>
            </a:r>
            <a:r>
              <a:rPr lang="en-GB" sz="2400" dirty="0" err="1">
                <a:effectLst/>
                <a:ea typeface="DengXian" panose="02010600030101010101" pitchFamily="2" charset="-122"/>
              </a:rPr>
              <a:t>Dsr</a:t>
            </a:r>
            <a:r>
              <a:rPr lang="en-GB" sz="2400" dirty="0">
                <a:effectLst/>
                <a:ea typeface="DengXian" panose="02010600030101010101" pitchFamily="2" charset="-122"/>
              </a:rPr>
              <a:t>) is performed by prokaryotes </a:t>
            </a:r>
            <a:r>
              <a:rPr lang="en-GB" sz="2000" dirty="0">
                <a:effectLst/>
                <a:ea typeface="DengXian" panose="02010600030101010101" pitchFamily="2" charset="-122"/>
              </a:rPr>
              <a:t>(such as </a:t>
            </a:r>
            <a:r>
              <a:rPr lang="en-GB" sz="2000" dirty="0" err="1">
                <a:effectLst/>
                <a:ea typeface="DengXian" panose="02010600030101010101" pitchFamily="2" charset="-122"/>
              </a:rPr>
              <a:t>Archaeoglobi</a:t>
            </a:r>
            <a:r>
              <a:rPr lang="en-GB" sz="2000" dirty="0">
                <a:effectLst/>
                <a:ea typeface="DengXian" panose="02010600030101010101" pitchFamily="2" charset="-122"/>
              </a:rPr>
              <a:t>, Proteobacteria, Firmicutes, </a:t>
            </a:r>
            <a:r>
              <a:rPr lang="en-GB" sz="2000" dirty="0" err="1">
                <a:effectLst/>
                <a:ea typeface="DengXian" panose="02010600030101010101" pitchFamily="2" charset="-122"/>
              </a:rPr>
              <a:t>Nitrospirae</a:t>
            </a:r>
            <a:r>
              <a:rPr lang="en-GB" sz="2000" dirty="0">
                <a:effectLst/>
                <a:ea typeface="DengXian" panose="02010600030101010101" pitchFamily="2" charset="-122"/>
              </a:rPr>
              <a:t> and others)</a:t>
            </a:r>
          </a:p>
          <a:p>
            <a:pPr>
              <a:buClr>
                <a:srgbClr val="92D050"/>
              </a:buClr>
              <a:buFont typeface="Wingdings" panose="05000000000000000000" pitchFamily="2" charset="2"/>
              <a:buChar char="§"/>
            </a:pPr>
            <a:r>
              <a:rPr lang="en-GB" sz="2400" dirty="0" err="1">
                <a:effectLst/>
                <a:ea typeface="DengXian" panose="02010600030101010101" pitchFamily="2" charset="-122"/>
              </a:rPr>
              <a:t>Dsr</a:t>
            </a:r>
            <a:r>
              <a:rPr lang="en-GB" sz="2400" dirty="0">
                <a:effectLst/>
                <a:ea typeface="DengXian" panose="02010600030101010101" pitchFamily="2" charset="-122"/>
              </a:rPr>
              <a:t> can be considered as two phases: </a:t>
            </a:r>
          </a:p>
          <a:p>
            <a:pPr lvl="1">
              <a:buClr>
                <a:srgbClr val="92D050"/>
              </a:buClr>
              <a:buFont typeface="Courier New" panose="02070309020205020404" pitchFamily="49" charset="0"/>
              <a:buChar char="o"/>
            </a:pPr>
            <a:r>
              <a:rPr lang="en-GB" sz="2000" dirty="0">
                <a:effectLst/>
                <a:ea typeface="DengXian" panose="02010600030101010101" pitchFamily="2" charset="-122"/>
              </a:rPr>
              <a:t>firstly, the reduction of sulphate to bisulphite through the intermediate compound APS, and </a:t>
            </a:r>
          </a:p>
          <a:p>
            <a:pPr lvl="1">
              <a:buClr>
                <a:srgbClr val="92D050"/>
              </a:buClr>
              <a:buFont typeface="Courier New" panose="02070309020205020404" pitchFamily="49" charset="0"/>
              <a:buChar char="o"/>
            </a:pPr>
            <a:r>
              <a:rPr lang="en-GB" sz="2000" dirty="0">
                <a:effectLst/>
                <a:ea typeface="DengXian" panose="02010600030101010101" pitchFamily="2" charset="-122"/>
              </a:rPr>
              <a:t>secondly, the reduction of bisulphite to sulphide. </a:t>
            </a:r>
            <a:endParaRPr lang="en-HK" sz="2000" dirty="0"/>
          </a:p>
          <a:p>
            <a:endParaRPr lang="en-US" sz="2400" dirty="0"/>
          </a:p>
        </p:txBody>
      </p:sp>
      <p:pic>
        <p:nvPicPr>
          <p:cNvPr id="7" name="Picture 6">
            <a:extLst>
              <a:ext uri="{FF2B5EF4-FFF2-40B4-BE49-F238E27FC236}">
                <a16:creationId xmlns:a16="http://schemas.microsoft.com/office/drawing/2014/main" id="{17702B47-8DFC-149E-D086-112B51CF668D}"/>
              </a:ext>
            </a:extLst>
          </p:cNvPr>
          <p:cNvPicPr>
            <a:picLocks noChangeAspect="1"/>
          </p:cNvPicPr>
          <p:nvPr/>
        </p:nvPicPr>
        <p:blipFill rotWithShape="1">
          <a:blip r:embed="rId4"/>
          <a:srcRect t="87560"/>
          <a:stretch/>
        </p:blipFill>
        <p:spPr>
          <a:xfrm>
            <a:off x="181691" y="6333768"/>
            <a:ext cx="4660553" cy="340120"/>
          </a:xfrm>
          <a:prstGeom prst="rect">
            <a:avLst/>
          </a:prstGeom>
        </p:spPr>
      </p:pic>
      <p:pic>
        <p:nvPicPr>
          <p:cNvPr id="9" name="Picture 8">
            <a:extLst>
              <a:ext uri="{FF2B5EF4-FFF2-40B4-BE49-F238E27FC236}">
                <a16:creationId xmlns:a16="http://schemas.microsoft.com/office/drawing/2014/main" id="{FDC6ED10-F31F-4EA2-AF51-7C1BE224F5E5}"/>
              </a:ext>
            </a:extLst>
          </p:cNvPr>
          <p:cNvPicPr>
            <a:picLocks noChangeAspect="1"/>
          </p:cNvPicPr>
          <p:nvPr/>
        </p:nvPicPr>
        <p:blipFill rotWithShape="1">
          <a:blip r:embed="rId5">
            <a:extLst>
              <a:ext uri="{28A0092B-C50C-407E-A947-70E740481C1C}">
                <a14:useLocalDpi xmlns:a14="http://schemas.microsoft.com/office/drawing/2010/main" val="0"/>
              </a:ext>
            </a:extLst>
          </a:blip>
          <a:srcRect l="15049" b="7172"/>
          <a:stretch/>
        </p:blipFill>
        <p:spPr>
          <a:xfrm>
            <a:off x="181691" y="2760454"/>
            <a:ext cx="7075822" cy="3167944"/>
          </a:xfrm>
          <a:prstGeom prst="rect">
            <a:avLst/>
          </a:prstGeom>
        </p:spPr>
      </p:pic>
    </p:spTree>
    <p:extLst>
      <p:ext uri="{BB962C8B-B14F-4D97-AF65-F5344CB8AC3E}">
        <p14:creationId xmlns:p14="http://schemas.microsoft.com/office/powerpoint/2010/main" val="2818863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9693-A555-9191-BF27-C1A8F1B266D0}"/>
              </a:ext>
            </a:extLst>
          </p:cNvPr>
          <p:cNvSpPr>
            <a:spLocks noGrp="1"/>
          </p:cNvSpPr>
          <p:nvPr>
            <p:ph type="title"/>
          </p:nvPr>
        </p:nvSpPr>
        <p:spPr>
          <a:xfrm>
            <a:off x="812321" y="224286"/>
            <a:ext cx="8008088" cy="1325563"/>
          </a:xfrm>
        </p:spPr>
        <p:txBody>
          <a:bodyPr>
            <a:normAutofit fontScale="90000"/>
          </a:bodyPr>
          <a:lstStyle/>
          <a:p>
            <a:r>
              <a:rPr lang="en-GB" b="1" dirty="0">
                <a:latin typeface="Candara" panose="020E0502030303020204" pitchFamily="34" charset="0"/>
              </a:rPr>
              <a:t>Biochemical reactions involved in sulphate-reducing bioprocesses</a:t>
            </a:r>
            <a:endParaRPr lang="en-US" b="1" dirty="0">
              <a:latin typeface="Candara" panose="020E0502030303020204" pitchFamily="34" charset="0"/>
            </a:endParaRPr>
          </a:p>
        </p:txBody>
      </p:sp>
      <p:pic>
        <p:nvPicPr>
          <p:cNvPr id="6" name="Picture 5">
            <a:extLst>
              <a:ext uri="{FF2B5EF4-FFF2-40B4-BE49-F238E27FC236}">
                <a16:creationId xmlns:a16="http://schemas.microsoft.com/office/drawing/2014/main" id="{DBD1590D-FB62-4120-8497-E117DD7136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731" y="2242868"/>
            <a:ext cx="9450052" cy="4181834"/>
          </a:xfrm>
          <a:prstGeom prst="rect">
            <a:avLst/>
          </a:prstGeom>
        </p:spPr>
      </p:pic>
    </p:spTree>
    <p:extLst>
      <p:ext uri="{BB962C8B-B14F-4D97-AF65-F5344CB8AC3E}">
        <p14:creationId xmlns:p14="http://schemas.microsoft.com/office/powerpoint/2010/main" val="2200477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F42822-3FAB-0180-9B85-328413162C84}"/>
              </a:ext>
            </a:extLst>
          </p:cNvPr>
          <p:cNvSpPr>
            <a:spLocks noGrp="1"/>
          </p:cNvSpPr>
          <p:nvPr>
            <p:ph idx="1"/>
          </p:nvPr>
        </p:nvSpPr>
        <p:spPr>
          <a:xfrm>
            <a:off x="929213" y="2019438"/>
            <a:ext cx="9465617" cy="4351338"/>
          </a:xfrm>
        </p:spPr>
        <p:txBody>
          <a:bodyPr>
            <a:normAutofit/>
          </a:bodyPr>
          <a:lstStyle/>
          <a:p>
            <a:pPr marL="0" indent="0">
              <a:buNone/>
            </a:pPr>
            <a:r>
              <a:rPr lang="en-GB" sz="2000" dirty="0"/>
              <a:t>Typical reactions involved in </a:t>
            </a:r>
            <a:r>
              <a:rPr lang="en-GB" sz="2000" dirty="0" err="1"/>
              <a:t>sulphidogenesis</a:t>
            </a:r>
            <a:r>
              <a:rPr lang="en-GB" sz="2000" dirty="0"/>
              <a:t> with electron donors from macromolecule (sugar) to </a:t>
            </a:r>
            <a:r>
              <a:rPr lang="en-GB" sz="2000" dirty="0" err="1"/>
              <a:t>micromolecule</a:t>
            </a:r>
            <a:r>
              <a:rPr lang="en-GB" sz="2000" dirty="0"/>
              <a:t> (CH</a:t>
            </a:r>
            <a:r>
              <a:rPr lang="en-GB" sz="2000" baseline="-25000" dirty="0"/>
              <a:t>3</a:t>
            </a:r>
            <a:r>
              <a:rPr lang="en-GB" sz="2000" dirty="0"/>
              <a:t>COO</a:t>
            </a:r>
            <a:r>
              <a:rPr lang="en-GB" sz="2000" baseline="30000" dirty="0"/>
              <a:t>-</a:t>
            </a:r>
            <a:r>
              <a:rPr lang="en-GB" sz="2000" dirty="0"/>
              <a:t>) are summarized in Textbook Table 7.1. </a:t>
            </a:r>
            <a:endParaRPr lang="en-HK" sz="2000" dirty="0"/>
          </a:p>
          <a:p>
            <a:pPr marL="0" indent="0">
              <a:buNone/>
            </a:pPr>
            <a:endParaRPr lang="en-HK" sz="2000" dirty="0"/>
          </a:p>
          <a:p>
            <a:endParaRPr lang="en-US" sz="3200" dirty="0"/>
          </a:p>
        </p:txBody>
      </p:sp>
      <p:pic>
        <p:nvPicPr>
          <p:cNvPr id="7" name="Picture 6">
            <a:extLst>
              <a:ext uri="{FF2B5EF4-FFF2-40B4-BE49-F238E27FC236}">
                <a16:creationId xmlns:a16="http://schemas.microsoft.com/office/drawing/2014/main" id="{B3C577E9-B985-96B7-E287-DD8088E7DAD2}"/>
              </a:ext>
            </a:extLst>
          </p:cNvPr>
          <p:cNvPicPr>
            <a:picLocks noChangeAspect="1"/>
          </p:cNvPicPr>
          <p:nvPr/>
        </p:nvPicPr>
        <p:blipFill>
          <a:blip r:embed="rId4"/>
          <a:stretch>
            <a:fillRect/>
          </a:stretch>
        </p:blipFill>
        <p:spPr>
          <a:xfrm>
            <a:off x="718977" y="2734574"/>
            <a:ext cx="11446380" cy="3741781"/>
          </a:xfrm>
          <a:prstGeom prst="rect">
            <a:avLst/>
          </a:prstGeom>
        </p:spPr>
      </p:pic>
      <p:sp>
        <p:nvSpPr>
          <p:cNvPr id="8" name="Title 1">
            <a:extLst>
              <a:ext uri="{FF2B5EF4-FFF2-40B4-BE49-F238E27FC236}">
                <a16:creationId xmlns:a16="http://schemas.microsoft.com/office/drawing/2014/main" id="{51456363-AAF7-4E47-9DF5-E1E58221D9BE}"/>
              </a:ext>
            </a:extLst>
          </p:cNvPr>
          <p:cNvSpPr>
            <a:spLocks noGrp="1"/>
          </p:cNvSpPr>
          <p:nvPr>
            <p:ph type="title"/>
          </p:nvPr>
        </p:nvSpPr>
        <p:spPr>
          <a:xfrm>
            <a:off x="812321" y="224286"/>
            <a:ext cx="8008088" cy="1325563"/>
          </a:xfrm>
        </p:spPr>
        <p:txBody>
          <a:bodyPr>
            <a:normAutofit fontScale="90000"/>
          </a:bodyPr>
          <a:lstStyle/>
          <a:p>
            <a:r>
              <a:rPr lang="en-GB" b="1" dirty="0">
                <a:latin typeface="Candara" panose="020E0502030303020204" pitchFamily="34" charset="0"/>
              </a:rPr>
              <a:t>Biochemical reactions involved in sulphate-reducing bioprocesses</a:t>
            </a:r>
            <a:endParaRPr lang="en-US" b="1" dirty="0">
              <a:latin typeface="Candara" panose="020E0502030303020204" pitchFamily="34" charset="0"/>
            </a:endParaRPr>
          </a:p>
        </p:txBody>
      </p:sp>
    </p:spTree>
    <p:extLst>
      <p:ext uri="{BB962C8B-B14F-4D97-AF65-F5344CB8AC3E}">
        <p14:creationId xmlns:p14="http://schemas.microsoft.com/office/powerpoint/2010/main" val="19123740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7261</TotalTime>
  <Words>6384</Words>
  <Application>Microsoft Office PowerPoint</Application>
  <PresentationFormat>Widescreen</PresentationFormat>
  <Paragraphs>577</Paragraphs>
  <Slides>29</Slides>
  <Notes>28</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29</vt:i4>
      </vt:variant>
    </vt:vector>
  </HeadingPairs>
  <TitlesOfParts>
    <vt:vector size="43" baseType="lpstr">
      <vt:lpstr>DengXian</vt:lpstr>
      <vt:lpstr>DengXian</vt:lpstr>
      <vt:lpstr>-apple-system</vt:lpstr>
      <vt:lpstr>Aptos</vt:lpstr>
      <vt:lpstr>Arial</vt:lpstr>
      <vt:lpstr>Calibri</vt:lpstr>
      <vt:lpstr>Calibri Light</vt:lpstr>
      <vt:lpstr>Cambria Math</vt:lpstr>
      <vt:lpstr>Candara</vt:lpstr>
      <vt:lpstr>Courier New</vt:lpstr>
      <vt:lpstr>Roboto Slab</vt:lpstr>
      <vt:lpstr>Times New Roman</vt:lpstr>
      <vt:lpstr>Wingdings</vt:lpstr>
      <vt:lpstr>Office Theme</vt:lpstr>
      <vt:lpstr>PowerPoint Presentation</vt:lpstr>
      <vt:lpstr>PowerPoint Presentation</vt:lpstr>
      <vt:lpstr>Sulphate-reducing pathways</vt:lpstr>
      <vt:lpstr>Sulphate-reducing pathways</vt:lpstr>
      <vt:lpstr>Sulphate-reducing pathways</vt:lpstr>
      <vt:lpstr>Sulphate-reducing pathways –  assimilatory sulphate reduction</vt:lpstr>
      <vt:lpstr>Sulphate-reducing pathways –  dissimilatory sulphate reduction</vt:lpstr>
      <vt:lpstr>Biochemical reactions involved in sulphate-reducing bioprocesses</vt:lpstr>
      <vt:lpstr>Biochemical reactions involved in sulphate-reducing bioprocesses</vt:lpstr>
      <vt:lpstr>PowerPoint Presentation</vt:lpstr>
      <vt:lpstr>Key microorganisms</vt:lpstr>
      <vt:lpstr>Key microorganisms</vt:lpstr>
      <vt:lpstr>PowerPoint Presentation</vt:lpstr>
      <vt:lpstr>Electron donors</vt:lpstr>
      <vt:lpstr>Electron donors</vt:lpstr>
      <vt:lpstr>Electron donors</vt:lpstr>
      <vt:lpstr>Electron donors</vt:lpstr>
      <vt:lpstr>Electron donors</vt:lpstr>
      <vt:lpstr>Electron donors</vt:lpstr>
      <vt:lpstr>Electron donors</vt:lpstr>
      <vt:lpstr>PowerPoint Presentation</vt:lpstr>
      <vt:lpstr>Sulphur-laden wastewater treatment </vt:lpstr>
      <vt:lpstr>Sulphur-laden wastewater treatment </vt:lpstr>
      <vt:lpstr>Sulphur-laden wastewater treatment </vt:lpstr>
      <vt:lpstr>PowerPoint Presentation</vt:lpstr>
      <vt:lpstr>Influencing factors</vt:lpstr>
      <vt:lpstr>Influencing factors</vt:lpstr>
      <vt:lpstr>Influencing factors: COD/SO42- mass ratio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Damir Brdanovic</dc:creator>
  <cp:lastModifiedBy>Damir Brdanovic</cp:lastModifiedBy>
  <cp:revision>52</cp:revision>
  <dcterms:created xsi:type="dcterms:W3CDTF">2023-08-11T12:27:25Z</dcterms:created>
  <dcterms:modified xsi:type="dcterms:W3CDTF">2024-11-23T13:49:51Z</dcterms:modified>
</cp:coreProperties>
</file>