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ti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61" r:id="rId2"/>
    <p:sldId id="307" r:id="rId3"/>
    <p:sldId id="336" r:id="rId4"/>
    <p:sldId id="348" r:id="rId5"/>
    <p:sldId id="364" r:id="rId6"/>
    <p:sldId id="377" r:id="rId7"/>
    <p:sldId id="338" r:id="rId8"/>
    <p:sldId id="351" r:id="rId9"/>
    <p:sldId id="378" r:id="rId10"/>
    <p:sldId id="340" r:id="rId11"/>
    <p:sldId id="366" r:id="rId12"/>
    <p:sldId id="367" r:id="rId13"/>
    <p:sldId id="365" r:id="rId14"/>
    <p:sldId id="352" r:id="rId15"/>
    <p:sldId id="368" r:id="rId16"/>
    <p:sldId id="369" r:id="rId17"/>
    <p:sldId id="379" r:id="rId18"/>
    <p:sldId id="354" r:id="rId19"/>
    <p:sldId id="370" r:id="rId20"/>
    <p:sldId id="342" r:id="rId21"/>
    <p:sldId id="371" r:id="rId22"/>
    <p:sldId id="353" r:id="rId23"/>
    <p:sldId id="372" r:id="rId24"/>
    <p:sldId id="381" r:id="rId25"/>
    <p:sldId id="382" r:id="rId26"/>
    <p:sldId id="383" r:id="rId27"/>
    <p:sldId id="384" r:id="rId28"/>
    <p:sldId id="385" r:id="rId29"/>
    <p:sldId id="386" r:id="rId30"/>
    <p:sldId id="380" r:id="rId31"/>
    <p:sldId id="344" r:id="rId32"/>
    <p:sldId id="357" r:id="rId33"/>
    <p:sldId id="358" r:id="rId34"/>
    <p:sldId id="359" r:id="rId35"/>
    <p:sldId id="360" r:id="rId36"/>
    <p:sldId id="361" r:id="rId37"/>
    <p:sldId id="26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76" autoAdjust="0"/>
    <p:restoredTop sz="96374" autoAdjust="0"/>
  </p:normalViewPr>
  <p:slideViewPr>
    <p:cSldViewPr snapToGrid="0">
      <p:cViewPr varScale="1">
        <p:scale>
          <a:sx n="107" d="100"/>
          <a:sy n="107" d="100"/>
        </p:scale>
        <p:origin x="89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81C8C-5C59-4B4A-8B1F-720AD08C3FBC}" type="datetimeFigureOut">
              <a:rPr lang="en-US" smtClean="0"/>
              <a:t>11/23/2024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1CF1B-2638-FD41-AD31-BA57FCE6B272}" type="slidenum">
              <a:rPr lang="en-US" smtClean="0"/>
              <a:t>‹#›</a:t>
            </a:fld>
            <a:endParaRPr lang="en-US"/>
          </a:p>
        </p:txBody>
      </p:sp>
    </p:spTree>
    <p:extLst>
      <p:ext uri="{BB962C8B-B14F-4D97-AF65-F5344CB8AC3E}">
        <p14:creationId xmlns:p14="http://schemas.microsoft.com/office/powerpoint/2010/main" val="3628554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For this chapter, we gather to discuss a topic of utmost importance in the field of wastewater treatment.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The transition from passive treatment to carbon- and energy-neutral treatment, while simultaneously recovering valuable resources.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1CF1B-2638-FD41-AD31-BA57FCE6B27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10456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Microbial consortia involved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are phylogenetically diverse and mainly consist of sulphur-oxidizing and nitrate-reducing bacteria, predominantly belonging to phyla Proteobacteria, Firmicutes, </a:t>
            </a:r>
            <a:r>
              <a:rPr lang="en-GB" sz="1200" dirty="0" err="1">
                <a:effectLst/>
                <a:latin typeface="Times New Roman" panose="02020603050405020304" pitchFamily="18" charset="0"/>
                <a:ea typeface="DengXian" panose="02010600030101010101" pitchFamily="2" charset="-122"/>
              </a:rPr>
              <a:t>Chloroflexi</a:t>
            </a:r>
            <a:r>
              <a:rPr lang="en-GB" sz="1200" dirty="0">
                <a:effectLst/>
                <a:latin typeface="Times New Roman" panose="02020603050405020304" pitchFamily="18" charset="0"/>
                <a:ea typeface="DengXian" panose="02010600030101010101" pitchFamily="2" charset="-122"/>
              </a:rPr>
              <a:t> and </a:t>
            </a:r>
            <a:r>
              <a:rPr lang="en-GB" sz="1200" dirty="0" err="1">
                <a:effectLst/>
                <a:latin typeface="Times New Roman" panose="02020603050405020304" pitchFamily="18" charset="0"/>
                <a:ea typeface="DengXian" panose="02010600030101010101" pitchFamily="2" charset="-122"/>
              </a:rPr>
              <a:t>Chlorobi</a:t>
            </a:r>
            <a:r>
              <a:rPr lang="en-GB" sz="1200" dirty="0">
                <a:effectLst/>
                <a:latin typeface="Times New Roman" panose="02020603050405020304" pitchFamily="18" charset="0"/>
                <a:ea typeface="DengXian" panose="02010600030101010101" pitchFamily="2" charset="-122"/>
              </a:rPr>
              <a:t> (Zhang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2015). The microorganisms belonging to the genera </a:t>
            </a:r>
            <a:r>
              <a:rPr lang="en-GB" sz="1200" i="1" dirty="0">
                <a:effectLst/>
                <a:latin typeface="Times New Roman" panose="02020603050405020304" pitchFamily="18" charset="0"/>
                <a:ea typeface="DengXian" panose="02010600030101010101" pitchFamily="2" charset="-122"/>
              </a:rPr>
              <a:t>Thiobacillus</a:t>
            </a:r>
            <a:r>
              <a:rPr lang="en-GB" sz="1200" dirty="0">
                <a:effectLst/>
                <a:latin typeface="Times New Roman" panose="02020603050405020304" pitchFamily="18" charset="0"/>
                <a:ea typeface="DengXian" panose="02010600030101010101" pitchFamily="2" charset="-122"/>
              </a:rPr>
              <a:t>, </a:t>
            </a:r>
            <a:r>
              <a:rPr lang="en-GB" sz="1200" i="1" dirty="0" err="1">
                <a:effectLst/>
                <a:latin typeface="Times New Roman" panose="02020603050405020304" pitchFamily="18" charset="0"/>
                <a:ea typeface="DengXian" panose="02010600030101010101" pitchFamily="2" charset="-122"/>
              </a:rPr>
              <a:t>Thiomonas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the most well-known SOB for autotrophic denitrification which obtains energy for denitrification and biomass synthesis mainly from sulphur oxidation. The microbial composition and diversity of SOB vary significantly depending upon the type of electron donor. Several predominant genera and their optimum growth conditions driven by different electron donors are summarized in Table 7.6, which are </a:t>
            </a:r>
            <a:r>
              <a:rPr lang="en-GB" sz="1200" i="1" dirty="0">
                <a:effectLst/>
                <a:latin typeface="Times New Roman" panose="02020603050405020304" pitchFamily="18" charset="0"/>
                <a:ea typeface="DengXian" panose="02010600030101010101" pitchFamily="2" charset="-122"/>
              </a:rPr>
              <a:t>Thiobacillus</a:t>
            </a:r>
            <a:r>
              <a:rPr lang="en-GB" sz="1200" dirty="0">
                <a:effectLst/>
                <a:latin typeface="Times New Roman" panose="02020603050405020304" pitchFamily="18" charset="0"/>
                <a:ea typeface="DengXian" panose="02010600030101010101" pitchFamily="2" charset="-122"/>
              </a:rPr>
              <a:t> 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as obligate and/or facultative chemolithotrophs. Facultative </a:t>
            </a:r>
            <a:r>
              <a:rPr lang="en-GB" sz="1200" dirty="0" err="1">
                <a:effectLst/>
                <a:latin typeface="Times New Roman" panose="02020603050405020304" pitchFamily="18" charset="0"/>
                <a:ea typeface="DengXian" panose="02010600030101010101" pitchFamily="2" charset="-122"/>
              </a:rPr>
              <a:t>chemolithotrophic</a:t>
            </a:r>
            <a:r>
              <a:rPr lang="en-GB" sz="1200" dirty="0">
                <a:effectLst/>
                <a:latin typeface="Times New Roman" panose="02020603050405020304" pitchFamily="18" charset="0"/>
                <a:ea typeface="DengXian" panose="02010600030101010101" pitchFamily="2" charset="-122"/>
              </a:rPr>
              <a:t> SOB can grow autotrophically or mixotrophically on complex organic compounds as their concurrent carbon and energy sources (</a:t>
            </a:r>
            <a:r>
              <a:rPr lang="en-GB" sz="1200" dirty="0" err="1">
                <a:effectLst/>
                <a:latin typeface="Times New Roman" panose="02020603050405020304" pitchFamily="18" charset="0"/>
                <a:ea typeface="DengXian" panose="02010600030101010101" pitchFamily="2" charset="-122"/>
              </a:rPr>
              <a:t>Muyzer</a:t>
            </a:r>
            <a:r>
              <a:rPr lang="en-GB" sz="1200" dirty="0">
                <a:effectLst/>
                <a:latin typeface="Times New Roman" panose="02020603050405020304" pitchFamily="18" charset="0"/>
                <a:ea typeface="DengXian" panose="02010600030101010101" pitchFamily="2" charset="-122"/>
              </a:rPr>
              <a:t>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2013). To date, many SOB species have been isolated from sediments, hydrothermal vents, oceans, soda lakes and hypersaline lakes, and several of them are found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Table 7.7 summarizes these SOB and their optimum growth conditions. SOB species can grow at different pH values, e.g. </a:t>
            </a:r>
            <a:r>
              <a:rPr lang="en-GB" sz="1200" i="1" dirty="0" err="1">
                <a:effectLst/>
                <a:latin typeface="Times New Roman" panose="02020603050405020304" pitchFamily="18" charset="0"/>
                <a:ea typeface="DengXian" panose="02010600030101010101" pitchFamily="2" charset="-122"/>
              </a:rPr>
              <a:t>Thiomicrospira</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grow from pH 5.5 to 8.5, and </a:t>
            </a:r>
            <a:r>
              <a:rPr lang="en-GB" sz="1200" i="1" dirty="0">
                <a:effectLst/>
                <a:latin typeface="Times New Roman" panose="02020603050405020304" pitchFamily="18" charset="0"/>
                <a:ea typeface="DengXian" panose="02010600030101010101" pitchFamily="2" charset="-122"/>
              </a:rPr>
              <a:t>Thiobacillus </a:t>
            </a:r>
            <a:r>
              <a:rPr lang="en-GB" sz="1200" i="1" dirty="0" err="1">
                <a:effectLst/>
                <a:latin typeface="Times New Roman" panose="02020603050405020304" pitchFamily="18" charset="0"/>
                <a:ea typeface="DengXian" panose="02010600030101010101" pitchFamily="2" charset="-122"/>
              </a:rPr>
              <a:t>denitrificans</a:t>
            </a:r>
            <a:r>
              <a:rPr lang="en-GB" sz="1200" dirty="0">
                <a:effectLst/>
                <a:latin typeface="Times New Roman" panose="02020603050405020304" pitchFamily="18" charset="0"/>
                <a:ea typeface="DengXian" panose="02010600030101010101" pitchFamily="2" charset="-122"/>
              </a:rPr>
              <a:t> prefer neutral conditions. Some SOB are acidophiles and can grow at a pH lower than 5.0 and some (e.g. </a:t>
            </a:r>
            <a:r>
              <a:rPr lang="en-GB" sz="1200" i="1" dirty="0" err="1">
                <a:effectLst/>
                <a:latin typeface="Times New Roman" panose="02020603050405020304" pitchFamily="18" charset="0"/>
                <a:ea typeface="DengXian" panose="02010600030101010101" pitchFamily="2" charset="-122"/>
              </a:rPr>
              <a:t>Thialkalivibrio</a:t>
            </a:r>
            <a:r>
              <a:rPr lang="en-GB" sz="1200" i="1" dirty="0">
                <a:effectLst/>
                <a:latin typeface="Times New Roman" panose="02020603050405020304" pitchFamily="18" charset="0"/>
                <a:ea typeface="DengXian" panose="02010600030101010101" pitchFamily="2" charset="-122"/>
              </a:rPr>
              <a:t> </a:t>
            </a:r>
            <a:r>
              <a:rPr lang="en-GB" sz="1200" i="1" dirty="0" err="1">
                <a:effectLst/>
                <a:latin typeface="Times New Roman" panose="02020603050405020304" pitchFamily="18" charset="0"/>
                <a:ea typeface="DengXian" panose="02010600030101010101" pitchFamily="2" charset="-122"/>
              </a:rPr>
              <a:t>nitratireducens</a:t>
            </a:r>
            <a:r>
              <a:rPr lang="en-GB" sz="1200" dirty="0">
                <a:effectLst/>
                <a:latin typeface="Times New Roman" panose="02020603050405020304" pitchFamily="18" charset="0"/>
                <a:ea typeface="DengXian" panose="02010600030101010101" pitchFamily="2" charset="-122"/>
              </a:rPr>
              <a:t> and </a:t>
            </a:r>
            <a:r>
              <a:rPr lang="en-GB" sz="1200" i="1" dirty="0">
                <a:effectLst/>
                <a:latin typeface="Times New Roman" panose="02020603050405020304" pitchFamily="18" charset="0"/>
                <a:ea typeface="DengXian" panose="02010600030101010101" pitchFamily="2" charset="-122"/>
              </a:rPr>
              <a:t>Thiobacillus </a:t>
            </a:r>
            <a:r>
              <a:rPr lang="en-GB" sz="1200" i="1" dirty="0" err="1">
                <a:effectLst/>
                <a:latin typeface="Times New Roman" panose="02020603050405020304" pitchFamily="18" charset="0"/>
                <a:ea typeface="DengXian" panose="02010600030101010101" pitchFamily="2" charset="-122"/>
              </a:rPr>
              <a:t>versutus</a:t>
            </a:r>
            <a:r>
              <a:rPr lang="en-GB" sz="1200" dirty="0">
                <a:effectLst/>
                <a:latin typeface="Times New Roman" panose="02020603050405020304" pitchFamily="18" charset="0"/>
                <a:ea typeface="DengXian" panose="02010600030101010101" pitchFamily="2" charset="-122"/>
              </a:rPr>
              <a:t>) only grow in an alkaline environment. For most SOB their optimal growth temperatures are around 30 </a:t>
            </a:r>
            <a:r>
              <a:rPr lang="en-GB" sz="1200" baseline="30000" dirty="0" err="1">
                <a:effectLst/>
                <a:latin typeface="Times New Roman" panose="02020603050405020304" pitchFamily="18" charset="0"/>
                <a:ea typeface="DengXian" panose="02010600030101010101" pitchFamily="2" charset="-122"/>
              </a:rPr>
              <a:t>o</a:t>
            </a:r>
            <a:r>
              <a:rPr lang="en-GB" sz="1200" dirty="0" err="1">
                <a:effectLst/>
                <a:latin typeface="Times New Roman" panose="02020603050405020304" pitchFamily="18" charset="0"/>
                <a:ea typeface="DengXian" panose="02010600030101010101" pitchFamily="2" charset="-122"/>
              </a:rPr>
              <a:t>C</a:t>
            </a:r>
            <a:r>
              <a:rPr lang="en-GB" sz="1200" dirty="0">
                <a:effectLst/>
                <a:latin typeface="Times New Roman" panose="02020603050405020304" pitchFamily="18" charset="0"/>
                <a:ea typeface="DengXian" panose="02010600030101010101" pitchFamily="2" charset="-122"/>
              </a:rPr>
              <a:t>, while a few SOB have a wide range of optimal growth temperature, e.g. </a:t>
            </a:r>
            <a:r>
              <a:rPr lang="en-GB" sz="1200" i="1" dirty="0" err="1">
                <a:effectLst/>
                <a:latin typeface="Times New Roman" panose="02020603050405020304" pitchFamily="18" charset="0"/>
                <a:ea typeface="DengXian" panose="02010600030101010101" pitchFamily="2" charset="-122"/>
              </a:rPr>
              <a:t>Paracoccus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grow under either psychrophilic or thermophilic conditions. </a:t>
            </a:r>
            <a:endParaRPr lang="en-HK" sz="14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10</a:t>
            </a:fld>
            <a:endParaRPr lang="en-US"/>
          </a:p>
        </p:txBody>
      </p:sp>
    </p:spTree>
    <p:extLst>
      <p:ext uri="{BB962C8B-B14F-4D97-AF65-F5344CB8AC3E}">
        <p14:creationId xmlns:p14="http://schemas.microsoft.com/office/powerpoint/2010/main" val="1672943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B8367-2F9F-100B-41DF-2B57ED0B9A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46DDDB-C62D-5ECA-F8F1-C751891D00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536F13-0513-2C78-07DA-FDF52DAA4632}"/>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Microbial consortia involved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are phylogenetically diverse and mainly consist of sulphur-oxidizing and nitrate-reducing bacteria, predominantly belonging to phyla Proteobacteria, Firmicutes, </a:t>
            </a:r>
            <a:r>
              <a:rPr lang="en-GB" sz="1200" dirty="0" err="1">
                <a:effectLst/>
                <a:latin typeface="Times New Roman" panose="02020603050405020304" pitchFamily="18" charset="0"/>
                <a:ea typeface="DengXian" panose="02010600030101010101" pitchFamily="2" charset="-122"/>
              </a:rPr>
              <a:t>Chloroflexi</a:t>
            </a:r>
            <a:r>
              <a:rPr lang="en-GB" sz="1200" dirty="0">
                <a:effectLst/>
                <a:latin typeface="Times New Roman" panose="02020603050405020304" pitchFamily="18" charset="0"/>
                <a:ea typeface="DengXian" panose="02010600030101010101" pitchFamily="2" charset="-122"/>
              </a:rPr>
              <a:t> and </a:t>
            </a:r>
            <a:r>
              <a:rPr lang="en-GB" sz="1200" dirty="0" err="1">
                <a:effectLst/>
                <a:latin typeface="Times New Roman" panose="02020603050405020304" pitchFamily="18" charset="0"/>
                <a:ea typeface="DengXian" panose="02010600030101010101" pitchFamily="2" charset="-122"/>
              </a:rPr>
              <a:t>Chlorobi</a:t>
            </a:r>
            <a:r>
              <a:rPr lang="en-GB" sz="1200" dirty="0">
                <a:effectLst/>
                <a:latin typeface="Times New Roman" panose="02020603050405020304" pitchFamily="18" charset="0"/>
                <a:ea typeface="DengXian" panose="02010600030101010101" pitchFamily="2" charset="-122"/>
              </a:rPr>
              <a:t> (Zhang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2015). The microorganisms belonging to the genera </a:t>
            </a:r>
            <a:r>
              <a:rPr lang="en-GB" sz="1200" i="1" dirty="0">
                <a:effectLst/>
                <a:latin typeface="Times New Roman" panose="02020603050405020304" pitchFamily="18" charset="0"/>
                <a:ea typeface="DengXian" panose="02010600030101010101" pitchFamily="2" charset="-122"/>
              </a:rPr>
              <a:t>Thiobacillus</a:t>
            </a:r>
            <a:r>
              <a:rPr lang="en-GB" sz="1200" dirty="0">
                <a:effectLst/>
                <a:latin typeface="Times New Roman" panose="02020603050405020304" pitchFamily="18" charset="0"/>
                <a:ea typeface="DengXian" panose="02010600030101010101" pitchFamily="2" charset="-122"/>
              </a:rPr>
              <a:t>, </a:t>
            </a:r>
            <a:r>
              <a:rPr lang="en-GB" sz="1200" i="1" dirty="0" err="1">
                <a:effectLst/>
                <a:latin typeface="Times New Roman" panose="02020603050405020304" pitchFamily="18" charset="0"/>
                <a:ea typeface="DengXian" panose="02010600030101010101" pitchFamily="2" charset="-122"/>
              </a:rPr>
              <a:t>Thiomonas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the most well-known SOB for autotrophic denitrification which obtains energy for denitrification and biomass synthesis mainly from sulphur oxidation. The microbial composition and diversity of SOB vary significantly depending upon the type of electron donor. Several predominant genera and their optimum growth conditions driven by different electron donors are summarized in Table 7.6, which are </a:t>
            </a:r>
            <a:r>
              <a:rPr lang="en-GB" sz="1200" i="1" dirty="0">
                <a:effectLst/>
                <a:latin typeface="Times New Roman" panose="02020603050405020304" pitchFamily="18" charset="0"/>
                <a:ea typeface="DengXian" panose="02010600030101010101" pitchFamily="2" charset="-122"/>
              </a:rPr>
              <a:t>Thiobacillus</a:t>
            </a:r>
            <a:r>
              <a:rPr lang="en-GB" sz="1200" dirty="0">
                <a:effectLst/>
                <a:latin typeface="Times New Roman" panose="02020603050405020304" pitchFamily="18" charset="0"/>
                <a:ea typeface="DengXian" panose="02010600030101010101" pitchFamily="2" charset="-122"/>
              </a:rPr>
              <a:t> 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as obligate and/or facultative chemolithotrophs. Facultative </a:t>
            </a:r>
            <a:r>
              <a:rPr lang="en-GB" sz="1200" dirty="0" err="1">
                <a:effectLst/>
                <a:latin typeface="Times New Roman" panose="02020603050405020304" pitchFamily="18" charset="0"/>
                <a:ea typeface="DengXian" panose="02010600030101010101" pitchFamily="2" charset="-122"/>
              </a:rPr>
              <a:t>chemolithotrophic</a:t>
            </a:r>
            <a:r>
              <a:rPr lang="en-GB" sz="1200" dirty="0">
                <a:effectLst/>
                <a:latin typeface="Times New Roman" panose="02020603050405020304" pitchFamily="18" charset="0"/>
                <a:ea typeface="DengXian" panose="02010600030101010101" pitchFamily="2" charset="-122"/>
              </a:rPr>
              <a:t> SOB can grow autotrophically or mixotrophically on complex organic compounds as their concurrent carbon and energy sources (</a:t>
            </a:r>
            <a:r>
              <a:rPr lang="en-GB" sz="1200" dirty="0" err="1">
                <a:effectLst/>
                <a:latin typeface="Times New Roman" panose="02020603050405020304" pitchFamily="18" charset="0"/>
                <a:ea typeface="DengXian" panose="02010600030101010101" pitchFamily="2" charset="-122"/>
              </a:rPr>
              <a:t>Muyzer</a:t>
            </a:r>
            <a:r>
              <a:rPr lang="en-GB" sz="1200" dirty="0">
                <a:effectLst/>
                <a:latin typeface="Times New Roman" panose="02020603050405020304" pitchFamily="18" charset="0"/>
                <a:ea typeface="DengXian" panose="02010600030101010101" pitchFamily="2" charset="-122"/>
              </a:rPr>
              <a:t>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2013). </a:t>
            </a:r>
            <a:endParaRPr lang="en-US" dirty="0"/>
          </a:p>
        </p:txBody>
      </p:sp>
      <p:sp>
        <p:nvSpPr>
          <p:cNvPr id="4" name="Slide Number Placeholder 3">
            <a:extLst>
              <a:ext uri="{FF2B5EF4-FFF2-40B4-BE49-F238E27FC236}">
                <a16:creationId xmlns:a16="http://schemas.microsoft.com/office/drawing/2014/main" id="{693E78D7-0DCF-EE39-5F93-7236E120DA80}"/>
              </a:ext>
            </a:extLst>
          </p:cNvPr>
          <p:cNvSpPr>
            <a:spLocks noGrp="1"/>
          </p:cNvSpPr>
          <p:nvPr>
            <p:ph type="sldNum" sz="quarter" idx="5"/>
          </p:nvPr>
        </p:nvSpPr>
        <p:spPr/>
        <p:txBody>
          <a:bodyPr/>
          <a:lstStyle/>
          <a:p>
            <a:fld id="{E7E1CF1B-2638-FD41-AD31-BA57FCE6B272}" type="slidenum">
              <a:rPr lang="en-US" smtClean="0"/>
              <a:t>11</a:t>
            </a:fld>
            <a:endParaRPr lang="en-US"/>
          </a:p>
        </p:txBody>
      </p:sp>
    </p:spTree>
    <p:extLst>
      <p:ext uri="{BB962C8B-B14F-4D97-AF65-F5344CB8AC3E}">
        <p14:creationId xmlns:p14="http://schemas.microsoft.com/office/powerpoint/2010/main" val="2105559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B94CD-1982-E625-585D-F17BADDE49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34CEB9-52C7-AC4A-B753-904C60325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A4F76E-EFD1-AA69-8F67-146EAAC5DDFF}"/>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Microbial consortia involved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are phylogenetically diverse and mainly consist of sulphur-oxidizing and nitrate-reducing bacteria, predominantly belonging to phyla Proteobacteria, Firmicutes, </a:t>
            </a:r>
            <a:r>
              <a:rPr lang="en-GB" sz="1200" dirty="0" err="1">
                <a:effectLst/>
                <a:latin typeface="Times New Roman" panose="02020603050405020304" pitchFamily="18" charset="0"/>
                <a:ea typeface="DengXian" panose="02010600030101010101" pitchFamily="2" charset="-122"/>
              </a:rPr>
              <a:t>Chloroflexi</a:t>
            </a:r>
            <a:r>
              <a:rPr lang="en-GB" sz="1200" dirty="0">
                <a:effectLst/>
                <a:latin typeface="Times New Roman" panose="02020603050405020304" pitchFamily="18" charset="0"/>
                <a:ea typeface="DengXian" panose="02010600030101010101" pitchFamily="2" charset="-122"/>
              </a:rPr>
              <a:t> and </a:t>
            </a:r>
            <a:r>
              <a:rPr lang="en-GB" sz="1200" dirty="0" err="1">
                <a:effectLst/>
                <a:latin typeface="Times New Roman" panose="02020603050405020304" pitchFamily="18" charset="0"/>
                <a:ea typeface="DengXian" panose="02010600030101010101" pitchFamily="2" charset="-122"/>
              </a:rPr>
              <a:t>Chlorobi</a:t>
            </a:r>
            <a:r>
              <a:rPr lang="en-GB" sz="1200" dirty="0">
                <a:effectLst/>
                <a:latin typeface="Times New Roman" panose="02020603050405020304" pitchFamily="18" charset="0"/>
                <a:ea typeface="DengXian" panose="02010600030101010101" pitchFamily="2" charset="-122"/>
              </a:rPr>
              <a:t> (Zhang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2015). The microorganisms belonging to the genera </a:t>
            </a:r>
            <a:r>
              <a:rPr lang="en-GB" sz="1200" i="1" dirty="0">
                <a:effectLst/>
                <a:latin typeface="Times New Roman" panose="02020603050405020304" pitchFamily="18" charset="0"/>
                <a:ea typeface="DengXian" panose="02010600030101010101" pitchFamily="2" charset="-122"/>
              </a:rPr>
              <a:t>Thiobacillus</a:t>
            </a:r>
            <a:r>
              <a:rPr lang="en-GB" sz="1200" dirty="0">
                <a:effectLst/>
                <a:latin typeface="Times New Roman" panose="02020603050405020304" pitchFamily="18" charset="0"/>
                <a:ea typeface="DengXian" panose="02010600030101010101" pitchFamily="2" charset="-122"/>
              </a:rPr>
              <a:t>, </a:t>
            </a:r>
            <a:r>
              <a:rPr lang="en-GB" sz="1200" i="1" dirty="0" err="1">
                <a:effectLst/>
                <a:latin typeface="Times New Roman" panose="02020603050405020304" pitchFamily="18" charset="0"/>
                <a:ea typeface="DengXian" panose="02010600030101010101" pitchFamily="2" charset="-122"/>
              </a:rPr>
              <a:t>Thiomonas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the most well-known SOB for autotrophic denitrification which obtains energy for denitrification and biomass synthesis mainly from sulphur oxidation. The microbial composition and diversity of SOB vary significantly depending upon the type of electron donor. Several predominant genera and their optimum growth conditions driven by different electron donors are summarized in Table 7.6, which are </a:t>
            </a:r>
            <a:r>
              <a:rPr lang="en-GB" sz="1200" i="1" dirty="0">
                <a:effectLst/>
                <a:latin typeface="Times New Roman" panose="02020603050405020304" pitchFamily="18" charset="0"/>
                <a:ea typeface="DengXian" panose="02010600030101010101" pitchFamily="2" charset="-122"/>
              </a:rPr>
              <a:t>Thiobacillus</a:t>
            </a:r>
            <a:r>
              <a:rPr lang="en-GB" sz="1200" dirty="0">
                <a:effectLst/>
                <a:latin typeface="Times New Roman" panose="02020603050405020304" pitchFamily="18" charset="0"/>
                <a:ea typeface="DengXian" panose="02010600030101010101" pitchFamily="2" charset="-122"/>
              </a:rPr>
              <a:t> 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as obligate and/or facultative chemolithotrophs. Facultative </a:t>
            </a:r>
            <a:r>
              <a:rPr lang="en-GB" sz="1200" dirty="0" err="1">
                <a:effectLst/>
                <a:latin typeface="Times New Roman" panose="02020603050405020304" pitchFamily="18" charset="0"/>
                <a:ea typeface="DengXian" panose="02010600030101010101" pitchFamily="2" charset="-122"/>
              </a:rPr>
              <a:t>chemolithotrophic</a:t>
            </a:r>
            <a:r>
              <a:rPr lang="en-GB" sz="1200" dirty="0">
                <a:effectLst/>
                <a:latin typeface="Times New Roman" panose="02020603050405020304" pitchFamily="18" charset="0"/>
                <a:ea typeface="DengXian" panose="02010600030101010101" pitchFamily="2" charset="-122"/>
              </a:rPr>
              <a:t> SOB can grow autotrophically or mixotrophically on complex organic compounds as their concurrent carbon and energy sources (</a:t>
            </a:r>
            <a:r>
              <a:rPr lang="en-GB" sz="1200" dirty="0" err="1">
                <a:effectLst/>
                <a:latin typeface="Times New Roman" panose="02020603050405020304" pitchFamily="18" charset="0"/>
                <a:ea typeface="DengXian" panose="02010600030101010101" pitchFamily="2" charset="-122"/>
              </a:rPr>
              <a:t>Muyzer</a:t>
            </a:r>
            <a:r>
              <a:rPr lang="en-GB" sz="1200" dirty="0">
                <a:effectLst/>
                <a:latin typeface="Times New Roman" panose="02020603050405020304" pitchFamily="18" charset="0"/>
                <a:ea typeface="DengXian" panose="02010600030101010101" pitchFamily="2" charset="-122"/>
              </a:rPr>
              <a:t>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2013). To date, many SOB species have been isolated from sediments, hydrothermal vents, oceans, soda lakes and hypersaline lakes, and several of them are found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Table 7.7 summarizes these SOB and their optimum growth conditions. SOB species can grow at different pH values, e.g. </a:t>
            </a:r>
            <a:r>
              <a:rPr lang="en-GB" sz="1200" i="1" dirty="0" err="1">
                <a:effectLst/>
                <a:latin typeface="Times New Roman" panose="02020603050405020304" pitchFamily="18" charset="0"/>
                <a:ea typeface="DengXian" panose="02010600030101010101" pitchFamily="2" charset="-122"/>
              </a:rPr>
              <a:t>Thiomicrospira</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grow from pH 5.5 to 8.5, and </a:t>
            </a:r>
            <a:r>
              <a:rPr lang="en-GB" sz="1200" i="1" dirty="0">
                <a:effectLst/>
                <a:latin typeface="Times New Roman" panose="02020603050405020304" pitchFamily="18" charset="0"/>
                <a:ea typeface="DengXian" panose="02010600030101010101" pitchFamily="2" charset="-122"/>
              </a:rPr>
              <a:t>Thiobacillus </a:t>
            </a:r>
            <a:r>
              <a:rPr lang="en-GB" sz="1200" i="1" dirty="0" err="1">
                <a:effectLst/>
                <a:latin typeface="Times New Roman" panose="02020603050405020304" pitchFamily="18" charset="0"/>
                <a:ea typeface="DengXian" panose="02010600030101010101" pitchFamily="2" charset="-122"/>
              </a:rPr>
              <a:t>denitrificans</a:t>
            </a:r>
            <a:r>
              <a:rPr lang="en-GB" sz="1200" dirty="0">
                <a:effectLst/>
                <a:latin typeface="Times New Roman" panose="02020603050405020304" pitchFamily="18" charset="0"/>
                <a:ea typeface="DengXian" panose="02010600030101010101" pitchFamily="2" charset="-122"/>
              </a:rPr>
              <a:t> prefer neutral conditions. Some SOB are acidophiles and can grow at a pH lower than 5.0 and some (e.g. </a:t>
            </a:r>
            <a:r>
              <a:rPr lang="en-GB" sz="1200" i="1" dirty="0" err="1">
                <a:effectLst/>
                <a:latin typeface="Times New Roman" panose="02020603050405020304" pitchFamily="18" charset="0"/>
                <a:ea typeface="DengXian" panose="02010600030101010101" pitchFamily="2" charset="-122"/>
              </a:rPr>
              <a:t>Thialkalivibrio</a:t>
            </a:r>
            <a:r>
              <a:rPr lang="en-GB" sz="1200" i="1" dirty="0">
                <a:effectLst/>
                <a:latin typeface="Times New Roman" panose="02020603050405020304" pitchFamily="18" charset="0"/>
                <a:ea typeface="DengXian" panose="02010600030101010101" pitchFamily="2" charset="-122"/>
              </a:rPr>
              <a:t> </a:t>
            </a:r>
            <a:r>
              <a:rPr lang="en-GB" sz="1200" i="1" dirty="0" err="1">
                <a:effectLst/>
                <a:latin typeface="Times New Roman" panose="02020603050405020304" pitchFamily="18" charset="0"/>
                <a:ea typeface="DengXian" panose="02010600030101010101" pitchFamily="2" charset="-122"/>
              </a:rPr>
              <a:t>nitratireducens</a:t>
            </a:r>
            <a:r>
              <a:rPr lang="en-GB" sz="1200" dirty="0">
                <a:effectLst/>
                <a:latin typeface="Times New Roman" panose="02020603050405020304" pitchFamily="18" charset="0"/>
                <a:ea typeface="DengXian" panose="02010600030101010101" pitchFamily="2" charset="-122"/>
              </a:rPr>
              <a:t> and </a:t>
            </a:r>
            <a:r>
              <a:rPr lang="en-GB" sz="1200" i="1" dirty="0">
                <a:effectLst/>
                <a:latin typeface="Times New Roman" panose="02020603050405020304" pitchFamily="18" charset="0"/>
                <a:ea typeface="DengXian" panose="02010600030101010101" pitchFamily="2" charset="-122"/>
              </a:rPr>
              <a:t>Thiobacillus </a:t>
            </a:r>
            <a:r>
              <a:rPr lang="en-GB" sz="1200" i="1" dirty="0" err="1">
                <a:effectLst/>
                <a:latin typeface="Times New Roman" panose="02020603050405020304" pitchFamily="18" charset="0"/>
                <a:ea typeface="DengXian" panose="02010600030101010101" pitchFamily="2" charset="-122"/>
              </a:rPr>
              <a:t>versutus</a:t>
            </a:r>
            <a:r>
              <a:rPr lang="en-GB" sz="1200" dirty="0">
                <a:effectLst/>
                <a:latin typeface="Times New Roman" panose="02020603050405020304" pitchFamily="18" charset="0"/>
                <a:ea typeface="DengXian" panose="02010600030101010101" pitchFamily="2" charset="-122"/>
              </a:rPr>
              <a:t>) only grow in an alkaline environment. For most SOB their optimal growth temperatures are around 30 </a:t>
            </a:r>
            <a:r>
              <a:rPr lang="en-GB" sz="1200" baseline="30000" dirty="0" err="1">
                <a:effectLst/>
                <a:latin typeface="Times New Roman" panose="02020603050405020304" pitchFamily="18" charset="0"/>
                <a:ea typeface="DengXian" panose="02010600030101010101" pitchFamily="2" charset="-122"/>
              </a:rPr>
              <a:t>o</a:t>
            </a:r>
            <a:r>
              <a:rPr lang="en-GB" sz="1200" dirty="0" err="1">
                <a:effectLst/>
                <a:latin typeface="Times New Roman" panose="02020603050405020304" pitchFamily="18" charset="0"/>
                <a:ea typeface="DengXian" panose="02010600030101010101" pitchFamily="2" charset="-122"/>
              </a:rPr>
              <a:t>C</a:t>
            </a:r>
            <a:r>
              <a:rPr lang="en-GB" sz="1200" dirty="0">
                <a:effectLst/>
                <a:latin typeface="Times New Roman" panose="02020603050405020304" pitchFamily="18" charset="0"/>
                <a:ea typeface="DengXian" panose="02010600030101010101" pitchFamily="2" charset="-122"/>
              </a:rPr>
              <a:t>, while a few SOB have a wide range of optimal growth temperature, e.g. </a:t>
            </a:r>
            <a:r>
              <a:rPr lang="en-GB" sz="1200" i="1" dirty="0" err="1">
                <a:effectLst/>
                <a:latin typeface="Times New Roman" panose="02020603050405020304" pitchFamily="18" charset="0"/>
                <a:ea typeface="DengXian" panose="02010600030101010101" pitchFamily="2" charset="-122"/>
              </a:rPr>
              <a:t>Paracoccus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grow under either psychrophilic or thermophilic conditions. </a:t>
            </a:r>
            <a:endParaRPr lang="en-HK" sz="14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9C8A0987-DD62-9392-4829-5FBD23D0CD68}"/>
              </a:ext>
            </a:extLst>
          </p:cNvPr>
          <p:cNvSpPr>
            <a:spLocks noGrp="1"/>
          </p:cNvSpPr>
          <p:nvPr>
            <p:ph type="sldNum" sz="quarter" idx="5"/>
          </p:nvPr>
        </p:nvSpPr>
        <p:spPr/>
        <p:txBody>
          <a:bodyPr/>
          <a:lstStyle/>
          <a:p>
            <a:fld id="{E7E1CF1B-2638-FD41-AD31-BA57FCE6B272}" type="slidenum">
              <a:rPr lang="en-US" smtClean="0"/>
              <a:t>12</a:t>
            </a:fld>
            <a:endParaRPr lang="en-US"/>
          </a:p>
        </p:txBody>
      </p:sp>
    </p:spTree>
    <p:extLst>
      <p:ext uri="{BB962C8B-B14F-4D97-AF65-F5344CB8AC3E}">
        <p14:creationId xmlns:p14="http://schemas.microsoft.com/office/powerpoint/2010/main" val="3170456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1D8AE-2C39-055F-5BF9-FE5FD260C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DAA53D-034A-81E1-D016-77F26E6939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0B1E9F-4FD9-8770-1044-0E659E4AE9AC}"/>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To date, many SOB species have been isolated from sediments, hydrothermal vents, oceans, soda lakes and hypersaline lakes, and several of them are found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Table 7.7 summarizes these SOB and their optimum growth conditions. SOB species can grow at different pH values, e.g. </a:t>
            </a:r>
            <a:r>
              <a:rPr lang="en-GB" sz="1200" i="1" dirty="0" err="1">
                <a:effectLst/>
                <a:latin typeface="Times New Roman" panose="02020603050405020304" pitchFamily="18" charset="0"/>
                <a:ea typeface="DengXian" panose="02010600030101010101" pitchFamily="2" charset="-122"/>
              </a:rPr>
              <a:t>Thiomicrospira</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grow from pH 5.5 to 8.5, and </a:t>
            </a:r>
            <a:r>
              <a:rPr lang="en-GB" sz="1200" i="1" dirty="0">
                <a:effectLst/>
                <a:latin typeface="Times New Roman" panose="02020603050405020304" pitchFamily="18" charset="0"/>
                <a:ea typeface="DengXian" panose="02010600030101010101" pitchFamily="2" charset="-122"/>
              </a:rPr>
              <a:t>Thiobacillus </a:t>
            </a:r>
            <a:r>
              <a:rPr lang="en-GB" sz="1200" i="1" dirty="0" err="1">
                <a:effectLst/>
                <a:latin typeface="Times New Roman" panose="02020603050405020304" pitchFamily="18" charset="0"/>
                <a:ea typeface="DengXian" panose="02010600030101010101" pitchFamily="2" charset="-122"/>
              </a:rPr>
              <a:t>denitrificans</a:t>
            </a:r>
            <a:r>
              <a:rPr lang="en-GB" sz="1200" dirty="0">
                <a:effectLst/>
                <a:latin typeface="Times New Roman" panose="02020603050405020304" pitchFamily="18" charset="0"/>
                <a:ea typeface="DengXian" panose="02010600030101010101" pitchFamily="2" charset="-122"/>
              </a:rPr>
              <a:t> prefer neutral conditions. Some SOB are acidophiles and can grow at a pH lower than 5.0 and some (e.g. </a:t>
            </a:r>
            <a:r>
              <a:rPr lang="en-GB" sz="1200" i="1" dirty="0" err="1">
                <a:effectLst/>
                <a:latin typeface="Times New Roman" panose="02020603050405020304" pitchFamily="18" charset="0"/>
                <a:ea typeface="DengXian" panose="02010600030101010101" pitchFamily="2" charset="-122"/>
              </a:rPr>
              <a:t>Thialkalivibrio</a:t>
            </a:r>
            <a:r>
              <a:rPr lang="en-GB" sz="1200" i="1" dirty="0">
                <a:effectLst/>
                <a:latin typeface="Times New Roman" panose="02020603050405020304" pitchFamily="18" charset="0"/>
                <a:ea typeface="DengXian" panose="02010600030101010101" pitchFamily="2" charset="-122"/>
              </a:rPr>
              <a:t> </a:t>
            </a:r>
            <a:r>
              <a:rPr lang="en-GB" sz="1200" i="1" dirty="0" err="1">
                <a:effectLst/>
                <a:latin typeface="Times New Roman" panose="02020603050405020304" pitchFamily="18" charset="0"/>
                <a:ea typeface="DengXian" panose="02010600030101010101" pitchFamily="2" charset="-122"/>
              </a:rPr>
              <a:t>nitratireducens</a:t>
            </a:r>
            <a:r>
              <a:rPr lang="en-GB" sz="1200" dirty="0">
                <a:effectLst/>
                <a:latin typeface="Times New Roman" panose="02020603050405020304" pitchFamily="18" charset="0"/>
                <a:ea typeface="DengXian" panose="02010600030101010101" pitchFamily="2" charset="-122"/>
              </a:rPr>
              <a:t> and </a:t>
            </a:r>
            <a:r>
              <a:rPr lang="en-GB" sz="1200" i="1" dirty="0">
                <a:effectLst/>
                <a:latin typeface="Times New Roman" panose="02020603050405020304" pitchFamily="18" charset="0"/>
                <a:ea typeface="DengXian" panose="02010600030101010101" pitchFamily="2" charset="-122"/>
              </a:rPr>
              <a:t>Thiobacillus </a:t>
            </a:r>
            <a:r>
              <a:rPr lang="en-GB" sz="1200" i="1" dirty="0" err="1">
                <a:effectLst/>
                <a:latin typeface="Times New Roman" panose="02020603050405020304" pitchFamily="18" charset="0"/>
                <a:ea typeface="DengXian" panose="02010600030101010101" pitchFamily="2" charset="-122"/>
              </a:rPr>
              <a:t>versutus</a:t>
            </a:r>
            <a:r>
              <a:rPr lang="en-GB" sz="1200" dirty="0">
                <a:effectLst/>
                <a:latin typeface="Times New Roman" panose="02020603050405020304" pitchFamily="18" charset="0"/>
                <a:ea typeface="DengXian" panose="02010600030101010101" pitchFamily="2" charset="-122"/>
              </a:rPr>
              <a:t>) only grow in an alkaline environment. For most SOB their optimal growth temperatures are around 30 </a:t>
            </a:r>
            <a:r>
              <a:rPr lang="en-GB" sz="1200" baseline="30000" dirty="0" err="1">
                <a:effectLst/>
                <a:latin typeface="Times New Roman" panose="02020603050405020304" pitchFamily="18" charset="0"/>
                <a:ea typeface="DengXian" panose="02010600030101010101" pitchFamily="2" charset="-122"/>
              </a:rPr>
              <a:t>o</a:t>
            </a:r>
            <a:r>
              <a:rPr lang="en-GB" sz="1200" dirty="0" err="1">
                <a:effectLst/>
                <a:latin typeface="Times New Roman" panose="02020603050405020304" pitchFamily="18" charset="0"/>
                <a:ea typeface="DengXian" panose="02010600030101010101" pitchFamily="2" charset="-122"/>
              </a:rPr>
              <a:t>C</a:t>
            </a:r>
            <a:r>
              <a:rPr lang="en-GB" sz="1200" dirty="0">
                <a:effectLst/>
                <a:latin typeface="Times New Roman" panose="02020603050405020304" pitchFamily="18" charset="0"/>
                <a:ea typeface="DengXian" panose="02010600030101010101" pitchFamily="2" charset="-122"/>
              </a:rPr>
              <a:t>, while a few SOB have a wide range of optimal growth temperature, e.g. </a:t>
            </a:r>
            <a:r>
              <a:rPr lang="en-GB" sz="1200" i="1" dirty="0" err="1">
                <a:effectLst/>
                <a:latin typeface="Times New Roman" panose="02020603050405020304" pitchFamily="18" charset="0"/>
                <a:ea typeface="DengXian" panose="02010600030101010101" pitchFamily="2" charset="-122"/>
              </a:rPr>
              <a:t>Paracoccus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grow under either psychrophilic or thermophilic conditions. </a:t>
            </a:r>
            <a:endParaRPr lang="en-HK" sz="14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AAD4CFD9-71E0-10E5-1C72-6B246BC39336}"/>
              </a:ext>
            </a:extLst>
          </p:cNvPr>
          <p:cNvSpPr>
            <a:spLocks noGrp="1"/>
          </p:cNvSpPr>
          <p:nvPr>
            <p:ph type="sldNum" sz="quarter" idx="5"/>
          </p:nvPr>
        </p:nvSpPr>
        <p:spPr/>
        <p:txBody>
          <a:bodyPr/>
          <a:lstStyle/>
          <a:p>
            <a:fld id="{E7E1CF1B-2638-FD41-AD31-BA57FCE6B272}" type="slidenum">
              <a:rPr lang="en-US" smtClean="0"/>
              <a:t>13</a:t>
            </a:fld>
            <a:endParaRPr lang="en-US"/>
          </a:p>
        </p:txBody>
      </p:sp>
    </p:spTree>
    <p:extLst>
      <p:ext uri="{BB962C8B-B14F-4D97-AF65-F5344CB8AC3E}">
        <p14:creationId xmlns:p14="http://schemas.microsoft.com/office/powerpoint/2010/main" val="3882362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An analysis of the predominant genera gives a deeper comprehension of the microbial community composition and function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under different operational conditions. Microbial community composition can be shaped significantly by changing operational parameters, such as the initial concentrations of sulphur and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reactor temperature, pH and HRT. Electron-donating substrates also play an important role in determining the microbial community structure. For instance, </a:t>
            </a:r>
            <a:r>
              <a:rPr lang="en-GB" sz="1200" i="1" dirty="0" err="1">
                <a:effectLst/>
                <a:latin typeface="Times New Roman" panose="02020603050405020304" pitchFamily="18" charset="0"/>
                <a:ea typeface="DengXian" panose="02010600030101010101" pitchFamily="2" charset="-122"/>
              </a:rPr>
              <a:t>Chlorobaculum</a:t>
            </a:r>
            <a:r>
              <a:rPr lang="en-GB" sz="1200" i="1" dirty="0">
                <a:effectLst/>
                <a:latin typeface="Times New Roman" panose="02020603050405020304" pitchFamily="18" charset="0"/>
                <a:ea typeface="DengXian" panose="02010600030101010101" pitchFamily="2" charset="-122"/>
              </a:rPr>
              <a:t>, Thiobacillus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the predominant genera in a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-driven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while </a:t>
            </a:r>
            <a:r>
              <a:rPr lang="en-GB" sz="1200" i="1" dirty="0">
                <a:effectLst/>
                <a:latin typeface="Times New Roman" panose="02020603050405020304" pitchFamily="18" charset="0"/>
                <a:ea typeface="DengXian" panose="02010600030101010101" pitchFamily="2" charset="-122"/>
              </a:rPr>
              <a:t>Acinetobacter, Thiobacillus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Thiothrix</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predominant in a sulphide-driven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Some genera in low relative abundance can change to a higher relative abundance depending on the type of electron donor, for instance, </a:t>
            </a:r>
            <a:r>
              <a:rPr lang="en-GB" sz="1200" i="1" dirty="0" err="1">
                <a:effectLst/>
                <a:latin typeface="Times New Roman" panose="02020603050405020304" pitchFamily="18" charset="0"/>
                <a:ea typeface="DengXian" panose="02010600030101010101" pitchFamily="2" charset="-122"/>
              </a:rPr>
              <a:t>Thauera</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has a much higher relative abundance (2.2 %) in a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-based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than that in a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-based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(0.4 %) (see Table 7.6). Moreover, different functional microorganisms can be enriched respectively at a low, medium or high sulphide-loading rate, which is an important factor affecting the microbial communities in a simultaneous desulphurization and denitrification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(Yu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 The pH value in the biological reactor also affects the enrichment of microorganisms, thereby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removal efficiency depends on different operational pH values with different types of sulphur substrate (e.g. electron donor) in a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SOB-enriched activated sludge can also be granulated in a continuous-flow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bioreactor, with predominant microbial populations (Betaproteobacteria and </a:t>
            </a:r>
            <a:r>
              <a:rPr lang="en-GB" sz="1200" dirty="0" err="1">
                <a:effectLst/>
                <a:latin typeface="Times New Roman" panose="02020603050405020304" pitchFamily="18" charset="0"/>
                <a:ea typeface="DengXian" panose="02010600030101010101" pitchFamily="2" charset="-122"/>
              </a:rPr>
              <a:t>Epsilonproteobacteria</a:t>
            </a:r>
            <a:r>
              <a:rPr lang="en-GB" sz="1200" dirty="0">
                <a:effectLst/>
                <a:latin typeface="Times New Roman" panose="02020603050405020304" pitchFamily="18" charset="0"/>
                <a:ea typeface="DengXian" panose="02010600030101010101" pitchFamily="2" charset="-122"/>
              </a:rPr>
              <a:t>) that are quite different from flocculent sludge (Actinobacteria and </a:t>
            </a:r>
            <a:r>
              <a:rPr lang="en-GB" sz="1200" dirty="0" err="1">
                <a:effectLst/>
                <a:latin typeface="Times New Roman" panose="02020603050405020304" pitchFamily="18" charset="0"/>
                <a:ea typeface="DengXian" panose="02010600030101010101" pitchFamily="2" charset="-122"/>
              </a:rPr>
              <a:t>Alphaproteobacteria</a:t>
            </a:r>
            <a:r>
              <a:rPr lang="en-GB" sz="1200" dirty="0">
                <a:effectLst/>
                <a:latin typeface="Times New Roman" panose="02020603050405020304" pitchFamily="18" charset="0"/>
                <a:ea typeface="DengXian" panose="02010600030101010101" pitchFamily="2" charset="-122"/>
              </a:rPr>
              <a:t>) (Yang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14</a:t>
            </a:fld>
            <a:endParaRPr lang="en-US"/>
          </a:p>
        </p:txBody>
      </p:sp>
    </p:spTree>
    <p:extLst>
      <p:ext uri="{BB962C8B-B14F-4D97-AF65-F5344CB8AC3E}">
        <p14:creationId xmlns:p14="http://schemas.microsoft.com/office/powerpoint/2010/main" val="1308063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AB8F8-5334-ED90-EF87-A53C00CD42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EA2542-BC65-23AE-73EB-29B7B43157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31BCF3-04A9-F8B2-CC8A-41E9780B6D79}"/>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An analysis of the predominant genera gives a deeper comprehension of the microbial community composition and function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under different operational conditions. Microbial community composition can be shaped significantly by changing operational parameters, such as the initial concentrations of sulphur and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reactor temperature, pH and HRT. Electron-donating substrates also play an important role in determining the microbial community structure. For instance, </a:t>
            </a:r>
            <a:r>
              <a:rPr lang="en-GB" sz="1200" i="1" dirty="0" err="1">
                <a:effectLst/>
                <a:latin typeface="Times New Roman" panose="02020603050405020304" pitchFamily="18" charset="0"/>
                <a:ea typeface="DengXian" panose="02010600030101010101" pitchFamily="2" charset="-122"/>
              </a:rPr>
              <a:t>Chlorobaculum</a:t>
            </a:r>
            <a:r>
              <a:rPr lang="en-GB" sz="1200" i="1" dirty="0">
                <a:effectLst/>
                <a:latin typeface="Times New Roman" panose="02020603050405020304" pitchFamily="18" charset="0"/>
                <a:ea typeface="DengXian" panose="02010600030101010101" pitchFamily="2" charset="-122"/>
              </a:rPr>
              <a:t>, Thiobacillus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the predominant genera in a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-driven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while </a:t>
            </a:r>
            <a:r>
              <a:rPr lang="en-GB" sz="1200" i="1" dirty="0">
                <a:effectLst/>
                <a:latin typeface="Times New Roman" panose="02020603050405020304" pitchFamily="18" charset="0"/>
                <a:ea typeface="DengXian" panose="02010600030101010101" pitchFamily="2" charset="-122"/>
              </a:rPr>
              <a:t>Acinetobacter, Thiobacillus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Thiothrix</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predominant in a sulphide-driven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Some genera in low relative abundance can change to a higher relative abundance depending on the type of electron donor, for instance, </a:t>
            </a:r>
            <a:r>
              <a:rPr lang="en-GB" sz="1200" i="1" dirty="0" err="1">
                <a:effectLst/>
                <a:latin typeface="Times New Roman" panose="02020603050405020304" pitchFamily="18" charset="0"/>
                <a:ea typeface="DengXian" panose="02010600030101010101" pitchFamily="2" charset="-122"/>
              </a:rPr>
              <a:t>Thauera</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has a much higher relative abundance (2.2 %) in a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-based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than that in a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-based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(0.4 %) (see Table 7.6). Moreover, different functional microorganisms can be enriched respectively at a low, medium or high sulphide-loading rate, which is an important factor affecting the microbial communities in a simultaneous desulphurization and denitrification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(Yu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 The pH value in the biological reactor also affects the enrichment of microorganisms, thereby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removal efficiency depends on different operational pH values with different types of sulphur substrate (e.g. electron donor) in a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SOB-enriched activated sludge can also be granulated in a continuous-flow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bioreactor, with predominant microbial populations (Betaproteobacteria and </a:t>
            </a:r>
            <a:r>
              <a:rPr lang="en-GB" sz="1200" dirty="0" err="1">
                <a:effectLst/>
                <a:latin typeface="Times New Roman" panose="02020603050405020304" pitchFamily="18" charset="0"/>
                <a:ea typeface="DengXian" panose="02010600030101010101" pitchFamily="2" charset="-122"/>
              </a:rPr>
              <a:t>Epsilonproteobacteria</a:t>
            </a:r>
            <a:r>
              <a:rPr lang="en-GB" sz="1200" dirty="0">
                <a:effectLst/>
                <a:latin typeface="Times New Roman" panose="02020603050405020304" pitchFamily="18" charset="0"/>
                <a:ea typeface="DengXian" panose="02010600030101010101" pitchFamily="2" charset="-122"/>
              </a:rPr>
              <a:t>) that are quite different from flocculent sludge (Actinobacteria and </a:t>
            </a:r>
            <a:r>
              <a:rPr lang="en-GB" sz="1200" dirty="0" err="1">
                <a:effectLst/>
                <a:latin typeface="Times New Roman" panose="02020603050405020304" pitchFamily="18" charset="0"/>
                <a:ea typeface="DengXian" panose="02010600030101010101" pitchFamily="2" charset="-122"/>
              </a:rPr>
              <a:t>Alphaproteobacteria</a:t>
            </a:r>
            <a:r>
              <a:rPr lang="en-GB" sz="1200" dirty="0">
                <a:effectLst/>
                <a:latin typeface="Times New Roman" panose="02020603050405020304" pitchFamily="18" charset="0"/>
                <a:ea typeface="DengXian" panose="02010600030101010101" pitchFamily="2" charset="-122"/>
              </a:rPr>
              <a:t>) (Yang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A800A393-77BA-AEF9-B89F-3B121F065CDA}"/>
              </a:ext>
            </a:extLst>
          </p:cNvPr>
          <p:cNvSpPr>
            <a:spLocks noGrp="1"/>
          </p:cNvSpPr>
          <p:nvPr>
            <p:ph type="sldNum" sz="quarter" idx="5"/>
          </p:nvPr>
        </p:nvSpPr>
        <p:spPr/>
        <p:txBody>
          <a:bodyPr/>
          <a:lstStyle/>
          <a:p>
            <a:fld id="{E7E1CF1B-2638-FD41-AD31-BA57FCE6B272}" type="slidenum">
              <a:rPr lang="en-US" smtClean="0"/>
              <a:t>15</a:t>
            </a:fld>
            <a:endParaRPr lang="en-US"/>
          </a:p>
        </p:txBody>
      </p:sp>
    </p:spTree>
    <p:extLst>
      <p:ext uri="{BB962C8B-B14F-4D97-AF65-F5344CB8AC3E}">
        <p14:creationId xmlns:p14="http://schemas.microsoft.com/office/powerpoint/2010/main" val="636300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FC6C5-6FFE-4E92-0F32-72AA41E76D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E1F523-D77A-EB4A-467F-9352B82940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6D1CEC-9D27-6ADF-9318-4CCABDB9C5F3}"/>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An analysis of the predominant genera gives a deeper comprehension of the microbial community composition and function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under different operational conditions. Microbial community composition can be shaped significantly by changing operational parameters, such as the initial concentrations of sulphur and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reactor temperature, pH and HRT. Electron-donating substrates also play an important role in determining the microbial community structure. For instance, </a:t>
            </a:r>
            <a:r>
              <a:rPr lang="en-GB" sz="1200" i="1" dirty="0" err="1">
                <a:effectLst/>
                <a:latin typeface="Times New Roman" panose="02020603050405020304" pitchFamily="18" charset="0"/>
                <a:ea typeface="DengXian" panose="02010600030101010101" pitchFamily="2" charset="-122"/>
              </a:rPr>
              <a:t>Chlorobaculum</a:t>
            </a:r>
            <a:r>
              <a:rPr lang="en-GB" sz="1200" i="1" dirty="0">
                <a:effectLst/>
                <a:latin typeface="Times New Roman" panose="02020603050405020304" pitchFamily="18" charset="0"/>
                <a:ea typeface="DengXian" panose="02010600030101010101" pitchFamily="2" charset="-122"/>
              </a:rPr>
              <a:t>, Thiobacillus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Sulphurimonas</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the predominant genera in a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-driven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while </a:t>
            </a:r>
            <a:r>
              <a:rPr lang="en-GB" sz="1200" i="1" dirty="0">
                <a:effectLst/>
                <a:latin typeface="Times New Roman" panose="02020603050405020304" pitchFamily="18" charset="0"/>
                <a:ea typeface="DengXian" panose="02010600030101010101" pitchFamily="2" charset="-122"/>
              </a:rPr>
              <a:t>Acinetobacter, Thiobacillus </a:t>
            </a:r>
            <a:r>
              <a:rPr lang="en-GB" sz="1200" dirty="0">
                <a:effectLst/>
                <a:latin typeface="Times New Roman" panose="02020603050405020304" pitchFamily="18" charset="0"/>
                <a:ea typeface="DengXian" panose="02010600030101010101" pitchFamily="2" charset="-122"/>
              </a:rPr>
              <a:t>and </a:t>
            </a:r>
            <a:r>
              <a:rPr lang="en-GB" sz="1200" i="1" dirty="0" err="1">
                <a:effectLst/>
                <a:latin typeface="Times New Roman" panose="02020603050405020304" pitchFamily="18" charset="0"/>
                <a:ea typeface="DengXian" panose="02010600030101010101" pitchFamily="2" charset="-122"/>
              </a:rPr>
              <a:t>Thiothrix</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are predominant in a sulphide-driven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Some genera in low relative abundance can change to a higher relative abundance depending on the type of electron donor, for instance, </a:t>
            </a:r>
            <a:r>
              <a:rPr lang="en-GB" sz="1200" i="1" dirty="0" err="1">
                <a:effectLst/>
                <a:latin typeface="Times New Roman" panose="02020603050405020304" pitchFamily="18" charset="0"/>
                <a:ea typeface="DengXian" panose="02010600030101010101" pitchFamily="2" charset="-122"/>
              </a:rPr>
              <a:t>Thauera</a:t>
            </a:r>
            <a:r>
              <a:rPr lang="en-GB" sz="1200" i="1"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has a much higher relative abundance (2.2 %) in a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-based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than that in a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-based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(0.4 %) (see Table 7.6). Moreover, different functional microorganisms can be enriched respectively at a low, medium or high sulphide-loading rate, which is an important factor affecting the microbial communities in a simultaneous desulphurization and denitrification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(Yu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 The pH value in the biological reactor also affects the enrichment of microorganisms, thereby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removal efficiency depends on different operational pH values with different types of sulphur substrate (e.g. electron donor) in a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system. SOB-enriched activated sludge can also be granulated in a continuous-flow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bioreactor, with predominant microbial populations (Betaproteobacteria and </a:t>
            </a:r>
            <a:r>
              <a:rPr lang="en-GB" sz="1200" dirty="0" err="1">
                <a:effectLst/>
                <a:latin typeface="Times New Roman" panose="02020603050405020304" pitchFamily="18" charset="0"/>
                <a:ea typeface="DengXian" panose="02010600030101010101" pitchFamily="2" charset="-122"/>
              </a:rPr>
              <a:t>Epsilonproteobacteria</a:t>
            </a:r>
            <a:r>
              <a:rPr lang="en-GB" sz="1200" dirty="0">
                <a:effectLst/>
                <a:latin typeface="Times New Roman" panose="02020603050405020304" pitchFamily="18" charset="0"/>
                <a:ea typeface="DengXian" panose="02010600030101010101" pitchFamily="2" charset="-122"/>
              </a:rPr>
              <a:t>) that are quite different from flocculent sludge (Actinobacteria and </a:t>
            </a:r>
            <a:r>
              <a:rPr lang="en-GB" sz="1200" dirty="0" err="1">
                <a:effectLst/>
                <a:latin typeface="Times New Roman" panose="02020603050405020304" pitchFamily="18" charset="0"/>
                <a:ea typeface="DengXian" panose="02010600030101010101" pitchFamily="2" charset="-122"/>
              </a:rPr>
              <a:t>Alphaproteobacteria</a:t>
            </a:r>
            <a:r>
              <a:rPr lang="en-GB" sz="1200" dirty="0">
                <a:effectLst/>
                <a:latin typeface="Times New Roman" panose="02020603050405020304" pitchFamily="18" charset="0"/>
                <a:ea typeface="DengXian" panose="02010600030101010101" pitchFamily="2" charset="-122"/>
              </a:rPr>
              <a:t>) (Yang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AC1EFA9C-6298-6053-B712-32A793CC93B9}"/>
              </a:ext>
            </a:extLst>
          </p:cNvPr>
          <p:cNvSpPr>
            <a:spLocks noGrp="1"/>
          </p:cNvSpPr>
          <p:nvPr>
            <p:ph type="sldNum" sz="quarter" idx="5"/>
          </p:nvPr>
        </p:nvSpPr>
        <p:spPr/>
        <p:txBody>
          <a:bodyPr/>
          <a:lstStyle/>
          <a:p>
            <a:fld id="{E7E1CF1B-2638-FD41-AD31-BA57FCE6B272}" type="slidenum">
              <a:rPr lang="en-US" smtClean="0"/>
              <a:t>16</a:t>
            </a:fld>
            <a:endParaRPr lang="en-US"/>
          </a:p>
        </p:txBody>
      </p:sp>
    </p:spTree>
    <p:extLst>
      <p:ext uri="{BB962C8B-B14F-4D97-AF65-F5344CB8AC3E}">
        <p14:creationId xmlns:p14="http://schemas.microsoft.com/office/powerpoint/2010/main" val="2615703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17</a:t>
            </a:fld>
            <a:endParaRPr lang="en-US"/>
          </a:p>
        </p:txBody>
      </p:sp>
    </p:spTree>
    <p:extLst>
      <p:ext uri="{BB962C8B-B14F-4D97-AF65-F5344CB8AC3E}">
        <p14:creationId xmlns:p14="http://schemas.microsoft.com/office/powerpoint/2010/main" val="2210140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and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are the most common electron donors for SOB. The metabolic pathways and functional enzymes involved in oxidation of sulphur compounds and energy conservation by SOB have been biochemically characterized, as shown in Figure 7.6. The three main pathways that have been identified so far are: (</a:t>
            </a:r>
            <a:r>
              <a:rPr lang="en-GB" sz="1200" dirty="0" err="1">
                <a:effectLst/>
                <a:latin typeface="Times New Roman" panose="02020603050405020304" pitchFamily="18" charset="0"/>
                <a:ea typeface="DengXian" panose="02010600030101010101" pitchFamily="2" charset="-122"/>
              </a:rPr>
              <a:t>i</a:t>
            </a:r>
            <a:r>
              <a:rPr lang="en-GB" sz="1200" dirty="0">
                <a:effectLst/>
                <a:latin typeface="Times New Roman" panose="02020603050405020304" pitchFamily="18" charset="0"/>
                <a:ea typeface="DengXian" panose="02010600030101010101" pitchFamily="2" charset="-122"/>
              </a:rPr>
              <a:t>) the sulphur-oxidizing (Sox)-independent pathway involving distinctive oxidases and hydrolases for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and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 oxidation; (ii) the tetrathionate (SI</a:t>
            </a:r>
            <a:r>
              <a:rPr lang="en-GB" sz="1200" baseline="-25000" dirty="0">
                <a:effectLst/>
                <a:latin typeface="Times New Roman" panose="02020603050405020304" pitchFamily="18" charset="0"/>
                <a:ea typeface="DengXian" panose="02010600030101010101" pitchFamily="2" charset="-122"/>
              </a:rPr>
              <a:t>4</a:t>
            </a:r>
            <a:r>
              <a:rPr lang="en-GB" sz="1200" dirty="0">
                <a:effectLst/>
                <a:latin typeface="Times New Roman" panose="02020603050405020304" pitchFamily="18" charset="0"/>
                <a:ea typeface="DengXian" panose="02010600030101010101" pitchFamily="2" charset="-122"/>
              </a:rPr>
              <a:t>) pathway of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oxidation; and (iii) the Sox-dependent multiple enzymatic pathway. The initial bio-oxidation of sulphide can be mediated by the sulphide: quinone oxidoreductase (SQR), a flavoprotein responsible for obligatory biological sulphide oxidation in the photo- and </a:t>
            </a:r>
            <a:r>
              <a:rPr lang="en-GB" sz="1200" dirty="0" err="1">
                <a:effectLst/>
                <a:latin typeface="Times New Roman" panose="02020603050405020304" pitchFamily="18" charset="0"/>
                <a:ea typeface="DengXian" panose="02010600030101010101" pitchFamily="2" charset="-122"/>
              </a:rPr>
              <a:t>chemolithotrophic</a:t>
            </a:r>
            <a:r>
              <a:rPr lang="en-GB" sz="1200" dirty="0">
                <a:effectLst/>
                <a:latin typeface="Times New Roman" panose="02020603050405020304" pitchFamily="18" charset="0"/>
                <a:ea typeface="DengXian" panose="02010600030101010101" pitchFamily="2" charset="-122"/>
              </a:rPr>
              <a:t> bacteria. Moreover, flavocytochrome c sulphide dehydrogenase (FCSD), which shares an ancestor with SQR that has a similar functional pathway, is an alternative sulphur-oxidizing enzyme located in the periplasm. The primary product of the SQR reaction is soluble polysulphide which is finally converted into sulphur globules (i.e.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bio</a:t>
            </a:r>
            <a:r>
              <a:rPr lang="en-GB" sz="1200" dirty="0">
                <a:effectLst/>
                <a:latin typeface="Times New Roman" panose="02020603050405020304" pitchFamily="18" charset="0"/>
                <a:ea typeface="DengXian" panose="02010600030101010101" pitchFamily="2" charset="-122"/>
              </a:rPr>
              <a:t>) by a purely chemical, spontaneous process. The </a:t>
            </a:r>
            <a:r>
              <a:rPr lang="en-GB" sz="1200" dirty="0" err="1">
                <a:effectLst/>
                <a:latin typeface="Times New Roman" panose="02020603050405020304" pitchFamily="18" charset="0"/>
                <a:ea typeface="DengXian" panose="02010600030101010101" pitchFamily="2" charset="-122"/>
              </a:rPr>
              <a:t>periplasmically</a:t>
            </a:r>
            <a:r>
              <a:rPr lang="en-GB" sz="1200" dirty="0">
                <a:effectLst/>
                <a:latin typeface="Times New Roman" panose="02020603050405020304" pitchFamily="18" charset="0"/>
                <a:ea typeface="DengXian" panose="02010600030101010101" pitchFamily="2" charset="-122"/>
              </a:rPr>
              <a:t>-formed sulphur globules can be further transported into the cytoplasm by a sulphur-carrier enzymatic system (SCS) and oxidized into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by </a:t>
            </a:r>
            <a:r>
              <a:rPr lang="en-GB" sz="1200" dirty="0" err="1">
                <a:effectLst/>
                <a:latin typeface="Times New Roman" panose="02020603050405020304" pitchFamily="18" charset="0"/>
                <a:ea typeface="DengXian" panose="02010600030101010101" pitchFamily="2" charset="-122"/>
              </a:rPr>
              <a:t>Dsr</a:t>
            </a:r>
            <a:r>
              <a:rPr lang="en-GB" sz="1200" dirty="0">
                <a:effectLst/>
                <a:latin typeface="Times New Roman" panose="02020603050405020304" pitchFamily="18" charset="0"/>
                <a:ea typeface="DengXian" panose="02010600030101010101" pitchFamily="2" charset="-122"/>
              </a:rPr>
              <a:t>. The subsequent oxidation from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to SO</a:t>
            </a:r>
            <a:r>
              <a:rPr lang="en-GB" sz="1200" baseline="-25000" dirty="0">
                <a:effectLst/>
                <a:latin typeface="Times New Roman" panose="02020603050405020304" pitchFamily="18" charset="0"/>
                <a:ea typeface="DengXian" panose="02010600030101010101" pitchFamily="2" charset="-122"/>
              </a:rPr>
              <a:t>4</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primarily uses one of the two confirmed sub-pathways performed by two types of sulphite dehydrogenases. The first sub-pathway employs the sulphite oxidase that oxidizes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and transfers the electrons to cytochrome c; in the second sub-pathway, sulphur chemolithotrophs oxidize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to SO</a:t>
            </a:r>
            <a:r>
              <a:rPr lang="en-GB" sz="1200" baseline="-25000" dirty="0">
                <a:effectLst/>
                <a:latin typeface="Times New Roman" panose="02020603050405020304" pitchFamily="18" charset="0"/>
                <a:ea typeface="DengXian" panose="02010600030101010101" pitchFamily="2" charset="-122"/>
              </a:rPr>
              <a:t>4</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through the reverse activity of the enzyme APS (adenosine </a:t>
            </a:r>
            <a:r>
              <a:rPr lang="en-GB" sz="1200" dirty="0" err="1">
                <a:effectLst/>
                <a:latin typeface="Times New Roman" panose="02020603050405020304" pitchFamily="18" charset="0"/>
                <a:ea typeface="DengXian" panose="02010600030101010101" pitchFamily="2" charset="-122"/>
              </a:rPr>
              <a:t>phosphosulphate</a:t>
            </a:r>
            <a:r>
              <a:rPr lang="en-GB" sz="1200" dirty="0">
                <a:effectLst/>
                <a:latin typeface="Times New Roman" panose="02020603050405020304" pitchFamily="18" charset="0"/>
                <a:ea typeface="DengXian" panose="02010600030101010101" pitchFamily="2" charset="-122"/>
              </a:rPr>
              <a:t>) reductase.</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18</a:t>
            </a:fld>
            <a:endParaRPr lang="en-US"/>
          </a:p>
        </p:txBody>
      </p:sp>
    </p:spTree>
    <p:extLst>
      <p:ext uri="{BB962C8B-B14F-4D97-AF65-F5344CB8AC3E}">
        <p14:creationId xmlns:p14="http://schemas.microsoft.com/office/powerpoint/2010/main" val="21833424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DC5FE-A77E-192F-29B4-78AAF225B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963D75-4D1E-545E-41DC-4F5FA4B227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0C5B91-1238-C494-A7BD-14E5395E9EE2}"/>
              </a:ext>
            </a:extLst>
          </p:cNvPr>
          <p:cNvSpPr>
            <a:spLocks noGrp="1"/>
          </p:cNvSpPr>
          <p:nvPr>
            <p:ph type="body" idx="1"/>
          </p:nvPr>
        </p:nvSpPr>
        <p:spPr/>
        <p:txBody>
          <a:bodyPr/>
          <a:lstStyle/>
          <a:p>
            <a:pPr marL="0" indent="0">
              <a:buNone/>
            </a:pP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and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are the most common electron donors for SOB. The metabolic pathways and functional enzymes involved in oxidation of sulphur compounds and energy conservation by SOB have been biochemically characterized, as shown in Figure 7.6. The three main pathways that have been identified so far are: (</a:t>
            </a:r>
            <a:r>
              <a:rPr lang="en-GB" sz="1200" dirty="0" err="1">
                <a:effectLst/>
                <a:latin typeface="Times New Roman" panose="02020603050405020304" pitchFamily="18" charset="0"/>
                <a:ea typeface="DengXian" panose="02010600030101010101" pitchFamily="2" charset="-122"/>
              </a:rPr>
              <a:t>i</a:t>
            </a:r>
            <a:r>
              <a:rPr lang="en-GB" sz="1200" dirty="0">
                <a:effectLst/>
                <a:latin typeface="Times New Roman" panose="02020603050405020304" pitchFamily="18" charset="0"/>
                <a:ea typeface="DengXian" panose="02010600030101010101" pitchFamily="2" charset="-122"/>
              </a:rPr>
              <a:t>) the sulphur-oxidizing (Sox)-independent pathway involving distinctive oxidases and hydrolases for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and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 oxidation; (ii) the tetrathionate (SI</a:t>
            </a:r>
            <a:r>
              <a:rPr lang="en-GB" sz="1200" baseline="-25000" dirty="0">
                <a:effectLst/>
                <a:latin typeface="Times New Roman" panose="02020603050405020304" pitchFamily="18" charset="0"/>
                <a:ea typeface="DengXian" panose="02010600030101010101" pitchFamily="2" charset="-122"/>
              </a:rPr>
              <a:t>4</a:t>
            </a:r>
            <a:r>
              <a:rPr lang="en-GB" sz="1200" dirty="0">
                <a:effectLst/>
                <a:latin typeface="Times New Roman" panose="02020603050405020304" pitchFamily="18" charset="0"/>
                <a:ea typeface="DengXian" panose="02010600030101010101" pitchFamily="2" charset="-122"/>
              </a:rPr>
              <a:t>) pathway of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oxidation; and (iii) the Sox-dependent multiple enzymatic pathway. The initial bio-oxidation of sulphide can be mediated by the sulphide: quinone oxidoreductase (SQR), a flavoprotein responsible for obligatory biological sulphide oxidation in the photo- and </a:t>
            </a:r>
            <a:r>
              <a:rPr lang="en-GB" sz="1200" dirty="0" err="1">
                <a:effectLst/>
                <a:latin typeface="Times New Roman" panose="02020603050405020304" pitchFamily="18" charset="0"/>
                <a:ea typeface="DengXian" panose="02010600030101010101" pitchFamily="2" charset="-122"/>
              </a:rPr>
              <a:t>chemolithotrophic</a:t>
            </a:r>
            <a:r>
              <a:rPr lang="en-GB" sz="1200" dirty="0">
                <a:effectLst/>
                <a:latin typeface="Times New Roman" panose="02020603050405020304" pitchFamily="18" charset="0"/>
                <a:ea typeface="DengXian" panose="02010600030101010101" pitchFamily="2" charset="-122"/>
              </a:rPr>
              <a:t> bacteria. Moreover, flavocytochrome c sulphide dehydrogenase (FCSD), which shares an ancestor with SQR that has a similar functional pathway, is an alternative sulphur-oxidizing enzyme located in the periplasm. The primary product of the SQR reaction is soluble polysulphide which is finally converted into sulphur globules (i.e.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bio</a:t>
            </a:r>
            <a:r>
              <a:rPr lang="en-GB" sz="1200" dirty="0">
                <a:effectLst/>
                <a:latin typeface="Times New Roman" panose="02020603050405020304" pitchFamily="18" charset="0"/>
                <a:ea typeface="DengXian" panose="02010600030101010101" pitchFamily="2" charset="-122"/>
              </a:rPr>
              <a:t>) by a purely chemical, spontaneous process. The </a:t>
            </a:r>
            <a:r>
              <a:rPr lang="en-GB" sz="1200" dirty="0" err="1">
                <a:effectLst/>
                <a:latin typeface="Times New Roman" panose="02020603050405020304" pitchFamily="18" charset="0"/>
                <a:ea typeface="DengXian" panose="02010600030101010101" pitchFamily="2" charset="-122"/>
              </a:rPr>
              <a:t>periplasmically</a:t>
            </a:r>
            <a:r>
              <a:rPr lang="en-GB" sz="1200" dirty="0">
                <a:effectLst/>
                <a:latin typeface="Times New Roman" panose="02020603050405020304" pitchFamily="18" charset="0"/>
                <a:ea typeface="DengXian" panose="02010600030101010101" pitchFamily="2" charset="-122"/>
              </a:rPr>
              <a:t>-formed sulphur globules can be further transported into the cytoplasm by a sulphur-carrier enzymatic system (SCS) and oxidized into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by </a:t>
            </a:r>
            <a:r>
              <a:rPr lang="en-GB" sz="1200" dirty="0" err="1">
                <a:effectLst/>
                <a:latin typeface="Times New Roman" panose="02020603050405020304" pitchFamily="18" charset="0"/>
                <a:ea typeface="DengXian" panose="02010600030101010101" pitchFamily="2" charset="-122"/>
              </a:rPr>
              <a:t>Dsr</a:t>
            </a:r>
            <a:r>
              <a:rPr lang="en-GB" sz="1200" dirty="0">
                <a:effectLst/>
                <a:latin typeface="Times New Roman" panose="02020603050405020304" pitchFamily="18" charset="0"/>
                <a:ea typeface="DengXian" panose="02010600030101010101" pitchFamily="2" charset="-122"/>
              </a:rPr>
              <a:t>. The subsequent oxidation from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to SO</a:t>
            </a:r>
            <a:r>
              <a:rPr lang="en-GB" sz="1200" baseline="-25000" dirty="0">
                <a:effectLst/>
                <a:latin typeface="Times New Roman" panose="02020603050405020304" pitchFamily="18" charset="0"/>
                <a:ea typeface="DengXian" panose="02010600030101010101" pitchFamily="2" charset="-122"/>
              </a:rPr>
              <a:t>4</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primarily uses one of the two confirmed sub-pathways performed by two types of sulphite dehydrogenases. The first sub-pathway employs the sulphite oxidase that oxidizes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and transfers the electrons to cytochrome c; in the second sub-pathway, sulphur chemolithotrophs oxidize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to SO</a:t>
            </a:r>
            <a:r>
              <a:rPr lang="en-GB" sz="1200" baseline="-25000" dirty="0">
                <a:effectLst/>
                <a:latin typeface="Times New Roman" panose="02020603050405020304" pitchFamily="18" charset="0"/>
                <a:ea typeface="DengXian" panose="02010600030101010101" pitchFamily="2" charset="-122"/>
              </a:rPr>
              <a:t>4</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through the reverse activity of the enzyme APS (adenosine </a:t>
            </a:r>
            <a:r>
              <a:rPr lang="en-GB" sz="1200" dirty="0" err="1">
                <a:effectLst/>
                <a:latin typeface="Times New Roman" panose="02020603050405020304" pitchFamily="18" charset="0"/>
                <a:ea typeface="DengXian" panose="02010600030101010101" pitchFamily="2" charset="-122"/>
              </a:rPr>
              <a:t>phosphosulphate</a:t>
            </a:r>
            <a:r>
              <a:rPr lang="en-GB" sz="1200" dirty="0">
                <a:effectLst/>
                <a:latin typeface="Times New Roman" panose="02020603050405020304" pitchFamily="18" charset="0"/>
                <a:ea typeface="DengXian" panose="02010600030101010101" pitchFamily="2" charset="-122"/>
              </a:rPr>
              <a:t>) reductase.</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166FA87D-E21F-3623-E779-BE17BD13FEAC}"/>
              </a:ext>
            </a:extLst>
          </p:cNvPr>
          <p:cNvSpPr>
            <a:spLocks noGrp="1"/>
          </p:cNvSpPr>
          <p:nvPr>
            <p:ph type="sldNum" sz="quarter" idx="5"/>
          </p:nvPr>
        </p:nvSpPr>
        <p:spPr/>
        <p:txBody>
          <a:bodyPr/>
          <a:lstStyle/>
          <a:p>
            <a:fld id="{E7E1CF1B-2638-FD41-AD31-BA57FCE6B272}" type="slidenum">
              <a:rPr lang="en-US" smtClean="0"/>
              <a:t>19</a:t>
            </a:fld>
            <a:endParaRPr lang="en-US"/>
          </a:p>
        </p:txBody>
      </p:sp>
    </p:spTree>
    <p:extLst>
      <p:ext uri="{BB962C8B-B14F-4D97-AF65-F5344CB8AC3E}">
        <p14:creationId xmlns:p14="http://schemas.microsoft.com/office/powerpoint/2010/main" val="2530646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2</a:t>
            </a:fld>
            <a:endParaRPr lang="en-US"/>
          </a:p>
        </p:txBody>
      </p:sp>
    </p:spTree>
    <p:extLst>
      <p:ext uri="{BB962C8B-B14F-4D97-AF65-F5344CB8AC3E}">
        <p14:creationId xmlns:p14="http://schemas.microsoft.com/office/powerpoint/2010/main" val="1712497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51130" algn="just">
              <a:lnSpc>
                <a:spcPct val="100000"/>
              </a:lnSpc>
              <a:tabLst>
                <a:tab pos="-701040" algn="l"/>
                <a:tab pos="-457200" algn="l"/>
              </a:tabLst>
            </a:pPr>
            <a:r>
              <a:rPr lang="en-GB" sz="1200" dirty="0">
                <a:effectLst/>
                <a:latin typeface="Times New Roman" panose="02020603050405020304" pitchFamily="18" charset="0"/>
                <a:ea typeface="DengXian" panose="02010600030101010101" pitchFamily="2" charset="-122"/>
              </a:rPr>
              <a:t>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oxidation can also be carried out by the Sox-independent enzyme system via the intermediate formation of tetrathionate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thiosulphate: quinone oxidoreductase, and then followed by tetrathionate degradation into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via hydrolysis mediated by cytoplasmic polythionate hydrolase. This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oxidation pathway via polythionate formation is commonly found in several β and </a:t>
            </a:r>
            <a:r>
              <a:rPr lang="en-GB" sz="1200" dirty="0" err="1">
                <a:effectLst/>
                <a:latin typeface="Times New Roman" panose="02020603050405020304" pitchFamily="18" charset="0"/>
                <a:ea typeface="DengXian" panose="02010600030101010101" pitchFamily="2" charset="-122"/>
              </a:rPr>
              <a:t>γ</a:t>
            </a:r>
            <a:r>
              <a:rPr lang="en-GB" sz="1200" dirty="0">
                <a:effectLst/>
                <a:latin typeface="Times New Roman" panose="02020603050405020304" pitchFamily="18" charset="0"/>
                <a:ea typeface="DengXian" panose="02010600030101010101" pitchFamily="2" charset="-122"/>
              </a:rPr>
              <a:t> proteobacteria, especially in obligatory chemolithotrophs (e.g. </a:t>
            </a:r>
            <a:r>
              <a:rPr lang="en-GB" sz="1200" i="1" dirty="0" err="1">
                <a:effectLst/>
                <a:latin typeface="Times New Roman" panose="02020603050405020304" pitchFamily="18" charset="0"/>
                <a:ea typeface="DengXian" panose="02010600030101010101" pitchFamily="2" charset="-122"/>
              </a:rPr>
              <a:t>Acidithiobacillus</a:t>
            </a:r>
            <a:r>
              <a:rPr lang="en-GB" sz="1200" dirty="0">
                <a:effectLst/>
                <a:latin typeface="Times New Roman" panose="02020603050405020304" pitchFamily="18" charset="0"/>
                <a:ea typeface="DengXian" panose="02010600030101010101" pitchFamily="2" charset="-122"/>
              </a:rPr>
              <a:t>).</a:t>
            </a:r>
            <a:endParaRPr lang="en-HK" sz="1200" dirty="0">
              <a:effectLst/>
              <a:latin typeface="Times New Roman" panose="02020603050405020304" pitchFamily="18" charset="0"/>
              <a:ea typeface="DengXian" panose="02010600030101010101" pitchFamily="2" charset="-122"/>
            </a:endParaRPr>
          </a:p>
          <a:p>
            <a:pPr indent="151130" algn="just">
              <a:lnSpc>
                <a:spcPct val="100000"/>
              </a:lnSpc>
              <a:tabLst>
                <a:tab pos="-701040" algn="l"/>
                <a:tab pos="-457200" algn="l"/>
              </a:tabLst>
            </a:pPr>
            <a:r>
              <a:rPr lang="en-GB" sz="1200" dirty="0">
                <a:effectLst/>
                <a:latin typeface="Times New Roman" panose="02020603050405020304" pitchFamily="18" charset="0"/>
                <a:ea typeface="DengXian" panose="02010600030101010101" pitchFamily="2" charset="-122"/>
              </a:rPr>
              <a:t> </a:t>
            </a:r>
            <a:endParaRPr lang="en-HK" sz="1200" dirty="0">
              <a:effectLst/>
              <a:latin typeface="Times New Roman" panose="02020603050405020304" pitchFamily="18" charset="0"/>
              <a:ea typeface="DengXian" panose="02010600030101010101" pitchFamily="2" charset="-122"/>
            </a:endParaRPr>
          </a:p>
          <a:p>
            <a:pPr indent="151130" algn="just">
              <a:lnSpc>
                <a:spcPct val="100000"/>
              </a:lnSpc>
              <a:tabLst>
                <a:tab pos="-701040" algn="l"/>
                <a:tab pos="-457200" algn="l"/>
              </a:tabLst>
            </a:pPr>
            <a:r>
              <a:rPr lang="en-GB" sz="1200" dirty="0">
                <a:effectLst/>
                <a:latin typeface="Times New Roman" panose="02020603050405020304" pitchFamily="18" charset="0"/>
                <a:ea typeface="DengXian" panose="02010600030101010101" pitchFamily="2" charset="-122"/>
              </a:rPr>
              <a:t>The Sox-dependent enzyme complex, namely the Sox α-proteobacterial multiple enzyme complex, is governed by a conserved Sox operon. The cluster of </a:t>
            </a:r>
            <a:r>
              <a:rPr lang="en-GB" sz="1200" dirty="0" err="1">
                <a:effectLst/>
                <a:latin typeface="Times New Roman" panose="02020603050405020304" pitchFamily="18" charset="0"/>
                <a:ea typeface="DengXian" panose="02010600030101010101" pitchFamily="2" charset="-122"/>
              </a:rPr>
              <a:t>soxXYZABCD</a:t>
            </a:r>
            <a:r>
              <a:rPr lang="en-GB" sz="1200" dirty="0">
                <a:effectLst/>
                <a:latin typeface="Times New Roman" panose="02020603050405020304" pitchFamily="18" charset="0"/>
                <a:ea typeface="DengXian" panose="02010600030101010101" pitchFamily="2" charset="-122"/>
              </a:rPr>
              <a:t> genes encodes the structural components of the sulphur-oxidizing microbial system. These seven genes make the four proteins (</a:t>
            </a:r>
            <a:r>
              <a:rPr lang="en-GB" sz="1200" dirty="0" err="1">
                <a:effectLst/>
                <a:latin typeface="Times New Roman" panose="02020603050405020304" pitchFamily="18" charset="0"/>
                <a:ea typeface="DengXian" panose="02010600030101010101" pitchFamily="2" charset="-122"/>
              </a:rPr>
              <a:t>SoxXA</a:t>
            </a:r>
            <a:r>
              <a:rPr lang="en-GB" sz="1200" dirty="0">
                <a:effectLst/>
                <a:latin typeface="Times New Roman" panose="02020603050405020304" pitchFamily="18" charset="0"/>
                <a:ea typeface="DengXian" panose="02010600030101010101" pitchFamily="2" charset="-122"/>
              </a:rPr>
              <a:t>, </a:t>
            </a:r>
            <a:r>
              <a:rPr lang="en-GB" sz="1200" dirty="0" err="1">
                <a:effectLst/>
                <a:latin typeface="Times New Roman" panose="02020603050405020304" pitchFamily="18" charset="0"/>
                <a:ea typeface="DengXian" panose="02010600030101010101" pitchFamily="2" charset="-122"/>
              </a:rPr>
              <a:t>SoxYZ</a:t>
            </a:r>
            <a:r>
              <a:rPr lang="en-GB" sz="1200" dirty="0">
                <a:effectLst/>
                <a:latin typeface="Times New Roman" panose="02020603050405020304" pitchFamily="18" charset="0"/>
                <a:ea typeface="DengXian" panose="02010600030101010101" pitchFamily="2" charset="-122"/>
              </a:rPr>
              <a:t>, </a:t>
            </a:r>
            <a:r>
              <a:rPr lang="en-GB" sz="1200" dirty="0" err="1">
                <a:effectLst/>
                <a:latin typeface="Times New Roman" panose="02020603050405020304" pitchFamily="18" charset="0"/>
                <a:ea typeface="DengXian" panose="02010600030101010101" pitchFamily="2" charset="-122"/>
              </a:rPr>
              <a:t>SoxB</a:t>
            </a:r>
            <a:r>
              <a:rPr lang="en-GB" sz="1200" dirty="0">
                <a:effectLst/>
                <a:latin typeface="Times New Roman" panose="02020603050405020304" pitchFamily="18" charset="0"/>
                <a:ea typeface="DengXian" panose="02010600030101010101" pitchFamily="2" charset="-122"/>
              </a:rPr>
              <a:t>, and </a:t>
            </a:r>
            <a:r>
              <a:rPr lang="en-GB" sz="1200" dirty="0" err="1">
                <a:effectLst/>
                <a:latin typeface="Times New Roman" panose="02020603050405020304" pitchFamily="18" charset="0"/>
                <a:ea typeface="DengXian" panose="02010600030101010101" pitchFamily="2" charset="-122"/>
              </a:rPr>
              <a:t>SoxCD</a:t>
            </a:r>
            <a:r>
              <a:rPr lang="en-GB" sz="1200" dirty="0">
                <a:effectLst/>
                <a:latin typeface="Times New Roman" panose="02020603050405020304" pitchFamily="18" charset="0"/>
                <a:ea typeface="DengXian" panose="02010600030101010101" pitchFamily="2" charset="-122"/>
              </a:rPr>
              <a:t>) required for sulphur-dependent cytochrome c reduction. This multiple enzyme complex can oxidize various reductive sulphur substrates (e.g.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and S</a:t>
            </a:r>
            <a:r>
              <a:rPr lang="en-GB" sz="1200" baseline="30000" dirty="0">
                <a:effectLst/>
                <a:latin typeface="Times New Roman" panose="02020603050405020304" pitchFamily="18" charset="0"/>
                <a:ea typeface="DengXian" panose="02010600030101010101" pitchFamily="2" charset="-122"/>
              </a:rPr>
              <a:t>0</a:t>
            </a:r>
            <a:r>
              <a:rPr lang="en-GB" sz="1200" dirty="0">
                <a:effectLst/>
                <a:latin typeface="Times New Roman" panose="02020603050405020304" pitchFamily="18" charset="0"/>
                <a:ea typeface="DengXian" panose="02010600030101010101" pitchFamily="2" charset="-122"/>
              </a:rPr>
              <a:t>) into SO</a:t>
            </a:r>
            <a:r>
              <a:rPr lang="en-GB" sz="1200" baseline="-25000" dirty="0">
                <a:effectLst/>
                <a:latin typeface="Times New Roman" panose="02020603050405020304" pitchFamily="18" charset="0"/>
                <a:ea typeface="DengXian" panose="02010600030101010101" pitchFamily="2" charset="-122"/>
              </a:rPr>
              <a:t>4</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For detailed information of the biochemical sulphur oxidation pathways and enzymes, please refer to the book authored by Hell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(2008).</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20</a:t>
            </a:fld>
            <a:endParaRPr lang="en-US"/>
          </a:p>
        </p:txBody>
      </p:sp>
    </p:spTree>
    <p:extLst>
      <p:ext uri="{BB962C8B-B14F-4D97-AF65-F5344CB8AC3E}">
        <p14:creationId xmlns:p14="http://schemas.microsoft.com/office/powerpoint/2010/main" val="3599641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86463-9E9D-60CB-1CDD-CFFE162569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68547-9A9B-3419-ACEF-4E6A6E2E2E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118FD2-2BC1-F836-381A-5C4BF1957857}"/>
              </a:ext>
            </a:extLst>
          </p:cNvPr>
          <p:cNvSpPr>
            <a:spLocks noGrp="1"/>
          </p:cNvSpPr>
          <p:nvPr>
            <p:ph type="body" idx="1"/>
          </p:nvPr>
        </p:nvSpPr>
        <p:spPr/>
        <p:txBody>
          <a:bodyPr/>
          <a:lstStyle/>
          <a:p>
            <a:pPr indent="151130" algn="just">
              <a:lnSpc>
                <a:spcPct val="100000"/>
              </a:lnSpc>
              <a:tabLst>
                <a:tab pos="-701040" algn="l"/>
                <a:tab pos="-457200" algn="l"/>
              </a:tabLst>
            </a:pPr>
            <a:r>
              <a:rPr lang="en-GB" sz="1200" dirty="0">
                <a:effectLst/>
                <a:latin typeface="Times New Roman" panose="02020603050405020304" pitchFamily="18" charset="0"/>
                <a:ea typeface="DengXian" panose="02010600030101010101" pitchFamily="2" charset="-122"/>
              </a:rPr>
              <a:t>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oxidation can also be carried out by the Sox-independent enzyme system via the intermediate formation of tetrathionate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thiosulphate: quinone oxidoreductase, and then followed by tetrathionate degradation into SO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via hydrolysis mediated by cytoplasmic polythionate hydrolase. This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oxidation pathway via polythionate formation is commonly found in several β and </a:t>
            </a:r>
            <a:r>
              <a:rPr lang="en-GB" sz="1200" dirty="0" err="1">
                <a:effectLst/>
                <a:latin typeface="Times New Roman" panose="02020603050405020304" pitchFamily="18" charset="0"/>
                <a:ea typeface="DengXian" panose="02010600030101010101" pitchFamily="2" charset="-122"/>
              </a:rPr>
              <a:t>γ</a:t>
            </a:r>
            <a:r>
              <a:rPr lang="en-GB" sz="1200" dirty="0">
                <a:effectLst/>
                <a:latin typeface="Times New Roman" panose="02020603050405020304" pitchFamily="18" charset="0"/>
                <a:ea typeface="DengXian" panose="02010600030101010101" pitchFamily="2" charset="-122"/>
              </a:rPr>
              <a:t> proteobacteria, especially in obligatory chemolithotrophs (e.g. </a:t>
            </a:r>
            <a:r>
              <a:rPr lang="en-GB" sz="1200" i="1" dirty="0" err="1">
                <a:effectLst/>
                <a:latin typeface="Times New Roman" panose="02020603050405020304" pitchFamily="18" charset="0"/>
                <a:ea typeface="DengXian" panose="02010600030101010101" pitchFamily="2" charset="-122"/>
              </a:rPr>
              <a:t>Acidithiobacillus</a:t>
            </a:r>
            <a:r>
              <a:rPr lang="en-GB" sz="1200" dirty="0">
                <a:effectLst/>
                <a:latin typeface="Times New Roman" panose="02020603050405020304" pitchFamily="18" charset="0"/>
                <a:ea typeface="DengXian" panose="02010600030101010101" pitchFamily="2" charset="-122"/>
              </a:rPr>
              <a:t>).</a:t>
            </a:r>
            <a:endParaRPr lang="en-HK" sz="1200" dirty="0">
              <a:effectLst/>
              <a:latin typeface="Times New Roman" panose="02020603050405020304" pitchFamily="18" charset="0"/>
              <a:ea typeface="DengXian" panose="02010600030101010101" pitchFamily="2" charset="-122"/>
            </a:endParaRPr>
          </a:p>
          <a:p>
            <a:pPr indent="151130" algn="just">
              <a:lnSpc>
                <a:spcPct val="100000"/>
              </a:lnSpc>
              <a:tabLst>
                <a:tab pos="-701040" algn="l"/>
                <a:tab pos="-457200" algn="l"/>
              </a:tabLst>
            </a:pPr>
            <a:r>
              <a:rPr lang="en-GB" sz="1200" dirty="0">
                <a:effectLst/>
                <a:latin typeface="Times New Roman" panose="02020603050405020304" pitchFamily="18" charset="0"/>
                <a:ea typeface="DengXian" panose="02010600030101010101" pitchFamily="2" charset="-122"/>
              </a:rPr>
              <a:t> </a:t>
            </a:r>
            <a:endParaRPr lang="en-HK" sz="1200" dirty="0">
              <a:effectLst/>
              <a:latin typeface="Times New Roman" panose="02020603050405020304" pitchFamily="18" charset="0"/>
              <a:ea typeface="DengXian" panose="02010600030101010101" pitchFamily="2" charset="-122"/>
            </a:endParaRPr>
          </a:p>
          <a:p>
            <a:pPr indent="151130" algn="just">
              <a:lnSpc>
                <a:spcPct val="100000"/>
              </a:lnSpc>
              <a:tabLst>
                <a:tab pos="-701040" algn="l"/>
                <a:tab pos="-457200" algn="l"/>
              </a:tabLst>
            </a:pPr>
            <a:r>
              <a:rPr lang="en-GB" sz="1200" dirty="0">
                <a:effectLst/>
                <a:latin typeface="Times New Roman" panose="02020603050405020304" pitchFamily="18" charset="0"/>
                <a:ea typeface="DengXian" panose="02010600030101010101" pitchFamily="2" charset="-122"/>
              </a:rPr>
              <a:t>The Sox-dependent enzyme complex, namely the Sox α-proteobacterial multiple enzyme complex, is governed by a conserved Sox operon. The cluster of </a:t>
            </a:r>
            <a:r>
              <a:rPr lang="en-GB" sz="1200" dirty="0" err="1">
                <a:effectLst/>
                <a:latin typeface="Times New Roman" panose="02020603050405020304" pitchFamily="18" charset="0"/>
                <a:ea typeface="DengXian" panose="02010600030101010101" pitchFamily="2" charset="-122"/>
              </a:rPr>
              <a:t>soxXYZABCD</a:t>
            </a:r>
            <a:r>
              <a:rPr lang="en-GB" sz="1200" dirty="0">
                <a:effectLst/>
                <a:latin typeface="Times New Roman" panose="02020603050405020304" pitchFamily="18" charset="0"/>
                <a:ea typeface="DengXian" panose="02010600030101010101" pitchFamily="2" charset="-122"/>
              </a:rPr>
              <a:t> genes encodes the structural components of the sulphur-oxidizing microbial system. These seven genes make the four proteins (</a:t>
            </a:r>
            <a:r>
              <a:rPr lang="en-GB" sz="1200" dirty="0" err="1">
                <a:effectLst/>
                <a:latin typeface="Times New Roman" panose="02020603050405020304" pitchFamily="18" charset="0"/>
                <a:ea typeface="DengXian" panose="02010600030101010101" pitchFamily="2" charset="-122"/>
              </a:rPr>
              <a:t>SoxXA</a:t>
            </a:r>
            <a:r>
              <a:rPr lang="en-GB" sz="1200" dirty="0">
                <a:effectLst/>
                <a:latin typeface="Times New Roman" panose="02020603050405020304" pitchFamily="18" charset="0"/>
                <a:ea typeface="DengXian" panose="02010600030101010101" pitchFamily="2" charset="-122"/>
              </a:rPr>
              <a:t>, </a:t>
            </a:r>
            <a:r>
              <a:rPr lang="en-GB" sz="1200" dirty="0" err="1">
                <a:effectLst/>
                <a:latin typeface="Times New Roman" panose="02020603050405020304" pitchFamily="18" charset="0"/>
                <a:ea typeface="DengXian" panose="02010600030101010101" pitchFamily="2" charset="-122"/>
              </a:rPr>
              <a:t>SoxYZ</a:t>
            </a:r>
            <a:r>
              <a:rPr lang="en-GB" sz="1200" dirty="0">
                <a:effectLst/>
                <a:latin typeface="Times New Roman" panose="02020603050405020304" pitchFamily="18" charset="0"/>
                <a:ea typeface="DengXian" panose="02010600030101010101" pitchFamily="2" charset="-122"/>
              </a:rPr>
              <a:t>, </a:t>
            </a:r>
            <a:r>
              <a:rPr lang="en-GB" sz="1200" dirty="0" err="1">
                <a:effectLst/>
                <a:latin typeface="Times New Roman" panose="02020603050405020304" pitchFamily="18" charset="0"/>
                <a:ea typeface="DengXian" panose="02010600030101010101" pitchFamily="2" charset="-122"/>
              </a:rPr>
              <a:t>SoxB</a:t>
            </a:r>
            <a:r>
              <a:rPr lang="en-GB" sz="1200" dirty="0">
                <a:effectLst/>
                <a:latin typeface="Times New Roman" panose="02020603050405020304" pitchFamily="18" charset="0"/>
                <a:ea typeface="DengXian" panose="02010600030101010101" pitchFamily="2" charset="-122"/>
              </a:rPr>
              <a:t>, and </a:t>
            </a:r>
            <a:r>
              <a:rPr lang="en-GB" sz="1200" dirty="0" err="1">
                <a:effectLst/>
                <a:latin typeface="Times New Roman" panose="02020603050405020304" pitchFamily="18" charset="0"/>
                <a:ea typeface="DengXian" panose="02010600030101010101" pitchFamily="2" charset="-122"/>
              </a:rPr>
              <a:t>SoxCD</a:t>
            </a:r>
            <a:r>
              <a:rPr lang="en-GB" sz="1200" dirty="0">
                <a:effectLst/>
                <a:latin typeface="Times New Roman" panose="02020603050405020304" pitchFamily="18" charset="0"/>
                <a:ea typeface="DengXian" panose="02010600030101010101" pitchFamily="2" charset="-122"/>
              </a:rPr>
              <a:t>) required for sulphur-dependent cytochrome c reduction. This multiple enzyme complex can oxidize various reductive sulphur substrates (e.g.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and S</a:t>
            </a:r>
            <a:r>
              <a:rPr lang="en-GB" sz="1200" baseline="30000" dirty="0">
                <a:effectLst/>
                <a:latin typeface="Times New Roman" panose="02020603050405020304" pitchFamily="18" charset="0"/>
                <a:ea typeface="DengXian" panose="02010600030101010101" pitchFamily="2" charset="-122"/>
              </a:rPr>
              <a:t>0</a:t>
            </a:r>
            <a:r>
              <a:rPr lang="en-GB" sz="1200" dirty="0">
                <a:effectLst/>
                <a:latin typeface="Times New Roman" panose="02020603050405020304" pitchFamily="18" charset="0"/>
                <a:ea typeface="DengXian" panose="02010600030101010101" pitchFamily="2" charset="-122"/>
              </a:rPr>
              <a:t>) into SO</a:t>
            </a:r>
            <a:r>
              <a:rPr lang="en-GB" sz="1200" baseline="-25000" dirty="0">
                <a:effectLst/>
                <a:latin typeface="Times New Roman" panose="02020603050405020304" pitchFamily="18" charset="0"/>
                <a:ea typeface="DengXian" panose="02010600030101010101" pitchFamily="2" charset="-122"/>
              </a:rPr>
              <a:t>4</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For detailed information of the biochemical sulphur oxidation pathways and enzymes, please refer to the book authored by Hell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(2008).</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1D7153D2-8C96-EA3C-AD55-5B180D2A49AC}"/>
              </a:ext>
            </a:extLst>
          </p:cNvPr>
          <p:cNvSpPr>
            <a:spLocks noGrp="1"/>
          </p:cNvSpPr>
          <p:nvPr>
            <p:ph type="sldNum" sz="quarter" idx="5"/>
          </p:nvPr>
        </p:nvSpPr>
        <p:spPr/>
        <p:txBody>
          <a:bodyPr/>
          <a:lstStyle/>
          <a:p>
            <a:fld id="{E7E1CF1B-2638-FD41-AD31-BA57FCE6B272}" type="slidenum">
              <a:rPr lang="en-US" smtClean="0"/>
              <a:t>21</a:t>
            </a:fld>
            <a:endParaRPr lang="en-US"/>
          </a:p>
        </p:txBody>
      </p:sp>
    </p:spTree>
    <p:extLst>
      <p:ext uri="{BB962C8B-B14F-4D97-AF65-F5344CB8AC3E}">
        <p14:creationId xmlns:p14="http://schemas.microsoft.com/office/powerpoint/2010/main" val="1912275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22</a:t>
            </a:fld>
            <a:endParaRPr lang="en-US"/>
          </a:p>
        </p:txBody>
      </p:sp>
    </p:spTree>
    <p:extLst>
      <p:ext uri="{BB962C8B-B14F-4D97-AF65-F5344CB8AC3E}">
        <p14:creationId xmlns:p14="http://schemas.microsoft.com/office/powerpoint/2010/main" val="3667478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E97AC-2A84-8AD9-0CA6-52ED47929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678BD4-EFE1-D9FC-4ADC-C0C0CB15F7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F2ADC-5918-D209-3B1A-629FD49EB005}"/>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8F2F1118-1298-9DD9-32DD-20DD9026D39D}"/>
              </a:ext>
            </a:extLst>
          </p:cNvPr>
          <p:cNvSpPr>
            <a:spLocks noGrp="1"/>
          </p:cNvSpPr>
          <p:nvPr>
            <p:ph type="sldNum" sz="quarter" idx="5"/>
          </p:nvPr>
        </p:nvSpPr>
        <p:spPr/>
        <p:txBody>
          <a:bodyPr/>
          <a:lstStyle/>
          <a:p>
            <a:fld id="{E7E1CF1B-2638-FD41-AD31-BA57FCE6B272}" type="slidenum">
              <a:rPr lang="en-US" smtClean="0"/>
              <a:t>23</a:t>
            </a:fld>
            <a:endParaRPr lang="en-US"/>
          </a:p>
        </p:txBody>
      </p:sp>
    </p:spTree>
    <p:extLst>
      <p:ext uri="{BB962C8B-B14F-4D97-AF65-F5344CB8AC3E}">
        <p14:creationId xmlns:p14="http://schemas.microsoft.com/office/powerpoint/2010/main" val="39474465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E97AC-2A84-8AD9-0CA6-52ED47929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678BD4-EFE1-D9FC-4ADC-C0C0CB15F7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F2ADC-5918-D209-3B1A-629FD49EB005}"/>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8F2F1118-1298-9DD9-32DD-20DD9026D39D}"/>
              </a:ext>
            </a:extLst>
          </p:cNvPr>
          <p:cNvSpPr>
            <a:spLocks noGrp="1"/>
          </p:cNvSpPr>
          <p:nvPr>
            <p:ph type="sldNum" sz="quarter" idx="5"/>
          </p:nvPr>
        </p:nvSpPr>
        <p:spPr/>
        <p:txBody>
          <a:bodyPr/>
          <a:lstStyle/>
          <a:p>
            <a:fld id="{E7E1CF1B-2638-FD41-AD31-BA57FCE6B272}" type="slidenum">
              <a:rPr lang="en-US" smtClean="0"/>
              <a:t>24</a:t>
            </a:fld>
            <a:endParaRPr lang="en-US"/>
          </a:p>
        </p:txBody>
      </p:sp>
    </p:spTree>
    <p:extLst>
      <p:ext uri="{BB962C8B-B14F-4D97-AF65-F5344CB8AC3E}">
        <p14:creationId xmlns:p14="http://schemas.microsoft.com/office/powerpoint/2010/main" val="29980837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E97AC-2A84-8AD9-0CA6-52ED47929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678BD4-EFE1-D9FC-4ADC-C0C0CB15F7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F2ADC-5918-D209-3B1A-629FD49EB005}"/>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8F2F1118-1298-9DD9-32DD-20DD9026D39D}"/>
              </a:ext>
            </a:extLst>
          </p:cNvPr>
          <p:cNvSpPr>
            <a:spLocks noGrp="1"/>
          </p:cNvSpPr>
          <p:nvPr>
            <p:ph type="sldNum" sz="quarter" idx="5"/>
          </p:nvPr>
        </p:nvSpPr>
        <p:spPr/>
        <p:txBody>
          <a:bodyPr/>
          <a:lstStyle/>
          <a:p>
            <a:fld id="{E7E1CF1B-2638-FD41-AD31-BA57FCE6B272}" type="slidenum">
              <a:rPr lang="en-US" smtClean="0"/>
              <a:t>25</a:t>
            </a:fld>
            <a:endParaRPr lang="en-US"/>
          </a:p>
        </p:txBody>
      </p:sp>
    </p:spTree>
    <p:extLst>
      <p:ext uri="{BB962C8B-B14F-4D97-AF65-F5344CB8AC3E}">
        <p14:creationId xmlns:p14="http://schemas.microsoft.com/office/powerpoint/2010/main" val="12443683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E97AC-2A84-8AD9-0CA6-52ED47929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678BD4-EFE1-D9FC-4ADC-C0C0CB15F7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F2ADC-5918-D209-3B1A-629FD49EB005}"/>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8F2F1118-1298-9DD9-32DD-20DD9026D39D}"/>
              </a:ext>
            </a:extLst>
          </p:cNvPr>
          <p:cNvSpPr>
            <a:spLocks noGrp="1"/>
          </p:cNvSpPr>
          <p:nvPr>
            <p:ph type="sldNum" sz="quarter" idx="5"/>
          </p:nvPr>
        </p:nvSpPr>
        <p:spPr/>
        <p:txBody>
          <a:bodyPr/>
          <a:lstStyle/>
          <a:p>
            <a:fld id="{E7E1CF1B-2638-FD41-AD31-BA57FCE6B272}" type="slidenum">
              <a:rPr lang="en-US" smtClean="0"/>
              <a:t>26</a:t>
            </a:fld>
            <a:endParaRPr lang="en-US"/>
          </a:p>
        </p:txBody>
      </p:sp>
    </p:spTree>
    <p:extLst>
      <p:ext uri="{BB962C8B-B14F-4D97-AF65-F5344CB8AC3E}">
        <p14:creationId xmlns:p14="http://schemas.microsoft.com/office/powerpoint/2010/main" val="13157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27</a:t>
            </a:fld>
            <a:endParaRPr lang="en-US"/>
          </a:p>
        </p:txBody>
      </p:sp>
    </p:spTree>
    <p:extLst>
      <p:ext uri="{BB962C8B-B14F-4D97-AF65-F5344CB8AC3E}">
        <p14:creationId xmlns:p14="http://schemas.microsoft.com/office/powerpoint/2010/main" val="38739300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28</a:t>
            </a:fld>
            <a:endParaRPr lang="en-US"/>
          </a:p>
        </p:txBody>
      </p:sp>
    </p:spTree>
    <p:extLst>
      <p:ext uri="{BB962C8B-B14F-4D97-AF65-F5344CB8AC3E}">
        <p14:creationId xmlns:p14="http://schemas.microsoft.com/office/powerpoint/2010/main" val="4954483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Biological autotrophic denitrification is a combination of four microbial nitrogen-reductive reactions: dissimilatory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reduction, NO reduction, and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All the steps within this metabolic pathway are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complex multisite metalloenzymes, which requires 10 mol electrons and 12 mol H</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for complete reduction of 1 mol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a:t>
            </a:r>
            <a:r>
              <a:rPr lang="en-GB" sz="1200" baseline="-25000" dirty="0">
                <a:effectLst/>
                <a:latin typeface="Times New Roman" panose="02020603050405020304" pitchFamily="18" charset="0"/>
                <a:ea typeface="DengXian" panose="02010600030101010101" pitchFamily="2" charset="-122"/>
              </a:rPr>
              <a:t>2. </a:t>
            </a:r>
            <a:r>
              <a:rPr lang="en-GB" sz="1200" dirty="0">
                <a:effectLst/>
                <a:latin typeface="Times New Roman" panose="02020603050405020304" pitchFamily="18" charset="0"/>
                <a:ea typeface="DengXian" panose="02010600030101010101" pitchFamily="2" charset="-122"/>
              </a:rPr>
              <a:t>In the first step, the two electron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molybdenum-containing nitrate reductase (Nar). The enzyme is either located in the cytoplasm (Nar GH) or in the periplasm (Nap AB).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is further reduced to NO in the second step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nitrite reductase (Nir) located in the periplasm (see Figure 7.7). In the third step, two molecules of nitric oxide are conjugated to form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and water with the addition of two electrons. This reaction is </a:t>
            </a:r>
            <a:r>
              <a:rPr lang="en-GB" sz="1200" dirty="0" err="1">
                <a:effectLst/>
                <a:latin typeface="Times New Roman" panose="02020603050405020304" pitchFamily="18" charset="0"/>
                <a:ea typeface="DengXian" panose="02010600030101010101" pitchFamily="2" charset="-122"/>
              </a:rPr>
              <a:t>catalyzed</a:t>
            </a:r>
            <a:r>
              <a:rPr lang="en-GB" sz="1200" dirty="0">
                <a:effectLst/>
                <a:latin typeface="Times New Roman" panose="02020603050405020304" pitchFamily="18" charset="0"/>
                <a:ea typeface="DengXian" panose="02010600030101010101" pitchFamily="2" charset="-122"/>
              </a:rPr>
              <a:t> by a membrane-bound nitric oxide reductase (Nor) that comprises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c, </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b and non-</a:t>
            </a:r>
            <a:r>
              <a:rPr lang="en-GB" sz="1200" dirty="0" err="1">
                <a:effectLst/>
                <a:latin typeface="Times New Roman" panose="02020603050405020304" pitchFamily="18" charset="0"/>
                <a:ea typeface="DengXian" panose="02010600030101010101" pitchFamily="2" charset="-122"/>
              </a:rPr>
              <a:t>heme</a:t>
            </a:r>
            <a:r>
              <a:rPr lang="en-GB" sz="1200" dirty="0">
                <a:effectLst/>
                <a:latin typeface="Times New Roman" panose="02020603050405020304" pitchFamily="18" charset="0"/>
                <a:ea typeface="DengXian" panose="02010600030101010101" pitchFamily="2" charset="-122"/>
              </a:rPr>
              <a:t> iron cofactors. Finally, a copper-containing metalloenzyme, i.e. nitrous oxide reductase (Nos), is responsible for the last step of denitrification,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reduction into dinitrogen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(see Figure 7.7). For more detailed information on the structure and function of nitrogen oxide-reducing enzymes, readers can refer to the books by Van Spanning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(2007) and Moura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r>
              <a:rPr lang="en-HK" sz="1050" dirty="0">
                <a:effectLst/>
              </a:rPr>
              <a:t> </a:t>
            </a:r>
            <a:endParaRPr lang="en-HK" sz="14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29</a:t>
            </a:fld>
            <a:endParaRPr lang="en-US"/>
          </a:p>
        </p:txBody>
      </p:sp>
    </p:spTree>
    <p:extLst>
      <p:ext uri="{BB962C8B-B14F-4D97-AF65-F5344CB8AC3E}">
        <p14:creationId xmlns:p14="http://schemas.microsoft.com/office/powerpoint/2010/main" val="868632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In the case of China, the COD/TN ratio of municipal wastewater ranges between 5.4-10.9, which is lower than the 8-12 required for satisfactory removal of nutrients (nitrogen and phosphorus) (Sun et al., 2016).</a:t>
            </a:r>
          </a:p>
          <a:p>
            <a:pPr marL="0" indent="0">
              <a:buNone/>
            </a:pPr>
            <a:endParaRPr lang="en-GB" sz="1200" dirty="0"/>
          </a:p>
          <a:p>
            <a:pPr marL="0" indent="0">
              <a:buNone/>
            </a:pPr>
            <a:r>
              <a:rPr lang="en-GB" sz="1200" dirty="0"/>
              <a:t>In treatment of domestic wastewater ## Depletion of groundwater resources, concerns with nutrient enrichment in natural water bodies, decreases in carbon footprint, and stringent discharge limits for nutrients are all encouraging the development of new bioprocesses for nitrogen removal from water and wastewater streams (</a:t>
            </a:r>
            <a:r>
              <a:rPr lang="en-GB" sz="1200" dirty="0" err="1"/>
              <a:t>Kostrytsia</a:t>
            </a:r>
            <a:r>
              <a:rPr lang="en-GB" sz="1200" dirty="0"/>
              <a:t> et al., 2018b). </a:t>
            </a:r>
          </a:p>
          <a:p>
            <a:pPr marL="0" indent="0">
              <a:buNone/>
            </a:pPr>
            <a:r>
              <a:rPr lang="en-GB" sz="1200" dirty="0"/>
              <a:t>Since heterotrophic denitrification typically requires the supply of organic matters as the electron donor, this usually results in higher sludge production, thus higher operational costs, and increases the residual organics in the treated effluents. </a:t>
            </a:r>
          </a:p>
          <a:p>
            <a:pPr marL="0" indent="0">
              <a:buNone/>
            </a:pPr>
            <a:r>
              <a:rPr lang="en-GB" sz="1200" dirty="0"/>
              <a:t>Therefore, the inorganic-based autotrophic denitrification bioprocess has attracted increasing attention in the last decade, especially sulphur-driven autotrophic denitrification (</a:t>
            </a:r>
            <a:r>
              <a:rPr lang="en-GB" sz="1200" dirty="0" err="1"/>
              <a:t>SdAD</a:t>
            </a:r>
            <a:r>
              <a:rPr lang="en-GB" sz="1200" dirty="0"/>
              <a:t>). </a:t>
            </a:r>
          </a:p>
          <a:p>
            <a:pPr marL="0" indent="0">
              <a:buNone/>
            </a:pPr>
            <a:r>
              <a:rPr lang="en-GB" sz="1200" dirty="0"/>
              <a:t>This is carried out by chemolithoautotrophic denitrifying microorganisms, i.e. sulphur-oxidizing bacteria (SOB) such as Thiobacillus </a:t>
            </a:r>
            <a:r>
              <a:rPr lang="en-GB" sz="1200" dirty="0" err="1"/>
              <a:t>denitrificans</a:t>
            </a:r>
            <a:r>
              <a:rPr lang="en-GB" sz="1200" dirty="0"/>
              <a:t>. These are capable of utilizing various inorganic sulphur matters in reduced forms (e.g. S0, </a:t>
            </a:r>
            <a:r>
              <a:rPr lang="en-GB" sz="1200" dirty="0" err="1"/>
              <a:t>TDSd</a:t>
            </a:r>
            <a:r>
              <a:rPr lang="en-GB" sz="1200" dirty="0"/>
              <a:t>, S2O32-, and SO32-) as the electron donors for denitrification of NO3- and NO2- as well as CO2 sequestration (Cardoso et al., 2006).</a:t>
            </a:r>
            <a:endParaRPr lang="en-HK" sz="1200" dirty="0"/>
          </a:p>
          <a:p>
            <a:pPr marL="0" indent="0">
              <a:buNone/>
            </a:pP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a:t>
            </a:fld>
            <a:endParaRPr lang="en-US"/>
          </a:p>
        </p:txBody>
      </p:sp>
    </p:spTree>
    <p:extLst>
      <p:ext uri="{BB962C8B-B14F-4D97-AF65-F5344CB8AC3E}">
        <p14:creationId xmlns:p14="http://schemas.microsoft.com/office/powerpoint/2010/main" val="34964078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30</a:t>
            </a:fld>
            <a:endParaRPr lang="en-US"/>
          </a:p>
        </p:txBody>
      </p:sp>
    </p:spTree>
    <p:extLst>
      <p:ext uri="{BB962C8B-B14F-4D97-AF65-F5344CB8AC3E}">
        <p14:creationId xmlns:p14="http://schemas.microsoft.com/office/powerpoint/2010/main" val="4811477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is a commonly used electron donor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since it is cost-effective, easily available and less toxic compared with other sulphur substrates. Sulphur-limestone typically offers a dual source of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 </a:t>
            </a:r>
            <a:r>
              <a:rPr lang="en-GB" sz="1200" dirty="0">
                <a:effectLst/>
                <a:latin typeface="Times New Roman" panose="02020603050405020304" pitchFamily="18" charset="0"/>
                <a:ea typeface="DengXian" panose="02010600030101010101" pitchFamily="2" charset="-122"/>
              </a:rPr>
              <a:t>and alkalinity for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application and enables SOB-enriched biofilm to develop on the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particles packed in a bioreactor. However, the main drawback of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is its low aqueous solubility and its low mass transfer rate in the reactor, thus impeding the electron transportation and autotrophic denitrification. Hence a biofilm reactor with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 </a:t>
            </a:r>
            <a:r>
              <a:rPr lang="en-GB" sz="1200" dirty="0">
                <a:effectLst/>
                <a:latin typeface="Times New Roman" panose="02020603050405020304" pitchFamily="18" charset="0"/>
                <a:ea typeface="CharisSIL"/>
              </a:rPr>
              <a:t>as carrier is often recommended for improving the mass transfer efficiency of the reactor. </a:t>
            </a:r>
            <a:r>
              <a:rPr lang="en-GB" sz="1200" dirty="0">
                <a:effectLst/>
                <a:latin typeface="Times New Roman" panose="02020603050405020304" pitchFamily="18" charset="0"/>
                <a:ea typeface="DengXian" panose="02010600030101010101" pitchFamily="2" charset="-122"/>
              </a:rPr>
              <a:t>Compared with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bio</a:t>
            </a:r>
            <a:r>
              <a:rPr lang="en-GB" sz="1200" dirty="0">
                <a:effectLst/>
                <a:latin typeface="Times New Roman" panose="02020603050405020304" pitchFamily="18" charset="0"/>
                <a:ea typeface="DengXian" panose="02010600030101010101" pitchFamily="2" charset="-122"/>
              </a:rPr>
              <a:t> is more reactive and bioavailable for autotrophic microorganisms, owing to the orthorhombic structure of sulphur crystal covered by a hydrophilic layer of naturally-charged polymers (</a:t>
            </a:r>
            <a:r>
              <a:rPr lang="en-GB" sz="1200" dirty="0" err="1">
                <a:effectLst/>
                <a:latin typeface="Times New Roman" panose="02020603050405020304" pitchFamily="18" charset="0"/>
                <a:ea typeface="DengXian" panose="02010600030101010101" pitchFamily="2" charset="-122"/>
              </a:rPr>
              <a:t>Kostrytsia</a:t>
            </a:r>
            <a:r>
              <a:rPr lang="en-GB" sz="1200" dirty="0">
                <a:effectLst/>
                <a:latin typeface="Times New Roman" panose="02020603050405020304" pitchFamily="18" charset="0"/>
                <a:ea typeface="DengXian" panose="02010600030101010101" pitchFamily="2" charset="-122"/>
              </a:rPr>
              <a:t>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2018a). </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31</a:t>
            </a:fld>
            <a:endParaRPr lang="en-US"/>
          </a:p>
        </p:txBody>
      </p:sp>
    </p:spTree>
    <p:extLst>
      <p:ext uri="{BB962C8B-B14F-4D97-AF65-F5344CB8AC3E}">
        <p14:creationId xmlns:p14="http://schemas.microsoft.com/office/powerpoint/2010/main" val="25180528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has been employed as the electron donor in connecting FGD with the SANI</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process for wastewater treatment (Jiang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2013), because its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rate is greater than that with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a:t>
            </a:r>
            <a:r>
              <a:rPr lang="en-GB" sz="1200" dirty="0">
                <a:effectLst/>
                <a:latin typeface="Times New Roman" panose="02020603050405020304" pitchFamily="18" charset="0"/>
                <a:ea typeface="DengXian" panose="02010600030101010101" pitchFamily="2" charset="-122"/>
              </a:rPr>
              <a:t>, as shown in Table 7.8. It should be noted that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is toxic to SOB when its concentration exceeds 200 </a:t>
            </a:r>
            <a:r>
              <a:rPr lang="en-GB" sz="1200" dirty="0" err="1">
                <a:effectLst/>
                <a:latin typeface="Times New Roman" panose="02020603050405020304" pitchFamily="18" charset="0"/>
                <a:ea typeface="DengXian" panose="02010600030101010101" pitchFamily="2" charset="-122"/>
              </a:rPr>
              <a:t>mgS</a:t>
            </a:r>
            <a:r>
              <a:rPr lang="en-GB" sz="1200" dirty="0">
                <a:effectLst/>
                <a:latin typeface="Times New Roman" panose="02020603050405020304" pitchFamily="18" charset="0"/>
                <a:ea typeface="DengXian" panose="02010600030101010101" pitchFamily="2" charset="-122"/>
              </a:rPr>
              <a:t>/l, affecting Nar activity (Fajardo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 Lu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2018). Therefore, in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-based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reactors a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volumetric loading rate is recommended to be lower than that with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 </a:t>
            </a:r>
            <a:r>
              <a:rPr lang="en-GB" sz="1200" dirty="0">
                <a:effectLst/>
                <a:latin typeface="Times New Roman" panose="02020603050405020304" pitchFamily="18" charset="0"/>
                <a:ea typeface="DengXian" panose="02010600030101010101" pitchFamily="2" charset="-122"/>
              </a:rPr>
              <a:t>or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bio</a:t>
            </a:r>
            <a:r>
              <a:rPr lang="en-GB" sz="1200" dirty="0">
                <a:effectLst/>
                <a:latin typeface="Times New Roman" panose="02020603050405020304" pitchFamily="18" charset="0"/>
                <a:ea typeface="DengXian" panose="02010600030101010101" pitchFamily="2" charset="-122"/>
              </a:rPr>
              <a:t>. </a:t>
            </a:r>
            <a:endParaRPr lang="en-HK" sz="14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32</a:t>
            </a:fld>
            <a:endParaRPr lang="en-US"/>
          </a:p>
        </p:txBody>
      </p:sp>
    </p:spTree>
    <p:extLst>
      <p:ext uri="{BB962C8B-B14F-4D97-AF65-F5344CB8AC3E}">
        <p14:creationId xmlns:p14="http://schemas.microsoft.com/office/powerpoint/2010/main" val="33077783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present in some industrial effluents (e.g. the mining industry) acts as the most effective sulphur substrate for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(Cardoso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2006; Di Capua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2019) and the least inhibitory to SOB whose tolerance can be up to 2,200 </a:t>
            </a:r>
            <a:r>
              <a:rPr lang="en-GB" sz="1200" dirty="0" err="1">
                <a:effectLst/>
                <a:latin typeface="Times New Roman" panose="02020603050405020304" pitchFamily="18" charset="0"/>
                <a:ea typeface="DengXian" panose="02010600030101010101" pitchFamily="2" charset="-122"/>
              </a:rPr>
              <a:t>mgS</a:t>
            </a:r>
            <a:r>
              <a:rPr lang="en-GB" sz="1200" dirty="0">
                <a:effectLst/>
                <a:latin typeface="Times New Roman" panose="02020603050405020304" pitchFamily="18" charset="0"/>
                <a:ea typeface="DengXian" panose="02010600030101010101" pitchFamily="2" charset="-122"/>
              </a:rPr>
              <a:t>/l (Di Capua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 Cui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2019), 10 times greater than that of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However, the instability of S</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(i.e. it is readily decomposed) may limit its application as an electron donor source. For large-scale engineering applications, selection of the most suitable substrate should be based on kinetics, cost, availability to microorganisms, applicability and potential toxicity. Apart from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can also be used as an electron acceptor. During the reduction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is an inhibitory intermediate and its accumulation depends on the S/N mass ratio and the concentration of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(An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2010). The accumulation of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greatly inhibits the denitrification process even at a low concentration of 200 mgNO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-N/l (Claus and </a:t>
            </a:r>
            <a:r>
              <a:rPr lang="en-GB" sz="1200" dirty="0" err="1">
                <a:effectLst/>
                <a:latin typeface="Times New Roman" panose="02020603050405020304" pitchFamily="18" charset="0"/>
                <a:ea typeface="DengXian" panose="02010600030101010101" pitchFamily="2" charset="-122"/>
              </a:rPr>
              <a:t>Kutzner</a:t>
            </a:r>
            <a:r>
              <a:rPr lang="en-GB" sz="1200" dirty="0">
                <a:effectLst/>
                <a:latin typeface="Times New Roman" panose="02020603050405020304" pitchFamily="18" charset="0"/>
                <a:ea typeface="DengXian" panose="02010600030101010101" pitchFamily="2" charset="-122"/>
              </a:rPr>
              <a:t>, 1985).</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33</a:t>
            </a:fld>
            <a:endParaRPr lang="en-US"/>
          </a:p>
        </p:txBody>
      </p:sp>
    </p:spTree>
    <p:extLst>
      <p:ext uri="{BB962C8B-B14F-4D97-AF65-F5344CB8AC3E}">
        <p14:creationId xmlns:p14="http://schemas.microsoft.com/office/powerpoint/2010/main" val="4926102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The S/N mass ratio is closely correlated with the accumulation of intermediates (i.e.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and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bio</a:t>
            </a:r>
            <a:r>
              <a:rPr lang="en-GB" sz="1200" dirty="0">
                <a:effectLst/>
                <a:latin typeface="Times New Roman" panose="02020603050405020304" pitchFamily="18" charset="0"/>
                <a:ea typeface="DengXian" panose="02010600030101010101" pitchFamily="2" charset="-122"/>
              </a:rPr>
              <a:t>). When the S/N mass ratio is close to 2.1 </a:t>
            </a:r>
            <a:r>
              <a:rPr lang="en-GB" sz="1200" dirty="0" err="1">
                <a:effectLst/>
                <a:latin typeface="Times New Roman" panose="02020603050405020304" pitchFamily="18" charset="0"/>
                <a:ea typeface="DengXian" panose="02010600030101010101" pitchFamily="2" charset="-122"/>
              </a:rPr>
              <a:t>gS</a:t>
            </a:r>
            <a:r>
              <a:rPr lang="en-GB" sz="1200" dirty="0">
                <a:effectLst/>
                <a:latin typeface="Times New Roman" panose="02020603050405020304" pitchFamily="18" charset="0"/>
                <a:ea typeface="DengXian" panose="02010600030101010101" pitchFamily="2" charset="-122"/>
              </a:rPr>
              <a:t>/</a:t>
            </a:r>
            <a:r>
              <a:rPr lang="en-GB" sz="1200" dirty="0" err="1">
                <a:effectLst/>
                <a:latin typeface="Times New Roman" panose="02020603050405020304" pitchFamily="18" charset="0"/>
                <a:ea typeface="DengXian" panose="02010600030101010101" pitchFamily="2" charset="-122"/>
              </a:rPr>
              <a:t>gN</a:t>
            </a:r>
            <a:r>
              <a:rPr lang="en-GB" sz="1200" dirty="0">
                <a:effectLst/>
                <a:latin typeface="Times New Roman" panose="02020603050405020304" pitchFamily="18" charset="0"/>
                <a:ea typeface="DengXian" panose="02010600030101010101" pitchFamily="2" charset="-122"/>
              </a:rPr>
              <a:t>, it starts significantly reducing the emission of N</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O, a potent greenhouse gas,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with sulphide as the electron donor (Yang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2016b). At a low S/N mass ratio, the lack of an electron source can lead to the accumulation of NO</a:t>
            </a:r>
            <a:r>
              <a:rPr lang="en-GB" sz="1200" baseline="-25000" dirty="0">
                <a:effectLst/>
                <a:latin typeface="Times New Roman" panose="02020603050405020304" pitchFamily="18" charset="0"/>
                <a:ea typeface="DengXian" panose="02010600030101010101" pitchFamily="2" charset="-122"/>
              </a:rPr>
              <a:t>2</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which inhibits denitrification (Cui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2019). A higher S/N mass ratio favours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bio</a:t>
            </a:r>
            <a:r>
              <a:rPr lang="en-GB" sz="1200" dirty="0">
                <a:effectLst/>
                <a:latin typeface="Times New Roman" panose="02020603050405020304" pitchFamily="18" charset="0"/>
                <a:ea typeface="DengXian" panose="02010600030101010101" pitchFamily="2" charset="-122"/>
              </a:rPr>
              <a:t> as the main final product, while SO</a:t>
            </a:r>
            <a:r>
              <a:rPr lang="en-GB" sz="1200" baseline="-25000" dirty="0">
                <a:effectLst/>
                <a:latin typeface="Times New Roman" panose="02020603050405020304" pitchFamily="18" charset="0"/>
                <a:ea typeface="DengXian" panose="02010600030101010101" pitchFamily="2" charset="-122"/>
              </a:rPr>
              <a:t>4</a:t>
            </a:r>
            <a:r>
              <a:rPr lang="en-GB" sz="1200" baseline="30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is the preferential product of </a:t>
            </a:r>
            <a:r>
              <a:rPr lang="en-GB" sz="1200" dirty="0" err="1">
                <a:effectLst/>
                <a:latin typeface="Times New Roman" panose="02020603050405020304" pitchFamily="18" charset="0"/>
                <a:ea typeface="DengXian" panose="02010600030101010101" pitchFamily="2" charset="-122"/>
              </a:rPr>
              <a:t>TDSd</a:t>
            </a:r>
            <a:r>
              <a:rPr lang="en-GB" sz="1200" dirty="0">
                <a:effectLst/>
                <a:latin typeface="Times New Roman" panose="02020603050405020304" pitchFamily="18" charset="0"/>
                <a:ea typeface="DengXian" panose="02010600030101010101" pitchFamily="2" charset="-122"/>
              </a:rPr>
              <a:t> oxidation accompanied by complete denitrification when the S/N mass ratio is below the stoichiometric value (1.4 </a:t>
            </a:r>
            <a:r>
              <a:rPr lang="en-GB" sz="1200" dirty="0" err="1">
                <a:effectLst/>
                <a:latin typeface="Times New Roman" panose="02020603050405020304" pitchFamily="18" charset="0"/>
                <a:ea typeface="DengXian" panose="02010600030101010101" pitchFamily="2" charset="-122"/>
              </a:rPr>
              <a:t>gS</a:t>
            </a:r>
            <a:r>
              <a:rPr lang="en-GB" sz="1200" dirty="0">
                <a:effectLst/>
                <a:latin typeface="Times New Roman" panose="02020603050405020304" pitchFamily="18" charset="0"/>
                <a:ea typeface="DengXian" panose="02010600030101010101" pitchFamily="2" charset="-122"/>
              </a:rPr>
              <a:t>/</a:t>
            </a:r>
            <a:r>
              <a:rPr lang="en-GB" sz="1200" dirty="0" err="1">
                <a:effectLst/>
                <a:latin typeface="Times New Roman" panose="02020603050405020304" pitchFamily="18" charset="0"/>
                <a:ea typeface="DengXian" panose="02010600030101010101" pitchFamily="2" charset="-122"/>
              </a:rPr>
              <a:t>gN</a:t>
            </a:r>
            <a:r>
              <a:rPr lang="en-GB" sz="1200" dirty="0">
                <a:effectLst/>
                <a:latin typeface="Times New Roman" panose="02020603050405020304" pitchFamily="18" charset="0"/>
                <a:ea typeface="DengXian" panose="02010600030101010101" pitchFamily="2" charset="-122"/>
              </a:rPr>
              <a:t>). A minimum S/N mass ratio of 1.6 </a:t>
            </a:r>
            <a:r>
              <a:rPr lang="en-GB" sz="1200" dirty="0" err="1">
                <a:effectLst/>
                <a:latin typeface="Times New Roman" panose="02020603050405020304" pitchFamily="18" charset="0"/>
                <a:ea typeface="DengXian" panose="02010600030101010101" pitchFamily="2" charset="-122"/>
              </a:rPr>
              <a:t>gS</a:t>
            </a:r>
            <a:r>
              <a:rPr lang="en-GB" sz="1200" dirty="0">
                <a:effectLst/>
                <a:latin typeface="Times New Roman" panose="02020603050405020304" pitchFamily="18" charset="0"/>
                <a:ea typeface="DengXian" panose="02010600030101010101" pitchFamily="2" charset="-122"/>
              </a:rPr>
              <a:t>/</a:t>
            </a:r>
            <a:r>
              <a:rPr lang="en-GB" sz="1200" dirty="0" err="1">
                <a:effectLst/>
                <a:latin typeface="Times New Roman" panose="02020603050405020304" pitchFamily="18" charset="0"/>
                <a:ea typeface="DengXian" panose="02010600030101010101" pitchFamily="2" charset="-122"/>
              </a:rPr>
              <a:t>gN</a:t>
            </a:r>
            <a:r>
              <a:rPr lang="en-GB" sz="1200" dirty="0">
                <a:effectLst/>
                <a:latin typeface="Times New Roman" panose="02020603050405020304" pitchFamily="18" charset="0"/>
                <a:ea typeface="DengXian" panose="02010600030101010101" pitchFamily="2" charset="-122"/>
              </a:rPr>
              <a:t> is necessary for achieving &gt;90 %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removal, which is higher than the theoretical stoichiometric S/N mass ratio of 1.4 </a:t>
            </a:r>
            <a:r>
              <a:rPr lang="en-GB" sz="1200" dirty="0" err="1">
                <a:effectLst/>
                <a:latin typeface="Times New Roman" panose="02020603050405020304" pitchFamily="18" charset="0"/>
                <a:ea typeface="DengXian" panose="02010600030101010101" pitchFamily="2" charset="-122"/>
              </a:rPr>
              <a:t>gS</a:t>
            </a:r>
            <a:r>
              <a:rPr lang="en-GB" sz="1200" dirty="0">
                <a:effectLst/>
                <a:latin typeface="Times New Roman" panose="02020603050405020304" pitchFamily="18" charset="0"/>
                <a:ea typeface="DengXian" panose="02010600030101010101" pitchFamily="2" charset="-122"/>
              </a:rPr>
              <a:t>/</a:t>
            </a:r>
            <a:r>
              <a:rPr lang="en-GB" sz="1200" dirty="0" err="1">
                <a:effectLst/>
                <a:latin typeface="Times New Roman" panose="02020603050405020304" pitchFamily="18" charset="0"/>
                <a:ea typeface="DengXian" panose="02010600030101010101" pitchFamily="2" charset="-122"/>
              </a:rPr>
              <a:t>gN</a:t>
            </a:r>
            <a:r>
              <a:rPr lang="en-GB" sz="1200" dirty="0">
                <a:effectLst/>
                <a:latin typeface="Times New Roman" panose="02020603050405020304" pitchFamily="18" charset="0"/>
                <a:ea typeface="DengXian" panose="02010600030101010101" pitchFamily="2" charset="-122"/>
              </a:rPr>
              <a:t> (Wang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2009; Lu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2012b).</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34</a:t>
            </a:fld>
            <a:endParaRPr lang="en-US"/>
          </a:p>
        </p:txBody>
      </p:sp>
    </p:spTree>
    <p:extLst>
      <p:ext uri="{BB962C8B-B14F-4D97-AF65-F5344CB8AC3E}">
        <p14:creationId xmlns:p14="http://schemas.microsoft.com/office/powerpoint/2010/main" val="34133500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Biomass types (i.e. activated sludge, biofilms and granules) in different bioreactor configurations, such as UASB (up-flow anaerobic sludge bed) and biofilm reactor, i.e. PBR (packed-bed reactor) and MBBR (moving-bed biofilm reactor), significantly influence the biomass concentration and the denitrification rate. It is important to maintain high biomass to improve the denitrification rate. Biofilm reactor is proven to be robust and to perform well in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PBR is particularly suitable for the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removal at a </a:t>
            </a:r>
            <a:r>
              <a:rPr lang="en-GB" sz="1200" dirty="0" err="1">
                <a:effectLst/>
                <a:latin typeface="Times New Roman" panose="02020603050405020304" pitchFamily="18" charset="0"/>
                <a:ea typeface="DengXian" panose="02010600030101010101" pitchFamily="2" charset="-122"/>
              </a:rPr>
              <a:t>lowconcentration</a:t>
            </a:r>
            <a:r>
              <a:rPr lang="en-GB" sz="1200" dirty="0">
                <a:effectLst/>
                <a:latin typeface="Times New Roman" panose="02020603050405020304" pitchFamily="18" charset="0"/>
                <a:ea typeface="DengXian" panose="02010600030101010101" pitchFamily="2" charset="-122"/>
              </a:rPr>
              <a:t>, since a long retention time (&gt;3 h) is required for complete denitrification. MBBR is suitable for maintaining high biomass content of slow-growing SOB (Cui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2018). Even under severe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limitation, MBBR can still achieve complete 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 removal and it has high resiliency (</a:t>
            </a:r>
            <a:r>
              <a:rPr lang="en-GB" sz="1200" dirty="0" err="1">
                <a:effectLst/>
                <a:latin typeface="Times New Roman" panose="02020603050405020304" pitchFamily="18" charset="0"/>
                <a:ea typeface="DengXian" panose="02010600030101010101" pitchFamily="2" charset="-122"/>
              </a:rPr>
              <a:t>Khanongnuch</a:t>
            </a:r>
            <a:r>
              <a:rPr lang="en-GB" sz="1200" dirty="0">
                <a:effectLst/>
                <a:latin typeface="Times New Roman" panose="02020603050405020304" pitchFamily="18" charset="0"/>
                <a:ea typeface="DengXian" panose="02010600030101010101" pitchFamily="2" charset="-122"/>
              </a:rPr>
              <a:t>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2019). Another method to improve the performance of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is to granulate the SOB, which can facilitate both high biomass concentration and robustness for efficient and stable autotrophic denitrification (Yang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 Details of different bioreactor configurations and their applications in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are summarized in Table 7.8.</a:t>
            </a:r>
            <a:r>
              <a:rPr lang="en-HK" sz="1050" dirty="0">
                <a:effectLst/>
              </a:rPr>
              <a:t> </a:t>
            </a:r>
          </a:p>
          <a:p>
            <a:pPr marL="0" indent="0">
              <a:buNone/>
            </a:pPr>
            <a:endParaRPr lang="en-HK" sz="1050" dirty="0">
              <a:effectLst/>
            </a:endParaRPr>
          </a:p>
          <a:p>
            <a:pPr marL="0" indent="0">
              <a:buNone/>
            </a:pPr>
            <a:r>
              <a:rPr lang="en-GB" sz="1400" dirty="0"/>
              <a:t>The key to </a:t>
            </a:r>
            <a:r>
              <a:rPr lang="en-US" altLang="zh-CN" sz="1400" dirty="0"/>
              <a:t>s</a:t>
            </a:r>
            <a:r>
              <a:rPr lang="en-GB" sz="1400" dirty="0" err="1"/>
              <a:t>uccessful</a:t>
            </a:r>
            <a:r>
              <a:rPr lang="en-GB" sz="1400" dirty="0"/>
              <a:t> application of this process is to attain sufficient slow-growing SOB communities in the reactor. </a:t>
            </a:r>
          </a:p>
          <a:p>
            <a:pPr marL="0" indent="0">
              <a:buNone/>
            </a:pPr>
            <a:r>
              <a:rPr lang="en-GB" sz="1400" dirty="0"/>
              <a:t>Biofilm or a granular sludge reactor are preferred. The </a:t>
            </a:r>
            <a:r>
              <a:rPr lang="en-GB" sz="1400" dirty="0" err="1"/>
              <a:t>SdAD</a:t>
            </a:r>
            <a:r>
              <a:rPr lang="en-GB" sz="1400" dirty="0"/>
              <a:t> process can used to upgrade or retrofit existing WWTPs treating sulphur-laden wastewater or normal wastewater by dosing the appropriate amount of sulphur substrates into an existing or additional anoxic tank for enhancing TN removal. </a:t>
            </a:r>
          </a:p>
          <a:p>
            <a:pPr marL="0" indent="0">
              <a:buNone/>
            </a:pPr>
            <a:r>
              <a:rPr lang="en-GB" sz="1400" dirty="0"/>
              <a:t>It could also be applicable in the treatment of pharmaceuticals in wastewater as SOB possess a high tolerance against various pharmaceutical compounds during biodegradation by SOB (Jia et al., 2017). </a:t>
            </a:r>
          </a:p>
          <a:p>
            <a:pPr marL="0" indent="0">
              <a:buNone/>
            </a:pPr>
            <a:r>
              <a:rPr lang="en-GB" sz="1400" dirty="0"/>
              <a:t>In addition to municipal wastewater, the </a:t>
            </a:r>
            <a:r>
              <a:rPr lang="en-GB" sz="1400" dirty="0" err="1"/>
              <a:t>SdAD</a:t>
            </a:r>
            <a:r>
              <a:rPr lang="en-GB" sz="1400" dirty="0"/>
              <a:t> process probably contributes to TN removal in the restoration of groundwater and surface water, the treatment of landfill leachate and brackish water, and biogas desulphurization wastewater. </a:t>
            </a:r>
            <a:endParaRPr lang="en-HK" sz="1400" dirty="0"/>
          </a:p>
          <a:p>
            <a:pPr marL="0" indent="0">
              <a:buNone/>
            </a:pPr>
            <a:endParaRPr lang="en-HK" sz="14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35</a:t>
            </a:fld>
            <a:endParaRPr lang="en-US"/>
          </a:p>
        </p:txBody>
      </p:sp>
    </p:spTree>
    <p:extLst>
      <p:ext uri="{BB962C8B-B14F-4D97-AF65-F5344CB8AC3E}">
        <p14:creationId xmlns:p14="http://schemas.microsoft.com/office/powerpoint/2010/main" val="2621763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lnSpc>
                <a:spcPct val="100000"/>
              </a:lnSpc>
              <a:buNone/>
              <a:tabLst>
                <a:tab pos="-701040" algn="l"/>
                <a:tab pos="-457200" algn="l"/>
              </a:tabLst>
            </a:pPr>
            <a:r>
              <a:rPr lang="en-GB" sz="1200" dirty="0">
                <a:effectLst/>
                <a:latin typeface="Times New Roman" panose="02020603050405020304" pitchFamily="18" charset="0"/>
                <a:ea typeface="DengXian" panose="02010600030101010101" pitchFamily="2" charset="-122"/>
              </a:rPr>
              <a:t>The ratio of alkalinity-to-removed nitrogen should be kept at approximately 4.00-4.46 mgCaCO</a:t>
            </a:r>
            <a:r>
              <a:rPr lang="en-GB" sz="1200" baseline="-25000" dirty="0">
                <a:effectLst/>
                <a:latin typeface="Times New Roman" panose="02020603050405020304" pitchFamily="18" charset="0"/>
                <a:ea typeface="DengXian" panose="02010600030101010101" pitchFamily="2" charset="-122"/>
              </a:rPr>
              <a:t>3</a:t>
            </a:r>
            <a:r>
              <a:rPr lang="en-GB" sz="1200" dirty="0">
                <a:effectLst/>
                <a:latin typeface="Times New Roman" panose="02020603050405020304" pitchFamily="18" charset="0"/>
                <a:ea typeface="DengXian" panose="02010600030101010101" pitchFamily="2" charset="-122"/>
              </a:rPr>
              <a:t>/</a:t>
            </a:r>
            <a:r>
              <a:rPr lang="en-GB" sz="1200" dirty="0" err="1">
                <a:effectLst/>
                <a:latin typeface="Times New Roman" panose="02020603050405020304" pitchFamily="18" charset="0"/>
                <a:ea typeface="DengXian" panose="02010600030101010101" pitchFamily="2" charset="-122"/>
              </a:rPr>
              <a:t>mgN</a:t>
            </a:r>
            <a:r>
              <a:rPr lang="en-GB" sz="1200" dirty="0">
                <a:effectLst/>
                <a:latin typeface="Times New Roman" panose="02020603050405020304" pitchFamily="18" charset="0"/>
                <a:ea typeface="DengXian" panose="02010600030101010101" pitchFamily="2" charset="-122"/>
              </a:rPr>
              <a:t> (Zhang and Shan, 1999; Oh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2003) to correspond to the SOB optimal pH range of 6 to 8 (Oh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2001). When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 </a:t>
            </a:r>
            <a:r>
              <a:rPr lang="en-GB" sz="1200" dirty="0">
                <a:effectLst/>
                <a:latin typeface="Times New Roman" panose="02020603050405020304" pitchFamily="18" charset="0"/>
                <a:ea typeface="DengXian" panose="02010600030101010101" pitchFamily="2" charset="-122"/>
              </a:rPr>
              <a:t>is used as the electron donor, 4.6 g of alkalinity (as CaCO</a:t>
            </a:r>
            <a:r>
              <a:rPr lang="en-GB" sz="1200" baseline="-25000" dirty="0">
                <a:effectLst/>
                <a:latin typeface="Times New Roman" panose="02020603050405020304" pitchFamily="18" charset="0"/>
                <a:ea typeface="DengXian" panose="02010600030101010101" pitchFamily="2" charset="-122"/>
              </a:rPr>
              <a:t>3</a:t>
            </a:r>
            <a:r>
              <a:rPr lang="en-GB" sz="1200" dirty="0">
                <a:effectLst/>
                <a:latin typeface="Times New Roman" panose="02020603050405020304" pitchFamily="18" charset="0"/>
                <a:ea typeface="DengXian" panose="02010600030101010101" pitchFamily="2" charset="-122"/>
              </a:rPr>
              <a:t>) is consumed per gNO</a:t>
            </a:r>
            <a:r>
              <a:rPr lang="en-GB" sz="1200" baseline="-25000" dirty="0">
                <a:effectLst/>
                <a:latin typeface="Times New Roman" panose="02020603050405020304" pitchFamily="18" charset="0"/>
                <a:ea typeface="DengXian" panose="02010600030101010101" pitchFamily="2" charset="-122"/>
              </a:rPr>
              <a:t>3</a:t>
            </a:r>
            <a:r>
              <a:rPr lang="en-GB" sz="1200" baseline="30000" dirty="0">
                <a:effectLst/>
                <a:latin typeface="Times New Roman" panose="02020603050405020304" pitchFamily="18" charset="0"/>
                <a:ea typeface="DengXian" panose="02010600030101010101" pitchFamily="2" charset="-122"/>
              </a:rPr>
              <a:t>-</a:t>
            </a:r>
            <a:r>
              <a:rPr lang="en-GB" sz="1200" dirty="0">
                <a:effectLst/>
                <a:latin typeface="Times New Roman" panose="02020603050405020304" pitchFamily="18" charset="0"/>
                <a:ea typeface="DengXian" panose="02010600030101010101" pitchFamily="2" charset="-122"/>
              </a:rPr>
              <a:t>-N removed (Kim and Bae, 2000). Some easily available alkaline sources such as limestone, calcite, dolomite, and oyster shell can be considered for addition. In cases of sulphur-limestone systems, the optimal volumetric ratio of the limestone to S</a:t>
            </a:r>
            <a:r>
              <a:rPr lang="en-GB" sz="1200" baseline="30000" dirty="0">
                <a:effectLst/>
                <a:latin typeface="Times New Roman" panose="02020603050405020304" pitchFamily="18" charset="0"/>
                <a:ea typeface="DengXian" panose="02010600030101010101" pitchFamily="2" charset="-122"/>
              </a:rPr>
              <a:t>0</a:t>
            </a:r>
            <a:r>
              <a:rPr lang="en-GB" sz="1200" baseline="-25000" dirty="0">
                <a:effectLst/>
                <a:latin typeface="Times New Roman" panose="02020603050405020304" pitchFamily="18" charset="0"/>
                <a:ea typeface="DengXian" panose="02010600030101010101" pitchFamily="2" charset="-122"/>
              </a:rPr>
              <a:t>chem </a:t>
            </a:r>
            <a:r>
              <a:rPr lang="en-GB" sz="1200" dirty="0">
                <a:effectLst/>
                <a:latin typeface="Times New Roman" panose="02020603050405020304" pitchFamily="18" charset="0"/>
                <a:ea typeface="DengXian" panose="02010600030101010101" pitchFamily="2" charset="-122"/>
              </a:rPr>
              <a:t>is 1:1-1:3 m</a:t>
            </a:r>
            <a:r>
              <a:rPr lang="en-GB" sz="1200" baseline="30000" dirty="0">
                <a:effectLst/>
                <a:latin typeface="Times New Roman" panose="02020603050405020304" pitchFamily="18" charset="0"/>
                <a:ea typeface="DengXian" panose="02010600030101010101" pitchFamily="2" charset="-122"/>
              </a:rPr>
              <a:t>3</a:t>
            </a:r>
            <a:r>
              <a:rPr lang="en-GB" sz="1200" dirty="0">
                <a:effectLst/>
                <a:latin typeface="Times New Roman" panose="02020603050405020304" pitchFamily="18" charset="0"/>
                <a:ea typeface="DengXian" panose="02010600030101010101" pitchFamily="2" charset="-122"/>
              </a:rPr>
              <a:t>/m</a:t>
            </a:r>
            <a:r>
              <a:rPr lang="en-GB" sz="1200" baseline="30000" dirty="0">
                <a:effectLst/>
                <a:latin typeface="Times New Roman" panose="02020603050405020304" pitchFamily="18" charset="0"/>
                <a:ea typeface="DengXian" panose="02010600030101010101" pitchFamily="2" charset="-122"/>
              </a:rPr>
              <a:t>3</a:t>
            </a:r>
            <a:r>
              <a:rPr lang="en-GB" sz="1200" dirty="0">
                <a:effectLst/>
                <a:latin typeface="Times New Roman" panose="02020603050405020304" pitchFamily="18" charset="0"/>
                <a:ea typeface="DengXian" panose="02010600030101010101" pitchFamily="2" charset="-122"/>
              </a:rPr>
              <a:t>. Oxygen affects the growth of autotrophic </a:t>
            </a:r>
            <a:r>
              <a:rPr lang="en-GB" sz="1200" dirty="0" err="1">
                <a:effectLst/>
                <a:latin typeface="Times New Roman" panose="02020603050405020304" pitchFamily="18" charset="0"/>
                <a:ea typeface="DengXian" panose="02010600030101010101" pitchFamily="2" charset="-122"/>
              </a:rPr>
              <a:t>denitrifiers</a:t>
            </a:r>
            <a:r>
              <a:rPr lang="en-GB" sz="1200" dirty="0">
                <a:effectLst/>
                <a:latin typeface="Times New Roman" panose="02020603050405020304" pitchFamily="18" charset="0"/>
                <a:ea typeface="DengXian" panose="02010600030101010101" pitchFamily="2" charset="-122"/>
              </a:rPr>
              <a:t>. DO concentration between 0.1-0.3 mgO</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/l can inhibit the Nos activity, while &gt;1.6 mgO</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/l completely inhibits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(Cui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2019). For most autotrophic </a:t>
            </a:r>
            <a:r>
              <a:rPr lang="en-GB" sz="1200" dirty="0" err="1">
                <a:effectLst/>
                <a:latin typeface="Times New Roman" panose="02020603050405020304" pitchFamily="18" charset="0"/>
                <a:ea typeface="DengXian" panose="02010600030101010101" pitchFamily="2" charset="-122"/>
              </a:rPr>
              <a:t>denitrifiers</a:t>
            </a:r>
            <a:r>
              <a:rPr lang="en-GB" sz="1200" dirty="0">
                <a:effectLst/>
                <a:latin typeface="Times New Roman" panose="02020603050405020304" pitchFamily="18" charset="0"/>
                <a:ea typeface="DengXian" panose="02010600030101010101" pitchFamily="2" charset="-122"/>
              </a:rPr>
              <a:t>, the suitable temperature range is generally 25-35 </a:t>
            </a:r>
            <a:r>
              <a:rPr lang="en-GB" sz="1200" baseline="30000" dirty="0" err="1">
                <a:effectLst/>
                <a:latin typeface="Times New Roman" panose="02020603050405020304" pitchFamily="18" charset="0"/>
                <a:ea typeface="DengXian" panose="02010600030101010101" pitchFamily="2" charset="-122"/>
              </a:rPr>
              <a:t>o</a:t>
            </a:r>
            <a:r>
              <a:rPr lang="en-GB" sz="1200" dirty="0" err="1">
                <a:effectLst/>
                <a:latin typeface="Times New Roman" panose="02020603050405020304" pitchFamily="18" charset="0"/>
                <a:ea typeface="DengXian" panose="02010600030101010101" pitchFamily="2" charset="-122"/>
              </a:rPr>
              <a:t>C</a:t>
            </a:r>
            <a:r>
              <a:rPr lang="en-GB" sz="1200" dirty="0">
                <a:effectLst/>
                <a:latin typeface="Times New Roman" panose="02020603050405020304" pitchFamily="18" charset="0"/>
                <a:ea typeface="DengXian" panose="02010600030101010101" pitchFamily="2" charset="-122"/>
              </a:rPr>
              <a:t> (Shao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2010; Fajardo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 The </a:t>
            </a:r>
            <a:r>
              <a:rPr lang="en-GB" sz="1200" dirty="0" err="1">
                <a:effectLst/>
                <a:latin typeface="Times New Roman" panose="02020603050405020304" pitchFamily="18" charset="0"/>
                <a:ea typeface="DengXian" panose="02010600030101010101" pitchFamily="2" charset="-122"/>
              </a:rPr>
              <a:t>SdAD</a:t>
            </a:r>
            <a:r>
              <a:rPr lang="en-GB" sz="1200" dirty="0">
                <a:effectLst/>
                <a:latin typeface="Times New Roman" panose="02020603050405020304" pitchFamily="18" charset="0"/>
                <a:ea typeface="DengXian" panose="02010600030101010101" pitchFamily="2" charset="-122"/>
              </a:rPr>
              <a:t> process with sulphide as the electron donor achieves the highest denitrification efficiency (&gt;97 %) at 35 </a:t>
            </a:r>
            <a:r>
              <a:rPr lang="en-GB" sz="1200" baseline="30000" dirty="0" err="1">
                <a:effectLst/>
                <a:latin typeface="Times New Roman" panose="02020603050405020304" pitchFamily="18" charset="0"/>
                <a:ea typeface="DengXian" panose="02010600030101010101" pitchFamily="2" charset="-122"/>
              </a:rPr>
              <a:t>o</a:t>
            </a:r>
            <a:r>
              <a:rPr lang="en-GB" sz="1200" dirty="0" err="1">
                <a:effectLst/>
                <a:latin typeface="Times New Roman" panose="02020603050405020304" pitchFamily="18" charset="0"/>
                <a:ea typeface="DengXian" panose="02010600030101010101" pitchFamily="2" charset="-122"/>
              </a:rPr>
              <a:t>C</a:t>
            </a:r>
            <a:r>
              <a:rPr lang="en-GB" sz="1200" dirty="0">
                <a:effectLst/>
                <a:latin typeface="Times New Roman" panose="02020603050405020304" pitchFamily="18" charset="0"/>
                <a:ea typeface="DengXian" panose="02010600030101010101" pitchFamily="2" charset="-122"/>
              </a:rPr>
              <a:t>, which, however, decreases to 36-59 % when temperature decreases to 15 </a:t>
            </a:r>
            <a:r>
              <a:rPr lang="en-GB" sz="1200" baseline="30000" dirty="0" err="1">
                <a:effectLst/>
                <a:latin typeface="Times New Roman" panose="02020603050405020304" pitchFamily="18" charset="0"/>
                <a:ea typeface="DengXian" panose="02010600030101010101" pitchFamily="2" charset="-122"/>
              </a:rPr>
              <a:t>o</a:t>
            </a:r>
            <a:r>
              <a:rPr lang="en-GB" sz="1200" dirty="0" err="1">
                <a:effectLst/>
                <a:latin typeface="Times New Roman" panose="02020603050405020304" pitchFamily="18" charset="0"/>
                <a:ea typeface="DengXian" panose="02010600030101010101" pitchFamily="2" charset="-122"/>
              </a:rPr>
              <a:t>C</a:t>
            </a:r>
            <a:r>
              <a:rPr lang="en-GB" sz="1200" dirty="0">
                <a:effectLst/>
                <a:latin typeface="Times New Roman" panose="02020603050405020304" pitchFamily="18" charset="0"/>
                <a:ea typeface="DengXian" panose="02010600030101010101" pitchFamily="2" charset="-122"/>
              </a:rPr>
              <a:t> (Fajardo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36</a:t>
            </a:fld>
            <a:endParaRPr lang="en-US"/>
          </a:p>
        </p:txBody>
      </p:sp>
    </p:spTree>
    <p:extLst>
      <p:ext uri="{BB962C8B-B14F-4D97-AF65-F5344CB8AC3E}">
        <p14:creationId xmlns:p14="http://schemas.microsoft.com/office/powerpoint/2010/main" val="17086894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The key to </a:t>
            </a:r>
            <a:r>
              <a:rPr lang="en-US" altLang="zh-CN" sz="1200" dirty="0"/>
              <a:t>s</a:t>
            </a:r>
            <a:r>
              <a:rPr lang="en-GB" sz="1200" dirty="0" err="1"/>
              <a:t>uccessful</a:t>
            </a:r>
            <a:r>
              <a:rPr lang="en-GB" sz="1200" dirty="0"/>
              <a:t> application of this process is to attain sufficient slow-growing SOB communities in the reactor. </a:t>
            </a:r>
          </a:p>
          <a:p>
            <a:pPr marL="0" indent="0">
              <a:buNone/>
            </a:pPr>
            <a:r>
              <a:rPr lang="en-GB" sz="1200" dirty="0"/>
              <a:t>Biofilm or a granular sludge reactor are preferred. The </a:t>
            </a:r>
            <a:r>
              <a:rPr lang="en-GB" sz="1200" dirty="0" err="1"/>
              <a:t>SdAD</a:t>
            </a:r>
            <a:r>
              <a:rPr lang="en-GB" sz="1200" dirty="0"/>
              <a:t> process can used to upgrade or retrofit existing WWTPs treating sulphur-laden wastewater or normal wastewater by dosing the appropriate amount of sulphur substrates into an existing or additional anoxic tank for enhancing TN removal. </a:t>
            </a:r>
          </a:p>
          <a:p>
            <a:pPr marL="0" indent="0">
              <a:buNone/>
            </a:pPr>
            <a:r>
              <a:rPr lang="en-GB" sz="1200" dirty="0"/>
              <a:t>It could also be applicable in the treatment of pharmaceuticals in wastewater as SOB possess a high tolerance against various pharmaceutical compounds during biodegradation by SOB (Jia et al., 2017). </a:t>
            </a:r>
          </a:p>
          <a:p>
            <a:pPr marL="0" indent="0">
              <a:buNone/>
            </a:pPr>
            <a:r>
              <a:rPr lang="en-GB" sz="1200" dirty="0"/>
              <a:t>In addition to municipal wastewater, the </a:t>
            </a:r>
            <a:r>
              <a:rPr lang="en-GB" sz="1200" dirty="0" err="1"/>
              <a:t>SdAD</a:t>
            </a:r>
            <a:r>
              <a:rPr lang="en-GB" sz="1200" dirty="0"/>
              <a:t> process probably contributes to TN removal in the restoration of groundwater and surface water, the treatment of landfill leachate and brackish water, and biogas desulphurization wastewater. </a:t>
            </a: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37</a:t>
            </a:fld>
            <a:endParaRPr lang="en-US"/>
          </a:p>
        </p:txBody>
      </p:sp>
    </p:spTree>
    <p:extLst>
      <p:ext uri="{BB962C8B-B14F-4D97-AF65-F5344CB8AC3E}">
        <p14:creationId xmlns:p14="http://schemas.microsoft.com/office/powerpoint/2010/main" val="131884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In the case of China, the COD/TN ratio of municipal wastewater ranges between 5.4-10.9, which is lower than the 8-12 required for satisfactory removal of nutrients (nitrogen and phosphorus) (Sun et al., 2016).</a:t>
            </a:r>
          </a:p>
          <a:p>
            <a:pPr marL="0" indent="0">
              <a:buNone/>
            </a:pPr>
            <a:endParaRPr lang="en-GB" sz="1200" dirty="0"/>
          </a:p>
          <a:p>
            <a:pPr marL="571500" indent="-571500">
              <a:lnSpc>
                <a:spcPct val="120000"/>
              </a:lnSpc>
              <a:buAutoNum type="romanLcParenBoth"/>
            </a:pPr>
            <a:r>
              <a:rPr lang="en-US" altLang="zh-CN" sz="1200" dirty="0"/>
              <a:t>n</a:t>
            </a:r>
            <a:r>
              <a:rPr lang="en-GB" sz="1200" dirty="0"/>
              <a:t>o requirement for an exogenous organic carbon source; </a:t>
            </a:r>
          </a:p>
          <a:p>
            <a:pPr marL="571500" indent="-571500">
              <a:lnSpc>
                <a:spcPct val="120000"/>
              </a:lnSpc>
              <a:buAutoNum type="romanLcParenBoth"/>
            </a:pPr>
            <a:r>
              <a:rPr lang="en-GB" sz="1200" dirty="0"/>
              <a:t>it eliminates problems associated with residual organics; </a:t>
            </a:r>
          </a:p>
          <a:p>
            <a:pPr marL="571500" indent="-571500">
              <a:lnSpc>
                <a:spcPct val="120000"/>
              </a:lnSpc>
              <a:buAutoNum type="romanLcParenBoth"/>
            </a:pPr>
            <a:r>
              <a:rPr lang="en-GB" sz="1200" dirty="0"/>
              <a:t>a lower biomass yield coefficient relative to a conventional heterotrophic denitrification process (i.e. 0.15-0.57 g autotrophic biomass production vs. 0.71-1.2 g heterotrophic biomass production per 1 g of NO3--N denitrified (Yang et al., 2016a)), thus reducing sludge production for costly treatment and disposal; </a:t>
            </a:r>
          </a:p>
          <a:p>
            <a:pPr marL="571500" indent="-571500">
              <a:lnSpc>
                <a:spcPct val="120000"/>
              </a:lnSpc>
              <a:buAutoNum type="romanLcParenBoth"/>
            </a:pPr>
            <a:r>
              <a:rPr lang="en-GB" sz="1200" dirty="0"/>
              <a:t>a significant reduction in nitrous oxide (N2O) accumulation and emission during denitrification when sufficient sulphur is available (Yang et al., 2016a); and </a:t>
            </a:r>
          </a:p>
          <a:p>
            <a:pPr marL="571500" indent="-571500">
              <a:lnSpc>
                <a:spcPct val="120000"/>
              </a:lnSpc>
              <a:buAutoNum type="romanLcParenBoth"/>
            </a:pPr>
            <a:r>
              <a:rPr lang="en-GB" sz="1200" dirty="0"/>
              <a:t>it facilitates simultaneous removal of NO3-/NO2-  and sulphur compounds (Moraes et al., 2012). </a:t>
            </a:r>
          </a:p>
          <a:p>
            <a:pPr marL="0" indent="0">
              <a:buNone/>
            </a:pP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4</a:t>
            </a:fld>
            <a:endParaRPr lang="en-US"/>
          </a:p>
        </p:txBody>
      </p:sp>
    </p:spTree>
    <p:extLst>
      <p:ext uri="{BB962C8B-B14F-4D97-AF65-F5344CB8AC3E}">
        <p14:creationId xmlns:p14="http://schemas.microsoft.com/office/powerpoint/2010/main" val="2347761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BB523-A905-DA0C-1F90-E584436F6D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2D9DF-61CA-EA6D-4945-E3E9B03DD5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24DB18-153D-9291-E7F9-F9D633A43F71}"/>
              </a:ext>
            </a:extLst>
          </p:cNvPr>
          <p:cNvSpPr>
            <a:spLocks noGrp="1"/>
          </p:cNvSpPr>
          <p:nvPr>
            <p:ph type="body" idx="1"/>
          </p:nvPr>
        </p:nvSpPr>
        <p:spPr/>
        <p:txBody>
          <a:bodyPr/>
          <a:lstStyle/>
          <a:p>
            <a:pPr marL="0" indent="0">
              <a:buNone/>
            </a:pPr>
            <a:r>
              <a:rPr lang="en-GB" sz="1200" dirty="0"/>
              <a:t>In the case of China, the COD/TN ratio of municipal wastewater ranges between 5.4-10.9, which is lower than the 8-12 required for satisfactory removal of nutrients (nitrogen and phosphorus) (Sun et al., 2016).</a:t>
            </a:r>
            <a:endParaRPr lang="en-HK" sz="12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3F6FAACE-E44A-C4D2-9F8C-A6751038DEA5}"/>
              </a:ext>
            </a:extLst>
          </p:cNvPr>
          <p:cNvSpPr>
            <a:spLocks noGrp="1"/>
          </p:cNvSpPr>
          <p:nvPr>
            <p:ph type="sldNum" sz="quarter" idx="5"/>
          </p:nvPr>
        </p:nvSpPr>
        <p:spPr/>
        <p:txBody>
          <a:bodyPr/>
          <a:lstStyle/>
          <a:p>
            <a:fld id="{E7E1CF1B-2638-FD41-AD31-BA57FCE6B272}" type="slidenum">
              <a:rPr lang="en-US" smtClean="0"/>
              <a:t>5</a:t>
            </a:fld>
            <a:endParaRPr lang="en-US"/>
          </a:p>
        </p:txBody>
      </p:sp>
    </p:spTree>
    <p:extLst>
      <p:ext uri="{BB962C8B-B14F-4D97-AF65-F5344CB8AC3E}">
        <p14:creationId xmlns:p14="http://schemas.microsoft.com/office/powerpoint/2010/main" val="479356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6</a:t>
            </a:fld>
            <a:endParaRPr lang="en-US"/>
          </a:p>
        </p:txBody>
      </p:sp>
    </p:spTree>
    <p:extLst>
      <p:ext uri="{BB962C8B-B14F-4D97-AF65-F5344CB8AC3E}">
        <p14:creationId xmlns:p14="http://schemas.microsoft.com/office/powerpoint/2010/main" val="409667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HK"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In this chapter, we define the sum of H2S (</a:t>
            </a:r>
            <a:r>
              <a:rPr lang="en-GB" sz="1200" dirty="0" err="1"/>
              <a:t>aq</a:t>
            </a:r>
            <a:r>
              <a:rPr lang="en-GB" sz="1200" dirty="0"/>
              <a:t>), HS- and S2- as the total dissolved sulphide (</a:t>
            </a:r>
            <a:r>
              <a:rPr lang="en-GB" sz="1200" dirty="0" err="1"/>
              <a:t>TDSd</a:t>
            </a:r>
            <a:r>
              <a:rPr lang="en-GB" sz="1200" dirty="0"/>
              <a:t>), whereas elemental sulphur indicates either chemical (S0chem) (i.e. exogenously added) or biogenic (S0bio) (i.e. endogenously produced) elemental sulphur. The complete oxidation of sulphide to SO42- (see Eq. 7.7), where eight electrons per atom of sulphur oxidize, are donated from sulphide to oxygen.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a:lnSpc>
                <a:spcPct val="120000"/>
              </a:lnSpc>
            </a:pPr>
            <a:r>
              <a:rPr lang="en-GB" sz="1200" dirty="0"/>
              <a:t>In the sulphide-oxidizing process, sulphide, as an electron donor, can be oxidized to biogenic elemental sulphur (S</a:t>
            </a:r>
            <a:r>
              <a:rPr lang="en-GB" sz="1200" baseline="30000" dirty="0"/>
              <a:t>0</a:t>
            </a:r>
            <a:r>
              <a:rPr lang="en-GB" sz="1200" dirty="0"/>
              <a:t>bio) or to sulphate (SO</a:t>
            </a:r>
            <a:r>
              <a:rPr lang="en-GB" sz="1200" baseline="-25000" dirty="0"/>
              <a:t>4</a:t>
            </a:r>
            <a:r>
              <a:rPr lang="en-GB" sz="1200" baseline="30000" dirty="0"/>
              <a:t>2-</a:t>
            </a:r>
            <a:r>
              <a:rPr lang="en-GB" sz="1200" dirty="0"/>
              <a:t>). </a:t>
            </a:r>
          </a:p>
          <a:p>
            <a:pPr>
              <a:lnSpc>
                <a:spcPct val="120000"/>
              </a:lnSpc>
            </a:pPr>
            <a:r>
              <a:rPr lang="en-GB" sz="1200" dirty="0"/>
              <a:t>This reaction is among the most energetic reactions for chemoautotrophs (Di Capua et al., 2019). The complete sulphide oxidation with nitrogen oxides (NOx-) as electron acceptor is thermodynamically favourable as indicated by the standard Gibbs free energy changes (see </a:t>
            </a:r>
            <a:r>
              <a:rPr lang="en-GB" sz="1200" dirty="0" err="1"/>
              <a:t>eqs</a:t>
            </a:r>
            <a:r>
              <a:rPr lang="en-GB" sz="1200" dirty="0"/>
              <a:t>. 7.7 and 7.8). </a:t>
            </a:r>
          </a:p>
          <a:p>
            <a:pPr>
              <a:lnSpc>
                <a:spcPct val="120000"/>
              </a:lnSpc>
            </a:pPr>
            <a:r>
              <a:rPr lang="en-GB" sz="1200" dirty="0"/>
              <a:t>However, elemental sulphur formation as an intermediate of autotrophic denitrification depends on sulphide concentration, especially when NO3- is the electron acceptor (Cardoso et al., 2006). This could be attributable to the conversion of sulphide to biogenic elemental sulphur (S0bio) consuming four times less NOx- than its complete oxidation to SO42- (see </a:t>
            </a:r>
            <a:r>
              <a:rPr lang="en-GB" sz="1200" dirty="0" err="1"/>
              <a:t>eqs</a:t>
            </a:r>
            <a:r>
              <a:rPr lang="en-GB" sz="1200" dirty="0"/>
              <a:t>. 7.7, 7.8, 7.11 and 7.12), resulting in a preferential process under electron acceptor limitation. </a:t>
            </a:r>
          </a:p>
          <a:p>
            <a:pPr>
              <a:lnSpc>
                <a:spcPct val="120000"/>
              </a:lnSpc>
            </a:pPr>
            <a:r>
              <a:rPr lang="en-GB" sz="1200" dirty="0"/>
              <a:t>In these conditions, the oxidation of excess sulphide is favoured due to its higher bioavailability to </a:t>
            </a:r>
            <a:r>
              <a:rPr lang="en-GB" sz="1200" dirty="0" err="1"/>
              <a:t>denitrifiers</a:t>
            </a:r>
            <a:r>
              <a:rPr lang="en-GB" sz="1200" dirty="0"/>
              <a:t> compared with S0bio that accumulates over time. Based on the biochemical reactions with the intermediate formation of sulphur compounds, NO2- reduction is evidently thermodynamically more favourable than NO3- reduction from the higher negative standard Gibbs free energy changes (see </a:t>
            </a:r>
            <a:r>
              <a:rPr lang="en-GB" sz="1200" dirty="0" err="1"/>
              <a:t>eqs</a:t>
            </a:r>
            <a:r>
              <a:rPr lang="en-GB" sz="1200" dirty="0"/>
              <a:t>. 7.11 and 7.12).</a:t>
            </a:r>
            <a:endParaRPr lang="en-HK"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7</a:t>
            </a:fld>
            <a:endParaRPr lang="en-US"/>
          </a:p>
        </p:txBody>
      </p:sp>
    </p:spTree>
    <p:extLst>
      <p:ext uri="{BB962C8B-B14F-4D97-AF65-F5344CB8AC3E}">
        <p14:creationId xmlns:p14="http://schemas.microsoft.com/office/powerpoint/2010/main" val="835648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20000"/>
              </a:lnSpc>
              <a:buNone/>
            </a:pPr>
            <a:r>
              <a:rPr lang="en-GB" sz="1200" dirty="0"/>
              <a:t>It is worth noting that the fraction of electrons contributed to growth is neglected in the above </a:t>
            </a:r>
            <a:r>
              <a:rPr lang="en-GB" sz="1200" dirty="0" err="1"/>
              <a:t>eqs</a:t>
            </a:r>
            <a:r>
              <a:rPr lang="en-GB" sz="1200" dirty="0"/>
              <a:t>. 7.7, 7.9 and 7.10. Generally, the actual amount of sulphur compounds consumed is 30-38 % higher than the stoichiometric values, considering the cell growth of SOB.</a:t>
            </a:r>
          </a:p>
          <a:p>
            <a:pPr marL="0" indent="0">
              <a:lnSpc>
                <a:spcPct val="120000"/>
              </a:lnSpc>
              <a:buNone/>
            </a:pPr>
            <a:r>
              <a:rPr lang="en-GB" sz="1200" dirty="0"/>
              <a:t> Consequently, </a:t>
            </a:r>
            <a:r>
              <a:rPr lang="en-GB" sz="1200" dirty="0" err="1"/>
              <a:t>eqs</a:t>
            </a:r>
            <a:r>
              <a:rPr lang="en-GB" sz="1200" dirty="0"/>
              <a:t>. 7.7, 7.9 and 7.10 are extended to </a:t>
            </a:r>
            <a:r>
              <a:rPr lang="en-GB" sz="1200" dirty="0" err="1"/>
              <a:t>eqs</a:t>
            </a:r>
            <a:r>
              <a:rPr lang="en-GB" sz="1200" dirty="0"/>
              <a:t>. 7.13, 7.14 and 7.15 to represent the stoichiometric biochemical reactions for complete denitrification from NO3- in the use of inorganic sources as well as consideration of the associated biomass growth in anabolism. The biomass growth yield (Y, </a:t>
            </a:r>
            <a:r>
              <a:rPr lang="en-GB" sz="1200" dirty="0" err="1"/>
              <a:t>gcells</a:t>
            </a:r>
            <a:r>
              <a:rPr lang="en-GB" sz="1200" dirty="0"/>
              <a:t>/gNO3--N) of sulphur-oxidizing </a:t>
            </a:r>
            <a:r>
              <a:rPr lang="en-GB" sz="1200" dirty="0" err="1"/>
              <a:t>denitrifiers</a:t>
            </a:r>
            <a:r>
              <a:rPr lang="en-GB" sz="1200" dirty="0"/>
              <a:t> depends on the types of sulphur compounds consumed in the biochemical reactions, as shown in the following equations (Mora et al., 2014).</a:t>
            </a:r>
            <a:r>
              <a:rPr lang="en-HK" sz="1200" dirty="0"/>
              <a:t> </a:t>
            </a:r>
          </a:p>
          <a:p>
            <a:pPr marL="0" indent="0">
              <a:lnSpc>
                <a:spcPct val="120000"/>
              </a:lnSpc>
              <a:buNone/>
            </a:pPr>
            <a:r>
              <a:rPr lang="en-GB" sz="1200" dirty="0"/>
              <a:t>Based on the stoichiometries of sulphide-, S0chem- and S2O32--based denitrification (see </a:t>
            </a:r>
            <a:r>
              <a:rPr lang="en-GB" sz="1200" dirty="0" err="1"/>
              <a:t>eqs</a:t>
            </a:r>
            <a:r>
              <a:rPr lang="en-GB" sz="1200" dirty="0"/>
              <a:t>. 7.7, 7.8 and 7.9), reduction of 1 mgNO3--N generates 5.58, 7.83 and 11.07 mg SO42-, respectively. This may limit the application of </a:t>
            </a:r>
            <a:r>
              <a:rPr lang="en-GB" sz="1200" dirty="0" err="1"/>
              <a:t>SdAD</a:t>
            </a:r>
            <a:r>
              <a:rPr lang="en-GB" sz="1200" dirty="0"/>
              <a:t> technology in restoring ground and surface waters contaminated by NO3- and NO2-.</a:t>
            </a: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8</a:t>
            </a:fld>
            <a:endParaRPr lang="en-US"/>
          </a:p>
        </p:txBody>
      </p:sp>
    </p:spTree>
    <p:extLst>
      <p:ext uri="{BB962C8B-B14F-4D97-AF65-F5344CB8AC3E}">
        <p14:creationId xmlns:p14="http://schemas.microsoft.com/office/powerpoint/2010/main" val="3995660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9</a:t>
            </a:fld>
            <a:endParaRPr lang="en-US"/>
          </a:p>
        </p:txBody>
      </p:sp>
    </p:spTree>
    <p:extLst>
      <p:ext uri="{BB962C8B-B14F-4D97-AF65-F5344CB8AC3E}">
        <p14:creationId xmlns:p14="http://schemas.microsoft.com/office/powerpoint/2010/main" val="2109121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494751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76262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666148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966772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292986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69315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935955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38845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44883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444063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2758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01526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package" Target="../embeddings/Microsoft_Word_Document.docx"/><Relationship Id="rId4" Type="http://schemas.openxmlformats.org/officeDocument/2006/relationships/image" Target="../media/image4.tif"/></Relationships>
</file>

<file path=ppt/slides/_rels/slide1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8.emf"/><Relationship Id="rId5" Type="http://schemas.openxmlformats.org/officeDocument/2006/relationships/package" Target="../embeddings/Microsoft_Word_Document1.docx"/><Relationship Id="rId4" Type="http://schemas.openxmlformats.org/officeDocument/2006/relationships/image" Target="../media/image4.ti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9.emf"/><Relationship Id="rId5" Type="http://schemas.openxmlformats.org/officeDocument/2006/relationships/package" Target="../embeddings/Microsoft_Word_Document1.docx"/><Relationship Id="rId4" Type="http://schemas.openxmlformats.org/officeDocument/2006/relationships/image" Target="../media/image4.tif"/></Relationships>
</file>

<file path=ppt/slides/_rels/slide3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0.emf"/><Relationship Id="rId5" Type="http://schemas.openxmlformats.org/officeDocument/2006/relationships/package" Target="../embeddings/Microsoft_Word_Document2.docx"/><Relationship Id="rId4" Type="http://schemas.openxmlformats.org/officeDocument/2006/relationships/image" Target="../media/image4.tif"/></Relationships>
</file>

<file path=ppt/slides/_rels/slide3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tif"/><Relationship Id="rId7"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67373" y="857250"/>
            <a:ext cx="6139145" cy="34470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Sulphur-based Wastewater Treatment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Sulphur-driven</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等线" panose="02010600030101010101" pitchFamily="2" charset="-122"/>
                <a:cs typeface="+mn-cs"/>
              </a:rPr>
              <a:t> </a:t>
            </a: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Autotrophic Denitrification</a:t>
            </a: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0070C0"/>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Guanghao Chen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Di Wu</a:t>
            </a:r>
          </a:p>
        </p:txBody>
      </p:sp>
      <p:pic>
        <p:nvPicPr>
          <p:cNvPr id="2" name="Picture 1" descr="A blue text on a black background&#10;&#10;Description automatically generated">
            <a:extLst>
              <a:ext uri="{FF2B5EF4-FFF2-40B4-BE49-F238E27FC236}">
                <a16:creationId xmlns:a16="http://schemas.microsoft.com/office/drawing/2014/main" id="{DD364473-CFD2-B7C3-DE98-231BF7D83C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4552" y="5265406"/>
            <a:ext cx="2186670" cy="1753462"/>
          </a:xfrm>
          <a:prstGeom prst="rect">
            <a:avLst/>
          </a:prstGeom>
        </p:spPr>
      </p:pic>
      <p:pic>
        <p:nvPicPr>
          <p:cNvPr id="4" name="Picture 3">
            <a:extLst>
              <a:ext uri="{FF2B5EF4-FFF2-40B4-BE49-F238E27FC236}">
                <a16:creationId xmlns:a16="http://schemas.microsoft.com/office/drawing/2014/main" id="{9B6BE9A6-D8A1-1F54-C572-5BE89E3A887E}"/>
              </a:ext>
            </a:extLst>
          </p:cNvPr>
          <p:cNvPicPr>
            <a:picLocks noChangeAspect="1"/>
          </p:cNvPicPr>
          <p:nvPr/>
        </p:nvPicPr>
        <p:blipFill rotWithShape="1">
          <a:blip r:embed="rId5"/>
          <a:srcRect l="10619" t="29197" r="9731" b="28161"/>
          <a:stretch/>
        </p:blipFill>
        <p:spPr>
          <a:xfrm>
            <a:off x="5685302" y="5713975"/>
            <a:ext cx="2399250" cy="856324"/>
          </a:xfrm>
          <a:prstGeom prst="rect">
            <a:avLst/>
          </a:prstGeom>
        </p:spPr>
      </p:pic>
    </p:spTree>
    <p:extLst>
      <p:ext uri="{BB962C8B-B14F-4D97-AF65-F5344CB8AC3E}">
        <p14:creationId xmlns:p14="http://schemas.microsoft.com/office/powerpoint/2010/main" val="3303722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77454" y="2100912"/>
            <a:ext cx="10242830" cy="4757088"/>
          </a:xfrm>
        </p:spPr>
        <p:txBody>
          <a:bodyPr>
            <a:noAutofit/>
          </a:bodyPr>
          <a:lstStyle/>
          <a:p>
            <a:pPr>
              <a:lnSpc>
                <a:spcPct val="100000"/>
              </a:lnSpc>
              <a:buClr>
                <a:srgbClr val="92D050"/>
              </a:buClr>
              <a:buFont typeface="Wingdings" panose="05000000000000000000" pitchFamily="2" charset="2"/>
              <a:buChar char="§"/>
            </a:pPr>
            <a:r>
              <a:rPr lang="en-GB" dirty="0"/>
              <a:t>Microbial consortia involved in the </a:t>
            </a:r>
            <a:r>
              <a:rPr lang="en-GB" dirty="0" err="1"/>
              <a:t>SdAD</a:t>
            </a:r>
            <a:r>
              <a:rPr lang="en-GB" dirty="0"/>
              <a:t> process are phylogenetically diverse and mainly consist of sulphur-oxidizing and nitrate-reducing bacteria, predominantly belonging to phyla Proteobacteria, Firmicutes, </a:t>
            </a:r>
            <a:r>
              <a:rPr lang="en-GB" dirty="0" err="1"/>
              <a:t>Chloroflexi</a:t>
            </a:r>
            <a:r>
              <a:rPr lang="en-GB" dirty="0"/>
              <a:t> and </a:t>
            </a:r>
            <a:r>
              <a:rPr lang="en-GB" dirty="0" err="1"/>
              <a:t>Chlorobi</a:t>
            </a:r>
            <a:r>
              <a:rPr lang="en-GB" dirty="0"/>
              <a:t>. </a:t>
            </a:r>
          </a:p>
          <a:p>
            <a:pPr>
              <a:lnSpc>
                <a:spcPct val="100000"/>
              </a:lnSpc>
              <a:buClr>
                <a:srgbClr val="92D050"/>
              </a:buClr>
              <a:buFont typeface="Wingdings" panose="05000000000000000000" pitchFamily="2" charset="2"/>
              <a:buChar char="§"/>
            </a:pPr>
            <a:r>
              <a:rPr lang="en-GB" dirty="0"/>
              <a:t>The microorganisms belonging to the genera Thiobacillus, </a:t>
            </a:r>
            <a:r>
              <a:rPr lang="en-GB" dirty="0" err="1"/>
              <a:t>Thiomonas</a:t>
            </a:r>
            <a:r>
              <a:rPr lang="en-GB" dirty="0"/>
              <a:t> and </a:t>
            </a:r>
            <a:r>
              <a:rPr lang="en-GB" dirty="0" err="1"/>
              <a:t>Sulphurimonas</a:t>
            </a:r>
            <a:r>
              <a:rPr lang="en-GB" dirty="0"/>
              <a:t> are the most well-known SOB for autotrophic denitrification which obtains energy for denitrification and biomass synthesis mainly from sulphur oxidation. The microbial composition and diversity of SOB vary significantly depending upon the type of electron donor. </a:t>
            </a:r>
          </a:p>
          <a:p>
            <a:pPr>
              <a:lnSpc>
                <a:spcPct val="100000"/>
              </a:lnSpc>
              <a:buClr>
                <a:srgbClr val="92D050"/>
              </a:buClr>
              <a:buFont typeface="Wingdings" panose="05000000000000000000" pitchFamily="2" charset="2"/>
              <a:buChar char="§"/>
            </a:pPr>
            <a:endParaRPr lang="en-GB" dirty="0"/>
          </a:p>
          <a:p>
            <a:pPr>
              <a:lnSpc>
                <a:spcPct val="100000"/>
              </a:lnSpc>
              <a:buClr>
                <a:srgbClr val="92D050"/>
              </a:buClr>
              <a:buFont typeface="Wingdings" panose="05000000000000000000" pitchFamily="2" charset="2"/>
              <a:buChar char="§"/>
            </a:pPr>
            <a:endParaRPr lang="en-US" dirty="0"/>
          </a:p>
        </p:txBody>
      </p:sp>
      <p:sp>
        <p:nvSpPr>
          <p:cNvPr id="11" name="Title 1">
            <a:extLst>
              <a:ext uri="{FF2B5EF4-FFF2-40B4-BE49-F238E27FC236}">
                <a16:creationId xmlns:a16="http://schemas.microsoft.com/office/drawing/2014/main" id="{E5D253A2-1681-7773-D7AF-D1CC8E5F13D9}"/>
              </a:ext>
            </a:extLst>
          </p:cNvPr>
          <p:cNvSpPr>
            <a:spLocks noGrp="1"/>
          </p:cNvSpPr>
          <p:nvPr>
            <p:ph type="title"/>
          </p:nvPr>
        </p:nvSpPr>
        <p:spPr>
          <a:xfrm>
            <a:off x="877454" y="275478"/>
            <a:ext cx="8008088" cy="1325563"/>
          </a:xfrm>
        </p:spPr>
        <p:txBody>
          <a:bodyPr>
            <a:normAutofit/>
          </a:bodyPr>
          <a:lstStyle/>
          <a:p>
            <a:r>
              <a:rPr lang="en-US" b="1" dirty="0">
                <a:latin typeface="Candara" panose="020E0502030303020204" pitchFamily="34" charset="0"/>
              </a:rPr>
              <a:t>Microorganisms in the </a:t>
            </a:r>
            <a:br>
              <a:rPr lang="en-US" b="1" dirty="0">
                <a:latin typeface="Candara" panose="020E0502030303020204" pitchFamily="34" charset="0"/>
              </a:rPr>
            </a:br>
            <a:r>
              <a:rPr lang="en-US" b="1" dirty="0" err="1">
                <a:latin typeface="Candara" panose="020E0502030303020204" pitchFamily="34" charset="0"/>
              </a:rPr>
              <a:t>SdAD</a:t>
            </a:r>
            <a:r>
              <a:rPr lang="en-US" b="1" dirty="0">
                <a:latin typeface="Candara" panose="020E0502030303020204" pitchFamily="34" charset="0"/>
              </a:rPr>
              <a:t> process</a:t>
            </a:r>
          </a:p>
        </p:txBody>
      </p:sp>
    </p:spTree>
    <p:extLst>
      <p:ext uri="{BB962C8B-B14F-4D97-AF65-F5344CB8AC3E}">
        <p14:creationId xmlns:p14="http://schemas.microsoft.com/office/powerpoint/2010/main" val="864809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0009331-0B0A-349A-AA24-B3264EA5010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8C5231-05D6-2042-6BD8-C9FFAF569A0F}"/>
              </a:ext>
            </a:extLst>
          </p:cNvPr>
          <p:cNvSpPr>
            <a:spLocks noGrp="1"/>
          </p:cNvSpPr>
          <p:nvPr>
            <p:ph idx="1"/>
          </p:nvPr>
        </p:nvSpPr>
        <p:spPr>
          <a:xfrm>
            <a:off x="152400" y="1808661"/>
            <a:ext cx="11211665" cy="686748"/>
          </a:xfrm>
        </p:spPr>
        <p:txBody>
          <a:bodyPr>
            <a:normAutofit/>
          </a:bodyPr>
          <a:lstStyle/>
          <a:p>
            <a:pPr marL="0" indent="0">
              <a:lnSpc>
                <a:spcPct val="120000"/>
              </a:lnSpc>
              <a:buNone/>
            </a:pPr>
            <a:r>
              <a:rPr lang="en-GB" sz="1400" dirty="0"/>
              <a:t>Several predominant genera and their optimum growth conditions driven by different electron donors are summarized in Textbook Table 7.6</a:t>
            </a:r>
          </a:p>
          <a:p>
            <a:pPr marL="0" indent="0">
              <a:lnSpc>
                <a:spcPct val="120000"/>
              </a:lnSpc>
              <a:buNone/>
            </a:pPr>
            <a:endParaRPr lang="en-US" sz="1400" dirty="0"/>
          </a:p>
        </p:txBody>
      </p:sp>
      <p:graphicFrame>
        <p:nvGraphicFramePr>
          <p:cNvPr id="2" name="Table 1">
            <a:extLst>
              <a:ext uri="{FF2B5EF4-FFF2-40B4-BE49-F238E27FC236}">
                <a16:creationId xmlns:a16="http://schemas.microsoft.com/office/drawing/2014/main" id="{6F9731A6-84F1-4A7F-072A-70E50514D805}"/>
              </a:ext>
            </a:extLst>
          </p:cNvPr>
          <p:cNvGraphicFramePr>
            <a:graphicFrameLocks noGrp="1"/>
          </p:cNvGraphicFramePr>
          <p:nvPr>
            <p:extLst>
              <p:ext uri="{D42A27DB-BD31-4B8C-83A1-F6EECF244321}">
                <p14:modId xmlns:p14="http://schemas.microsoft.com/office/powerpoint/2010/main" val="2434315667"/>
              </p:ext>
            </p:extLst>
          </p:nvPr>
        </p:nvGraphicFramePr>
        <p:xfrm>
          <a:off x="152400" y="2223882"/>
          <a:ext cx="11901946" cy="4358640"/>
        </p:xfrm>
        <a:graphic>
          <a:graphicData uri="http://schemas.openxmlformats.org/drawingml/2006/table">
            <a:tbl>
              <a:tblPr firstRow="1" firstCol="1" lastRow="1" lastCol="1" bandRow="1" bandCol="1">
                <a:tableStyleId>{5940675A-B579-460E-94D1-54222C63F5DA}</a:tableStyleId>
              </a:tblPr>
              <a:tblGrid>
                <a:gridCol w="1494627">
                  <a:extLst>
                    <a:ext uri="{9D8B030D-6E8A-4147-A177-3AD203B41FA5}">
                      <a16:colId xmlns:a16="http://schemas.microsoft.com/office/drawing/2014/main" val="3890162869"/>
                    </a:ext>
                  </a:extLst>
                </a:gridCol>
                <a:gridCol w="2222272">
                  <a:extLst>
                    <a:ext uri="{9D8B030D-6E8A-4147-A177-3AD203B41FA5}">
                      <a16:colId xmlns:a16="http://schemas.microsoft.com/office/drawing/2014/main" val="828555789"/>
                    </a:ext>
                  </a:extLst>
                </a:gridCol>
                <a:gridCol w="2045280">
                  <a:extLst>
                    <a:ext uri="{9D8B030D-6E8A-4147-A177-3AD203B41FA5}">
                      <a16:colId xmlns:a16="http://schemas.microsoft.com/office/drawing/2014/main" val="2419013338"/>
                    </a:ext>
                  </a:extLst>
                </a:gridCol>
                <a:gridCol w="1494627">
                  <a:extLst>
                    <a:ext uri="{9D8B030D-6E8A-4147-A177-3AD203B41FA5}">
                      <a16:colId xmlns:a16="http://schemas.microsoft.com/office/drawing/2014/main" val="2523672752"/>
                    </a:ext>
                  </a:extLst>
                </a:gridCol>
                <a:gridCol w="1010839">
                  <a:extLst>
                    <a:ext uri="{9D8B030D-6E8A-4147-A177-3AD203B41FA5}">
                      <a16:colId xmlns:a16="http://schemas.microsoft.com/office/drawing/2014/main" val="715910236"/>
                    </a:ext>
                  </a:extLst>
                </a:gridCol>
                <a:gridCol w="1776508">
                  <a:extLst>
                    <a:ext uri="{9D8B030D-6E8A-4147-A177-3AD203B41FA5}">
                      <a16:colId xmlns:a16="http://schemas.microsoft.com/office/drawing/2014/main" val="3573699703"/>
                    </a:ext>
                  </a:extLst>
                </a:gridCol>
                <a:gridCol w="1857793">
                  <a:extLst>
                    <a:ext uri="{9D8B030D-6E8A-4147-A177-3AD203B41FA5}">
                      <a16:colId xmlns:a16="http://schemas.microsoft.com/office/drawing/2014/main" val="525322027"/>
                    </a:ext>
                  </a:extLst>
                </a:gridCol>
              </a:tblGrid>
              <a:tr h="127567">
                <a:tc gridSpan="7">
                  <a:txBody>
                    <a:bodyPr/>
                    <a:lstStyle/>
                    <a:p>
                      <a:pPr algn="just">
                        <a:tabLst>
                          <a:tab pos="-701040" algn="l"/>
                          <a:tab pos="-457200" algn="l"/>
                        </a:tabLst>
                      </a:pPr>
                      <a:r>
                        <a:rPr lang="en-GB" sz="1200">
                          <a:effectLst/>
                        </a:rPr>
                        <a:t>Table 7.6 Predominant genera of the bacterial consortium involved in the SdAD process driven by different electron donors.</a:t>
                      </a:r>
                      <a:endParaRPr lang="en-HK" sz="1400">
                        <a:effectLst/>
                        <a:latin typeface="Times New Roman" panose="02020603050405020304" pitchFamily="18" charset="0"/>
                        <a:ea typeface="DengXian" panose="02010600030101010101" pitchFamily="2" charset="-122"/>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72085530"/>
                  </a:ext>
                </a:extLst>
              </a:tr>
              <a:tr h="242771">
                <a:tc>
                  <a:txBody>
                    <a:bodyPr/>
                    <a:lstStyle/>
                    <a:p>
                      <a:pPr algn="ctr">
                        <a:tabLst>
                          <a:tab pos="-701040" algn="l"/>
                          <a:tab pos="-457200" algn="l"/>
                        </a:tabLst>
                      </a:pPr>
                      <a:r>
                        <a:rPr lang="en-GB" sz="1400" b="1" dirty="0">
                          <a:effectLst/>
                        </a:rPr>
                        <a:t>Electron </a:t>
                      </a:r>
                      <a:endParaRPr lang="en-HK" sz="1400" b="1" dirty="0">
                        <a:effectLst/>
                      </a:endParaRPr>
                    </a:p>
                    <a:p>
                      <a:pPr algn="ctr">
                        <a:tabLst>
                          <a:tab pos="-701040" algn="l"/>
                          <a:tab pos="-457200" algn="l"/>
                        </a:tabLst>
                      </a:pPr>
                      <a:r>
                        <a:rPr lang="en-GB" sz="1400" b="1" dirty="0">
                          <a:effectLst/>
                        </a:rPr>
                        <a:t>donor</a:t>
                      </a:r>
                      <a:endParaRPr lang="en-HK" sz="1400" b="1" dirty="0">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a:effectLst/>
                        </a:rPr>
                        <a:t>Predominant genus</a:t>
                      </a:r>
                      <a:endParaRPr lang="en-HK" sz="1400" b="1">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dirty="0">
                          <a:effectLst/>
                        </a:rPr>
                        <a:t>Relative </a:t>
                      </a:r>
                      <a:endParaRPr lang="en-HK" sz="1400" b="1" dirty="0">
                        <a:effectLst/>
                      </a:endParaRPr>
                    </a:p>
                    <a:p>
                      <a:pPr algn="ctr">
                        <a:tabLst>
                          <a:tab pos="-701040" algn="l"/>
                          <a:tab pos="-457200" algn="l"/>
                        </a:tabLst>
                      </a:pPr>
                      <a:r>
                        <a:rPr lang="en-GB" sz="1400" b="1" dirty="0">
                          <a:effectLst/>
                        </a:rPr>
                        <a:t>abundance (%)</a:t>
                      </a:r>
                      <a:endParaRPr lang="en-HK" sz="1400" b="1" dirty="0">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a:effectLst/>
                        </a:rPr>
                        <a:t>Type of </a:t>
                      </a:r>
                      <a:endParaRPr lang="en-HK" sz="1400" b="1">
                        <a:effectLst/>
                      </a:endParaRPr>
                    </a:p>
                    <a:p>
                      <a:pPr algn="ctr">
                        <a:tabLst>
                          <a:tab pos="-701040" algn="l"/>
                          <a:tab pos="-457200" algn="l"/>
                        </a:tabLst>
                      </a:pPr>
                      <a:r>
                        <a:rPr lang="en-GB" sz="1400" b="1">
                          <a:effectLst/>
                        </a:rPr>
                        <a:t>reactor</a:t>
                      </a:r>
                      <a:endParaRPr lang="en-HK" sz="1400" b="1">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a:effectLst/>
                        </a:rPr>
                        <a:t>pH</a:t>
                      </a:r>
                      <a:endParaRPr lang="en-HK" sz="1400" b="1">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a:effectLst/>
                        </a:rPr>
                        <a:t>Temperature </a:t>
                      </a:r>
                      <a:endParaRPr lang="en-HK" sz="1400" b="1">
                        <a:effectLst/>
                      </a:endParaRPr>
                    </a:p>
                    <a:p>
                      <a:pPr algn="ctr">
                        <a:tabLst>
                          <a:tab pos="-701040" algn="l"/>
                          <a:tab pos="-457200" algn="l"/>
                        </a:tabLst>
                      </a:pPr>
                      <a:r>
                        <a:rPr lang="en-GB" sz="1400" b="1">
                          <a:effectLst/>
                        </a:rPr>
                        <a:t>(</a:t>
                      </a:r>
                      <a:r>
                        <a:rPr lang="en-GB" sz="1400" b="1" baseline="30000">
                          <a:effectLst/>
                        </a:rPr>
                        <a:t>o</a:t>
                      </a:r>
                      <a:r>
                        <a:rPr lang="en-GB" sz="1400" b="1">
                          <a:effectLst/>
                        </a:rPr>
                        <a:t>C)</a:t>
                      </a:r>
                      <a:endParaRPr lang="en-HK" sz="1400" b="1">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dirty="0">
                          <a:effectLst/>
                        </a:rPr>
                        <a:t>Electron </a:t>
                      </a:r>
                      <a:endParaRPr lang="en-HK" sz="1400" b="1" dirty="0">
                        <a:effectLst/>
                      </a:endParaRPr>
                    </a:p>
                    <a:p>
                      <a:pPr algn="ctr">
                        <a:tabLst>
                          <a:tab pos="-701040" algn="l"/>
                          <a:tab pos="-457200" algn="l"/>
                        </a:tabLst>
                      </a:pPr>
                      <a:r>
                        <a:rPr lang="en-GB" sz="1400" b="1" dirty="0">
                          <a:effectLst/>
                        </a:rPr>
                        <a:t>acceptor</a:t>
                      </a:r>
                      <a:endParaRPr lang="en-HK" sz="1400" b="1" dirty="0">
                        <a:effectLst/>
                        <a:latin typeface="Times New Roman" panose="02020603050405020304" pitchFamily="18" charset="0"/>
                        <a:ea typeface="DengXian" panose="02010600030101010101" pitchFamily="2" charset="-122"/>
                      </a:endParaRPr>
                    </a:p>
                  </a:txBody>
                  <a:tcPr marL="0" marR="0" marT="0" marB="0"/>
                </a:tc>
                <a:extLst>
                  <a:ext uri="{0D108BD9-81ED-4DB2-BD59-A6C34878D82A}">
                    <a16:rowId xmlns:a16="http://schemas.microsoft.com/office/drawing/2014/main" val="257452827"/>
                  </a:ext>
                </a:extLst>
              </a:tr>
              <a:tr h="485543">
                <a:tc>
                  <a:txBody>
                    <a:bodyPr/>
                    <a:lstStyle/>
                    <a:p>
                      <a:pPr algn="ctr">
                        <a:tabLst>
                          <a:tab pos="-701040" algn="l"/>
                          <a:tab pos="-457200" algn="l"/>
                        </a:tabLst>
                      </a:pPr>
                      <a:r>
                        <a:rPr lang="en-GB" sz="1400" dirty="0">
                          <a:effectLst/>
                        </a:rPr>
                        <a:t>S</a:t>
                      </a:r>
                      <a:r>
                        <a:rPr lang="en-GB" sz="1400" baseline="30000" dirty="0">
                          <a:effectLst/>
                        </a:rPr>
                        <a:t>0</a:t>
                      </a:r>
                      <a:r>
                        <a:rPr lang="en-GB" sz="1400" baseline="-25000" dirty="0">
                          <a:effectLst/>
                        </a:rPr>
                        <a:t>chem</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Thiobacillus</a:t>
                      </a:r>
                      <a:endParaRPr lang="en-HK" sz="1400" dirty="0">
                        <a:effectLst/>
                      </a:endParaRPr>
                    </a:p>
                    <a:p>
                      <a:pPr algn="ctr">
                        <a:tabLst>
                          <a:tab pos="-701040" algn="l"/>
                          <a:tab pos="-457200" algn="l"/>
                        </a:tabLst>
                      </a:pPr>
                      <a:r>
                        <a:rPr lang="en-GB" sz="1400" dirty="0" err="1">
                          <a:effectLst/>
                        </a:rPr>
                        <a:t>Ignavibacteriales</a:t>
                      </a:r>
                      <a:endParaRPr lang="en-HK" sz="1400" dirty="0">
                        <a:effectLst/>
                      </a:endParaRPr>
                    </a:p>
                    <a:p>
                      <a:pPr algn="ctr">
                        <a:tabLst>
                          <a:tab pos="-701040" algn="l"/>
                          <a:tab pos="-457200" algn="l"/>
                        </a:tabLst>
                      </a:pPr>
                      <a:r>
                        <a:rPr lang="en-GB" sz="1400" dirty="0" err="1">
                          <a:effectLst/>
                        </a:rPr>
                        <a:t>Sulphurimonas</a:t>
                      </a:r>
                      <a:endParaRPr lang="en-HK" sz="1400" dirty="0">
                        <a:effectLst/>
                      </a:endParaRPr>
                    </a:p>
                    <a:p>
                      <a:pPr algn="ctr">
                        <a:tabLst>
                          <a:tab pos="-701040" algn="l"/>
                          <a:tab pos="-457200" algn="l"/>
                        </a:tabLst>
                      </a:pPr>
                      <a:r>
                        <a:rPr lang="en-GB" sz="1400" dirty="0" err="1">
                          <a:effectLst/>
                        </a:rPr>
                        <a:t>Longilinea</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45.1</a:t>
                      </a:r>
                      <a:endParaRPr lang="en-HK" sz="1400">
                        <a:effectLst/>
                      </a:endParaRPr>
                    </a:p>
                    <a:p>
                      <a:pPr algn="ctr">
                        <a:tabLst>
                          <a:tab pos="-701040" algn="l"/>
                          <a:tab pos="-457200" algn="l"/>
                        </a:tabLst>
                      </a:pPr>
                      <a:r>
                        <a:rPr lang="en-GB" sz="1400">
                          <a:effectLst/>
                        </a:rPr>
                        <a:t>25.4</a:t>
                      </a:r>
                      <a:endParaRPr lang="en-HK" sz="1400">
                        <a:effectLst/>
                      </a:endParaRPr>
                    </a:p>
                    <a:p>
                      <a:pPr algn="ctr">
                        <a:tabLst>
                          <a:tab pos="-701040" algn="l"/>
                          <a:tab pos="-457200" algn="l"/>
                        </a:tabLst>
                      </a:pPr>
                      <a:r>
                        <a:rPr lang="en-GB" sz="1400">
                          <a:effectLst/>
                        </a:rPr>
                        <a:t>7.0</a:t>
                      </a:r>
                      <a:endParaRPr lang="en-HK" sz="1400">
                        <a:effectLst/>
                      </a:endParaRPr>
                    </a:p>
                    <a:p>
                      <a:pPr algn="ctr">
                        <a:tabLst>
                          <a:tab pos="-701040" algn="l"/>
                          <a:tab pos="-457200" algn="l"/>
                        </a:tabLst>
                      </a:pPr>
                      <a:r>
                        <a:rPr lang="en-GB" sz="1400">
                          <a:effectLst/>
                        </a:rPr>
                        <a:t>4.1</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AnFB-MBR</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25-31</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NO</a:t>
                      </a:r>
                      <a:r>
                        <a:rPr lang="en-GB" sz="1400" baseline="-25000">
                          <a:effectLst/>
                        </a:rPr>
                        <a:t>3</a:t>
                      </a:r>
                      <a:r>
                        <a:rPr lang="en-GB" sz="1400" baseline="300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1592400642"/>
                  </a:ext>
                </a:extLst>
              </a:tr>
              <a:tr h="364157">
                <a:tc>
                  <a:txBody>
                    <a:bodyPr/>
                    <a:lstStyle/>
                    <a:p>
                      <a:pPr algn="ctr">
                        <a:tabLst>
                          <a:tab pos="-701040" algn="l"/>
                          <a:tab pos="-457200" algn="l"/>
                        </a:tabLst>
                      </a:pPr>
                      <a:r>
                        <a:rPr lang="en-GB" sz="1400" dirty="0" err="1">
                          <a:effectLst/>
                        </a:rPr>
                        <a:t>TDSd</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Thiobacillus</a:t>
                      </a:r>
                      <a:endParaRPr lang="en-HK" sz="1400">
                        <a:effectLst/>
                      </a:endParaRPr>
                    </a:p>
                    <a:p>
                      <a:pPr algn="ctr">
                        <a:tabLst>
                          <a:tab pos="-701040" algn="l"/>
                          <a:tab pos="-457200" algn="l"/>
                        </a:tabLst>
                      </a:pPr>
                      <a:r>
                        <a:rPr lang="en-GB" sz="1400">
                          <a:effectLst/>
                        </a:rPr>
                        <a:t>Sulphurimonas</a:t>
                      </a:r>
                      <a:endParaRPr lang="en-HK" sz="1400">
                        <a:effectLst/>
                      </a:endParaRPr>
                    </a:p>
                    <a:p>
                      <a:pPr algn="ctr">
                        <a:tabLst>
                          <a:tab pos="-701040" algn="l"/>
                          <a:tab pos="-457200" algn="l"/>
                        </a:tabLst>
                      </a:pPr>
                      <a:r>
                        <a:rPr lang="en-GB" sz="1400">
                          <a:effectLst/>
                        </a:rPr>
                        <a:t>Paracoccus</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32.6</a:t>
                      </a:r>
                      <a:endParaRPr lang="en-HK" sz="1400">
                        <a:effectLst/>
                      </a:endParaRPr>
                    </a:p>
                    <a:p>
                      <a:pPr algn="ctr">
                        <a:tabLst>
                          <a:tab pos="-701040" algn="l"/>
                          <a:tab pos="-457200" algn="l"/>
                        </a:tabLst>
                      </a:pPr>
                      <a:r>
                        <a:rPr lang="en-GB" sz="1400">
                          <a:effectLst/>
                        </a:rPr>
                        <a:t>31.3</a:t>
                      </a:r>
                      <a:endParaRPr lang="en-HK" sz="1400">
                        <a:effectLst/>
                      </a:endParaRPr>
                    </a:p>
                    <a:p>
                      <a:pPr algn="ctr">
                        <a:tabLst>
                          <a:tab pos="-701040" algn="l"/>
                          <a:tab pos="-457200" algn="l"/>
                        </a:tabLst>
                      </a:pPr>
                      <a:r>
                        <a:rPr lang="en-GB" sz="1400">
                          <a:effectLst/>
                        </a:rPr>
                        <a:t>0.1</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GSAD</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7.3-7.7</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28-32</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NO</a:t>
                      </a:r>
                      <a:r>
                        <a:rPr lang="en-GB" sz="1400" baseline="-25000">
                          <a:effectLst/>
                        </a:rPr>
                        <a:t>3</a:t>
                      </a:r>
                      <a:r>
                        <a:rPr lang="en-GB" sz="1400" baseline="300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95655540"/>
                  </a:ext>
                </a:extLst>
              </a:tr>
              <a:tr h="364157">
                <a:tc>
                  <a:txBody>
                    <a:bodyPr/>
                    <a:lstStyle/>
                    <a:p>
                      <a:pPr algn="ctr">
                        <a:tabLst>
                          <a:tab pos="-701040" algn="l"/>
                          <a:tab pos="-457200" algn="l"/>
                        </a:tabLst>
                      </a:pPr>
                      <a:r>
                        <a:rPr lang="en-GB" sz="1400" dirty="0" err="1">
                          <a:effectLst/>
                        </a:rPr>
                        <a:t>TDSd</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Acinetobacter</a:t>
                      </a:r>
                      <a:endParaRPr lang="en-HK" sz="1400">
                        <a:effectLst/>
                      </a:endParaRPr>
                    </a:p>
                    <a:p>
                      <a:pPr algn="ctr">
                        <a:tabLst>
                          <a:tab pos="-701040" algn="l"/>
                          <a:tab pos="-457200" algn="l"/>
                        </a:tabLst>
                      </a:pPr>
                      <a:r>
                        <a:rPr lang="en-GB" sz="1400">
                          <a:effectLst/>
                        </a:rPr>
                        <a:t>Thiobacillus</a:t>
                      </a:r>
                      <a:endParaRPr lang="en-HK" sz="1400">
                        <a:effectLst/>
                      </a:endParaRPr>
                    </a:p>
                    <a:p>
                      <a:pPr algn="ctr">
                        <a:tabLst>
                          <a:tab pos="-701040" algn="l"/>
                          <a:tab pos="-457200" algn="l"/>
                        </a:tabLst>
                      </a:pPr>
                      <a:r>
                        <a:rPr lang="en-GB" sz="1400">
                          <a:effectLst/>
                        </a:rPr>
                        <a:t>Thiothrix</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12.8</a:t>
                      </a:r>
                      <a:endParaRPr lang="en-HK" sz="1400">
                        <a:effectLst/>
                      </a:endParaRPr>
                    </a:p>
                    <a:p>
                      <a:pPr algn="ctr">
                        <a:tabLst>
                          <a:tab pos="-701040" algn="l"/>
                          <a:tab pos="-457200" algn="l"/>
                        </a:tabLst>
                      </a:pPr>
                      <a:r>
                        <a:rPr lang="en-GB" sz="1400">
                          <a:effectLst/>
                        </a:rPr>
                        <a:t>3.6</a:t>
                      </a:r>
                      <a:endParaRPr lang="en-HK" sz="1400">
                        <a:effectLst/>
                      </a:endParaRPr>
                    </a:p>
                    <a:p>
                      <a:pPr algn="ctr">
                        <a:tabLst>
                          <a:tab pos="-701040" algn="l"/>
                          <a:tab pos="-457200" algn="l"/>
                        </a:tabLst>
                      </a:pPr>
                      <a:r>
                        <a:rPr lang="en-GB" sz="1400">
                          <a:effectLst/>
                        </a:rPr>
                        <a:t>1.6</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Up-flow biofilter</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7.2-7.3</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5-35</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NO</a:t>
                      </a:r>
                      <a:r>
                        <a:rPr lang="en-GB" sz="1400" baseline="-25000">
                          <a:effectLst/>
                        </a:rPr>
                        <a:t>3</a:t>
                      </a:r>
                      <a:r>
                        <a:rPr lang="en-GB" sz="1400" baseline="300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3696518642"/>
                  </a:ext>
                </a:extLst>
              </a:tr>
              <a:tr h="364157">
                <a:tc>
                  <a:txBody>
                    <a:bodyPr/>
                    <a:lstStyle/>
                    <a:p>
                      <a:pPr algn="ctr">
                        <a:tabLst>
                          <a:tab pos="-701040" algn="l"/>
                          <a:tab pos="-457200" algn="l"/>
                        </a:tabLst>
                      </a:pPr>
                      <a:r>
                        <a:rPr lang="en-GB" sz="1400" dirty="0">
                          <a:effectLst/>
                        </a:rPr>
                        <a:t>S</a:t>
                      </a:r>
                      <a:r>
                        <a:rPr lang="en-GB" sz="1400" baseline="-25000" dirty="0">
                          <a:effectLst/>
                        </a:rPr>
                        <a:t>2</a:t>
                      </a:r>
                      <a:r>
                        <a:rPr lang="en-GB" sz="1400" dirty="0">
                          <a:effectLst/>
                        </a:rPr>
                        <a:t>O</a:t>
                      </a:r>
                      <a:r>
                        <a:rPr lang="en-GB" sz="1400" baseline="-25000" dirty="0">
                          <a:effectLst/>
                        </a:rPr>
                        <a:t>3</a:t>
                      </a:r>
                      <a:r>
                        <a:rPr lang="en-GB" sz="1400" baseline="30000" dirty="0">
                          <a:effectLst/>
                        </a:rPr>
                        <a:t>2-</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Chlorobaculum</a:t>
                      </a:r>
                      <a:endParaRPr lang="en-HK" sz="1400">
                        <a:effectLst/>
                      </a:endParaRPr>
                    </a:p>
                    <a:p>
                      <a:pPr algn="ctr">
                        <a:tabLst>
                          <a:tab pos="-701040" algn="l"/>
                          <a:tab pos="-457200" algn="l"/>
                        </a:tabLst>
                      </a:pPr>
                      <a:r>
                        <a:rPr lang="en-GB" sz="1400">
                          <a:effectLst/>
                        </a:rPr>
                        <a:t>Thiobacillus</a:t>
                      </a:r>
                      <a:endParaRPr lang="en-HK" sz="1400">
                        <a:effectLst/>
                      </a:endParaRPr>
                    </a:p>
                    <a:p>
                      <a:pPr algn="ctr">
                        <a:tabLst>
                          <a:tab pos="-701040" algn="l"/>
                          <a:tab pos="-457200" algn="l"/>
                        </a:tabLst>
                      </a:pPr>
                      <a:r>
                        <a:rPr lang="en-GB" sz="1400">
                          <a:effectLst/>
                        </a:rPr>
                        <a:t>Sulphurimonas</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9.7</a:t>
                      </a:r>
                      <a:endParaRPr lang="en-HK" sz="1400">
                        <a:effectLst/>
                      </a:endParaRPr>
                    </a:p>
                    <a:p>
                      <a:pPr algn="ctr">
                        <a:tabLst>
                          <a:tab pos="-701040" algn="l"/>
                          <a:tab pos="-457200" algn="l"/>
                        </a:tabLst>
                      </a:pPr>
                      <a:r>
                        <a:rPr lang="en-GB" sz="1400">
                          <a:effectLst/>
                        </a:rPr>
                        <a:t>8.7</a:t>
                      </a:r>
                      <a:endParaRPr lang="en-HK" sz="1400">
                        <a:effectLst/>
                      </a:endParaRPr>
                    </a:p>
                    <a:p>
                      <a:pPr algn="ctr">
                        <a:tabLst>
                          <a:tab pos="-701040" algn="l"/>
                          <a:tab pos="-457200" algn="l"/>
                        </a:tabLst>
                      </a:pPr>
                      <a:r>
                        <a:rPr lang="en-GB" sz="1400">
                          <a:effectLst/>
                        </a:rPr>
                        <a:t>1.2</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Up-flow biofilter</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6.7-7.0</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5-35</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NO</a:t>
                      </a:r>
                      <a:r>
                        <a:rPr lang="en-GB" sz="1400" baseline="-25000">
                          <a:effectLst/>
                        </a:rPr>
                        <a:t>3</a:t>
                      </a:r>
                      <a:r>
                        <a:rPr lang="en-GB" sz="1400" baseline="300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1935207058"/>
                  </a:ext>
                </a:extLst>
              </a:tr>
              <a:tr h="364157">
                <a:tc>
                  <a:txBody>
                    <a:bodyPr/>
                    <a:lstStyle/>
                    <a:p>
                      <a:pPr algn="ctr">
                        <a:tabLst>
                          <a:tab pos="-701040" algn="l"/>
                          <a:tab pos="-457200" algn="l"/>
                        </a:tabLst>
                      </a:pPr>
                      <a:r>
                        <a:rPr lang="en-GB" sz="1400" dirty="0">
                          <a:effectLst/>
                        </a:rPr>
                        <a:t>S</a:t>
                      </a:r>
                      <a:r>
                        <a:rPr lang="en-GB" sz="1400" baseline="30000" dirty="0">
                          <a:effectLst/>
                        </a:rPr>
                        <a:t>0</a:t>
                      </a:r>
                      <a:r>
                        <a:rPr lang="en-GB" sz="1400" baseline="-25000" dirty="0">
                          <a:effectLst/>
                        </a:rPr>
                        <a:t>chem</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Dechloromonas</a:t>
                      </a:r>
                      <a:endParaRPr lang="en-HK" sz="1400">
                        <a:effectLst/>
                      </a:endParaRPr>
                    </a:p>
                    <a:p>
                      <a:pPr algn="ctr">
                        <a:tabLst>
                          <a:tab pos="-701040" algn="l"/>
                          <a:tab pos="-457200" algn="l"/>
                        </a:tabLst>
                      </a:pPr>
                      <a:r>
                        <a:rPr lang="en-GB" sz="1400">
                          <a:effectLst/>
                        </a:rPr>
                        <a:t>Thiobacillus</a:t>
                      </a:r>
                      <a:endParaRPr lang="en-HK" sz="1400">
                        <a:effectLst/>
                      </a:endParaRPr>
                    </a:p>
                    <a:p>
                      <a:pPr algn="ctr">
                        <a:tabLst>
                          <a:tab pos="-701040" algn="l"/>
                          <a:tab pos="-457200" algn="l"/>
                        </a:tabLst>
                      </a:pPr>
                      <a:r>
                        <a:rPr lang="en-GB" sz="1400">
                          <a:effectLst/>
                        </a:rPr>
                        <a:t>Thauera</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18.0</a:t>
                      </a:r>
                      <a:endParaRPr lang="en-HK" sz="1400">
                        <a:effectLst/>
                      </a:endParaRPr>
                    </a:p>
                    <a:p>
                      <a:pPr algn="ctr">
                        <a:tabLst>
                          <a:tab pos="-701040" algn="l"/>
                          <a:tab pos="-457200" algn="l"/>
                        </a:tabLst>
                      </a:pPr>
                      <a:r>
                        <a:rPr lang="en-GB" sz="1400">
                          <a:effectLst/>
                        </a:rPr>
                        <a:t>8.7</a:t>
                      </a:r>
                      <a:endParaRPr lang="en-HK" sz="1400">
                        <a:effectLst/>
                      </a:endParaRPr>
                    </a:p>
                    <a:p>
                      <a:pPr algn="ctr">
                        <a:tabLst>
                          <a:tab pos="-701040" algn="l"/>
                          <a:tab pos="-457200" algn="l"/>
                        </a:tabLst>
                      </a:pPr>
                      <a:r>
                        <a:rPr lang="en-GB" sz="1400">
                          <a:effectLst/>
                        </a:rPr>
                        <a:t>2.2</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Up-flow biofilter</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6.5-7.0</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5-35</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NO</a:t>
                      </a:r>
                      <a:r>
                        <a:rPr lang="en-GB" sz="1400" baseline="-25000" dirty="0">
                          <a:effectLst/>
                        </a:rPr>
                        <a:t>3</a:t>
                      </a:r>
                      <a:r>
                        <a:rPr lang="en-GB" sz="1400" baseline="30000" dirty="0">
                          <a:effectLst/>
                        </a:rPr>
                        <a:t>-</a:t>
                      </a:r>
                      <a:endParaRPr lang="en-HK" sz="14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3732121499"/>
                  </a:ext>
                </a:extLst>
              </a:tr>
              <a:tr h="218045">
                <a:tc gridSpan="7">
                  <a:txBody>
                    <a:bodyPr/>
                    <a:lstStyle/>
                    <a:p>
                      <a:pPr algn="just">
                        <a:tabLst>
                          <a:tab pos="-701040" algn="l"/>
                          <a:tab pos="-457200" algn="l"/>
                        </a:tabLst>
                      </a:pPr>
                      <a:r>
                        <a:rPr lang="en-GB" sz="1100" dirty="0" err="1">
                          <a:effectLst/>
                        </a:rPr>
                        <a:t>TDSd</a:t>
                      </a:r>
                      <a:r>
                        <a:rPr lang="en-GB" sz="1100" dirty="0">
                          <a:effectLst/>
                        </a:rPr>
                        <a:t>: total dissolved sulphide (H</a:t>
                      </a:r>
                      <a:r>
                        <a:rPr lang="en-GB" sz="1100" baseline="-25000" dirty="0">
                          <a:effectLst/>
                        </a:rPr>
                        <a:t>2</a:t>
                      </a:r>
                      <a:r>
                        <a:rPr lang="en-GB" sz="1100" dirty="0">
                          <a:effectLst/>
                        </a:rPr>
                        <a:t>S, HS</a:t>
                      </a:r>
                      <a:r>
                        <a:rPr lang="en-GB" sz="1100" baseline="30000" dirty="0">
                          <a:effectLst/>
                        </a:rPr>
                        <a:t>-</a:t>
                      </a:r>
                      <a:r>
                        <a:rPr lang="en-GB" sz="1100" dirty="0">
                          <a:effectLst/>
                        </a:rPr>
                        <a:t>, S</a:t>
                      </a:r>
                      <a:r>
                        <a:rPr lang="en-GB" sz="1100" baseline="30000" dirty="0">
                          <a:effectLst/>
                        </a:rPr>
                        <a:t>2-</a:t>
                      </a:r>
                      <a:r>
                        <a:rPr lang="en-GB" sz="1100" dirty="0">
                          <a:effectLst/>
                        </a:rPr>
                        <a:t>); S</a:t>
                      </a:r>
                      <a:r>
                        <a:rPr lang="en-GB" sz="1100" baseline="30000" dirty="0">
                          <a:effectLst/>
                        </a:rPr>
                        <a:t>0</a:t>
                      </a:r>
                      <a:r>
                        <a:rPr lang="en-GB" sz="1100" baseline="-25000" dirty="0">
                          <a:effectLst/>
                        </a:rPr>
                        <a:t>chem</a:t>
                      </a:r>
                      <a:r>
                        <a:rPr lang="en-GB" sz="1100" dirty="0">
                          <a:effectLst/>
                        </a:rPr>
                        <a:t>: chemically-added elemental sulphur; </a:t>
                      </a:r>
                      <a:r>
                        <a:rPr lang="en-GB" sz="1100" dirty="0" err="1">
                          <a:effectLst/>
                        </a:rPr>
                        <a:t>AnFB</a:t>
                      </a:r>
                      <a:r>
                        <a:rPr lang="en-GB" sz="1100" dirty="0">
                          <a:effectLst/>
                        </a:rPr>
                        <a:t>-MBR: anaerobic fluidized-bed membrane bioreactor; GSAD: </a:t>
                      </a:r>
                      <a:r>
                        <a:rPr lang="en-GB" sz="1100" kern="1200" dirty="0">
                          <a:effectLst/>
                        </a:rPr>
                        <a:t>granular-sludge autotrophic denitrification; </a:t>
                      </a:r>
                      <a:r>
                        <a:rPr lang="en-GB" sz="1100" dirty="0">
                          <a:effectLst/>
                        </a:rPr>
                        <a:t>SBR: sequencing batch reactor; MBBR: moving-bed biofilm reactor.</a:t>
                      </a:r>
                      <a:endParaRPr lang="en-HK" sz="1200" dirty="0">
                        <a:effectLst/>
                        <a:latin typeface="Times New Roman" panose="02020603050405020304" pitchFamily="18" charset="0"/>
                        <a:ea typeface="DengXian" panose="02010600030101010101" pitchFamily="2" charset="-122"/>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34755759"/>
                  </a:ext>
                </a:extLst>
              </a:tr>
            </a:tbl>
          </a:graphicData>
        </a:graphic>
      </p:graphicFrame>
      <p:sp>
        <p:nvSpPr>
          <p:cNvPr id="10" name="Title 1">
            <a:extLst>
              <a:ext uri="{FF2B5EF4-FFF2-40B4-BE49-F238E27FC236}">
                <a16:creationId xmlns:a16="http://schemas.microsoft.com/office/drawing/2014/main" id="{E47C8DB7-E1A1-4B93-ACCB-3CF4CE48167C}"/>
              </a:ext>
            </a:extLst>
          </p:cNvPr>
          <p:cNvSpPr>
            <a:spLocks noGrp="1"/>
          </p:cNvSpPr>
          <p:nvPr>
            <p:ph type="title"/>
          </p:nvPr>
        </p:nvSpPr>
        <p:spPr>
          <a:xfrm>
            <a:off x="877454" y="275478"/>
            <a:ext cx="8008088" cy="1325563"/>
          </a:xfrm>
        </p:spPr>
        <p:txBody>
          <a:bodyPr>
            <a:normAutofit/>
          </a:bodyPr>
          <a:lstStyle/>
          <a:p>
            <a:r>
              <a:rPr lang="en-US" b="1" dirty="0">
                <a:latin typeface="Candara" panose="020E0502030303020204" pitchFamily="34" charset="0"/>
              </a:rPr>
              <a:t>Microorganisms in the </a:t>
            </a:r>
            <a:br>
              <a:rPr lang="en-US" b="1" dirty="0">
                <a:latin typeface="Candara" panose="020E0502030303020204" pitchFamily="34" charset="0"/>
              </a:rPr>
            </a:br>
            <a:r>
              <a:rPr lang="en-US" b="1" dirty="0" err="1">
                <a:latin typeface="Candara" panose="020E0502030303020204" pitchFamily="34" charset="0"/>
              </a:rPr>
              <a:t>SdAD</a:t>
            </a:r>
            <a:r>
              <a:rPr lang="en-US" b="1" dirty="0">
                <a:latin typeface="Candara" panose="020E0502030303020204" pitchFamily="34" charset="0"/>
              </a:rPr>
              <a:t> process</a:t>
            </a:r>
          </a:p>
        </p:txBody>
      </p:sp>
    </p:spTree>
    <p:extLst>
      <p:ext uri="{BB962C8B-B14F-4D97-AF65-F5344CB8AC3E}">
        <p14:creationId xmlns:p14="http://schemas.microsoft.com/office/powerpoint/2010/main" val="1139274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15C8659-BF29-EF4F-4251-10AC5043777C}"/>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7FFD5D5-3729-AF1D-AB71-14EC6A384B70}"/>
              </a:ext>
            </a:extLst>
          </p:cNvPr>
          <p:cNvGraphicFramePr>
            <a:graphicFrameLocks noGrp="1"/>
          </p:cNvGraphicFramePr>
          <p:nvPr>
            <p:extLst>
              <p:ext uri="{D42A27DB-BD31-4B8C-83A1-F6EECF244321}">
                <p14:modId xmlns:p14="http://schemas.microsoft.com/office/powerpoint/2010/main" val="3327766228"/>
              </p:ext>
            </p:extLst>
          </p:nvPr>
        </p:nvGraphicFramePr>
        <p:xfrm>
          <a:off x="145927" y="2332990"/>
          <a:ext cx="11911603" cy="4175760"/>
        </p:xfrm>
        <a:graphic>
          <a:graphicData uri="http://schemas.openxmlformats.org/drawingml/2006/table">
            <a:tbl>
              <a:tblPr firstRow="1" firstCol="1" lastRow="1" lastCol="1" bandRow="1" bandCol="1">
                <a:tableStyleId>{5940675A-B579-460E-94D1-54222C63F5DA}</a:tableStyleId>
              </a:tblPr>
              <a:tblGrid>
                <a:gridCol w="1530473">
                  <a:extLst>
                    <a:ext uri="{9D8B030D-6E8A-4147-A177-3AD203B41FA5}">
                      <a16:colId xmlns:a16="http://schemas.microsoft.com/office/drawing/2014/main" val="3890162869"/>
                    </a:ext>
                  </a:extLst>
                </a:gridCol>
                <a:gridCol w="2026024">
                  <a:extLst>
                    <a:ext uri="{9D8B030D-6E8A-4147-A177-3AD203B41FA5}">
                      <a16:colId xmlns:a16="http://schemas.microsoft.com/office/drawing/2014/main" val="828555789"/>
                    </a:ext>
                  </a:extLst>
                </a:gridCol>
                <a:gridCol w="1891552">
                  <a:extLst>
                    <a:ext uri="{9D8B030D-6E8A-4147-A177-3AD203B41FA5}">
                      <a16:colId xmlns:a16="http://schemas.microsoft.com/office/drawing/2014/main" val="2419013338"/>
                    </a:ext>
                  </a:extLst>
                </a:gridCol>
                <a:gridCol w="1228165">
                  <a:extLst>
                    <a:ext uri="{9D8B030D-6E8A-4147-A177-3AD203B41FA5}">
                      <a16:colId xmlns:a16="http://schemas.microsoft.com/office/drawing/2014/main" val="2523672752"/>
                    </a:ext>
                  </a:extLst>
                </a:gridCol>
                <a:gridCol w="1228165">
                  <a:extLst>
                    <a:ext uri="{9D8B030D-6E8A-4147-A177-3AD203B41FA5}">
                      <a16:colId xmlns:a16="http://schemas.microsoft.com/office/drawing/2014/main" val="715910236"/>
                    </a:ext>
                  </a:extLst>
                </a:gridCol>
                <a:gridCol w="1694329">
                  <a:extLst>
                    <a:ext uri="{9D8B030D-6E8A-4147-A177-3AD203B41FA5}">
                      <a16:colId xmlns:a16="http://schemas.microsoft.com/office/drawing/2014/main" val="3573699703"/>
                    </a:ext>
                  </a:extLst>
                </a:gridCol>
                <a:gridCol w="2312895">
                  <a:extLst>
                    <a:ext uri="{9D8B030D-6E8A-4147-A177-3AD203B41FA5}">
                      <a16:colId xmlns:a16="http://schemas.microsoft.com/office/drawing/2014/main" val="525322027"/>
                    </a:ext>
                  </a:extLst>
                </a:gridCol>
              </a:tblGrid>
              <a:tr h="127567">
                <a:tc gridSpan="7">
                  <a:txBody>
                    <a:bodyPr/>
                    <a:lstStyle/>
                    <a:p>
                      <a:pPr algn="just">
                        <a:tabLst>
                          <a:tab pos="-701040" algn="l"/>
                          <a:tab pos="-457200" algn="l"/>
                        </a:tabLst>
                      </a:pPr>
                      <a:r>
                        <a:rPr lang="en-GB" sz="1200">
                          <a:effectLst/>
                        </a:rPr>
                        <a:t>Table 7.6 Predominant genera of the bacterial consortium involved in the SdAD process driven by different electron donors.</a:t>
                      </a:r>
                      <a:endParaRPr lang="en-HK" sz="1400">
                        <a:effectLst/>
                        <a:latin typeface="Times New Roman" panose="02020603050405020304" pitchFamily="18" charset="0"/>
                        <a:ea typeface="DengXian" panose="02010600030101010101" pitchFamily="2" charset="-122"/>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72085530"/>
                  </a:ext>
                </a:extLst>
              </a:tr>
              <a:tr h="242771">
                <a:tc>
                  <a:txBody>
                    <a:bodyPr/>
                    <a:lstStyle/>
                    <a:p>
                      <a:pPr algn="ctr">
                        <a:tabLst>
                          <a:tab pos="-701040" algn="l"/>
                          <a:tab pos="-457200" algn="l"/>
                        </a:tabLst>
                      </a:pPr>
                      <a:r>
                        <a:rPr lang="en-GB" sz="1400" b="1" dirty="0">
                          <a:effectLst/>
                        </a:rPr>
                        <a:t>Electron </a:t>
                      </a:r>
                      <a:endParaRPr lang="en-HK" sz="1400" b="1" dirty="0">
                        <a:effectLst/>
                      </a:endParaRPr>
                    </a:p>
                    <a:p>
                      <a:pPr algn="ctr">
                        <a:tabLst>
                          <a:tab pos="-701040" algn="l"/>
                          <a:tab pos="-457200" algn="l"/>
                        </a:tabLst>
                      </a:pPr>
                      <a:r>
                        <a:rPr lang="en-GB" sz="1400" b="1" dirty="0">
                          <a:effectLst/>
                        </a:rPr>
                        <a:t>donor</a:t>
                      </a:r>
                      <a:endParaRPr lang="en-HK" sz="1400" b="1" dirty="0">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dirty="0">
                          <a:effectLst/>
                        </a:rPr>
                        <a:t>Predominant genus</a:t>
                      </a:r>
                      <a:endParaRPr lang="en-HK" sz="1400" b="1" dirty="0">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dirty="0">
                          <a:effectLst/>
                        </a:rPr>
                        <a:t>Relative </a:t>
                      </a:r>
                      <a:endParaRPr lang="en-HK" sz="1400" b="1" dirty="0">
                        <a:effectLst/>
                      </a:endParaRPr>
                    </a:p>
                    <a:p>
                      <a:pPr algn="ctr">
                        <a:tabLst>
                          <a:tab pos="-701040" algn="l"/>
                          <a:tab pos="-457200" algn="l"/>
                        </a:tabLst>
                      </a:pPr>
                      <a:r>
                        <a:rPr lang="en-GB" sz="1400" b="1" dirty="0">
                          <a:effectLst/>
                        </a:rPr>
                        <a:t>abundance (%)</a:t>
                      </a:r>
                      <a:endParaRPr lang="en-HK" sz="1400" b="1" dirty="0">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a:effectLst/>
                        </a:rPr>
                        <a:t>Type of </a:t>
                      </a:r>
                      <a:endParaRPr lang="en-HK" sz="1400" b="1">
                        <a:effectLst/>
                      </a:endParaRPr>
                    </a:p>
                    <a:p>
                      <a:pPr algn="ctr">
                        <a:tabLst>
                          <a:tab pos="-701040" algn="l"/>
                          <a:tab pos="-457200" algn="l"/>
                        </a:tabLst>
                      </a:pPr>
                      <a:r>
                        <a:rPr lang="en-GB" sz="1400" b="1">
                          <a:effectLst/>
                        </a:rPr>
                        <a:t>reactor</a:t>
                      </a:r>
                      <a:endParaRPr lang="en-HK" sz="1400" b="1">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a:effectLst/>
                        </a:rPr>
                        <a:t>pH</a:t>
                      </a:r>
                      <a:endParaRPr lang="en-HK" sz="1400" b="1">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a:effectLst/>
                        </a:rPr>
                        <a:t>Temperature </a:t>
                      </a:r>
                      <a:endParaRPr lang="en-HK" sz="1400" b="1">
                        <a:effectLst/>
                      </a:endParaRPr>
                    </a:p>
                    <a:p>
                      <a:pPr algn="ctr">
                        <a:tabLst>
                          <a:tab pos="-701040" algn="l"/>
                          <a:tab pos="-457200" algn="l"/>
                        </a:tabLst>
                      </a:pPr>
                      <a:r>
                        <a:rPr lang="en-GB" sz="1400" b="1">
                          <a:effectLst/>
                        </a:rPr>
                        <a:t>(</a:t>
                      </a:r>
                      <a:r>
                        <a:rPr lang="en-GB" sz="1400" b="1" baseline="30000">
                          <a:effectLst/>
                        </a:rPr>
                        <a:t>o</a:t>
                      </a:r>
                      <a:r>
                        <a:rPr lang="en-GB" sz="1400" b="1">
                          <a:effectLst/>
                        </a:rPr>
                        <a:t>C)</a:t>
                      </a:r>
                      <a:endParaRPr lang="en-HK" sz="1400" b="1">
                        <a:effectLst/>
                        <a:latin typeface="Times New Roman" panose="02020603050405020304" pitchFamily="18" charset="0"/>
                        <a:ea typeface="DengXian" panose="02010600030101010101" pitchFamily="2" charset="-122"/>
                      </a:endParaRPr>
                    </a:p>
                  </a:txBody>
                  <a:tcPr marL="0" marR="0" marT="0" marB="0"/>
                </a:tc>
                <a:tc>
                  <a:txBody>
                    <a:bodyPr/>
                    <a:lstStyle/>
                    <a:p>
                      <a:pPr algn="ctr">
                        <a:tabLst>
                          <a:tab pos="-701040" algn="l"/>
                          <a:tab pos="-457200" algn="l"/>
                        </a:tabLst>
                      </a:pPr>
                      <a:r>
                        <a:rPr lang="en-GB" sz="1400" b="1" dirty="0">
                          <a:effectLst/>
                        </a:rPr>
                        <a:t>Electron </a:t>
                      </a:r>
                      <a:endParaRPr lang="en-HK" sz="1400" b="1" dirty="0">
                        <a:effectLst/>
                      </a:endParaRPr>
                    </a:p>
                    <a:p>
                      <a:pPr algn="ctr">
                        <a:tabLst>
                          <a:tab pos="-701040" algn="l"/>
                          <a:tab pos="-457200" algn="l"/>
                        </a:tabLst>
                      </a:pPr>
                      <a:r>
                        <a:rPr lang="en-GB" sz="1400" b="1" dirty="0">
                          <a:effectLst/>
                        </a:rPr>
                        <a:t>acceptor</a:t>
                      </a:r>
                      <a:endParaRPr lang="en-HK" sz="1400" b="1" dirty="0">
                        <a:effectLst/>
                        <a:latin typeface="Times New Roman" panose="02020603050405020304" pitchFamily="18" charset="0"/>
                        <a:ea typeface="DengXian" panose="02010600030101010101" pitchFamily="2" charset="-122"/>
                      </a:endParaRPr>
                    </a:p>
                  </a:txBody>
                  <a:tcPr marL="0" marR="0" marT="0" marB="0"/>
                </a:tc>
                <a:extLst>
                  <a:ext uri="{0D108BD9-81ED-4DB2-BD59-A6C34878D82A}">
                    <a16:rowId xmlns:a16="http://schemas.microsoft.com/office/drawing/2014/main" val="257452827"/>
                  </a:ext>
                </a:extLst>
              </a:tr>
              <a:tr h="364157">
                <a:tc>
                  <a:txBody>
                    <a:bodyPr/>
                    <a:lstStyle/>
                    <a:p>
                      <a:pPr algn="ctr">
                        <a:tabLst>
                          <a:tab pos="-701040" algn="l"/>
                          <a:tab pos="-457200" algn="l"/>
                        </a:tabLst>
                      </a:pPr>
                      <a:r>
                        <a:rPr lang="en-GB" sz="1400">
                          <a:effectLst/>
                        </a:rPr>
                        <a:t>S</a:t>
                      </a:r>
                      <a:r>
                        <a:rPr lang="en-GB" sz="1400" baseline="30000">
                          <a:effectLst/>
                        </a:rPr>
                        <a:t>0</a:t>
                      </a:r>
                      <a:r>
                        <a:rPr lang="en-GB" sz="1400" baseline="-25000">
                          <a:effectLst/>
                        </a:rPr>
                        <a:t>chem</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Thiobacillus</a:t>
                      </a:r>
                      <a:endParaRPr lang="en-HK" sz="1400">
                        <a:effectLst/>
                      </a:endParaRPr>
                    </a:p>
                    <a:p>
                      <a:pPr algn="ctr">
                        <a:tabLst>
                          <a:tab pos="-701040" algn="l"/>
                          <a:tab pos="-457200" algn="l"/>
                        </a:tabLst>
                      </a:pPr>
                      <a:r>
                        <a:rPr lang="en-GB" sz="1400">
                          <a:effectLst/>
                        </a:rPr>
                        <a:t>Sulphurimonas</a:t>
                      </a:r>
                      <a:endParaRPr lang="en-HK" sz="1400">
                        <a:effectLst/>
                      </a:endParaRPr>
                    </a:p>
                    <a:p>
                      <a:pPr algn="ctr">
                        <a:tabLst>
                          <a:tab pos="-701040" algn="l"/>
                          <a:tab pos="-457200" algn="l"/>
                        </a:tabLst>
                      </a:pPr>
                      <a:r>
                        <a:rPr lang="en-GB" sz="1400">
                          <a:effectLst/>
                        </a:rPr>
                        <a:t>Thioahalobacter</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22.6</a:t>
                      </a:r>
                      <a:endParaRPr lang="en-HK" sz="1400">
                        <a:effectLst/>
                      </a:endParaRPr>
                    </a:p>
                    <a:p>
                      <a:pPr algn="ctr">
                        <a:tabLst>
                          <a:tab pos="-701040" algn="l"/>
                          <a:tab pos="-457200" algn="l"/>
                        </a:tabLst>
                      </a:pPr>
                      <a:r>
                        <a:rPr lang="en-GB" sz="1400">
                          <a:effectLst/>
                        </a:rPr>
                        <a:t>11.8</a:t>
                      </a:r>
                      <a:endParaRPr lang="en-HK" sz="1400">
                        <a:effectLst/>
                      </a:endParaRPr>
                    </a:p>
                    <a:p>
                      <a:pPr algn="ctr">
                        <a:tabLst>
                          <a:tab pos="-701040" algn="l"/>
                          <a:tab pos="-457200" algn="l"/>
                        </a:tabLst>
                      </a:pPr>
                      <a:r>
                        <a:rPr lang="en-GB" sz="1400">
                          <a:effectLst/>
                        </a:rPr>
                        <a:t>11.0</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SBR</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7.0-8.5</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35</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NO</a:t>
                      </a:r>
                      <a:r>
                        <a:rPr lang="en-GB" sz="1400" baseline="-25000" dirty="0">
                          <a:effectLst/>
                        </a:rPr>
                        <a:t>3</a:t>
                      </a:r>
                      <a:r>
                        <a:rPr lang="en-GB" sz="1400" baseline="30000" dirty="0">
                          <a:effectLst/>
                        </a:rPr>
                        <a:t>-</a:t>
                      </a:r>
                      <a:endParaRPr lang="en-HK" sz="14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65391491"/>
                  </a:ext>
                </a:extLst>
              </a:tr>
              <a:tr h="485543">
                <a:tc>
                  <a:txBody>
                    <a:bodyPr/>
                    <a:lstStyle/>
                    <a:p>
                      <a:pPr algn="ctr">
                        <a:tabLst>
                          <a:tab pos="-701040" algn="l"/>
                          <a:tab pos="-457200" algn="l"/>
                        </a:tabLst>
                      </a:pPr>
                      <a:r>
                        <a:rPr lang="en-GB" sz="1400" dirty="0">
                          <a:effectLst/>
                        </a:rPr>
                        <a:t>S</a:t>
                      </a:r>
                      <a:r>
                        <a:rPr lang="en-GB" sz="1400" baseline="30000" dirty="0">
                          <a:effectLst/>
                        </a:rPr>
                        <a:t>0</a:t>
                      </a:r>
                      <a:r>
                        <a:rPr lang="en-GB" sz="1400" baseline="-25000" dirty="0">
                          <a:effectLst/>
                        </a:rPr>
                        <a:t>chem</a:t>
                      </a:r>
                      <a:endParaRPr lang="en-HK" sz="14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Sulphurimonas</a:t>
                      </a:r>
                      <a:endParaRPr lang="en-HK" sz="1400">
                        <a:effectLst/>
                      </a:endParaRPr>
                    </a:p>
                    <a:p>
                      <a:pPr algn="ctr">
                        <a:tabLst>
                          <a:tab pos="-701040" algn="l"/>
                          <a:tab pos="-457200" algn="l"/>
                        </a:tabLst>
                      </a:pPr>
                      <a:r>
                        <a:rPr lang="en-GB" sz="1400">
                          <a:effectLst/>
                        </a:rPr>
                        <a:t>Thauera</a:t>
                      </a:r>
                      <a:endParaRPr lang="en-HK" sz="1400">
                        <a:effectLst/>
                      </a:endParaRPr>
                    </a:p>
                    <a:p>
                      <a:pPr algn="ctr">
                        <a:tabLst>
                          <a:tab pos="-701040" algn="l"/>
                          <a:tab pos="-457200" algn="l"/>
                        </a:tabLst>
                      </a:pPr>
                      <a:r>
                        <a:rPr lang="en-GB" sz="1400">
                          <a:effectLst/>
                        </a:rPr>
                        <a:t>Simplicispira</a:t>
                      </a:r>
                      <a:endParaRPr lang="en-HK" sz="1400">
                        <a:effectLst/>
                      </a:endParaRPr>
                    </a:p>
                    <a:p>
                      <a:pPr algn="ctr">
                        <a:tabLst>
                          <a:tab pos="-701040" algn="l"/>
                          <a:tab pos="-457200" algn="l"/>
                        </a:tabLst>
                      </a:pPr>
                      <a:r>
                        <a:rPr lang="en-GB" sz="1400">
                          <a:effectLst/>
                        </a:rPr>
                        <a:t>Pseudomonas</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82.2</a:t>
                      </a:r>
                      <a:endParaRPr lang="en-HK" sz="1400">
                        <a:effectLst/>
                      </a:endParaRPr>
                    </a:p>
                    <a:p>
                      <a:pPr algn="ctr">
                        <a:tabLst>
                          <a:tab pos="-701040" algn="l"/>
                          <a:tab pos="-457200" algn="l"/>
                        </a:tabLst>
                      </a:pPr>
                      <a:r>
                        <a:rPr lang="en-GB" sz="1400">
                          <a:effectLst/>
                        </a:rPr>
                        <a:t>2.7</a:t>
                      </a:r>
                      <a:endParaRPr lang="en-HK" sz="1400">
                        <a:effectLst/>
                      </a:endParaRPr>
                    </a:p>
                    <a:p>
                      <a:pPr algn="ctr">
                        <a:tabLst>
                          <a:tab pos="-701040" algn="l"/>
                          <a:tab pos="-457200" algn="l"/>
                        </a:tabLst>
                      </a:pPr>
                      <a:r>
                        <a:rPr lang="en-GB" sz="1400">
                          <a:effectLst/>
                        </a:rPr>
                        <a:t>2.3</a:t>
                      </a:r>
                      <a:endParaRPr lang="en-HK" sz="1400">
                        <a:effectLst/>
                      </a:endParaRPr>
                    </a:p>
                    <a:p>
                      <a:pPr algn="ctr">
                        <a:tabLst>
                          <a:tab pos="-701040" algn="l"/>
                          <a:tab pos="-457200" algn="l"/>
                        </a:tabLst>
                      </a:pPr>
                      <a:r>
                        <a:rPr lang="en-GB" sz="1400">
                          <a:effectLst/>
                        </a:rPr>
                        <a:t>1.6</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7.5</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25</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NO</a:t>
                      </a:r>
                      <a:r>
                        <a:rPr lang="en-GB" sz="1400" baseline="-25000">
                          <a:effectLst/>
                        </a:rPr>
                        <a:t>3</a:t>
                      </a:r>
                      <a:r>
                        <a:rPr lang="en-GB" sz="1400" baseline="300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1309162350"/>
                  </a:ext>
                </a:extLst>
              </a:tr>
              <a:tr h="728314">
                <a:tc>
                  <a:txBody>
                    <a:bodyPr/>
                    <a:lstStyle/>
                    <a:p>
                      <a:pPr algn="ctr">
                        <a:tabLst>
                          <a:tab pos="-701040" algn="l"/>
                          <a:tab pos="-457200" algn="l"/>
                        </a:tabLst>
                      </a:pPr>
                      <a:r>
                        <a:rPr lang="en-GB" sz="1400">
                          <a:effectLst/>
                        </a:rPr>
                        <a:t>TDSd, S</a:t>
                      </a:r>
                      <a:r>
                        <a:rPr lang="en-GB" sz="1400" baseline="-25000">
                          <a:effectLst/>
                        </a:rPr>
                        <a:t>2</a:t>
                      </a:r>
                      <a:r>
                        <a:rPr lang="en-GB" sz="1400">
                          <a:effectLst/>
                        </a:rPr>
                        <a:t>O</a:t>
                      </a:r>
                      <a:r>
                        <a:rPr lang="en-GB" sz="1400" baseline="-25000">
                          <a:effectLst/>
                        </a:rPr>
                        <a:t>3</a:t>
                      </a:r>
                      <a:r>
                        <a:rPr lang="en-GB" sz="1400" baseline="30000">
                          <a:effectLst/>
                        </a:rPr>
                        <a:t>2-</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pt-PT" sz="1400">
                          <a:effectLst/>
                        </a:rPr>
                        <a:t>Maribius</a:t>
                      </a:r>
                      <a:endParaRPr lang="en-HK" sz="1400">
                        <a:effectLst/>
                      </a:endParaRPr>
                    </a:p>
                    <a:p>
                      <a:pPr algn="ctr">
                        <a:tabLst>
                          <a:tab pos="-701040" algn="l"/>
                          <a:tab pos="-457200" algn="l"/>
                        </a:tabLst>
                      </a:pPr>
                      <a:r>
                        <a:rPr lang="pt-PT" sz="1400">
                          <a:effectLst/>
                        </a:rPr>
                        <a:t>Paracoccus</a:t>
                      </a:r>
                      <a:endParaRPr lang="en-HK" sz="1400">
                        <a:effectLst/>
                      </a:endParaRPr>
                    </a:p>
                    <a:p>
                      <a:pPr algn="ctr">
                        <a:tabLst>
                          <a:tab pos="-701040" algn="l"/>
                          <a:tab pos="-457200" algn="l"/>
                        </a:tabLst>
                      </a:pPr>
                      <a:r>
                        <a:rPr lang="pt-PT" sz="1400">
                          <a:effectLst/>
                        </a:rPr>
                        <a:t>Thiobacillus</a:t>
                      </a:r>
                      <a:endParaRPr lang="en-HK" sz="1400">
                        <a:effectLst/>
                      </a:endParaRPr>
                    </a:p>
                    <a:p>
                      <a:pPr algn="ctr">
                        <a:tabLst>
                          <a:tab pos="-701040" algn="l"/>
                          <a:tab pos="-457200" algn="l"/>
                        </a:tabLst>
                      </a:pPr>
                      <a:r>
                        <a:rPr lang="pt-PT" sz="1400">
                          <a:effectLst/>
                        </a:rPr>
                        <a:t>Sedimenticola</a:t>
                      </a:r>
                      <a:endParaRPr lang="en-HK" sz="1400">
                        <a:effectLst/>
                      </a:endParaRPr>
                    </a:p>
                    <a:p>
                      <a:pPr algn="ctr">
                        <a:tabLst>
                          <a:tab pos="-701040" algn="l"/>
                          <a:tab pos="-457200" algn="l"/>
                        </a:tabLst>
                      </a:pPr>
                      <a:r>
                        <a:rPr lang="pt-PT" sz="1400">
                          <a:effectLst/>
                        </a:rPr>
                        <a:t>Thioalbus</a:t>
                      </a:r>
                      <a:endParaRPr lang="en-HK" sz="1400">
                        <a:effectLst/>
                      </a:endParaRPr>
                    </a:p>
                    <a:p>
                      <a:pPr algn="ctr">
                        <a:tabLst>
                          <a:tab pos="-701040" algn="l"/>
                          <a:tab pos="-457200" algn="l"/>
                        </a:tabLst>
                      </a:pPr>
                      <a:r>
                        <a:rPr lang="pt-PT" sz="1400">
                          <a:effectLst/>
                        </a:rPr>
                        <a:t>Sulphurimonas</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11.3</a:t>
                      </a:r>
                      <a:endParaRPr lang="en-HK" sz="1400">
                        <a:effectLst/>
                      </a:endParaRPr>
                    </a:p>
                    <a:p>
                      <a:pPr algn="ctr">
                        <a:tabLst>
                          <a:tab pos="-701040" algn="l"/>
                          <a:tab pos="-457200" algn="l"/>
                        </a:tabLst>
                      </a:pPr>
                      <a:r>
                        <a:rPr lang="en-GB" sz="1400">
                          <a:effectLst/>
                        </a:rPr>
                        <a:t>10.0</a:t>
                      </a:r>
                      <a:endParaRPr lang="en-HK" sz="1400">
                        <a:effectLst/>
                      </a:endParaRPr>
                    </a:p>
                    <a:p>
                      <a:pPr algn="ctr">
                        <a:tabLst>
                          <a:tab pos="-701040" algn="l"/>
                          <a:tab pos="-457200" algn="l"/>
                        </a:tabLst>
                      </a:pPr>
                      <a:r>
                        <a:rPr lang="en-GB" sz="1400">
                          <a:effectLst/>
                        </a:rPr>
                        <a:t>9.3</a:t>
                      </a:r>
                      <a:endParaRPr lang="en-HK" sz="1400">
                        <a:effectLst/>
                      </a:endParaRPr>
                    </a:p>
                    <a:p>
                      <a:pPr algn="ctr">
                        <a:tabLst>
                          <a:tab pos="-701040" algn="l"/>
                          <a:tab pos="-457200" algn="l"/>
                        </a:tabLst>
                      </a:pPr>
                      <a:r>
                        <a:rPr lang="en-GB" sz="1400">
                          <a:effectLst/>
                        </a:rPr>
                        <a:t>8.3</a:t>
                      </a:r>
                      <a:endParaRPr lang="en-HK" sz="1400">
                        <a:effectLst/>
                      </a:endParaRPr>
                    </a:p>
                    <a:p>
                      <a:pPr algn="ctr">
                        <a:tabLst>
                          <a:tab pos="-701040" algn="l"/>
                          <a:tab pos="-457200" algn="l"/>
                        </a:tabLst>
                      </a:pPr>
                      <a:r>
                        <a:rPr lang="en-GB" sz="1400">
                          <a:effectLst/>
                        </a:rPr>
                        <a:t>7.6</a:t>
                      </a:r>
                      <a:endParaRPr lang="en-HK" sz="1400">
                        <a:effectLst/>
                      </a:endParaRPr>
                    </a:p>
                    <a:p>
                      <a:pPr algn="ctr">
                        <a:tabLst>
                          <a:tab pos="-701040" algn="l"/>
                          <a:tab pos="-457200" algn="l"/>
                        </a:tabLst>
                      </a:pPr>
                      <a:r>
                        <a:rPr lang="en-GB" sz="1400">
                          <a:effectLst/>
                        </a:rPr>
                        <a:t>1.0</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MBBR</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7.2-7.8</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21-23</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NO</a:t>
                      </a:r>
                      <a:r>
                        <a:rPr lang="en-GB" sz="1400" baseline="-25000">
                          <a:effectLst/>
                        </a:rPr>
                        <a:t>3</a:t>
                      </a:r>
                      <a:r>
                        <a:rPr lang="en-GB" sz="1400" baseline="300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2641523130"/>
                  </a:ext>
                </a:extLst>
              </a:tr>
              <a:tr h="242771">
                <a:tc>
                  <a:txBody>
                    <a:bodyPr/>
                    <a:lstStyle/>
                    <a:p>
                      <a:pPr algn="ctr">
                        <a:tabLst>
                          <a:tab pos="-701040" algn="l"/>
                          <a:tab pos="-457200" algn="l"/>
                        </a:tabLst>
                      </a:pPr>
                      <a:r>
                        <a:rPr lang="en-GB" sz="1400">
                          <a:effectLst/>
                        </a:rPr>
                        <a:t>S</a:t>
                      </a:r>
                      <a:r>
                        <a:rPr lang="en-GB" sz="1400" baseline="30000">
                          <a:effectLst/>
                        </a:rPr>
                        <a:t>0</a:t>
                      </a:r>
                      <a:r>
                        <a:rPr lang="en-GB" sz="1400" baseline="-25000">
                          <a:effectLst/>
                        </a:rPr>
                        <a:t>chem</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Thiobacillus</a:t>
                      </a:r>
                      <a:endParaRPr lang="en-HK" sz="1400">
                        <a:effectLst/>
                      </a:endParaRPr>
                    </a:p>
                    <a:p>
                      <a:pPr algn="ctr">
                        <a:tabLst>
                          <a:tab pos="-701040" algn="l"/>
                          <a:tab pos="-457200" algn="l"/>
                        </a:tabLst>
                      </a:pPr>
                      <a:r>
                        <a:rPr lang="en-GB" sz="1400">
                          <a:effectLst/>
                        </a:rPr>
                        <a:t>Sulphurimonas</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11.0</a:t>
                      </a:r>
                      <a:endParaRPr lang="en-HK" sz="1400">
                        <a:effectLst/>
                      </a:endParaRPr>
                    </a:p>
                    <a:p>
                      <a:pPr algn="ctr">
                        <a:tabLst>
                          <a:tab pos="-701040" algn="l"/>
                          <a:tab pos="-457200" algn="l"/>
                        </a:tabLst>
                      </a:pPr>
                      <a:r>
                        <a:rPr lang="en-GB" sz="1400">
                          <a:effectLst/>
                        </a:rPr>
                        <a:t>5.4</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8.0</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a:effectLst/>
                        </a:rPr>
                        <a:t>31-35</a:t>
                      </a:r>
                      <a:endParaRPr lang="en-HK" sz="1400">
                        <a:effectLst/>
                        <a:latin typeface="Times New Roman" panose="02020603050405020304" pitchFamily="18" charset="0"/>
                        <a:ea typeface="DengXian" panose="02010600030101010101" pitchFamily="2" charset="-122"/>
                      </a:endParaRPr>
                    </a:p>
                  </a:txBody>
                  <a:tcPr marL="0" marR="0" marT="0" marB="0" anchor="ctr"/>
                </a:tc>
                <a:tc>
                  <a:txBody>
                    <a:bodyPr/>
                    <a:lstStyle/>
                    <a:p>
                      <a:pPr algn="ctr">
                        <a:tabLst>
                          <a:tab pos="-701040" algn="l"/>
                          <a:tab pos="-457200" algn="l"/>
                        </a:tabLst>
                      </a:pPr>
                      <a:r>
                        <a:rPr lang="en-GB" sz="1400" dirty="0">
                          <a:effectLst/>
                        </a:rPr>
                        <a:t>NO</a:t>
                      </a:r>
                      <a:r>
                        <a:rPr lang="en-GB" sz="1400" baseline="-25000" dirty="0">
                          <a:effectLst/>
                        </a:rPr>
                        <a:t>3</a:t>
                      </a:r>
                      <a:r>
                        <a:rPr lang="en-GB" sz="1400" baseline="30000" dirty="0">
                          <a:effectLst/>
                        </a:rPr>
                        <a:t>-</a:t>
                      </a:r>
                      <a:endParaRPr lang="en-HK" sz="14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1434299526"/>
                  </a:ext>
                </a:extLst>
              </a:tr>
              <a:tr h="218045">
                <a:tc gridSpan="7">
                  <a:txBody>
                    <a:bodyPr/>
                    <a:lstStyle/>
                    <a:p>
                      <a:pPr algn="just">
                        <a:tabLst>
                          <a:tab pos="-701040" algn="l"/>
                          <a:tab pos="-457200" algn="l"/>
                        </a:tabLst>
                      </a:pPr>
                      <a:r>
                        <a:rPr lang="en-GB" sz="1200" dirty="0" err="1">
                          <a:effectLst/>
                        </a:rPr>
                        <a:t>TDSd</a:t>
                      </a:r>
                      <a:r>
                        <a:rPr lang="en-GB" sz="1200" dirty="0">
                          <a:effectLst/>
                        </a:rPr>
                        <a:t>: total dissolved sulphide (H</a:t>
                      </a:r>
                      <a:r>
                        <a:rPr lang="en-GB" sz="1200" baseline="-25000" dirty="0">
                          <a:effectLst/>
                        </a:rPr>
                        <a:t>2</a:t>
                      </a:r>
                      <a:r>
                        <a:rPr lang="en-GB" sz="1200" dirty="0">
                          <a:effectLst/>
                        </a:rPr>
                        <a:t>S, HS</a:t>
                      </a:r>
                      <a:r>
                        <a:rPr lang="en-GB" sz="1200" baseline="30000" dirty="0">
                          <a:effectLst/>
                        </a:rPr>
                        <a:t>-</a:t>
                      </a:r>
                      <a:r>
                        <a:rPr lang="en-GB" sz="1200" dirty="0">
                          <a:effectLst/>
                        </a:rPr>
                        <a:t>, S</a:t>
                      </a:r>
                      <a:r>
                        <a:rPr lang="en-GB" sz="1200" baseline="30000" dirty="0">
                          <a:effectLst/>
                        </a:rPr>
                        <a:t>2-</a:t>
                      </a:r>
                      <a:r>
                        <a:rPr lang="en-GB" sz="1200" dirty="0">
                          <a:effectLst/>
                        </a:rPr>
                        <a:t>); S</a:t>
                      </a:r>
                      <a:r>
                        <a:rPr lang="en-GB" sz="1200" baseline="30000" dirty="0">
                          <a:effectLst/>
                        </a:rPr>
                        <a:t>0</a:t>
                      </a:r>
                      <a:r>
                        <a:rPr lang="en-GB" sz="1200" baseline="-25000" dirty="0">
                          <a:effectLst/>
                        </a:rPr>
                        <a:t>chem</a:t>
                      </a:r>
                      <a:r>
                        <a:rPr lang="en-GB" sz="1200" dirty="0">
                          <a:effectLst/>
                        </a:rPr>
                        <a:t>: chemically-added elemental sulphur; </a:t>
                      </a:r>
                      <a:r>
                        <a:rPr lang="en-GB" sz="1200" dirty="0" err="1">
                          <a:effectLst/>
                        </a:rPr>
                        <a:t>AnFB</a:t>
                      </a:r>
                      <a:r>
                        <a:rPr lang="en-GB" sz="1200" dirty="0">
                          <a:effectLst/>
                        </a:rPr>
                        <a:t>-MBR: anaerobic fluidized-bed membrane bioreactor; GSAD: </a:t>
                      </a:r>
                      <a:r>
                        <a:rPr lang="en-GB" sz="1200" kern="1200" dirty="0">
                          <a:effectLst/>
                        </a:rPr>
                        <a:t>granular-sludge autotrophic denitrification; </a:t>
                      </a:r>
                      <a:r>
                        <a:rPr lang="en-GB" sz="1200" dirty="0">
                          <a:effectLst/>
                        </a:rPr>
                        <a:t>SBR: sequencing batch reactor; MBBR: moving-bed biofilm reactor.</a:t>
                      </a:r>
                      <a:endParaRPr lang="en-HK" sz="1400" dirty="0">
                        <a:effectLst/>
                        <a:latin typeface="Times New Roman" panose="02020603050405020304" pitchFamily="18" charset="0"/>
                        <a:ea typeface="DengXian" panose="02010600030101010101" pitchFamily="2" charset="-122"/>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34755759"/>
                  </a:ext>
                </a:extLst>
              </a:tr>
            </a:tbl>
          </a:graphicData>
        </a:graphic>
      </p:graphicFrame>
      <p:sp>
        <p:nvSpPr>
          <p:cNvPr id="10" name="Title 1">
            <a:extLst>
              <a:ext uri="{FF2B5EF4-FFF2-40B4-BE49-F238E27FC236}">
                <a16:creationId xmlns:a16="http://schemas.microsoft.com/office/drawing/2014/main" id="{A1F49999-EBFB-498F-8351-3A0F33EB5AAE}"/>
              </a:ext>
            </a:extLst>
          </p:cNvPr>
          <p:cNvSpPr>
            <a:spLocks noGrp="1"/>
          </p:cNvSpPr>
          <p:nvPr>
            <p:ph type="title"/>
          </p:nvPr>
        </p:nvSpPr>
        <p:spPr>
          <a:xfrm>
            <a:off x="877454" y="275478"/>
            <a:ext cx="8008088" cy="1325563"/>
          </a:xfrm>
        </p:spPr>
        <p:txBody>
          <a:bodyPr>
            <a:normAutofit/>
          </a:bodyPr>
          <a:lstStyle/>
          <a:p>
            <a:r>
              <a:rPr lang="en-US" b="1" dirty="0">
                <a:latin typeface="Candara" panose="020E0502030303020204" pitchFamily="34" charset="0"/>
              </a:rPr>
              <a:t>Microorganisms in the </a:t>
            </a:r>
            <a:br>
              <a:rPr lang="en-US" b="1" dirty="0">
                <a:latin typeface="Candara" panose="020E0502030303020204" pitchFamily="34" charset="0"/>
              </a:rPr>
            </a:br>
            <a:r>
              <a:rPr lang="en-US" b="1" dirty="0" err="1">
                <a:latin typeface="Candara" panose="020E0502030303020204" pitchFamily="34" charset="0"/>
              </a:rPr>
              <a:t>SdAD</a:t>
            </a:r>
            <a:r>
              <a:rPr lang="en-US" b="1" dirty="0">
                <a:latin typeface="Candara" panose="020E0502030303020204" pitchFamily="34" charset="0"/>
              </a:rPr>
              <a:t> process</a:t>
            </a:r>
          </a:p>
        </p:txBody>
      </p:sp>
    </p:spTree>
    <p:extLst>
      <p:ext uri="{BB962C8B-B14F-4D97-AF65-F5344CB8AC3E}">
        <p14:creationId xmlns:p14="http://schemas.microsoft.com/office/powerpoint/2010/main" val="3737226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FA3B8C34-1A70-471F-A989-6128B7C80EF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5CE1E8-47A8-887D-0196-28824376FE4D}"/>
              </a:ext>
            </a:extLst>
          </p:cNvPr>
          <p:cNvSpPr>
            <a:spLocks noGrp="1"/>
          </p:cNvSpPr>
          <p:nvPr>
            <p:ph idx="1"/>
          </p:nvPr>
        </p:nvSpPr>
        <p:spPr>
          <a:xfrm>
            <a:off x="222570" y="2049276"/>
            <a:ext cx="3189443" cy="4354512"/>
          </a:xfrm>
        </p:spPr>
        <p:txBody>
          <a:bodyPr>
            <a:normAutofit/>
          </a:bodyPr>
          <a:lstStyle/>
          <a:p>
            <a:pPr>
              <a:lnSpc>
                <a:spcPct val="100000"/>
              </a:lnSpc>
              <a:buClr>
                <a:srgbClr val="92D050"/>
              </a:buClr>
              <a:buFont typeface="Wingdings" panose="05000000000000000000" pitchFamily="2" charset="2"/>
              <a:buChar char="§"/>
            </a:pPr>
            <a:r>
              <a:rPr lang="en-GB" sz="2000" dirty="0"/>
              <a:t>To date, many SOB species have been isolated from sediments, hydrothermal vents, oceans, soda lakes and hypersaline lakes, and several of them are found in the </a:t>
            </a:r>
            <a:r>
              <a:rPr lang="en-GB" sz="2000" dirty="0" err="1"/>
              <a:t>SdAD</a:t>
            </a:r>
            <a:r>
              <a:rPr lang="en-GB" sz="2000" dirty="0"/>
              <a:t> process. </a:t>
            </a:r>
          </a:p>
          <a:p>
            <a:pPr>
              <a:lnSpc>
                <a:spcPct val="100000"/>
              </a:lnSpc>
              <a:buClr>
                <a:srgbClr val="92D050"/>
              </a:buClr>
              <a:buFont typeface="Wingdings" panose="05000000000000000000" pitchFamily="2" charset="2"/>
              <a:buChar char="§"/>
            </a:pPr>
            <a:r>
              <a:rPr lang="en-GB" sz="2000" dirty="0"/>
              <a:t>Textbook Table 7.7 summarizes these SOB and their optimum growth conditions. </a:t>
            </a:r>
            <a:endParaRPr lang="en-US" dirty="0"/>
          </a:p>
        </p:txBody>
      </p:sp>
      <p:graphicFrame>
        <p:nvGraphicFramePr>
          <p:cNvPr id="2" name="Object 1">
            <a:extLst>
              <a:ext uri="{FF2B5EF4-FFF2-40B4-BE49-F238E27FC236}">
                <a16:creationId xmlns:a16="http://schemas.microsoft.com/office/drawing/2014/main" id="{23031770-8AC9-2A79-2DB7-0045F7BEFB16}"/>
              </a:ext>
            </a:extLst>
          </p:cNvPr>
          <p:cNvGraphicFramePr>
            <a:graphicFrameLocks noChangeAspect="1"/>
          </p:cNvGraphicFramePr>
          <p:nvPr>
            <p:extLst>
              <p:ext uri="{D42A27DB-BD31-4B8C-83A1-F6EECF244321}">
                <p14:modId xmlns:p14="http://schemas.microsoft.com/office/powerpoint/2010/main" val="2348901638"/>
              </p:ext>
            </p:extLst>
          </p:nvPr>
        </p:nvGraphicFramePr>
        <p:xfrm>
          <a:off x="3501660" y="2049276"/>
          <a:ext cx="8815846" cy="4897692"/>
        </p:xfrm>
        <a:graphic>
          <a:graphicData uri="http://schemas.openxmlformats.org/presentationml/2006/ole">
            <mc:AlternateContent xmlns:mc="http://schemas.openxmlformats.org/markup-compatibility/2006">
              <mc:Choice xmlns:v="urn:schemas-microsoft-com:vml" Requires="v">
                <p:oleObj spid="_x0000_s1029" name="Document" r:id="rId5" imgW="5943600" imgH="3302000" progId="Word.Document.12">
                  <p:embed/>
                </p:oleObj>
              </mc:Choice>
              <mc:Fallback>
                <p:oleObj name="Document" r:id="rId5" imgW="5943600" imgH="3302000" progId="Word.Document.12">
                  <p:embed/>
                  <p:pic>
                    <p:nvPicPr>
                      <p:cNvPr id="7" name="Object 6">
                        <a:extLst>
                          <a:ext uri="{FF2B5EF4-FFF2-40B4-BE49-F238E27FC236}">
                            <a16:creationId xmlns:a16="http://schemas.microsoft.com/office/drawing/2014/main" id="{800498EB-9E94-14B4-BA61-D829D82FDF96}"/>
                          </a:ext>
                        </a:extLst>
                      </p:cNvPr>
                      <p:cNvPicPr/>
                      <p:nvPr/>
                    </p:nvPicPr>
                    <p:blipFill>
                      <a:blip r:embed="rId6"/>
                      <a:stretch>
                        <a:fillRect/>
                      </a:stretch>
                    </p:blipFill>
                    <p:spPr>
                      <a:xfrm>
                        <a:off x="3501660" y="2049276"/>
                        <a:ext cx="8815846" cy="4897692"/>
                      </a:xfrm>
                      <a:prstGeom prst="rect">
                        <a:avLst/>
                      </a:prstGeom>
                    </p:spPr>
                  </p:pic>
                </p:oleObj>
              </mc:Fallback>
            </mc:AlternateContent>
          </a:graphicData>
        </a:graphic>
      </p:graphicFrame>
      <p:sp>
        <p:nvSpPr>
          <p:cNvPr id="10" name="Title 1">
            <a:extLst>
              <a:ext uri="{FF2B5EF4-FFF2-40B4-BE49-F238E27FC236}">
                <a16:creationId xmlns:a16="http://schemas.microsoft.com/office/drawing/2014/main" id="{2E75E597-8555-49C4-8C6D-0C89B365BD7F}"/>
              </a:ext>
            </a:extLst>
          </p:cNvPr>
          <p:cNvSpPr>
            <a:spLocks noGrp="1"/>
          </p:cNvSpPr>
          <p:nvPr>
            <p:ph type="title"/>
          </p:nvPr>
        </p:nvSpPr>
        <p:spPr>
          <a:xfrm>
            <a:off x="877454" y="275478"/>
            <a:ext cx="8008088" cy="1325563"/>
          </a:xfrm>
        </p:spPr>
        <p:txBody>
          <a:bodyPr>
            <a:normAutofit/>
          </a:bodyPr>
          <a:lstStyle/>
          <a:p>
            <a:r>
              <a:rPr lang="en-US" b="1" dirty="0">
                <a:latin typeface="Candara" panose="020E0502030303020204" pitchFamily="34" charset="0"/>
              </a:rPr>
              <a:t>Microorganisms in the </a:t>
            </a:r>
            <a:br>
              <a:rPr lang="en-US" b="1" dirty="0">
                <a:latin typeface="Candara" panose="020E0502030303020204" pitchFamily="34" charset="0"/>
              </a:rPr>
            </a:br>
            <a:r>
              <a:rPr lang="en-US" b="1" dirty="0" err="1">
                <a:latin typeface="Candara" panose="020E0502030303020204" pitchFamily="34" charset="0"/>
              </a:rPr>
              <a:t>SdAD</a:t>
            </a:r>
            <a:r>
              <a:rPr lang="en-US" b="1" dirty="0">
                <a:latin typeface="Candara" panose="020E0502030303020204" pitchFamily="34" charset="0"/>
              </a:rPr>
              <a:t> process</a:t>
            </a:r>
          </a:p>
        </p:txBody>
      </p:sp>
    </p:spTree>
    <p:extLst>
      <p:ext uri="{BB962C8B-B14F-4D97-AF65-F5344CB8AC3E}">
        <p14:creationId xmlns:p14="http://schemas.microsoft.com/office/powerpoint/2010/main" val="4025215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77454" y="2100912"/>
            <a:ext cx="8141040" cy="4757088"/>
          </a:xfrm>
        </p:spPr>
        <p:txBody>
          <a:bodyPr>
            <a:normAutofit/>
          </a:bodyPr>
          <a:lstStyle/>
          <a:p>
            <a:pPr>
              <a:lnSpc>
                <a:spcPct val="100000"/>
              </a:lnSpc>
              <a:buClr>
                <a:srgbClr val="92D050"/>
              </a:buClr>
              <a:buFont typeface="Wingdings" panose="05000000000000000000" pitchFamily="2" charset="2"/>
              <a:buChar char="§"/>
            </a:pPr>
            <a:r>
              <a:rPr lang="en-GB" sz="2400" dirty="0"/>
              <a:t>An analysis of the predominant genera gives a deeper comprehension of the microbial community composition and function in the </a:t>
            </a:r>
            <a:r>
              <a:rPr lang="en-GB" sz="2400" dirty="0" err="1"/>
              <a:t>SdAD</a:t>
            </a:r>
            <a:r>
              <a:rPr lang="en-GB" sz="2400" dirty="0"/>
              <a:t> process under different operational conditions </a:t>
            </a:r>
            <a:r>
              <a:rPr lang="en-US" sz="2400" dirty="0"/>
              <a:t>(</a:t>
            </a:r>
            <a:r>
              <a:rPr lang="en-GB" sz="2400" dirty="0"/>
              <a:t>such as the initial concentrations of sulphur and NO</a:t>
            </a:r>
            <a:r>
              <a:rPr lang="en-GB" sz="2400" baseline="-25000" dirty="0"/>
              <a:t>3</a:t>
            </a:r>
            <a:r>
              <a:rPr lang="en-GB" sz="2400" baseline="30000" dirty="0"/>
              <a:t>-</a:t>
            </a:r>
            <a:r>
              <a:rPr lang="en-GB" sz="2400" dirty="0"/>
              <a:t>, reactor temperature, pH and HRT) </a:t>
            </a:r>
          </a:p>
          <a:p>
            <a:pPr>
              <a:lnSpc>
                <a:spcPct val="100000"/>
              </a:lnSpc>
              <a:buClr>
                <a:srgbClr val="92D050"/>
              </a:buClr>
              <a:buFont typeface="Wingdings" panose="05000000000000000000" pitchFamily="2" charset="2"/>
              <a:buChar char="§"/>
            </a:pPr>
            <a:r>
              <a:rPr lang="en-GB" sz="2400" dirty="0"/>
              <a:t>Electron-donating substrates also play an important role in determining the microbial community structure. </a:t>
            </a:r>
          </a:p>
          <a:p>
            <a:pPr marL="457200" lvl="1" indent="0">
              <a:lnSpc>
                <a:spcPct val="100000"/>
              </a:lnSpc>
              <a:buNone/>
            </a:pPr>
            <a:r>
              <a:rPr lang="en-GB" i="1" dirty="0"/>
              <a:t>For instance, </a:t>
            </a:r>
            <a:r>
              <a:rPr lang="en-GB" i="1" dirty="0" err="1"/>
              <a:t>Chlorobaculum</a:t>
            </a:r>
            <a:r>
              <a:rPr lang="en-GB" i="1" dirty="0"/>
              <a:t>, Thiobacillus and </a:t>
            </a:r>
            <a:r>
              <a:rPr lang="en-GB" i="1" dirty="0" err="1"/>
              <a:t>Sulphurimonas</a:t>
            </a:r>
            <a:r>
              <a:rPr lang="en-GB" i="1" dirty="0"/>
              <a:t> are the predominant genera in a S</a:t>
            </a:r>
            <a:r>
              <a:rPr lang="en-GB" i="1" baseline="-25000" dirty="0"/>
              <a:t>2</a:t>
            </a:r>
            <a:r>
              <a:rPr lang="en-GB" i="1" dirty="0"/>
              <a:t>O</a:t>
            </a:r>
            <a:r>
              <a:rPr lang="en-GB" i="1" baseline="-25000" dirty="0"/>
              <a:t>3</a:t>
            </a:r>
            <a:r>
              <a:rPr lang="en-GB" i="1" baseline="30000" dirty="0"/>
              <a:t>2-</a:t>
            </a:r>
            <a:r>
              <a:rPr lang="en-GB" i="1" dirty="0"/>
              <a:t>-driven </a:t>
            </a:r>
            <a:r>
              <a:rPr lang="en-GB" i="1" dirty="0" err="1"/>
              <a:t>SdAD</a:t>
            </a:r>
            <a:r>
              <a:rPr lang="en-GB" i="1" dirty="0"/>
              <a:t> system, while Acinetobacter, </a:t>
            </a:r>
            <a:r>
              <a:rPr lang="en-GB" i="1" dirty="0" err="1"/>
              <a:t>Thiobacillus</a:t>
            </a:r>
            <a:r>
              <a:rPr lang="en-GB" i="1" dirty="0"/>
              <a:t> and </a:t>
            </a:r>
            <a:r>
              <a:rPr lang="en-GB" i="1" dirty="0" err="1"/>
              <a:t>Thiothrix</a:t>
            </a:r>
            <a:r>
              <a:rPr lang="en-GB" i="1" dirty="0"/>
              <a:t> are predominant in a sulphide-driven </a:t>
            </a:r>
            <a:r>
              <a:rPr lang="en-GB" i="1" dirty="0" err="1"/>
              <a:t>SdAD</a:t>
            </a:r>
            <a:r>
              <a:rPr lang="en-GB" i="1" dirty="0"/>
              <a:t> system. </a:t>
            </a:r>
          </a:p>
        </p:txBody>
      </p:sp>
      <p:sp>
        <p:nvSpPr>
          <p:cNvPr id="9" name="Title 1">
            <a:extLst>
              <a:ext uri="{FF2B5EF4-FFF2-40B4-BE49-F238E27FC236}">
                <a16:creationId xmlns:a16="http://schemas.microsoft.com/office/drawing/2014/main" id="{5E4AEBA7-2984-4A18-9D8C-9F35FF873665}"/>
              </a:ext>
            </a:extLst>
          </p:cNvPr>
          <p:cNvSpPr>
            <a:spLocks noGrp="1"/>
          </p:cNvSpPr>
          <p:nvPr>
            <p:ph type="title"/>
          </p:nvPr>
        </p:nvSpPr>
        <p:spPr>
          <a:xfrm>
            <a:off x="877454" y="275478"/>
            <a:ext cx="8008088" cy="1325563"/>
          </a:xfrm>
        </p:spPr>
        <p:txBody>
          <a:bodyPr>
            <a:normAutofit/>
          </a:bodyPr>
          <a:lstStyle/>
          <a:p>
            <a:r>
              <a:rPr lang="en-US" b="1" dirty="0">
                <a:latin typeface="Candara" panose="020E0502030303020204" pitchFamily="34" charset="0"/>
              </a:rPr>
              <a:t>Microorganisms in the </a:t>
            </a:r>
            <a:br>
              <a:rPr lang="en-US" b="1" dirty="0">
                <a:latin typeface="Candara" panose="020E0502030303020204" pitchFamily="34" charset="0"/>
              </a:rPr>
            </a:br>
            <a:r>
              <a:rPr lang="en-US" b="1" dirty="0" err="1">
                <a:latin typeface="Candara" panose="020E0502030303020204" pitchFamily="34" charset="0"/>
              </a:rPr>
              <a:t>SdAD</a:t>
            </a:r>
            <a:r>
              <a:rPr lang="en-US" b="1" dirty="0">
                <a:latin typeface="Candara" panose="020E0502030303020204" pitchFamily="34" charset="0"/>
              </a:rPr>
              <a:t> process</a:t>
            </a:r>
          </a:p>
        </p:txBody>
      </p:sp>
    </p:spTree>
    <p:extLst>
      <p:ext uri="{BB962C8B-B14F-4D97-AF65-F5344CB8AC3E}">
        <p14:creationId xmlns:p14="http://schemas.microsoft.com/office/powerpoint/2010/main" val="1839095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4A8A5CE-9AA6-8E5B-30BC-AB12E0312A9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E31D3B-8CE4-EBC4-B6EB-8D3CFCC50373}"/>
              </a:ext>
            </a:extLst>
          </p:cNvPr>
          <p:cNvSpPr>
            <a:spLocks noGrp="1"/>
          </p:cNvSpPr>
          <p:nvPr>
            <p:ph idx="1"/>
          </p:nvPr>
        </p:nvSpPr>
        <p:spPr>
          <a:xfrm>
            <a:off x="814701" y="2167779"/>
            <a:ext cx="8008088" cy="4757088"/>
          </a:xfrm>
        </p:spPr>
        <p:txBody>
          <a:bodyPr>
            <a:normAutofit/>
          </a:bodyPr>
          <a:lstStyle/>
          <a:p>
            <a:pPr>
              <a:lnSpc>
                <a:spcPct val="100000"/>
              </a:lnSpc>
              <a:buClr>
                <a:srgbClr val="92D050"/>
              </a:buClr>
              <a:buFont typeface="Wingdings" panose="05000000000000000000" pitchFamily="2" charset="2"/>
              <a:buChar char="§"/>
            </a:pPr>
            <a:r>
              <a:rPr lang="en-GB" sz="2400" dirty="0"/>
              <a:t>Some genera in low relative abundance can change to a higher relative abundance depending on the type of electron donor. </a:t>
            </a:r>
          </a:p>
          <a:p>
            <a:pPr marL="457200" lvl="1" indent="0">
              <a:lnSpc>
                <a:spcPct val="100000"/>
              </a:lnSpc>
              <a:buNone/>
            </a:pPr>
            <a:r>
              <a:rPr lang="en-GB" dirty="0"/>
              <a:t>For instance, </a:t>
            </a:r>
            <a:r>
              <a:rPr lang="en-GB" dirty="0" err="1"/>
              <a:t>Thauera</a:t>
            </a:r>
            <a:r>
              <a:rPr lang="en-GB" dirty="0"/>
              <a:t> has a much higher relative abundance (2.2%) in a S</a:t>
            </a:r>
            <a:r>
              <a:rPr lang="en-GB" baseline="30000" dirty="0"/>
              <a:t>0</a:t>
            </a:r>
            <a:r>
              <a:rPr lang="en-GB" dirty="0"/>
              <a:t>chem-based </a:t>
            </a:r>
            <a:r>
              <a:rPr lang="en-GB" dirty="0" err="1"/>
              <a:t>SdAD</a:t>
            </a:r>
            <a:r>
              <a:rPr lang="en-GB" dirty="0"/>
              <a:t> system than that in a S</a:t>
            </a:r>
            <a:r>
              <a:rPr lang="en-GB" baseline="-25000" dirty="0"/>
              <a:t>2</a:t>
            </a:r>
            <a:r>
              <a:rPr lang="en-GB" dirty="0"/>
              <a:t>O</a:t>
            </a:r>
            <a:r>
              <a:rPr lang="en-GB" baseline="-25000" dirty="0"/>
              <a:t>3</a:t>
            </a:r>
            <a:r>
              <a:rPr lang="en-GB" baseline="30000" dirty="0"/>
              <a:t>2-</a:t>
            </a:r>
            <a:r>
              <a:rPr lang="en-GB" dirty="0"/>
              <a:t>-based </a:t>
            </a:r>
            <a:r>
              <a:rPr lang="en-GB" dirty="0" err="1"/>
              <a:t>SdAD</a:t>
            </a:r>
            <a:r>
              <a:rPr lang="en-GB" dirty="0"/>
              <a:t> system (0.4%). </a:t>
            </a:r>
          </a:p>
          <a:p>
            <a:pPr>
              <a:lnSpc>
                <a:spcPct val="100000"/>
              </a:lnSpc>
              <a:buClr>
                <a:srgbClr val="92D050"/>
              </a:buClr>
              <a:buFont typeface="Wingdings" panose="05000000000000000000" pitchFamily="2" charset="2"/>
              <a:buChar char="§"/>
            </a:pPr>
            <a:r>
              <a:rPr lang="en-GB" sz="2400" dirty="0"/>
              <a:t>Moreover, different functional microorganisms can be enriched respectively at a low, medium or high sulphide-loading rate, which is an important factor affecting the microbial communities in a simultaneous desulphurization and denitrification </a:t>
            </a:r>
            <a:r>
              <a:rPr lang="en-GB" sz="2400" dirty="0" err="1"/>
              <a:t>SdAD</a:t>
            </a:r>
            <a:r>
              <a:rPr lang="en-GB" sz="2400" dirty="0"/>
              <a:t> process. </a:t>
            </a:r>
          </a:p>
          <a:p>
            <a:pPr>
              <a:lnSpc>
                <a:spcPct val="120000"/>
              </a:lnSpc>
            </a:pPr>
            <a:endParaRPr lang="en-HK" sz="1800" dirty="0"/>
          </a:p>
          <a:p>
            <a:pPr>
              <a:lnSpc>
                <a:spcPct val="120000"/>
              </a:lnSpc>
            </a:pPr>
            <a:endParaRPr lang="en-US" dirty="0"/>
          </a:p>
        </p:txBody>
      </p:sp>
      <p:sp>
        <p:nvSpPr>
          <p:cNvPr id="9" name="Title 1">
            <a:extLst>
              <a:ext uri="{FF2B5EF4-FFF2-40B4-BE49-F238E27FC236}">
                <a16:creationId xmlns:a16="http://schemas.microsoft.com/office/drawing/2014/main" id="{FA3C535F-6416-4ED9-B2D1-1ABC7E55CB51}"/>
              </a:ext>
            </a:extLst>
          </p:cNvPr>
          <p:cNvSpPr>
            <a:spLocks noGrp="1"/>
          </p:cNvSpPr>
          <p:nvPr>
            <p:ph type="title"/>
          </p:nvPr>
        </p:nvSpPr>
        <p:spPr>
          <a:xfrm>
            <a:off x="877454" y="275478"/>
            <a:ext cx="8008088" cy="1325563"/>
          </a:xfrm>
        </p:spPr>
        <p:txBody>
          <a:bodyPr>
            <a:normAutofit/>
          </a:bodyPr>
          <a:lstStyle/>
          <a:p>
            <a:r>
              <a:rPr lang="en-US" b="1" dirty="0">
                <a:latin typeface="Candara" panose="020E0502030303020204" pitchFamily="34" charset="0"/>
              </a:rPr>
              <a:t>Microorganisms in the </a:t>
            </a:r>
            <a:br>
              <a:rPr lang="en-US" b="1" dirty="0">
                <a:latin typeface="Candara" panose="020E0502030303020204" pitchFamily="34" charset="0"/>
              </a:rPr>
            </a:br>
            <a:r>
              <a:rPr lang="en-US" b="1" dirty="0" err="1">
                <a:latin typeface="Candara" panose="020E0502030303020204" pitchFamily="34" charset="0"/>
              </a:rPr>
              <a:t>SdAD</a:t>
            </a:r>
            <a:r>
              <a:rPr lang="en-US" b="1" dirty="0">
                <a:latin typeface="Candara" panose="020E0502030303020204" pitchFamily="34" charset="0"/>
              </a:rPr>
              <a:t> process</a:t>
            </a:r>
          </a:p>
        </p:txBody>
      </p:sp>
    </p:spTree>
    <p:extLst>
      <p:ext uri="{BB962C8B-B14F-4D97-AF65-F5344CB8AC3E}">
        <p14:creationId xmlns:p14="http://schemas.microsoft.com/office/powerpoint/2010/main" val="4966213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EB4BD0A-CCEA-E1B9-4725-29A00453209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40C421-B6AE-999E-025B-108F255402B8}"/>
              </a:ext>
            </a:extLst>
          </p:cNvPr>
          <p:cNvSpPr>
            <a:spLocks noGrp="1"/>
          </p:cNvSpPr>
          <p:nvPr>
            <p:ph idx="1"/>
          </p:nvPr>
        </p:nvSpPr>
        <p:spPr>
          <a:xfrm>
            <a:off x="734018" y="1871943"/>
            <a:ext cx="7307322" cy="4757088"/>
          </a:xfrm>
        </p:spPr>
        <p:txBody>
          <a:bodyPr>
            <a:normAutofit/>
          </a:bodyPr>
          <a:lstStyle/>
          <a:p>
            <a:pPr>
              <a:lnSpc>
                <a:spcPct val="100000"/>
              </a:lnSpc>
              <a:buClr>
                <a:srgbClr val="92D050"/>
              </a:buClr>
              <a:buFont typeface="Wingdings" panose="05000000000000000000" pitchFamily="2" charset="2"/>
              <a:buChar char="§"/>
            </a:pPr>
            <a:r>
              <a:rPr lang="en-GB" sz="2400" dirty="0"/>
              <a:t>The pH value in the biological reactor also affects the enrichment of microorganisms, thereby NO</a:t>
            </a:r>
            <a:r>
              <a:rPr lang="en-GB" sz="2400" baseline="-25000" dirty="0"/>
              <a:t>3</a:t>
            </a:r>
            <a:r>
              <a:rPr lang="en-GB" sz="2400" baseline="30000" dirty="0"/>
              <a:t>–</a:t>
            </a:r>
            <a:r>
              <a:rPr lang="en-GB" sz="2400" dirty="0"/>
              <a:t> removal efficiency depends on different operational pH values with different types of sulphur substrate (e.g. electron donor) in a </a:t>
            </a:r>
            <a:r>
              <a:rPr lang="en-GB" sz="2400" dirty="0" err="1"/>
              <a:t>SdAD</a:t>
            </a:r>
            <a:r>
              <a:rPr lang="en-GB" sz="2400" dirty="0"/>
              <a:t> system. </a:t>
            </a:r>
          </a:p>
          <a:p>
            <a:pPr>
              <a:lnSpc>
                <a:spcPct val="100000"/>
              </a:lnSpc>
              <a:buClr>
                <a:srgbClr val="92D050"/>
              </a:buClr>
              <a:buFont typeface="Wingdings" panose="05000000000000000000" pitchFamily="2" charset="2"/>
              <a:buChar char="§"/>
            </a:pPr>
            <a:r>
              <a:rPr lang="en-GB" sz="2400" dirty="0"/>
              <a:t>SOB-enriched activated sludge can also be granulated in a continuous-flow </a:t>
            </a:r>
            <a:r>
              <a:rPr lang="en-GB" sz="2400" dirty="0" err="1"/>
              <a:t>SdAD</a:t>
            </a:r>
            <a:r>
              <a:rPr lang="en-GB" sz="2400" dirty="0"/>
              <a:t> bioreactor, with predominant microbial populations (Betaproteobacteria and </a:t>
            </a:r>
            <a:r>
              <a:rPr lang="en-GB" sz="2400" dirty="0" err="1"/>
              <a:t>Epsilonproteobacteria</a:t>
            </a:r>
            <a:r>
              <a:rPr lang="en-GB" sz="2400" dirty="0"/>
              <a:t>) that are quite different from flocculent sludge (Actinobacteria and </a:t>
            </a:r>
            <a:r>
              <a:rPr lang="en-GB" sz="2400" dirty="0" err="1"/>
              <a:t>Alphaproteobacteria</a:t>
            </a:r>
            <a:r>
              <a:rPr lang="en-GB" sz="2400" dirty="0"/>
              <a:t>).</a:t>
            </a:r>
            <a:endParaRPr lang="en-HK" sz="2400" dirty="0"/>
          </a:p>
          <a:p>
            <a:pPr>
              <a:lnSpc>
                <a:spcPct val="100000"/>
              </a:lnSpc>
              <a:buClr>
                <a:srgbClr val="92D050"/>
              </a:buClr>
              <a:buFont typeface="Wingdings" panose="05000000000000000000" pitchFamily="2" charset="2"/>
              <a:buChar char="§"/>
            </a:pPr>
            <a:endParaRPr lang="en-HK" sz="1800" dirty="0"/>
          </a:p>
          <a:p>
            <a:pPr>
              <a:lnSpc>
                <a:spcPct val="100000"/>
              </a:lnSpc>
              <a:buClr>
                <a:srgbClr val="92D050"/>
              </a:buClr>
              <a:buFont typeface="Wingdings" panose="05000000000000000000" pitchFamily="2" charset="2"/>
              <a:buChar char="§"/>
            </a:pPr>
            <a:endParaRPr lang="en-US" dirty="0"/>
          </a:p>
        </p:txBody>
      </p:sp>
      <p:sp>
        <p:nvSpPr>
          <p:cNvPr id="9" name="Title 1">
            <a:extLst>
              <a:ext uri="{FF2B5EF4-FFF2-40B4-BE49-F238E27FC236}">
                <a16:creationId xmlns:a16="http://schemas.microsoft.com/office/drawing/2014/main" id="{307C7841-57E8-480C-9131-8DA90E41AF6F}"/>
              </a:ext>
            </a:extLst>
          </p:cNvPr>
          <p:cNvSpPr>
            <a:spLocks noGrp="1"/>
          </p:cNvSpPr>
          <p:nvPr>
            <p:ph type="title"/>
          </p:nvPr>
        </p:nvSpPr>
        <p:spPr>
          <a:xfrm>
            <a:off x="877454" y="0"/>
            <a:ext cx="8008088" cy="1325563"/>
          </a:xfrm>
        </p:spPr>
        <p:txBody>
          <a:bodyPr>
            <a:normAutofit/>
          </a:bodyPr>
          <a:lstStyle/>
          <a:p>
            <a:r>
              <a:rPr lang="en-US" b="1" dirty="0">
                <a:latin typeface="Candara" panose="020E0502030303020204" pitchFamily="34" charset="0"/>
              </a:rPr>
              <a:t>Biochemistry of </a:t>
            </a:r>
            <a:r>
              <a:rPr lang="en-US" b="1" dirty="0" err="1">
                <a:latin typeface="Candara" panose="020E0502030303020204" pitchFamily="34" charset="0"/>
              </a:rPr>
              <a:t>SdAD</a:t>
            </a:r>
            <a:r>
              <a:rPr lang="en-US" b="1" dirty="0">
                <a:latin typeface="Candara" panose="020E0502030303020204" pitchFamily="34" charset="0"/>
              </a:rPr>
              <a:t> process</a:t>
            </a:r>
          </a:p>
        </p:txBody>
      </p:sp>
    </p:spTree>
    <p:extLst>
      <p:ext uri="{BB962C8B-B14F-4D97-AF65-F5344CB8AC3E}">
        <p14:creationId xmlns:p14="http://schemas.microsoft.com/office/powerpoint/2010/main" val="3434165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994598" y="1009650"/>
            <a:ext cx="10560907" cy="4185761"/>
          </a:xfrm>
          <a:prstGeom prst="rect">
            <a:avLst/>
          </a:prstGeom>
          <a:noFill/>
        </p:spPr>
        <p:txBody>
          <a:bodyPr wrap="square" rtlCol="0">
            <a:spAutoFit/>
          </a:bodyPr>
          <a:lstStyle/>
          <a:p>
            <a:r>
              <a:rPr lang="en-US" sz="1200" b="1" dirty="0">
                <a:solidFill>
                  <a:schemeClr val="bg1"/>
                </a:solidFill>
                <a:ea typeface="Roboto Slab" pitchFamily="2" charset="0"/>
              </a:rPr>
              <a:t>Course on Sulphur-based Wastewater Treatment</a:t>
            </a:r>
          </a:p>
          <a:p>
            <a:endParaRPr lang="en-US" sz="3200" b="1" dirty="0">
              <a:ea typeface="Roboto Slab" pitchFamily="2" charset="0"/>
            </a:endParaRPr>
          </a:p>
          <a:p>
            <a:endParaRPr lang="en-US" sz="3200" b="1" dirty="0">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Introduction</a:t>
            </a:r>
          </a:p>
          <a:p>
            <a:pPr marL="742950" indent="-742950">
              <a:buAutoNum type="arabicParenBoth"/>
            </a:pPr>
            <a:r>
              <a:rPr lang="en-US" sz="2800" dirty="0">
                <a:solidFill>
                  <a:schemeClr val="bg1">
                    <a:lumMod val="50000"/>
                  </a:schemeClr>
                </a:solidFill>
                <a:ea typeface="Roboto Slab" pitchFamily="2" charset="0"/>
              </a:rPr>
              <a:t>Biochemical reaction in the </a:t>
            </a:r>
            <a:r>
              <a:rPr lang="en-US" sz="2800" dirty="0" err="1">
                <a:solidFill>
                  <a:schemeClr val="bg1">
                    <a:lumMod val="50000"/>
                  </a:schemeClr>
                </a:solidFill>
                <a:ea typeface="Roboto Slab" pitchFamily="2" charset="0"/>
              </a:rPr>
              <a:t>SdAD</a:t>
            </a:r>
            <a:endParaRPr lang="en-US" sz="2800" dirty="0">
              <a:solidFill>
                <a:schemeClr val="bg1">
                  <a:lumMod val="50000"/>
                </a:schemeClr>
              </a:solidFill>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Microorganisms in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b="1" dirty="0">
                <a:ea typeface="Roboto Slab" pitchFamily="2" charset="0"/>
              </a:rPr>
              <a:t>Biochemistry of the </a:t>
            </a:r>
            <a:r>
              <a:rPr lang="en-US" sz="2800" b="1" dirty="0" err="1">
                <a:ea typeface="Roboto Slab" pitchFamily="2" charset="0"/>
              </a:rPr>
              <a:t>SdAD</a:t>
            </a:r>
            <a:r>
              <a:rPr lang="en-US" sz="2800" b="1" dirty="0">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Operational conditions governing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endParaRPr lang="en-HK" sz="2800" b="1" dirty="0">
              <a:ea typeface="Roboto Slab" pitchFamily="2" charset="0"/>
            </a:endParaRPr>
          </a:p>
          <a:p>
            <a:endParaRPr lang="en-US" sz="3200" b="1" dirty="0">
              <a:ea typeface="Roboto Slab" pitchFamily="2" charset="0"/>
            </a:endParaRPr>
          </a:p>
          <a:p>
            <a:endParaRPr lang="en-US" b="1" dirty="0">
              <a:ea typeface="Roboto Slab" pitchFamily="2" charset="0"/>
            </a:endParaRPr>
          </a:p>
        </p:txBody>
      </p:sp>
      <p:sp>
        <p:nvSpPr>
          <p:cNvPr id="2" name="Title 1">
            <a:extLst>
              <a:ext uri="{FF2B5EF4-FFF2-40B4-BE49-F238E27FC236}">
                <a16:creationId xmlns:a16="http://schemas.microsoft.com/office/drawing/2014/main" id="{53B3151E-32E4-89AB-64A7-080364E6EDBD}"/>
              </a:ext>
            </a:extLst>
          </p:cNvPr>
          <p:cNvSpPr>
            <a:spLocks noGrp="1"/>
          </p:cNvSpPr>
          <p:nvPr>
            <p:ph type="title"/>
          </p:nvPr>
        </p:nvSpPr>
        <p:spPr>
          <a:xfrm>
            <a:off x="865094" y="0"/>
            <a:ext cx="8008088" cy="1325563"/>
          </a:xfrm>
        </p:spPr>
        <p:txBody>
          <a:bodyPr>
            <a:normAutofit/>
          </a:bodyPr>
          <a:lstStyle/>
          <a:p>
            <a:r>
              <a:rPr lang="en-US" b="1" dirty="0">
                <a:latin typeface="Candara" panose="020E0502030303020204" pitchFamily="34" charset="0"/>
              </a:rPr>
              <a:t>Outline</a:t>
            </a:r>
          </a:p>
        </p:txBody>
      </p:sp>
    </p:spTree>
    <p:extLst>
      <p:ext uri="{BB962C8B-B14F-4D97-AF65-F5344CB8AC3E}">
        <p14:creationId xmlns:p14="http://schemas.microsoft.com/office/powerpoint/2010/main" val="763127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E49C4B-256A-EEB2-21BB-9FC6F4394781}"/>
              </a:ext>
            </a:extLst>
          </p:cNvPr>
          <p:cNvPicPr>
            <a:picLocks noChangeAspect="1"/>
          </p:cNvPicPr>
          <p:nvPr/>
        </p:nvPicPr>
        <p:blipFill>
          <a:blip r:embed="rId4"/>
          <a:srcRect l="1197" t="-580" b="-1"/>
          <a:stretch/>
        </p:blipFill>
        <p:spPr>
          <a:xfrm>
            <a:off x="4940855" y="3336162"/>
            <a:ext cx="7160855" cy="3051988"/>
          </a:xfrm>
          <a:prstGeom prst="rect">
            <a:avLst/>
          </a:prstGeom>
        </p:spPr>
      </p:pic>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1794427"/>
            <a:ext cx="11061653" cy="2449045"/>
          </a:xfrm>
        </p:spPr>
        <p:txBody>
          <a:bodyPr>
            <a:normAutofit/>
          </a:bodyPr>
          <a:lstStyle/>
          <a:p>
            <a:pPr marL="0" indent="0">
              <a:lnSpc>
                <a:spcPct val="100000"/>
              </a:lnSpc>
              <a:buNone/>
            </a:pPr>
            <a:r>
              <a:rPr lang="en-GB" sz="2400" dirty="0" err="1">
                <a:effectLst/>
                <a:ea typeface="DengXian" panose="02010600030101010101" pitchFamily="2" charset="-122"/>
              </a:rPr>
              <a:t>TDSd</a:t>
            </a:r>
            <a:r>
              <a:rPr lang="en-GB" sz="2400" dirty="0">
                <a:effectLst/>
                <a:ea typeface="DengXian" panose="02010600030101010101" pitchFamily="2" charset="-122"/>
              </a:rPr>
              <a:t>, S</a:t>
            </a:r>
            <a:r>
              <a:rPr lang="en-GB" sz="2400" baseline="30000" dirty="0">
                <a:effectLst/>
                <a:ea typeface="DengXian" panose="02010600030101010101" pitchFamily="2" charset="-122"/>
              </a:rPr>
              <a:t>0</a:t>
            </a:r>
            <a:r>
              <a:rPr lang="en-GB" sz="2400" baseline="-25000" dirty="0">
                <a:effectLst/>
                <a:ea typeface="DengXian" panose="02010600030101010101" pitchFamily="2" charset="-122"/>
              </a:rPr>
              <a:t>chem</a:t>
            </a:r>
            <a:r>
              <a:rPr lang="en-GB" sz="2400" dirty="0">
                <a:effectLst/>
                <a:ea typeface="DengXian" panose="02010600030101010101" pitchFamily="2" charset="-122"/>
              </a:rPr>
              <a:t> and S</a:t>
            </a:r>
            <a:r>
              <a:rPr lang="en-GB" sz="2400" baseline="-25000" dirty="0">
                <a:effectLst/>
                <a:ea typeface="DengXian" panose="02010600030101010101" pitchFamily="2" charset="-122"/>
              </a:rPr>
              <a:t>2</a:t>
            </a:r>
            <a:r>
              <a:rPr lang="en-GB" sz="2400" dirty="0">
                <a:effectLst/>
                <a:ea typeface="DengXian" panose="02010600030101010101" pitchFamily="2" charset="-122"/>
              </a:rPr>
              <a:t>O</a:t>
            </a:r>
            <a:r>
              <a:rPr lang="en-GB" sz="2400" baseline="-25000" dirty="0">
                <a:effectLst/>
                <a:ea typeface="DengXian" panose="02010600030101010101" pitchFamily="2" charset="-122"/>
              </a:rPr>
              <a:t>3</a:t>
            </a:r>
            <a:r>
              <a:rPr lang="en-GB" sz="2400" baseline="30000" dirty="0">
                <a:effectLst/>
                <a:ea typeface="DengXian" panose="02010600030101010101" pitchFamily="2" charset="-122"/>
              </a:rPr>
              <a:t>2- </a:t>
            </a:r>
            <a:r>
              <a:rPr lang="en-GB" sz="2400" dirty="0">
                <a:effectLst/>
                <a:ea typeface="DengXian" panose="02010600030101010101" pitchFamily="2" charset="-122"/>
              </a:rPr>
              <a:t>are the most common electron donors for SOB. The metabolic pathways and functional enzymes involved in oxidation of sulphur compounds and energy conservation by SOB have been biochemically characterized, as shown in</a:t>
            </a:r>
            <a:r>
              <a:rPr lang="zh-CN" altLang="en-US" sz="2400" dirty="0">
                <a:ea typeface="DengXian" panose="02010600030101010101" pitchFamily="2" charset="-122"/>
              </a:rPr>
              <a:t> </a:t>
            </a:r>
            <a:r>
              <a:rPr lang="en-US" altLang="zh-CN" sz="2400" dirty="0">
                <a:ea typeface="DengXian" panose="02010600030101010101" pitchFamily="2" charset="-122"/>
              </a:rPr>
              <a:t>Textbook </a:t>
            </a:r>
            <a:r>
              <a:rPr lang="en-GB" sz="2400" dirty="0">
                <a:effectLst/>
                <a:ea typeface="DengXian" panose="02010600030101010101" pitchFamily="2" charset="-122"/>
              </a:rPr>
              <a:t>Figure 7.6. </a:t>
            </a:r>
          </a:p>
          <a:p>
            <a:pPr marL="0" indent="0">
              <a:lnSpc>
                <a:spcPct val="100000"/>
              </a:lnSpc>
              <a:buNone/>
            </a:pPr>
            <a:endParaRPr lang="en-GB" sz="2400" dirty="0">
              <a:latin typeface="Times New Roman" panose="02020603050405020304" pitchFamily="18" charset="0"/>
              <a:ea typeface="DengXian" panose="02010600030101010101" pitchFamily="2" charset="-122"/>
            </a:endParaRPr>
          </a:p>
          <a:p>
            <a:pPr marL="0" indent="0">
              <a:lnSpc>
                <a:spcPct val="100000"/>
              </a:lnSpc>
              <a:buNone/>
            </a:pPr>
            <a:endParaRPr lang="en-HK" sz="2400" dirty="0"/>
          </a:p>
          <a:p>
            <a:pPr>
              <a:lnSpc>
                <a:spcPct val="100000"/>
              </a:lnSpc>
            </a:pPr>
            <a:endParaRPr lang="en-US" sz="2400" dirty="0"/>
          </a:p>
        </p:txBody>
      </p:sp>
      <p:sp>
        <p:nvSpPr>
          <p:cNvPr id="12" name="TextBox 11">
            <a:extLst>
              <a:ext uri="{FF2B5EF4-FFF2-40B4-BE49-F238E27FC236}">
                <a16:creationId xmlns:a16="http://schemas.microsoft.com/office/drawing/2014/main" id="{37E1D3BD-07F3-D963-20DF-46F2E14CE7AC}"/>
              </a:ext>
            </a:extLst>
          </p:cNvPr>
          <p:cNvSpPr txBox="1"/>
          <p:nvPr/>
        </p:nvSpPr>
        <p:spPr>
          <a:xfrm>
            <a:off x="800409" y="3730089"/>
            <a:ext cx="4542555" cy="3214726"/>
          </a:xfrm>
          <a:prstGeom prst="rect">
            <a:avLst/>
          </a:prstGeom>
          <a:noFill/>
        </p:spPr>
        <p:txBody>
          <a:bodyPr wrap="square">
            <a:spAutoFit/>
          </a:bodyPr>
          <a:lstStyle/>
          <a:p>
            <a:pPr marL="0" indent="0">
              <a:lnSpc>
                <a:spcPct val="110000"/>
              </a:lnSpc>
              <a:buNone/>
            </a:pPr>
            <a:r>
              <a:rPr lang="en-GB" sz="2000" dirty="0">
                <a:effectLst/>
                <a:ea typeface="DengXian" panose="02010600030101010101" pitchFamily="2" charset="-122"/>
              </a:rPr>
              <a:t>The three main pathways: </a:t>
            </a:r>
          </a:p>
          <a:p>
            <a:pPr marL="400050" indent="-400050">
              <a:buClr>
                <a:srgbClr val="92D050"/>
              </a:buClr>
              <a:buFont typeface="Arial" panose="020B0604020202020204" pitchFamily="34" charset="0"/>
              <a:buChar char="•"/>
            </a:pPr>
            <a:r>
              <a:rPr lang="en-GB" sz="2000" dirty="0">
                <a:effectLst/>
                <a:ea typeface="DengXian" panose="02010600030101010101" pitchFamily="2" charset="-122"/>
              </a:rPr>
              <a:t>the sulphur-oxidizing (Sox)-independent pathway involving distinctive oxidases and hydrolases for </a:t>
            </a:r>
            <a:r>
              <a:rPr lang="en-GB" sz="2000" dirty="0" err="1">
                <a:effectLst/>
                <a:ea typeface="DengXian" panose="02010600030101010101" pitchFamily="2" charset="-122"/>
              </a:rPr>
              <a:t>TDSd</a:t>
            </a:r>
            <a:r>
              <a:rPr lang="en-GB" sz="2000" dirty="0">
                <a:effectLst/>
                <a:ea typeface="DengXian" panose="02010600030101010101" pitchFamily="2" charset="-122"/>
              </a:rPr>
              <a:t>, S</a:t>
            </a:r>
            <a:r>
              <a:rPr lang="en-GB" sz="2000" baseline="30000" dirty="0">
                <a:effectLst/>
                <a:ea typeface="DengXian" panose="02010600030101010101" pitchFamily="2" charset="-122"/>
              </a:rPr>
              <a:t>0</a:t>
            </a:r>
            <a:r>
              <a:rPr lang="en-GB" sz="2000" baseline="-25000" dirty="0">
                <a:effectLst/>
                <a:ea typeface="DengXian" panose="02010600030101010101" pitchFamily="2" charset="-122"/>
              </a:rPr>
              <a:t>chem</a:t>
            </a:r>
            <a:r>
              <a:rPr lang="en-GB" sz="2000" dirty="0">
                <a:effectLst/>
                <a:ea typeface="DengXian" panose="02010600030101010101" pitchFamily="2" charset="-122"/>
              </a:rPr>
              <a:t> and S</a:t>
            </a:r>
            <a:r>
              <a:rPr lang="en-GB" sz="2000" baseline="-25000" dirty="0">
                <a:effectLst/>
                <a:ea typeface="DengXian" panose="02010600030101010101" pitchFamily="2" charset="-122"/>
              </a:rPr>
              <a:t>2</a:t>
            </a:r>
            <a:r>
              <a:rPr lang="en-GB" sz="2000" dirty="0">
                <a:effectLst/>
                <a:ea typeface="DengXian" panose="02010600030101010101" pitchFamily="2" charset="-122"/>
              </a:rPr>
              <a:t>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2- </a:t>
            </a:r>
            <a:r>
              <a:rPr lang="en-GB" sz="2000" dirty="0">
                <a:effectLst/>
                <a:ea typeface="DengXian" panose="02010600030101010101" pitchFamily="2" charset="-122"/>
              </a:rPr>
              <a:t> oxidation; </a:t>
            </a:r>
          </a:p>
          <a:p>
            <a:pPr marL="400050" indent="-400050">
              <a:buClr>
                <a:srgbClr val="92D050"/>
              </a:buClr>
              <a:buFont typeface="Arial" panose="020B0604020202020204" pitchFamily="34" charset="0"/>
              <a:buChar char="•"/>
            </a:pPr>
            <a:r>
              <a:rPr lang="en-GB" sz="2000" dirty="0">
                <a:effectLst/>
                <a:ea typeface="DengXian" panose="02010600030101010101" pitchFamily="2" charset="-122"/>
              </a:rPr>
              <a:t>the tetrathionate (SI</a:t>
            </a:r>
            <a:r>
              <a:rPr lang="en-GB" sz="2000" baseline="-25000" dirty="0">
                <a:effectLst/>
                <a:ea typeface="DengXian" panose="02010600030101010101" pitchFamily="2" charset="-122"/>
              </a:rPr>
              <a:t>4</a:t>
            </a:r>
            <a:r>
              <a:rPr lang="en-GB" sz="2000" dirty="0">
                <a:effectLst/>
                <a:ea typeface="DengXian" panose="02010600030101010101" pitchFamily="2" charset="-122"/>
              </a:rPr>
              <a:t>) pathway of S</a:t>
            </a:r>
            <a:r>
              <a:rPr lang="en-GB" sz="2000" baseline="-25000" dirty="0">
                <a:effectLst/>
                <a:ea typeface="DengXian" panose="02010600030101010101" pitchFamily="2" charset="-122"/>
              </a:rPr>
              <a:t>2</a:t>
            </a:r>
            <a:r>
              <a:rPr lang="en-GB" sz="2000" dirty="0">
                <a:effectLst/>
                <a:ea typeface="DengXian" panose="02010600030101010101" pitchFamily="2" charset="-122"/>
              </a:rPr>
              <a:t>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2- </a:t>
            </a:r>
            <a:r>
              <a:rPr lang="en-GB" sz="2000" dirty="0">
                <a:effectLst/>
                <a:ea typeface="DengXian" panose="02010600030101010101" pitchFamily="2" charset="-122"/>
              </a:rPr>
              <a:t>oxidation; and </a:t>
            </a:r>
          </a:p>
          <a:p>
            <a:pPr marL="400050" indent="-400050">
              <a:buClr>
                <a:srgbClr val="92D050"/>
              </a:buClr>
              <a:buFont typeface="Arial" panose="020B0604020202020204" pitchFamily="34" charset="0"/>
              <a:buChar char="•"/>
            </a:pPr>
            <a:r>
              <a:rPr lang="en-GB" sz="2000" dirty="0">
                <a:effectLst/>
                <a:ea typeface="DengXian" panose="02010600030101010101" pitchFamily="2" charset="-122"/>
              </a:rPr>
              <a:t>the Sox-dependent multiple enzymatic pathway. </a:t>
            </a:r>
          </a:p>
          <a:p>
            <a:pPr>
              <a:lnSpc>
                <a:spcPct val="110000"/>
              </a:lnSpc>
            </a:pPr>
            <a:endParaRPr lang="en-GB" sz="2000" dirty="0">
              <a:ea typeface="DengXian" panose="02010600030101010101" pitchFamily="2" charset="-122"/>
            </a:endParaRPr>
          </a:p>
        </p:txBody>
      </p:sp>
      <p:sp>
        <p:nvSpPr>
          <p:cNvPr id="9" name="Title 1">
            <a:extLst>
              <a:ext uri="{FF2B5EF4-FFF2-40B4-BE49-F238E27FC236}">
                <a16:creationId xmlns:a16="http://schemas.microsoft.com/office/drawing/2014/main" id="{6FA517E7-C8A5-42E7-AC15-CAB18F8A5EB0}"/>
              </a:ext>
            </a:extLst>
          </p:cNvPr>
          <p:cNvSpPr txBox="1">
            <a:spLocks/>
          </p:cNvSpPr>
          <p:nvPr/>
        </p:nvSpPr>
        <p:spPr>
          <a:xfrm>
            <a:off x="838200" y="259848"/>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Biochemistry of </a:t>
            </a:r>
            <a:r>
              <a:rPr lang="en-US" b="1" dirty="0" err="1">
                <a:latin typeface="Candara" panose="020E0502030303020204" pitchFamily="34" charset="0"/>
              </a:rPr>
              <a:t>SdAD</a:t>
            </a:r>
            <a:r>
              <a:rPr lang="en-US" b="1" dirty="0">
                <a:latin typeface="Candara" panose="020E0502030303020204" pitchFamily="34" charset="0"/>
              </a:rPr>
              <a:t> process:</a:t>
            </a:r>
          </a:p>
          <a:p>
            <a:r>
              <a:rPr lang="en-US" b="1" dirty="0" err="1">
                <a:latin typeface="Candara" panose="020E0502030303020204" pitchFamily="34" charset="0"/>
              </a:rPr>
              <a:t>sulphur</a:t>
            </a:r>
            <a:r>
              <a:rPr lang="en-US" b="1" dirty="0">
                <a:latin typeface="Candara" panose="020E0502030303020204" pitchFamily="34" charset="0"/>
              </a:rPr>
              <a:t>-oxidizing enzymes</a:t>
            </a:r>
          </a:p>
        </p:txBody>
      </p:sp>
    </p:spTree>
    <p:extLst>
      <p:ext uri="{BB962C8B-B14F-4D97-AF65-F5344CB8AC3E}">
        <p14:creationId xmlns:p14="http://schemas.microsoft.com/office/powerpoint/2010/main" val="1475676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AAFBEA1-FDD3-B773-DF0E-4B38618746A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73C7DD-92F0-0D7A-68C1-105760545A86}"/>
              </a:ext>
            </a:extLst>
          </p:cNvPr>
          <p:cNvSpPr>
            <a:spLocks noGrp="1"/>
          </p:cNvSpPr>
          <p:nvPr>
            <p:ph idx="1"/>
          </p:nvPr>
        </p:nvSpPr>
        <p:spPr>
          <a:xfrm>
            <a:off x="605398" y="4748825"/>
            <a:ext cx="9148203" cy="1765300"/>
          </a:xfrm>
        </p:spPr>
        <p:txBody>
          <a:bodyPr>
            <a:noAutofit/>
          </a:bodyPr>
          <a:lstStyle/>
          <a:p>
            <a:pPr>
              <a:lnSpc>
                <a:spcPct val="100000"/>
              </a:lnSpc>
              <a:buClr>
                <a:srgbClr val="92D050"/>
              </a:buClr>
              <a:buFont typeface="Wingdings" panose="05000000000000000000" pitchFamily="2" charset="2"/>
              <a:buChar char="§"/>
            </a:pPr>
            <a:r>
              <a:rPr lang="en-GB" sz="2000" dirty="0">
                <a:effectLst/>
                <a:ea typeface="DengXian" panose="02010600030101010101" pitchFamily="2" charset="-122"/>
              </a:rPr>
              <a:t>The initial bio-oxidation of sulphide can be mediated by the sulphide: quinone oxidoreductase (SQR), a flavoprotein responsible for obligatory biological sulphide oxidation in the photo- and </a:t>
            </a:r>
            <a:r>
              <a:rPr lang="en-GB" sz="2000" dirty="0" err="1">
                <a:effectLst/>
                <a:ea typeface="DengXian" panose="02010600030101010101" pitchFamily="2" charset="-122"/>
              </a:rPr>
              <a:t>chemolithotrophic</a:t>
            </a:r>
            <a:r>
              <a:rPr lang="en-GB" sz="2000" dirty="0">
                <a:effectLst/>
                <a:ea typeface="DengXian" panose="02010600030101010101" pitchFamily="2" charset="-122"/>
              </a:rPr>
              <a:t> bacteria. </a:t>
            </a:r>
          </a:p>
          <a:p>
            <a:pPr>
              <a:lnSpc>
                <a:spcPct val="100000"/>
              </a:lnSpc>
              <a:buClr>
                <a:srgbClr val="92D050"/>
              </a:buClr>
              <a:buFont typeface="Wingdings" panose="05000000000000000000" pitchFamily="2" charset="2"/>
              <a:buChar char="§"/>
            </a:pPr>
            <a:r>
              <a:rPr lang="en-GB" sz="2000" dirty="0">
                <a:effectLst/>
                <a:ea typeface="DengXian" panose="02010600030101010101" pitchFamily="2" charset="-122"/>
              </a:rPr>
              <a:t>Moreover, flavocytochrome c sulphide dehydrogenase (FCSD), which shares an ancestor with SQR that has a similar functional pathway, is an alternative sulphur-oxidizing enzyme located in the periplasm. </a:t>
            </a:r>
          </a:p>
          <a:p>
            <a:pPr>
              <a:lnSpc>
                <a:spcPct val="100000"/>
              </a:lnSpc>
            </a:pPr>
            <a:endParaRPr lang="en-HK" sz="2000" dirty="0"/>
          </a:p>
          <a:p>
            <a:pPr>
              <a:lnSpc>
                <a:spcPct val="100000"/>
              </a:lnSpc>
            </a:pPr>
            <a:endParaRPr lang="en-US" sz="2000" dirty="0"/>
          </a:p>
        </p:txBody>
      </p:sp>
      <p:pic>
        <p:nvPicPr>
          <p:cNvPr id="7" name="Picture 6">
            <a:extLst>
              <a:ext uri="{FF2B5EF4-FFF2-40B4-BE49-F238E27FC236}">
                <a16:creationId xmlns:a16="http://schemas.microsoft.com/office/drawing/2014/main" id="{790D7DEC-8D08-7A3C-C4DD-607EF162A646}"/>
              </a:ext>
            </a:extLst>
          </p:cNvPr>
          <p:cNvPicPr>
            <a:picLocks noChangeAspect="1"/>
          </p:cNvPicPr>
          <p:nvPr/>
        </p:nvPicPr>
        <p:blipFill>
          <a:blip r:embed="rId4"/>
          <a:stretch>
            <a:fillRect/>
          </a:stretch>
        </p:blipFill>
        <p:spPr>
          <a:xfrm>
            <a:off x="796893" y="1585411"/>
            <a:ext cx="7665789" cy="3209472"/>
          </a:xfrm>
          <a:prstGeom prst="rect">
            <a:avLst/>
          </a:prstGeom>
        </p:spPr>
      </p:pic>
      <p:sp>
        <p:nvSpPr>
          <p:cNvPr id="6" name="TextBox 5">
            <a:extLst>
              <a:ext uri="{FF2B5EF4-FFF2-40B4-BE49-F238E27FC236}">
                <a16:creationId xmlns:a16="http://schemas.microsoft.com/office/drawing/2014/main" id="{855EA76D-5B4B-632E-5223-E08F25158D77}"/>
              </a:ext>
            </a:extLst>
          </p:cNvPr>
          <p:cNvSpPr txBox="1"/>
          <p:nvPr/>
        </p:nvSpPr>
        <p:spPr>
          <a:xfrm>
            <a:off x="796893" y="4360730"/>
            <a:ext cx="1821346" cy="307777"/>
          </a:xfrm>
          <a:prstGeom prst="rect">
            <a:avLst/>
          </a:prstGeom>
          <a:noFill/>
        </p:spPr>
        <p:txBody>
          <a:bodyPr wrap="square">
            <a:spAutoFit/>
          </a:bodyPr>
          <a:lstStyle/>
          <a:p>
            <a:r>
              <a:rPr lang="en-US" altLang="zh-CN" sz="1400">
                <a:latin typeface="Times New Roman" panose="02020603050405020304" pitchFamily="18" charset="0"/>
                <a:ea typeface="DengXian" panose="02010600030101010101" pitchFamily="2" charset="-122"/>
              </a:rPr>
              <a:t>Textbook </a:t>
            </a:r>
            <a:r>
              <a:rPr lang="en-GB" sz="1400" dirty="0">
                <a:effectLst/>
                <a:latin typeface="Times New Roman" panose="02020603050405020304" pitchFamily="18" charset="0"/>
                <a:ea typeface="DengXian" panose="02010600030101010101" pitchFamily="2" charset="-122"/>
              </a:rPr>
              <a:t>Figure 7.6</a:t>
            </a:r>
            <a:endParaRPr lang="en-US" sz="1400" dirty="0"/>
          </a:p>
        </p:txBody>
      </p:sp>
      <p:sp>
        <p:nvSpPr>
          <p:cNvPr id="11" name="Title 1">
            <a:extLst>
              <a:ext uri="{FF2B5EF4-FFF2-40B4-BE49-F238E27FC236}">
                <a16:creationId xmlns:a16="http://schemas.microsoft.com/office/drawing/2014/main" id="{D77A1110-D350-4D11-BF6E-1A4BC401B6F7}"/>
              </a:ext>
            </a:extLst>
          </p:cNvPr>
          <p:cNvSpPr txBox="1">
            <a:spLocks/>
          </p:cNvSpPr>
          <p:nvPr/>
        </p:nvSpPr>
        <p:spPr>
          <a:xfrm>
            <a:off x="838200" y="259848"/>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Biochemistry of </a:t>
            </a:r>
            <a:r>
              <a:rPr lang="en-US" b="1" dirty="0" err="1">
                <a:latin typeface="Candara" panose="020E0502030303020204" pitchFamily="34" charset="0"/>
              </a:rPr>
              <a:t>SdAD</a:t>
            </a:r>
            <a:r>
              <a:rPr lang="en-US" b="1" dirty="0">
                <a:latin typeface="Candara" panose="020E0502030303020204" pitchFamily="34" charset="0"/>
              </a:rPr>
              <a:t> process:</a:t>
            </a:r>
          </a:p>
          <a:p>
            <a:r>
              <a:rPr lang="en-US" b="1" dirty="0" err="1">
                <a:latin typeface="Candara" panose="020E0502030303020204" pitchFamily="34" charset="0"/>
              </a:rPr>
              <a:t>sulphur</a:t>
            </a:r>
            <a:r>
              <a:rPr lang="en-US" b="1" dirty="0">
                <a:latin typeface="Candara" panose="020E0502030303020204" pitchFamily="34" charset="0"/>
              </a:rPr>
              <a:t>-oxidizing enzymes</a:t>
            </a:r>
          </a:p>
        </p:txBody>
      </p:sp>
    </p:spTree>
    <p:extLst>
      <p:ext uri="{BB962C8B-B14F-4D97-AF65-F5344CB8AC3E}">
        <p14:creationId xmlns:p14="http://schemas.microsoft.com/office/powerpoint/2010/main" val="3957935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994598" y="1009650"/>
            <a:ext cx="10560907" cy="4185761"/>
          </a:xfrm>
          <a:prstGeom prst="rect">
            <a:avLst/>
          </a:prstGeom>
          <a:noFill/>
        </p:spPr>
        <p:txBody>
          <a:bodyPr wrap="square" rtlCol="0">
            <a:spAutoFit/>
          </a:bodyPr>
          <a:lstStyle/>
          <a:p>
            <a:r>
              <a:rPr lang="en-US" sz="1200" b="1" dirty="0">
                <a:solidFill>
                  <a:schemeClr val="bg1"/>
                </a:solidFill>
                <a:ea typeface="Roboto Slab" pitchFamily="2" charset="0"/>
              </a:rPr>
              <a:t>Course on Sulphur-based Wastewater Treatment</a:t>
            </a:r>
          </a:p>
          <a:p>
            <a:endParaRPr lang="en-US" sz="3200" b="1" dirty="0">
              <a:ea typeface="Roboto Slab" pitchFamily="2" charset="0"/>
            </a:endParaRPr>
          </a:p>
          <a:p>
            <a:endParaRPr lang="en-US" sz="3200" b="1" dirty="0">
              <a:ea typeface="Roboto Slab" pitchFamily="2" charset="0"/>
            </a:endParaRPr>
          </a:p>
          <a:p>
            <a:pPr marL="742950" indent="-742950">
              <a:buAutoNum type="arabicParenBoth"/>
            </a:pPr>
            <a:r>
              <a:rPr lang="en-US" sz="2800" b="1" dirty="0">
                <a:ea typeface="Roboto Slab" pitchFamily="2" charset="0"/>
              </a:rPr>
              <a:t>Introduction</a:t>
            </a:r>
          </a:p>
          <a:p>
            <a:pPr marL="742950" indent="-742950">
              <a:buAutoNum type="arabicParenBoth"/>
            </a:pPr>
            <a:r>
              <a:rPr lang="en-US" sz="2800" dirty="0">
                <a:solidFill>
                  <a:schemeClr val="bg1">
                    <a:lumMod val="50000"/>
                  </a:schemeClr>
                </a:solidFill>
                <a:ea typeface="Roboto Slab" pitchFamily="2" charset="0"/>
              </a:rPr>
              <a:t>Biochemical reaction in the </a:t>
            </a:r>
            <a:r>
              <a:rPr lang="en-US" sz="2800" dirty="0" err="1">
                <a:solidFill>
                  <a:schemeClr val="bg1">
                    <a:lumMod val="50000"/>
                  </a:schemeClr>
                </a:solidFill>
                <a:ea typeface="Roboto Slab" pitchFamily="2" charset="0"/>
              </a:rPr>
              <a:t>SdAD</a:t>
            </a:r>
            <a:endParaRPr lang="en-US" sz="2800" dirty="0">
              <a:solidFill>
                <a:schemeClr val="bg1">
                  <a:lumMod val="50000"/>
                </a:schemeClr>
              </a:solidFill>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Microorganisms in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Biochemistry of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Operational conditions governing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endParaRPr lang="en-HK" sz="2800" b="1" dirty="0">
              <a:ea typeface="Roboto Slab" pitchFamily="2" charset="0"/>
            </a:endParaRPr>
          </a:p>
          <a:p>
            <a:endParaRPr lang="en-US" sz="3200" b="1" dirty="0">
              <a:ea typeface="Roboto Slab" pitchFamily="2" charset="0"/>
            </a:endParaRPr>
          </a:p>
          <a:p>
            <a:endParaRPr lang="en-US" b="1" dirty="0">
              <a:ea typeface="Roboto Slab" pitchFamily="2" charset="0"/>
            </a:endParaRPr>
          </a:p>
        </p:txBody>
      </p:sp>
      <p:sp>
        <p:nvSpPr>
          <p:cNvPr id="2" name="Title 1">
            <a:extLst>
              <a:ext uri="{FF2B5EF4-FFF2-40B4-BE49-F238E27FC236}">
                <a16:creationId xmlns:a16="http://schemas.microsoft.com/office/drawing/2014/main" id="{53B3151E-32E4-89AB-64A7-080364E6EDBD}"/>
              </a:ext>
            </a:extLst>
          </p:cNvPr>
          <p:cNvSpPr>
            <a:spLocks noGrp="1"/>
          </p:cNvSpPr>
          <p:nvPr>
            <p:ph type="title"/>
          </p:nvPr>
        </p:nvSpPr>
        <p:spPr>
          <a:xfrm>
            <a:off x="865094" y="0"/>
            <a:ext cx="8008088" cy="1325563"/>
          </a:xfrm>
        </p:spPr>
        <p:txBody>
          <a:bodyPr>
            <a:normAutofit/>
          </a:bodyPr>
          <a:lstStyle/>
          <a:p>
            <a:r>
              <a:rPr lang="en-US" b="1" dirty="0">
                <a:latin typeface="Candara" panose="020E0502030303020204" pitchFamily="34" charset="0"/>
              </a:rPr>
              <a:t>Outline</a:t>
            </a:r>
          </a:p>
        </p:txBody>
      </p:sp>
    </p:spTree>
    <p:extLst>
      <p:ext uri="{BB962C8B-B14F-4D97-AF65-F5344CB8AC3E}">
        <p14:creationId xmlns:p14="http://schemas.microsoft.com/office/powerpoint/2010/main" val="1246354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417947" y="4668507"/>
            <a:ext cx="10977160" cy="2416643"/>
          </a:xfrm>
        </p:spPr>
        <p:txBody>
          <a:bodyPr>
            <a:normAutofit/>
          </a:bodyPr>
          <a:lstStyle/>
          <a:p>
            <a:pPr marL="571500" indent="-342900" algn="just">
              <a:lnSpc>
                <a:spcPct val="100000"/>
              </a:lnSpc>
              <a:buClr>
                <a:srgbClr val="92D050"/>
              </a:buClr>
              <a:buFont typeface="Wingdings" panose="05000000000000000000" pitchFamily="2" charset="2"/>
              <a:buChar char="§"/>
              <a:tabLst>
                <a:tab pos="-701040" algn="l"/>
                <a:tab pos="-457200" algn="l"/>
              </a:tabLst>
            </a:pPr>
            <a:r>
              <a:rPr lang="en-GB" sz="2000" dirty="0">
                <a:effectLst/>
                <a:ea typeface="DengXian" panose="02010600030101010101" pitchFamily="2" charset="-122"/>
              </a:rPr>
              <a:t>S</a:t>
            </a:r>
            <a:r>
              <a:rPr lang="en-GB" sz="2000" baseline="-25000" dirty="0">
                <a:effectLst/>
                <a:ea typeface="DengXian" panose="02010600030101010101" pitchFamily="2" charset="-122"/>
              </a:rPr>
              <a:t>2</a:t>
            </a:r>
            <a:r>
              <a:rPr lang="en-GB" sz="2000" dirty="0">
                <a:effectLst/>
                <a:ea typeface="DengXian" panose="02010600030101010101" pitchFamily="2" charset="-122"/>
              </a:rPr>
              <a:t>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2- </a:t>
            </a:r>
            <a:r>
              <a:rPr lang="en-GB" sz="2000" dirty="0">
                <a:effectLst/>
                <a:ea typeface="DengXian" panose="02010600030101010101" pitchFamily="2" charset="-122"/>
              </a:rPr>
              <a:t>oxidation can also be carried out by the Sox-independent enzyme system via the intermediate formation of tetrathionate </a:t>
            </a:r>
            <a:r>
              <a:rPr lang="en-GB" sz="2000" dirty="0" err="1">
                <a:effectLst/>
                <a:ea typeface="DengXian" panose="02010600030101010101" pitchFamily="2" charset="-122"/>
              </a:rPr>
              <a:t>catalyzed</a:t>
            </a:r>
            <a:r>
              <a:rPr lang="en-GB" sz="2000" dirty="0">
                <a:effectLst/>
                <a:ea typeface="DengXian" panose="02010600030101010101" pitchFamily="2" charset="-122"/>
              </a:rPr>
              <a:t> by thiosulphate: quinone oxidoreductase, and then followed by tetrathionate degradation into SO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2-</a:t>
            </a:r>
            <a:r>
              <a:rPr lang="en-GB" sz="2000" dirty="0">
                <a:effectLst/>
                <a:ea typeface="DengXian" panose="02010600030101010101" pitchFamily="2" charset="-122"/>
              </a:rPr>
              <a:t> via hydrolysis mediated by cytoplasmic polythionate hydrolase. </a:t>
            </a:r>
          </a:p>
          <a:p>
            <a:pPr marL="571500" indent="-342900" algn="just">
              <a:lnSpc>
                <a:spcPct val="100000"/>
              </a:lnSpc>
              <a:buClr>
                <a:srgbClr val="92D050"/>
              </a:buClr>
              <a:buFont typeface="Wingdings" panose="05000000000000000000" pitchFamily="2" charset="2"/>
              <a:buChar char="§"/>
              <a:tabLst>
                <a:tab pos="-701040" algn="l"/>
                <a:tab pos="-457200" algn="l"/>
              </a:tabLst>
            </a:pPr>
            <a:r>
              <a:rPr lang="en-GB" sz="2000" dirty="0">
                <a:effectLst/>
                <a:ea typeface="DengXian" panose="02010600030101010101" pitchFamily="2" charset="-122"/>
              </a:rPr>
              <a:t>This S</a:t>
            </a:r>
            <a:r>
              <a:rPr lang="en-GB" sz="2000" baseline="-25000" dirty="0">
                <a:effectLst/>
                <a:ea typeface="DengXian" panose="02010600030101010101" pitchFamily="2" charset="-122"/>
              </a:rPr>
              <a:t>2</a:t>
            </a:r>
            <a:r>
              <a:rPr lang="en-GB" sz="2000" dirty="0">
                <a:effectLst/>
                <a:ea typeface="DengXian" panose="02010600030101010101" pitchFamily="2" charset="-122"/>
              </a:rPr>
              <a:t>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2- </a:t>
            </a:r>
            <a:r>
              <a:rPr lang="en-GB" sz="2000" dirty="0">
                <a:effectLst/>
                <a:ea typeface="DengXian" panose="02010600030101010101" pitchFamily="2" charset="-122"/>
              </a:rPr>
              <a:t>oxidation pathway via polythionate formation is commonly found in several β and </a:t>
            </a:r>
            <a:r>
              <a:rPr lang="en-GB" sz="2000" dirty="0" err="1">
                <a:effectLst/>
                <a:ea typeface="DengXian" panose="02010600030101010101" pitchFamily="2" charset="-122"/>
              </a:rPr>
              <a:t>γ</a:t>
            </a:r>
            <a:r>
              <a:rPr lang="en-GB" sz="2000" dirty="0">
                <a:effectLst/>
                <a:ea typeface="DengXian" panose="02010600030101010101" pitchFamily="2" charset="-122"/>
              </a:rPr>
              <a:t> proteobacteria, especially in obligatory chemolithotrophs (e.g. </a:t>
            </a:r>
            <a:r>
              <a:rPr lang="en-GB" sz="2000" i="1" dirty="0" err="1">
                <a:effectLst/>
                <a:ea typeface="DengXian" panose="02010600030101010101" pitchFamily="2" charset="-122"/>
              </a:rPr>
              <a:t>Acidithiobacillus</a:t>
            </a:r>
            <a:r>
              <a:rPr lang="en-GB" sz="2000" dirty="0">
                <a:effectLst/>
                <a:ea typeface="DengXian" panose="02010600030101010101" pitchFamily="2" charset="-122"/>
              </a:rPr>
              <a:t>).</a:t>
            </a:r>
            <a:endParaRPr lang="en-HK" sz="2000" dirty="0">
              <a:effectLst/>
              <a:ea typeface="DengXian" panose="02010600030101010101" pitchFamily="2" charset="-122"/>
            </a:endParaRPr>
          </a:p>
        </p:txBody>
      </p:sp>
      <p:pic>
        <p:nvPicPr>
          <p:cNvPr id="15" name="Picture 14">
            <a:extLst>
              <a:ext uri="{FF2B5EF4-FFF2-40B4-BE49-F238E27FC236}">
                <a16:creationId xmlns:a16="http://schemas.microsoft.com/office/drawing/2014/main" id="{9356E401-5D71-68D0-9D87-8168D4EE19DC}"/>
              </a:ext>
            </a:extLst>
          </p:cNvPr>
          <p:cNvPicPr>
            <a:picLocks noChangeAspect="1"/>
          </p:cNvPicPr>
          <p:nvPr/>
        </p:nvPicPr>
        <p:blipFill>
          <a:blip r:embed="rId4"/>
          <a:stretch>
            <a:fillRect/>
          </a:stretch>
        </p:blipFill>
        <p:spPr>
          <a:xfrm>
            <a:off x="796894" y="1501955"/>
            <a:ext cx="7163766" cy="2999288"/>
          </a:xfrm>
          <a:prstGeom prst="rect">
            <a:avLst/>
          </a:prstGeom>
        </p:spPr>
      </p:pic>
      <p:sp>
        <p:nvSpPr>
          <p:cNvPr id="16" name="TextBox 15">
            <a:extLst>
              <a:ext uri="{FF2B5EF4-FFF2-40B4-BE49-F238E27FC236}">
                <a16:creationId xmlns:a16="http://schemas.microsoft.com/office/drawing/2014/main" id="{4779695E-A933-3CF6-3B9F-0F6B3C9FD357}"/>
              </a:ext>
            </a:extLst>
          </p:cNvPr>
          <p:cNvSpPr txBox="1"/>
          <p:nvPr/>
        </p:nvSpPr>
        <p:spPr>
          <a:xfrm>
            <a:off x="796893" y="4360730"/>
            <a:ext cx="1821346" cy="307777"/>
          </a:xfrm>
          <a:prstGeom prst="rect">
            <a:avLst/>
          </a:prstGeom>
          <a:noFill/>
        </p:spPr>
        <p:txBody>
          <a:bodyPr wrap="square">
            <a:spAutoFit/>
          </a:bodyPr>
          <a:lstStyle/>
          <a:p>
            <a:r>
              <a:rPr lang="en-US" altLang="zh-CN" sz="1400">
                <a:latin typeface="Times New Roman" panose="02020603050405020304" pitchFamily="18" charset="0"/>
                <a:ea typeface="DengXian" panose="02010600030101010101" pitchFamily="2" charset="-122"/>
              </a:rPr>
              <a:t>Textbook </a:t>
            </a:r>
            <a:r>
              <a:rPr lang="en-GB" sz="1400" dirty="0">
                <a:effectLst/>
                <a:latin typeface="Times New Roman" panose="02020603050405020304" pitchFamily="18" charset="0"/>
                <a:ea typeface="DengXian" panose="02010600030101010101" pitchFamily="2" charset="-122"/>
              </a:rPr>
              <a:t>Figure 7.6</a:t>
            </a:r>
            <a:endParaRPr lang="en-US" sz="1400" dirty="0"/>
          </a:p>
        </p:txBody>
      </p:sp>
      <p:sp>
        <p:nvSpPr>
          <p:cNvPr id="17" name="Title 1">
            <a:extLst>
              <a:ext uri="{FF2B5EF4-FFF2-40B4-BE49-F238E27FC236}">
                <a16:creationId xmlns:a16="http://schemas.microsoft.com/office/drawing/2014/main" id="{4441EBD5-DA44-47CB-B467-7D0E263476DE}"/>
              </a:ext>
            </a:extLst>
          </p:cNvPr>
          <p:cNvSpPr txBox="1">
            <a:spLocks/>
          </p:cNvSpPr>
          <p:nvPr/>
        </p:nvSpPr>
        <p:spPr>
          <a:xfrm>
            <a:off x="838200" y="259848"/>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Biochemistry of </a:t>
            </a:r>
            <a:r>
              <a:rPr lang="en-US" b="1" dirty="0" err="1">
                <a:latin typeface="Candara" panose="020E0502030303020204" pitchFamily="34" charset="0"/>
              </a:rPr>
              <a:t>SdAD</a:t>
            </a:r>
            <a:r>
              <a:rPr lang="en-US" b="1" dirty="0">
                <a:latin typeface="Candara" panose="020E0502030303020204" pitchFamily="34" charset="0"/>
              </a:rPr>
              <a:t> process:</a:t>
            </a:r>
          </a:p>
          <a:p>
            <a:r>
              <a:rPr lang="en-US" b="1" dirty="0" err="1">
                <a:latin typeface="Candara" panose="020E0502030303020204" pitchFamily="34" charset="0"/>
              </a:rPr>
              <a:t>sulphur</a:t>
            </a:r>
            <a:r>
              <a:rPr lang="en-US" b="1" dirty="0">
                <a:latin typeface="Candara" panose="020E0502030303020204" pitchFamily="34" charset="0"/>
              </a:rPr>
              <a:t>-oxidizing enzymes</a:t>
            </a:r>
          </a:p>
        </p:txBody>
      </p:sp>
    </p:spTree>
    <p:extLst>
      <p:ext uri="{BB962C8B-B14F-4D97-AF65-F5344CB8AC3E}">
        <p14:creationId xmlns:p14="http://schemas.microsoft.com/office/powerpoint/2010/main" val="27100487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99B5094-4AA7-4B3A-131D-106855F9D02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894294-6A3A-9C4E-6B9D-7C032804E0F3}"/>
              </a:ext>
            </a:extLst>
          </p:cNvPr>
          <p:cNvSpPr>
            <a:spLocks noGrp="1"/>
          </p:cNvSpPr>
          <p:nvPr>
            <p:ph idx="1"/>
          </p:nvPr>
        </p:nvSpPr>
        <p:spPr>
          <a:xfrm>
            <a:off x="-84662" y="4381193"/>
            <a:ext cx="12133227" cy="2722563"/>
          </a:xfrm>
        </p:spPr>
        <p:txBody>
          <a:bodyPr>
            <a:normAutofit/>
          </a:bodyPr>
          <a:lstStyle/>
          <a:p>
            <a:pPr marL="514350" indent="-285750" algn="just">
              <a:lnSpc>
                <a:spcPct val="100000"/>
              </a:lnSpc>
              <a:buFont typeface="Wingdings" panose="05000000000000000000" pitchFamily="2" charset="2"/>
              <a:buChar char="§"/>
              <a:tabLst>
                <a:tab pos="-701040" algn="l"/>
                <a:tab pos="-457200" algn="l"/>
              </a:tabLst>
            </a:pPr>
            <a:r>
              <a:rPr lang="en-GB" sz="2000" dirty="0">
                <a:effectLst/>
                <a:ea typeface="DengXian" panose="02010600030101010101" pitchFamily="2" charset="-122"/>
              </a:rPr>
              <a:t>The Sox-dependent enzyme complex, namely the Sox α-proteobacterial multiple enzyme complex, is governed by a conserved Sox operon. </a:t>
            </a:r>
          </a:p>
          <a:p>
            <a:pPr marL="514350" indent="-285750" algn="just">
              <a:lnSpc>
                <a:spcPct val="100000"/>
              </a:lnSpc>
              <a:buFont typeface="Wingdings" panose="05000000000000000000" pitchFamily="2" charset="2"/>
              <a:buChar char="§"/>
              <a:tabLst>
                <a:tab pos="-701040" algn="l"/>
                <a:tab pos="-457200" algn="l"/>
              </a:tabLst>
            </a:pPr>
            <a:r>
              <a:rPr lang="en-GB" sz="2000" dirty="0">
                <a:effectLst/>
                <a:ea typeface="DengXian" panose="02010600030101010101" pitchFamily="2" charset="-122"/>
              </a:rPr>
              <a:t>The cluster of </a:t>
            </a:r>
            <a:r>
              <a:rPr lang="en-GB" sz="2000" dirty="0" err="1">
                <a:effectLst/>
                <a:ea typeface="DengXian" panose="02010600030101010101" pitchFamily="2" charset="-122"/>
              </a:rPr>
              <a:t>soxXYZABCD</a:t>
            </a:r>
            <a:r>
              <a:rPr lang="en-GB" sz="2000" dirty="0">
                <a:effectLst/>
                <a:ea typeface="DengXian" panose="02010600030101010101" pitchFamily="2" charset="-122"/>
              </a:rPr>
              <a:t> genes encodes the structural components of the sulphur-oxidizing microbial system. These seven genes make the four proteins (</a:t>
            </a:r>
            <a:r>
              <a:rPr lang="en-GB" sz="2000" dirty="0" err="1">
                <a:effectLst/>
                <a:ea typeface="DengXian" panose="02010600030101010101" pitchFamily="2" charset="-122"/>
              </a:rPr>
              <a:t>SoxXA</a:t>
            </a:r>
            <a:r>
              <a:rPr lang="en-GB" sz="2000" dirty="0">
                <a:effectLst/>
                <a:ea typeface="DengXian" panose="02010600030101010101" pitchFamily="2" charset="-122"/>
              </a:rPr>
              <a:t>, </a:t>
            </a:r>
            <a:r>
              <a:rPr lang="en-GB" sz="2000" dirty="0" err="1">
                <a:effectLst/>
                <a:ea typeface="DengXian" panose="02010600030101010101" pitchFamily="2" charset="-122"/>
              </a:rPr>
              <a:t>SoxYZ</a:t>
            </a:r>
            <a:r>
              <a:rPr lang="en-GB" sz="2000" dirty="0">
                <a:effectLst/>
                <a:ea typeface="DengXian" panose="02010600030101010101" pitchFamily="2" charset="-122"/>
              </a:rPr>
              <a:t>, </a:t>
            </a:r>
            <a:r>
              <a:rPr lang="en-GB" sz="2000" dirty="0" err="1">
                <a:effectLst/>
                <a:ea typeface="DengXian" panose="02010600030101010101" pitchFamily="2" charset="-122"/>
              </a:rPr>
              <a:t>SoxB</a:t>
            </a:r>
            <a:r>
              <a:rPr lang="en-GB" sz="2000" dirty="0">
                <a:effectLst/>
                <a:ea typeface="DengXian" panose="02010600030101010101" pitchFamily="2" charset="-122"/>
              </a:rPr>
              <a:t>, and </a:t>
            </a:r>
            <a:r>
              <a:rPr lang="en-GB" sz="2000" dirty="0" err="1">
                <a:effectLst/>
                <a:ea typeface="DengXian" panose="02010600030101010101" pitchFamily="2" charset="-122"/>
              </a:rPr>
              <a:t>SoxCD</a:t>
            </a:r>
            <a:r>
              <a:rPr lang="en-GB" sz="2000" dirty="0">
                <a:effectLst/>
                <a:ea typeface="DengXian" panose="02010600030101010101" pitchFamily="2" charset="-122"/>
              </a:rPr>
              <a:t>) required for sulphur-dependent cytochrome c reduction. </a:t>
            </a:r>
          </a:p>
          <a:p>
            <a:pPr marL="514350" indent="-285750" algn="just">
              <a:lnSpc>
                <a:spcPct val="100000"/>
              </a:lnSpc>
              <a:buFont typeface="Wingdings" panose="05000000000000000000" pitchFamily="2" charset="2"/>
              <a:buChar char="§"/>
              <a:tabLst>
                <a:tab pos="-701040" algn="l"/>
                <a:tab pos="-457200" algn="l"/>
              </a:tabLst>
            </a:pPr>
            <a:r>
              <a:rPr lang="en-GB" sz="2000" dirty="0">
                <a:effectLst/>
                <a:ea typeface="DengXian" panose="02010600030101010101" pitchFamily="2" charset="-122"/>
              </a:rPr>
              <a:t>This multiple enzyme complex can oxidize various reductive sulphur substrates (e.g. </a:t>
            </a:r>
            <a:r>
              <a:rPr lang="en-GB" sz="2000" dirty="0" err="1">
                <a:effectLst/>
                <a:ea typeface="DengXian" panose="02010600030101010101" pitchFamily="2" charset="-122"/>
              </a:rPr>
              <a:t>TDSd</a:t>
            </a:r>
            <a:r>
              <a:rPr lang="en-GB" sz="2000" dirty="0">
                <a:effectLst/>
                <a:ea typeface="DengXian" panose="02010600030101010101" pitchFamily="2" charset="-122"/>
              </a:rPr>
              <a:t>, S</a:t>
            </a:r>
            <a:r>
              <a:rPr lang="en-GB" sz="2000" baseline="-25000" dirty="0">
                <a:effectLst/>
                <a:ea typeface="DengXian" panose="02010600030101010101" pitchFamily="2" charset="-122"/>
              </a:rPr>
              <a:t>2</a:t>
            </a:r>
            <a:r>
              <a:rPr lang="en-GB" sz="2000" dirty="0">
                <a:effectLst/>
                <a:ea typeface="DengXian" panose="02010600030101010101" pitchFamily="2" charset="-122"/>
              </a:rPr>
              <a:t>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2-</a:t>
            </a:r>
            <a:r>
              <a:rPr lang="en-GB" sz="2000" dirty="0">
                <a:effectLst/>
                <a:ea typeface="DengXian" panose="02010600030101010101" pitchFamily="2" charset="-122"/>
              </a:rPr>
              <a:t>, S</a:t>
            </a:r>
            <a:r>
              <a:rPr lang="en-GB" sz="2000" baseline="30000" dirty="0">
                <a:effectLst/>
                <a:ea typeface="DengXian" panose="02010600030101010101" pitchFamily="2" charset="-122"/>
              </a:rPr>
              <a:t>0</a:t>
            </a:r>
            <a:r>
              <a:rPr lang="en-GB" sz="2000" dirty="0">
                <a:effectLst/>
                <a:ea typeface="DengXian" panose="02010600030101010101" pitchFamily="2" charset="-122"/>
              </a:rPr>
              <a:t>) into SO</a:t>
            </a:r>
            <a:r>
              <a:rPr lang="en-GB" sz="2000" baseline="-25000" dirty="0">
                <a:effectLst/>
                <a:ea typeface="DengXian" panose="02010600030101010101" pitchFamily="2" charset="-122"/>
              </a:rPr>
              <a:t>4</a:t>
            </a:r>
            <a:r>
              <a:rPr lang="en-GB" sz="2000" baseline="30000" dirty="0">
                <a:effectLst/>
                <a:ea typeface="DengXian" panose="02010600030101010101" pitchFamily="2" charset="-122"/>
              </a:rPr>
              <a:t>2-</a:t>
            </a:r>
            <a:r>
              <a:rPr lang="en-GB" sz="2000" dirty="0">
                <a:effectLst/>
                <a:ea typeface="DengXian" panose="02010600030101010101" pitchFamily="2" charset="-122"/>
              </a:rPr>
              <a:t>. </a:t>
            </a:r>
            <a:endParaRPr lang="en-HK" sz="2000" dirty="0"/>
          </a:p>
          <a:p>
            <a:pPr>
              <a:buFont typeface="Wingdings" panose="05000000000000000000" pitchFamily="2" charset="2"/>
              <a:buChar char="§"/>
            </a:pPr>
            <a:endParaRPr lang="en-US" sz="2000" dirty="0"/>
          </a:p>
        </p:txBody>
      </p:sp>
      <p:pic>
        <p:nvPicPr>
          <p:cNvPr id="2" name="Picture 1">
            <a:extLst>
              <a:ext uri="{FF2B5EF4-FFF2-40B4-BE49-F238E27FC236}">
                <a16:creationId xmlns:a16="http://schemas.microsoft.com/office/drawing/2014/main" id="{2107BEB3-1CFC-D7BC-4416-CD4137A7E7FE}"/>
              </a:ext>
            </a:extLst>
          </p:cNvPr>
          <p:cNvPicPr>
            <a:picLocks noChangeAspect="1"/>
          </p:cNvPicPr>
          <p:nvPr/>
        </p:nvPicPr>
        <p:blipFill>
          <a:blip r:embed="rId4"/>
          <a:stretch>
            <a:fillRect/>
          </a:stretch>
        </p:blipFill>
        <p:spPr>
          <a:xfrm>
            <a:off x="814610" y="1692678"/>
            <a:ext cx="6194719" cy="2593572"/>
          </a:xfrm>
          <a:prstGeom prst="rect">
            <a:avLst/>
          </a:prstGeom>
        </p:spPr>
      </p:pic>
      <p:sp>
        <p:nvSpPr>
          <p:cNvPr id="7" name="TextBox 6">
            <a:extLst>
              <a:ext uri="{FF2B5EF4-FFF2-40B4-BE49-F238E27FC236}">
                <a16:creationId xmlns:a16="http://schemas.microsoft.com/office/drawing/2014/main" id="{F9224818-855C-5A13-A506-2DCC7FBACDBA}"/>
              </a:ext>
            </a:extLst>
          </p:cNvPr>
          <p:cNvSpPr txBox="1"/>
          <p:nvPr/>
        </p:nvSpPr>
        <p:spPr>
          <a:xfrm>
            <a:off x="9575530" y="4021612"/>
            <a:ext cx="3603719" cy="246221"/>
          </a:xfrm>
          <a:prstGeom prst="rect">
            <a:avLst/>
          </a:prstGeom>
          <a:noFill/>
        </p:spPr>
        <p:txBody>
          <a:bodyPr wrap="square">
            <a:spAutoFit/>
          </a:bodyPr>
          <a:lstStyle/>
          <a:p>
            <a:r>
              <a:rPr lang="en-HK" sz="1000" dirty="0">
                <a:solidFill>
                  <a:srgbClr val="222222"/>
                </a:solidFill>
              </a:rPr>
              <a:t>Figure source: I</a:t>
            </a:r>
            <a:r>
              <a:rPr lang="en-HK" sz="1000" b="0" dirty="0">
                <a:solidFill>
                  <a:srgbClr val="222222"/>
                </a:solidFill>
                <a:effectLst/>
              </a:rPr>
              <a:t>SME J </a:t>
            </a:r>
            <a:r>
              <a:rPr lang="en-HK" sz="1000" b="1" dirty="0">
                <a:solidFill>
                  <a:srgbClr val="222222"/>
                </a:solidFill>
                <a:effectLst/>
              </a:rPr>
              <a:t>14</a:t>
            </a:r>
            <a:r>
              <a:rPr lang="en-HK" sz="1000" b="0" dirty="0">
                <a:solidFill>
                  <a:srgbClr val="222222"/>
                </a:solidFill>
                <a:effectLst/>
              </a:rPr>
              <a:t>, 2261–2274 (2020).</a:t>
            </a:r>
            <a:endParaRPr lang="en-US" sz="1000" dirty="0"/>
          </a:p>
        </p:txBody>
      </p:sp>
      <p:pic>
        <p:nvPicPr>
          <p:cNvPr id="9" name="Picture 8">
            <a:extLst>
              <a:ext uri="{FF2B5EF4-FFF2-40B4-BE49-F238E27FC236}">
                <a16:creationId xmlns:a16="http://schemas.microsoft.com/office/drawing/2014/main" id="{EA48076A-7E2C-794C-1C58-40AC4238A453}"/>
              </a:ext>
            </a:extLst>
          </p:cNvPr>
          <p:cNvPicPr>
            <a:picLocks noChangeAspect="1"/>
          </p:cNvPicPr>
          <p:nvPr/>
        </p:nvPicPr>
        <p:blipFill>
          <a:blip r:embed="rId5"/>
          <a:stretch>
            <a:fillRect/>
          </a:stretch>
        </p:blipFill>
        <p:spPr>
          <a:xfrm>
            <a:off x="7524003" y="1697010"/>
            <a:ext cx="4174938" cy="2388157"/>
          </a:xfrm>
          <a:prstGeom prst="rect">
            <a:avLst/>
          </a:prstGeom>
        </p:spPr>
      </p:pic>
      <p:sp>
        <p:nvSpPr>
          <p:cNvPr id="10" name="TextBox 9">
            <a:extLst>
              <a:ext uri="{FF2B5EF4-FFF2-40B4-BE49-F238E27FC236}">
                <a16:creationId xmlns:a16="http://schemas.microsoft.com/office/drawing/2014/main" id="{13AAB808-1B4B-A04E-82A7-5889778509E2}"/>
              </a:ext>
            </a:extLst>
          </p:cNvPr>
          <p:cNvSpPr txBox="1"/>
          <p:nvPr/>
        </p:nvSpPr>
        <p:spPr>
          <a:xfrm>
            <a:off x="299936" y="3777390"/>
            <a:ext cx="1821346" cy="307777"/>
          </a:xfrm>
          <a:prstGeom prst="rect">
            <a:avLst/>
          </a:prstGeom>
          <a:noFill/>
        </p:spPr>
        <p:txBody>
          <a:bodyPr wrap="square">
            <a:spAutoFit/>
          </a:bodyPr>
          <a:lstStyle/>
          <a:p>
            <a:r>
              <a:rPr lang="en-US" altLang="zh-CN" sz="1400">
                <a:latin typeface="Times New Roman" panose="02020603050405020304" pitchFamily="18" charset="0"/>
                <a:ea typeface="DengXian" panose="02010600030101010101" pitchFamily="2" charset="-122"/>
              </a:rPr>
              <a:t>Textbook </a:t>
            </a:r>
            <a:r>
              <a:rPr lang="en-GB" sz="1400" dirty="0">
                <a:effectLst/>
                <a:latin typeface="Times New Roman" panose="02020603050405020304" pitchFamily="18" charset="0"/>
                <a:ea typeface="DengXian" panose="02010600030101010101" pitchFamily="2" charset="-122"/>
              </a:rPr>
              <a:t>Figure 7.6</a:t>
            </a:r>
            <a:endParaRPr lang="en-US" sz="1400" dirty="0"/>
          </a:p>
        </p:txBody>
      </p:sp>
      <p:sp>
        <p:nvSpPr>
          <p:cNvPr id="15" name="Title 1">
            <a:extLst>
              <a:ext uri="{FF2B5EF4-FFF2-40B4-BE49-F238E27FC236}">
                <a16:creationId xmlns:a16="http://schemas.microsoft.com/office/drawing/2014/main" id="{AB495789-959C-42F3-A8E6-5A5A1906E827}"/>
              </a:ext>
            </a:extLst>
          </p:cNvPr>
          <p:cNvSpPr txBox="1">
            <a:spLocks/>
          </p:cNvSpPr>
          <p:nvPr/>
        </p:nvSpPr>
        <p:spPr>
          <a:xfrm>
            <a:off x="838200" y="259848"/>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Biochemistry of </a:t>
            </a:r>
            <a:r>
              <a:rPr lang="en-US" b="1" dirty="0" err="1">
                <a:latin typeface="Candara" panose="020E0502030303020204" pitchFamily="34" charset="0"/>
              </a:rPr>
              <a:t>SdAD</a:t>
            </a:r>
            <a:r>
              <a:rPr lang="en-US" b="1" dirty="0">
                <a:latin typeface="Candara" panose="020E0502030303020204" pitchFamily="34" charset="0"/>
              </a:rPr>
              <a:t> process:</a:t>
            </a:r>
          </a:p>
          <a:p>
            <a:r>
              <a:rPr lang="en-US" b="1" dirty="0" err="1">
                <a:latin typeface="Candara" panose="020E0502030303020204" pitchFamily="34" charset="0"/>
              </a:rPr>
              <a:t>sulphur</a:t>
            </a:r>
            <a:r>
              <a:rPr lang="en-US" b="1" dirty="0">
                <a:latin typeface="Candara" panose="020E0502030303020204" pitchFamily="34" charset="0"/>
              </a:rPr>
              <a:t>-oxidizing enzymes</a:t>
            </a:r>
          </a:p>
        </p:txBody>
      </p:sp>
    </p:spTree>
    <p:extLst>
      <p:ext uri="{BB962C8B-B14F-4D97-AF65-F5344CB8AC3E}">
        <p14:creationId xmlns:p14="http://schemas.microsoft.com/office/powerpoint/2010/main" val="3232972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77453" y="90489"/>
            <a:ext cx="8008088" cy="1325563"/>
          </a:xfrm>
        </p:spPr>
        <p:txBody>
          <a:bodyPr/>
          <a:lstStyle/>
          <a:p>
            <a:r>
              <a:rPr lang="en-US" sz="4000" b="1" dirty="0">
                <a:latin typeface="Candara" panose="020E0502030303020204" pitchFamily="34" charset="0"/>
              </a:rPr>
              <a:t>Biochemistry of the </a:t>
            </a:r>
            <a:r>
              <a:rPr lang="en-US" sz="4000" b="1" dirty="0" err="1">
                <a:latin typeface="Candara" panose="020E0502030303020204" pitchFamily="34" charset="0"/>
              </a:rPr>
              <a:t>SdAD</a:t>
            </a:r>
            <a:r>
              <a:rPr lang="en-US" sz="4000" b="1" dirty="0">
                <a:latin typeface="Candara" panose="020E0502030303020204" pitchFamily="34" charset="0"/>
              </a:rPr>
              <a:t> process:</a:t>
            </a:r>
            <a:br>
              <a:rPr lang="en-US" sz="4000" b="1" dirty="0">
                <a:latin typeface="Candara" panose="020E0502030303020204" pitchFamily="34" charset="0"/>
              </a:rPr>
            </a:br>
            <a:r>
              <a:rPr lang="en-GB" b="1" dirty="0">
                <a:latin typeface="Candara" panose="020E0502030303020204" pitchFamily="34" charset="0"/>
              </a:rPr>
              <a:t>nitrogen-reducing</a:t>
            </a:r>
            <a:r>
              <a:rPr lang="en-GB" sz="4000" b="1" dirty="0">
                <a:latin typeface="Candara" panose="020E0502030303020204" pitchFamily="34" charset="0"/>
              </a:rPr>
              <a:t> enzymes</a:t>
            </a:r>
            <a:r>
              <a:rPr lang="en-HK" sz="4000" b="1" dirty="0">
                <a:latin typeface="Candara" panose="020E0502030303020204" pitchFamily="34" charset="0"/>
              </a:rPr>
              <a:t> </a:t>
            </a:r>
            <a:endParaRPr lang="en-US" sz="4000"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82344" y="1791261"/>
            <a:ext cx="6491535" cy="4351338"/>
          </a:xfrm>
        </p:spPr>
        <p:txBody>
          <a:bodyPr>
            <a:normAutofit/>
          </a:bodyPr>
          <a:lstStyle/>
          <a:p>
            <a:pPr marL="0" indent="0">
              <a:buNone/>
            </a:pPr>
            <a:r>
              <a:rPr lang="en-GB" sz="2000" dirty="0">
                <a:effectLst/>
                <a:ea typeface="DengXian" panose="02010600030101010101" pitchFamily="2" charset="-122"/>
              </a:rPr>
              <a:t>Biological autotrophic denitrification is a combination of four microbial nitrogen-reductive reactions: dissimilatory NO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a:t>
            </a:r>
            <a:r>
              <a:rPr lang="en-GB" sz="2000" dirty="0">
                <a:effectLst/>
                <a:ea typeface="DengXian" panose="02010600030101010101" pitchFamily="2" charset="-122"/>
              </a:rPr>
              <a:t> reduction, NO</a:t>
            </a:r>
            <a:r>
              <a:rPr lang="en-GB" sz="2000" baseline="-25000" dirty="0">
                <a:effectLst/>
                <a:ea typeface="DengXian" panose="02010600030101010101" pitchFamily="2" charset="-122"/>
              </a:rPr>
              <a:t>2</a:t>
            </a:r>
            <a:r>
              <a:rPr lang="en-GB" sz="2000" baseline="30000" dirty="0">
                <a:effectLst/>
                <a:ea typeface="DengXian" panose="02010600030101010101" pitchFamily="2" charset="-122"/>
              </a:rPr>
              <a:t>-</a:t>
            </a:r>
            <a:r>
              <a:rPr lang="en-GB" sz="2000" dirty="0">
                <a:effectLst/>
                <a:ea typeface="DengXian" panose="02010600030101010101" pitchFamily="2" charset="-122"/>
              </a:rPr>
              <a:t> reduction, NO reduction, and N</a:t>
            </a:r>
            <a:r>
              <a:rPr lang="en-GB" sz="2000" baseline="-25000" dirty="0">
                <a:effectLst/>
                <a:ea typeface="DengXian" panose="02010600030101010101" pitchFamily="2" charset="-122"/>
              </a:rPr>
              <a:t>2</a:t>
            </a:r>
            <a:r>
              <a:rPr lang="en-GB" sz="2000" dirty="0">
                <a:effectLst/>
                <a:ea typeface="DengXian" panose="02010600030101010101" pitchFamily="2" charset="-122"/>
              </a:rPr>
              <a:t>O reduction. </a:t>
            </a:r>
          </a:p>
          <a:p>
            <a:endParaRPr lang="en-US" sz="2000" dirty="0"/>
          </a:p>
        </p:txBody>
      </p:sp>
      <p:pic>
        <p:nvPicPr>
          <p:cNvPr id="11" name="Picture 10">
            <a:extLst>
              <a:ext uri="{FF2B5EF4-FFF2-40B4-BE49-F238E27FC236}">
                <a16:creationId xmlns:a16="http://schemas.microsoft.com/office/drawing/2014/main" id="{7F388F8F-822C-3036-77C3-3039008692DB}"/>
              </a:ext>
            </a:extLst>
          </p:cNvPr>
          <p:cNvPicPr>
            <a:picLocks noChangeAspect="1"/>
          </p:cNvPicPr>
          <p:nvPr/>
        </p:nvPicPr>
        <p:blipFill>
          <a:blip r:embed="rId4"/>
          <a:stretch>
            <a:fillRect/>
          </a:stretch>
        </p:blipFill>
        <p:spPr>
          <a:xfrm>
            <a:off x="688376" y="2869232"/>
            <a:ext cx="6590965" cy="3988768"/>
          </a:xfrm>
          <a:prstGeom prst="rect">
            <a:avLst/>
          </a:prstGeom>
        </p:spPr>
      </p:pic>
      <p:sp>
        <p:nvSpPr>
          <p:cNvPr id="12" name="TextBox 11">
            <a:extLst>
              <a:ext uri="{FF2B5EF4-FFF2-40B4-BE49-F238E27FC236}">
                <a16:creationId xmlns:a16="http://schemas.microsoft.com/office/drawing/2014/main" id="{BF3DB435-879D-4193-A78F-687631D8C965}"/>
              </a:ext>
            </a:extLst>
          </p:cNvPr>
          <p:cNvSpPr txBox="1"/>
          <p:nvPr/>
        </p:nvSpPr>
        <p:spPr>
          <a:xfrm>
            <a:off x="877453" y="6517808"/>
            <a:ext cx="1821346" cy="307777"/>
          </a:xfrm>
          <a:prstGeom prst="rect">
            <a:avLst/>
          </a:prstGeom>
          <a:noFill/>
        </p:spPr>
        <p:txBody>
          <a:bodyPr wrap="square">
            <a:spAutoFit/>
          </a:bodyPr>
          <a:lstStyle/>
          <a:p>
            <a:r>
              <a:rPr lang="en-US" altLang="zh-CN" sz="1400" dirty="0">
                <a:latin typeface="Times New Roman" panose="02020603050405020304" pitchFamily="18" charset="0"/>
                <a:ea typeface="DengXian" panose="02010600030101010101" pitchFamily="2" charset="-122"/>
              </a:rPr>
              <a:t>Textbook </a:t>
            </a:r>
            <a:r>
              <a:rPr lang="en-GB" sz="1400" dirty="0">
                <a:effectLst/>
                <a:latin typeface="Times New Roman" panose="02020603050405020304" pitchFamily="18" charset="0"/>
                <a:ea typeface="DengXian" panose="02010600030101010101" pitchFamily="2" charset="-122"/>
              </a:rPr>
              <a:t>Figure 7.7</a:t>
            </a:r>
            <a:endParaRPr lang="en-US" sz="1400" dirty="0"/>
          </a:p>
        </p:txBody>
      </p:sp>
      <p:sp>
        <p:nvSpPr>
          <p:cNvPr id="6" name="Rectangle 5">
            <a:extLst>
              <a:ext uri="{FF2B5EF4-FFF2-40B4-BE49-F238E27FC236}">
                <a16:creationId xmlns:a16="http://schemas.microsoft.com/office/drawing/2014/main" id="{CA1C963D-CCCF-4196-A2C2-55A267B4BA47}"/>
              </a:ext>
            </a:extLst>
          </p:cNvPr>
          <p:cNvSpPr/>
          <p:nvPr/>
        </p:nvSpPr>
        <p:spPr>
          <a:xfrm>
            <a:off x="7468418" y="3066495"/>
            <a:ext cx="4787153" cy="1631216"/>
          </a:xfrm>
          <a:prstGeom prst="rect">
            <a:avLst/>
          </a:prstGeom>
        </p:spPr>
        <p:txBody>
          <a:bodyPr wrap="square">
            <a:spAutoFit/>
          </a:bodyPr>
          <a:lstStyle/>
          <a:p>
            <a:r>
              <a:rPr lang="en-GB" sz="2000" dirty="0">
                <a:ea typeface="DengXian" panose="02010600030101010101" pitchFamily="2" charset="-122"/>
              </a:rPr>
              <a:t>All the steps within this metabolic pathway are </a:t>
            </a:r>
            <a:r>
              <a:rPr lang="en-GB" sz="2000" dirty="0" err="1">
                <a:ea typeface="DengXian" panose="02010600030101010101" pitchFamily="2" charset="-122"/>
              </a:rPr>
              <a:t>catalyzed</a:t>
            </a:r>
            <a:r>
              <a:rPr lang="en-GB" sz="2000" dirty="0">
                <a:ea typeface="DengXian" panose="02010600030101010101" pitchFamily="2" charset="-122"/>
              </a:rPr>
              <a:t> by complex multisite metalloenzymes, which requires 10 mol electrons and 12 mol H</a:t>
            </a:r>
            <a:r>
              <a:rPr lang="en-GB" sz="2000" baseline="30000" dirty="0">
                <a:ea typeface="DengXian" panose="02010600030101010101" pitchFamily="2" charset="-122"/>
              </a:rPr>
              <a:t>+ </a:t>
            </a:r>
            <a:r>
              <a:rPr lang="en-GB" sz="2000" dirty="0">
                <a:ea typeface="DengXian" panose="02010600030101010101" pitchFamily="2" charset="-122"/>
              </a:rPr>
              <a:t>for complete reduction of 1 mol NO</a:t>
            </a:r>
            <a:r>
              <a:rPr lang="en-GB" sz="2000" baseline="-25000" dirty="0">
                <a:ea typeface="DengXian" panose="02010600030101010101" pitchFamily="2" charset="-122"/>
              </a:rPr>
              <a:t>3</a:t>
            </a:r>
            <a:r>
              <a:rPr lang="en-GB" sz="2000" baseline="30000" dirty="0">
                <a:ea typeface="DengXian" panose="02010600030101010101" pitchFamily="2" charset="-122"/>
              </a:rPr>
              <a:t>-</a:t>
            </a:r>
            <a:r>
              <a:rPr lang="en-GB" sz="2000" dirty="0">
                <a:ea typeface="DengXian" panose="02010600030101010101" pitchFamily="2" charset="-122"/>
              </a:rPr>
              <a:t> to N</a:t>
            </a:r>
            <a:r>
              <a:rPr lang="en-GB" sz="2000" baseline="-25000" dirty="0">
                <a:ea typeface="DengXian" panose="02010600030101010101" pitchFamily="2" charset="-122"/>
              </a:rPr>
              <a:t>2. </a:t>
            </a:r>
          </a:p>
        </p:txBody>
      </p:sp>
    </p:spTree>
    <p:extLst>
      <p:ext uri="{BB962C8B-B14F-4D97-AF65-F5344CB8AC3E}">
        <p14:creationId xmlns:p14="http://schemas.microsoft.com/office/powerpoint/2010/main" val="2384918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404B7A4-5FF5-2D89-8752-B7DFC71C172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4A08F1-6015-0D9A-6CDE-749E4FF6404E}"/>
              </a:ext>
            </a:extLst>
          </p:cNvPr>
          <p:cNvSpPr>
            <a:spLocks noGrp="1"/>
          </p:cNvSpPr>
          <p:nvPr>
            <p:ph idx="1"/>
          </p:nvPr>
        </p:nvSpPr>
        <p:spPr>
          <a:xfrm>
            <a:off x="7785847" y="2861051"/>
            <a:ext cx="4092388" cy="4351338"/>
          </a:xfrm>
        </p:spPr>
        <p:txBody>
          <a:bodyPr>
            <a:normAutofit/>
          </a:bodyPr>
          <a:lstStyle/>
          <a:p>
            <a:pPr marL="0" indent="0">
              <a:buNone/>
            </a:pPr>
            <a:r>
              <a:rPr lang="en-GB" sz="2000" dirty="0">
                <a:effectLst/>
                <a:ea typeface="DengXian" panose="02010600030101010101" pitchFamily="2" charset="-122"/>
              </a:rPr>
              <a:t>In the first step, the two electron reduction of NO</a:t>
            </a:r>
            <a:r>
              <a:rPr lang="en-GB" sz="2000" baseline="-25000" dirty="0">
                <a:effectLst/>
                <a:ea typeface="DengXian" panose="02010600030101010101" pitchFamily="2" charset="-122"/>
              </a:rPr>
              <a:t>3</a:t>
            </a:r>
            <a:r>
              <a:rPr lang="en-GB" sz="2000" baseline="30000" dirty="0">
                <a:effectLst/>
                <a:ea typeface="DengXian" panose="02010600030101010101" pitchFamily="2" charset="-122"/>
              </a:rPr>
              <a:t>-</a:t>
            </a:r>
            <a:r>
              <a:rPr lang="en-GB" sz="2000" dirty="0">
                <a:effectLst/>
                <a:ea typeface="DengXian" panose="02010600030101010101" pitchFamily="2" charset="-122"/>
              </a:rPr>
              <a:t> to NO</a:t>
            </a:r>
            <a:r>
              <a:rPr lang="en-GB" sz="2000" baseline="-25000" dirty="0">
                <a:effectLst/>
                <a:ea typeface="DengXian" panose="02010600030101010101" pitchFamily="2" charset="-122"/>
              </a:rPr>
              <a:t>2</a:t>
            </a:r>
            <a:r>
              <a:rPr lang="en-GB" sz="2000" baseline="30000" dirty="0">
                <a:effectLst/>
                <a:ea typeface="DengXian" panose="02010600030101010101" pitchFamily="2" charset="-122"/>
              </a:rPr>
              <a:t>-</a:t>
            </a:r>
            <a:r>
              <a:rPr lang="en-GB" sz="2000" dirty="0">
                <a:effectLst/>
                <a:ea typeface="DengXian" panose="02010600030101010101" pitchFamily="2" charset="-122"/>
              </a:rPr>
              <a:t> is </a:t>
            </a:r>
            <a:r>
              <a:rPr lang="en-GB" sz="2000" dirty="0" err="1">
                <a:effectLst/>
                <a:ea typeface="DengXian" panose="02010600030101010101" pitchFamily="2" charset="-122"/>
              </a:rPr>
              <a:t>catalyzed</a:t>
            </a:r>
            <a:r>
              <a:rPr lang="en-GB" sz="2000" dirty="0">
                <a:effectLst/>
                <a:ea typeface="DengXian" panose="02010600030101010101" pitchFamily="2" charset="-122"/>
              </a:rPr>
              <a:t> by molybdenum-containing nitrate reductase (Nar). The enzyme is either located in the cytoplasm (Nar GHI) or in the periplasm (Nap AB). </a:t>
            </a:r>
            <a:endParaRPr lang="en-US" sz="2000" dirty="0"/>
          </a:p>
        </p:txBody>
      </p:sp>
      <p:pic>
        <p:nvPicPr>
          <p:cNvPr id="18434" name="Picture 2" descr="Everything You Need To Know About Aerobic Denitrifiers - Aquafix">
            <a:extLst>
              <a:ext uri="{FF2B5EF4-FFF2-40B4-BE49-F238E27FC236}">
                <a16:creationId xmlns:a16="http://schemas.microsoft.com/office/drawing/2014/main" id="{097D74DF-D2DE-9043-A083-0CCF1530EA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906" y="2699686"/>
            <a:ext cx="6600720" cy="34505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4FE5FCE-770A-B44C-1AD2-EC8CD4A1B63F}"/>
              </a:ext>
            </a:extLst>
          </p:cNvPr>
          <p:cNvSpPr txBox="1"/>
          <p:nvPr/>
        </p:nvSpPr>
        <p:spPr>
          <a:xfrm>
            <a:off x="838200" y="6428153"/>
            <a:ext cx="6093618" cy="246221"/>
          </a:xfrm>
          <a:prstGeom prst="rect">
            <a:avLst/>
          </a:prstGeom>
          <a:noFill/>
        </p:spPr>
        <p:txBody>
          <a:bodyPr wrap="square">
            <a:spAutoFit/>
          </a:bodyPr>
          <a:lstStyle/>
          <a:p>
            <a:r>
              <a:rPr lang="en-US" sz="1000" dirty="0"/>
              <a:t>Figure source: https://</a:t>
            </a:r>
            <a:r>
              <a:rPr lang="en-US" sz="1000" dirty="0" err="1"/>
              <a:t>teamaquafix.com</a:t>
            </a:r>
            <a:r>
              <a:rPr lang="en-US" sz="1000" dirty="0"/>
              <a:t>/aerobic-</a:t>
            </a:r>
            <a:r>
              <a:rPr lang="en-US" sz="1000" dirty="0" err="1"/>
              <a:t>denitrifier</a:t>
            </a:r>
            <a:r>
              <a:rPr lang="en-US" sz="1000" dirty="0"/>
              <a:t>/</a:t>
            </a:r>
          </a:p>
        </p:txBody>
      </p:sp>
      <p:sp>
        <p:nvSpPr>
          <p:cNvPr id="11" name="Title 1">
            <a:extLst>
              <a:ext uri="{FF2B5EF4-FFF2-40B4-BE49-F238E27FC236}">
                <a16:creationId xmlns:a16="http://schemas.microsoft.com/office/drawing/2014/main" id="{5FBDB0EA-3404-4B1F-A6D0-B15F21ADBD7A}"/>
              </a:ext>
            </a:extLst>
          </p:cNvPr>
          <p:cNvSpPr>
            <a:spLocks noGrp="1"/>
          </p:cNvSpPr>
          <p:nvPr>
            <p:ph type="title"/>
          </p:nvPr>
        </p:nvSpPr>
        <p:spPr>
          <a:xfrm>
            <a:off x="877453" y="90489"/>
            <a:ext cx="8008088" cy="1325563"/>
          </a:xfrm>
        </p:spPr>
        <p:txBody>
          <a:bodyPr/>
          <a:lstStyle/>
          <a:p>
            <a:r>
              <a:rPr lang="en-US" sz="4000" b="1" dirty="0">
                <a:latin typeface="Candara" panose="020E0502030303020204" pitchFamily="34" charset="0"/>
              </a:rPr>
              <a:t>Biochemistry of the </a:t>
            </a:r>
            <a:r>
              <a:rPr lang="en-US" sz="4000" b="1" dirty="0" err="1">
                <a:latin typeface="Candara" panose="020E0502030303020204" pitchFamily="34" charset="0"/>
              </a:rPr>
              <a:t>SdAD</a:t>
            </a:r>
            <a:r>
              <a:rPr lang="en-US" sz="4000" b="1" dirty="0">
                <a:latin typeface="Candara" panose="020E0502030303020204" pitchFamily="34" charset="0"/>
              </a:rPr>
              <a:t> process:</a:t>
            </a:r>
            <a:br>
              <a:rPr lang="en-US" sz="4000" b="1" dirty="0">
                <a:latin typeface="Candara" panose="020E0502030303020204" pitchFamily="34" charset="0"/>
              </a:rPr>
            </a:br>
            <a:r>
              <a:rPr lang="en-GB" b="1" dirty="0">
                <a:latin typeface="Candara" panose="020E0502030303020204" pitchFamily="34" charset="0"/>
              </a:rPr>
              <a:t>nitrogen-reducing</a:t>
            </a:r>
            <a:r>
              <a:rPr lang="en-GB" sz="4000" b="1" dirty="0">
                <a:latin typeface="Candara" panose="020E0502030303020204" pitchFamily="34" charset="0"/>
              </a:rPr>
              <a:t> enzymes</a:t>
            </a:r>
            <a:r>
              <a:rPr lang="en-HK" sz="4000" b="1" dirty="0">
                <a:latin typeface="Candara" panose="020E0502030303020204" pitchFamily="34" charset="0"/>
              </a:rPr>
              <a:t> </a:t>
            </a:r>
            <a:endParaRPr lang="en-US" sz="4000" b="1" dirty="0">
              <a:latin typeface="Candara" panose="020E0502030303020204" pitchFamily="34" charset="0"/>
            </a:endParaRPr>
          </a:p>
        </p:txBody>
      </p:sp>
    </p:spTree>
    <p:extLst>
      <p:ext uri="{BB962C8B-B14F-4D97-AF65-F5344CB8AC3E}">
        <p14:creationId xmlns:p14="http://schemas.microsoft.com/office/powerpoint/2010/main" val="42681347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404B7A4-5FF5-2D89-8752-B7DFC71C172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4A08F1-6015-0D9A-6CDE-749E4FF6404E}"/>
              </a:ext>
            </a:extLst>
          </p:cNvPr>
          <p:cNvSpPr>
            <a:spLocks noGrp="1"/>
          </p:cNvSpPr>
          <p:nvPr>
            <p:ph idx="1"/>
          </p:nvPr>
        </p:nvSpPr>
        <p:spPr>
          <a:xfrm>
            <a:off x="7785847" y="2861051"/>
            <a:ext cx="4092388" cy="4351338"/>
          </a:xfrm>
        </p:spPr>
        <p:txBody>
          <a:bodyPr>
            <a:normAutofit/>
          </a:bodyPr>
          <a:lstStyle/>
          <a:p>
            <a:pPr marL="0" indent="0">
              <a:buNone/>
            </a:pPr>
            <a:r>
              <a:rPr lang="en-GB" sz="2000" dirty="0">
                <a:ea typeface="DengXian" panose="02010600030101010101" pitchFamily="2" charset="-122"/>
              </a:rPr>
              <a:t>NO</a:t>
            </a:r>
            <a:r>
              <a:rPr lang="en-GB" sz="2000" baseline="-25000" dirty="0">
                <a:ea typeface="DengXian" panose="02010600030101010101" pitchFamily="2" charset="-122"/>
              </a:rPr>
              <a:t>2</a:t>
            </a:r>
            <a:r>
              <a:rPr lang="en-GB" sz="2000" baseline="30000" dirty="0">
                <a:ea typeface="DengXian" panose="02010600030101010101" pitchFamily="2" charset="-122"/>
              </a:rPr>
              <a:t>- </a:t>
            </a:r>
            <a:r>
              <a:rPr lang="en-GB" sz="2000" dirty="0">
                <a:ea typeface="DengXian" panose="02010600030101010101" pitchFamily="2" charset="-122"/>
              </a:rPr>
              <a:t>is further reduced to NO in the second step </a:t>
            </a:r>
            <a:r>
              <a:rPr lang="en-GB" sz="2000" dirty="0" err="1">
                <a:ea typeface="DengXian" panose="02010600030101010101" pitchFamily="2" charset="-122"/>
              </a:rPr>
              <a:t>catalyzed</a:t>
            </a:r>
            <a:r>
              <a:rPr lang="en-GB" sz="2000" dirty="0">
                <a:ea typeface="DengXian" panose="02010600030101010101" pitchFamily="2" charset="-122"/>
              </a:rPr>
              <a:t> by nitrite reductase (Nir) located in the periplasm.</a:t>
            </a:r>
          </a:p>
        </p:txBody>
      </p:sp>
      <p:pic>
        <p:nvPicPr>
          <p:cNvPr id="18434" name="Picture 2" descr="Everything You Need To Know About Aerobic Denitrifiers - Aquafix">
            <a:extLst>
              <a:ext uri="{FF2B5EF4-FFF2-40B4-BE49-F238E27FC236}">
                <a16:creationId xmlns:a16="http://schemas.microsoft.com/office/drawing/2014/main" id="{097D74DF-D2DE-9043-A083-0CCF1530EA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906" y="2699686"/>
            <a:ext cx="6600720" cy="34505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4FE5FCE-770A-B44C-1AD2-EC8CD4A1B63F}"/>
              </a:ext>
            </a:extLst>
          </p:cNvPr>
          <p:cNvSpPr txBox="1"/>
          <p:nvPr/>
        </p:nvSpPr>
        <p:spPr>
          <a:xfrm>
            <a:off x="838200" y="6428153"/>
            <a:ext cx="6093618" cy="246221"/>
          </a:xfrm>
          <a:prstGeom prst="rect">
            <a:avLst/>
          </a:prstGeom>
          <a:noFill/>
        </p:spPr>
        <p:txBody>
          <a:bodyPr wrap="square">
            <a:spAutoFit/>
          </a:bodyPr>
          <a:lstStyle/>
          <a:p>
            <a:r>
              <a:rPr lang="en-US" sz="1000" dirty="0"/>
              <a:t>Figure source: https://</a:t>
            </a:r>
            <a:r>
              <a:rPr lang="en-US" sz="1000" dirty="0" err="1"/>
              <a:t>teamaquafix.com</a:t>
            </a:r>
            <a:r>
              <a:rPr lang="en-US" sz="1000" dirty="0"/>
              <a:t>/aerobic-</a:t>
            </a:r>
            <a:r>
              <a:rPr lang="en-US" sz="1000" dirty="0" err="1"/>
              <a:t>denitrifier</a:t>
            </a:r>
            <a:r>
              <a:rPr lang="en-US" sz="1000" dirty="0"/>
              <a:t>/</a:t>
            </a:r>
          </a:p>
        </p:txBody>
      </p:sp>
      <p:sp>
        <p:nvSpPr>
          <p:cNvPr id="11" name="Title 1">
            <a:extLst>
              <a:ext uri="{FF2B5EF4-FFF2-40B4-BE49-F238E27FC236}">
                <a16:creationId xmlns:a16="http://schemas.microsoft.com/office/drawing/2014/main" id="{5FBDB0EA-3404-4B1F-A6D0-B15F21ADBD7A}"/>
              </a:ext>
            </a:extLst>
          </p:cNvPr>
          <p:cNvSpPr>
            <a:spLocks noGrp="1"/>
          </p:cNvSpPr>
          <p:nvPr>
            <p:ph type="title"/>
          </p:nvPr>
        </p:nvSpPr>
        <p:spPr>
          <a:xfrm>
            <a:off x="877453" y="90489"/>
            <a:ext cx="8008088" cy="1325563"/>
          </a:xfrm>
        </p:spPr>
        <p:txBody>
          <a:bodyPr/>
          <a:lstStyle/>
          <a:p>
            <a:r>
              <a:rPr lang="en-US" sz="4000" b="1" dirty="0">
                <a:latin typeface="Candara" panose="020E0502030303020204" pitchFamily="34" charset="0"/>
              </a:rPr>
              <a:t>Biochemistry of the </a:t>
            </a:r>
            <a:r>
              <a:rPr lang="en-US" sz="4000" b="1" dirty="0" err="1">
                <a:latin typeface="Candara" panose="020E0502030303020204" pitchFamily="34" charset="0"/>
              </a:rPr>
              <a:t>SdAD</a:t>
            </a:r>
            <a:r>
              <a:rPr lang="en-US" sz="4000" b="1" dirty="0">
                <a:latin typeface="Candara" panose="020E0502030303020204" pitchFamily="34" charset="0"/>
              </a:rPr>
              <a:t> process:</a:t>
            </a:r>
            <a:br>
              <a:rPr lang="en-US" sz="4000" b="1" dirty="0">
                <a:latin typeface="Candara" panose="020E0502030303020204" pitchFamily="34" charset="0"/>
              </a:rPr>
            </a:br>
            <a:r>
              <a:rPr lang="en-GB" b="1" dirty="0">
                <a:latin typeface="Candara" panose="020E0502030303020204" pitchFamily="34" charset="0"/>
              </a:rPr>
              <a:t>nitrogen-reducing</a:t>
            </a:r>
            <a:r>
              <a:rPr lang="en-GB" sz="4000" b="1" dirty="0">
                <a:latin typeface="Candara" panose="020E0502030303020204" pitchFamily="34" charset="0"/>
              </a:rPr>
              <a:t> enzymes</a:t>
            </a:r>
            <a:r>
              <a:rPr lang="en-HK" sz="4000" b="1" dirty="0">
                <a:latin typeface="Candara" panose="020E0502030303020204" pitchFamily="34" charset="0"/>
              </a:rPr>
              <a:t> </a:t>
            </a:r>
            <a:endParaRPr lang="en-US" sz="4000" b="1" dirty="0">
              <a:latin typeface="Candara" panose="020E0502030303020204" pitchFamily="34" charset="0"/>
            </a:endParaRPr>
          </a:p>
        </p:txBody>
      </p:sp>
      <p:sp>
        <p:nvSpPr>
          <p:cNvPr id="6" name="Content Placeholder 2">
            <a:extLst>
              <a:ext uri="{FF2B5EF4-FFF2-40B4-BE49-F238E27FC236}">
                <a16:creationId xmlns:a16="http://schemas.microsoft.com/office/drawing/2014/main" id="{331F3579-F5DA-450D-AE7B-9E7F3EE79C1F}"/>
              </a:ext>
            </a:extLst>
          </p:cNvPr>
          <p:cNvSpPr txBox="1">
            <a:spLocks/>
          </p:cNvSpPr>
          <p:nvPr/>
        </p:nvSpPr>
        <p:spPr>
          <a:xfrm>
            <a:off x="838200" y="1916180"/>
            <a:ext cx="1081096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3200" dirty="0"/>
          </a:p>
        </p:txBody>
      </p:sp>
    </p:spTree>
    <p:extLst>
      <p:ext uri="{BB962C8B-B14F-4D97-AF65-F5344CB8AC3E}">
        <p14:creationId xmlns:p14="http://schemas.microsoft.com/office/powerpoint/2010/main" val="742799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404B7A4-5FF5-2D89-8752-B7DFC71C172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4A08F1-6015-0D9A-6CDE-749E4FF6404E}"/>
              </a:ext>
            </a:extLst>
          </p:cNvPr>
          <p:cNvSpPr>
            <a:spLocks noGrp="1"/>
          </p:cNvSpPr>
          <p:nvPr>
            <p:ph idx="1"/>
          </p:nvPr>
        </p:nvSpPr>
        <p:spPr>
          <a:xfrm>
            <a:off x="7785847" y="2861051"/>
            <a:ext cx="4092388" cy="4351338"/>
          </a:xfrm>
        </p:spPr>
        <p:txBody>
          <a:bodyPr>
            <a:normAutofit/>
          </a:bodyPr>
          <a:lstStyle/>
          <a:p>
            <a:pPr marL="0" indent="0">
              <a:buNone/>
            </a:pPr>
            <a:r>
              <a:rPr lang="en-GB" sz="2000" dirty="0">
                <a:ea typeface="DengXian" panose="02010600030101010101" pitchFamily="2" charset="-122"/>
              </a:rPr>
              <a:t>In the third step, two molecules of nitric oxide are conjugated to form N</a:t>
            </a:r>
            <a:r>
              <a:rPr lang="en-GB" sz="2000" baseline="-25000" dirty="0">
                <a:ea typeface="DengXian" panose="02010600030101010101" pitchFamily="2" charset="-122"/>
              </a:rPr>
              <a:t>2</a:t>
            </a:r>
            <a:r>
              <a:rPr lang="en-GB" sz="2000" dirty="0">
                <a:ea typeface="DengXian" panose="02010600030101010101" pitchFamily="2" charset="-122"/>
              </a:rPr>
              <a:t>O and water with the addition of two electrons. This reaction is </a:t>
            </a:r>
            <a:r>
              <a:rPr lang="en-GB" sz="2000" dirty="0" err="1">
                <a:ea typeface="DengXian" panose="02010600030101010101" pitchFamily="2" charset="-122"/>
              </a:rPr>
              <a:t>catalyzed</a:t>
            </a:r>
            <a:r>
              <a:rPr lang="en-GB" sz="2000" dirty="0">
                <a:ea typeface="DengXian" panose="02010600030101010101" pitchFamily="2" charset="-122"/>
              </a:rPr>
              <a:t> by a membrane-bound nitric oxide reductase (Nor) that comprises </a:t>
            </a:r>
            <a:r>
              <a:rPr lang="en-GB" sz="2000" dirty="0" err="1">
                <a:ea typeface="DengXian" panose="02010600030101010101" pitchFamily="2" charset="-122"/>
              </a:rPr>
              <a:t>heme</a:t>
            </a:r>
            <a:r>
              <a:rPr lang="en-GB" sz="2000" dirty="0">
                <a:ea typeface="DengXian" panose="02010600030101010101" pitchFamily="2" charset="-122"/>
              </a:rPr>
              <a:t> c, </a:t>
            </a:r>
            <a:r>
              <a:rPr lang="en-GB" sz="2000" dirty="0" err="1">
                <a:ea typeface="DengXian" panose="02010600030101010101" pitchFamily="2" charset="-122"/>
              </a:rPr>
              <a:t>heme</a:t>
            </a:r>
            <a:r>
              <a:rPr lang="en-GB" sz="2000" dirty="0">
                <a:ea typeface="DengXian" panose="02010600030101010101" pitchFamily="2" charset="-122"/>
              </a:rPr>
              <a:t> b and non-</a:t>
            </a:r>
            <a:r>
              <a:rPr lang="en-GB" sz="2000" dirty="0" err="1">
                <a:ea typeface="DengXian" panose="02010600030101010101" pitchFamily="2" charset="-122"/>
              </a:rPr>
              <a:t>heme</a:t>
            </a:r>
            <a:r>
              <a:rPr lang="en-GB" sz="2000" dirty="0">
                <a:ea typeface="DengXian" panose="02010600030101010101" pitchFamily="2" charset="-122"/>
              </a:rPr>
              <a:t> iron cofactors. </a:t>
            </a:r>
          </a:p>
        </p:txBody>
      </p:sp>
      <p:pic>
        <p:nvPicPr>
          <p:cNvPr id="18434" name="Picture 2" descr="Everything You Need To Know About Aerobic Denitrifiers - Aquafix">
            <a:extLst>
              <a:ext uri="{FF2B5EF4-FFF2-40B4-BE49-F238E27FC236}">
                <a16:creationId xmlns:a16="http://schemas.microsoft.com/office/drawing/2014/main" id="{097D74DF-D2DE-9043-A083-0CCF1530EA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906" y="2699686"/>
            <a:ext cx="6600720" cy="34505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4FE5FCE-770A-B44C-1AD2-EC8CD4A1B63F}"/>
              </a:ext>
            </a:extLst>
          </p:cNvPr>
          <p:cNvSpPr txBox="1"/>
          <p:nvPr/>
        </p:nvSpPr>
        <p:spPr>
          <a:xfrm>
            <a:off x="838200" y="6428153"/>
            <a:ext cx="6093618" cy="246221"/>
          </a:xfrm>
          <a:prstGeom prst="rect">
            <a:avLst/>
          </a:prstGeom>
          <a:noFill/>
        </p:spPr>
        <p:txBody>
          <a:bodyPr wrap="square">
            <a:spAutoFit/>
          </a:bodyPr>
          <a:lstStyle/>
          <a:p>
            <a:r>
              <a:rPr lang="en-US" sz="1000" dirty="0"/>
              <a:t>Figure source: https://</a:t>
            </a:r>
            <a:r>
              <a:rPr lang="en-US" sz="1000" dirty="0" err="1"/>
              <a:t>teamaquafix.com</a:t>
            </a:r>
            <a:r>
              <a:rPr lang="en-US" sz="1000" dirty="0"/>
              <a:t>/aerobic-</a:t>
            </a:r>
            <a:r>
              <a:rPr lang="en-US" sz="1000" dirty="0" err="1"/>
              <a:t>denitrifier</a:t>
            </a:r>
            <a:r>
              <a:rPr lang="en-US" sz="1000" dirty="0"/>
              <a:t>/</a:t>
            </a:r>
          </a:p>
        </p:txBody>
      </p:sp>
      <p:sp>
        <p:nvSpPr>
          <p:cNvPr id="11" name="Title 1">
            <a:extLst>
              <a:ext uri="{FF2B5EF4-FFF2-40B4-BE49-F238E27FC236}">
                <a16:creationId xmlns:a16="http://schemas.microsoft.com/office/drawing/2014/main" id="{5FBDB0EA-3404-4B1F-A6D0-B15F21ADBD7A}"/>
              </a:ext>
            </a:extLst>
          </p:cNvPr>
          <p:cNvSpPr>
            <a:spLocks noGrp="1"/>
          </p:cNvSpPr>
          <p:nvPr>
            <p:ph type="title"/>
          </p:nvPr>
        </p:nvSpPr>
        <p:spPr>
          <a:xfrm>
            <a:off x="877453" y="90489"/>
            <a:ext cx="8008088" cy="1325563"/>
          </a:xfrm>
        </p:spPr>
        <p:txBody>
          <a:bodyPr/>
          <a:lstStyle/>
          <a:p>
            <a:r>
              <a:rPr lang="en-US" sz="4000" b="1" dirty="0">
                <a:latin typeface="Candara" panose="020E0502030303020204" pitchFamily="34" charset="0"/>
              </a:rPr>
              <a:t>Biochemistry of the </a:t>
            </a:r>
            <a:r>
              <a:rPr lang="en-US" sz="4000" b="1" dirty="0" err="1">
                <a:latin typeface="Candara" panose="020E0502030303020204" pitchFamily="34" charset="0"/>
              </a:rPr>
              <a:t>SdAD</a:t>
            </a:r>
            <a:r>
              <a:rPr lang="en-US" sz="4000" b="1" dirty="0">
                <a:latin typeface="Candara" panose="020E0502030303020204" pitchFamily="34" charset="0"/>
              </a:rPr>
              <a:t> process:</a:t>
            </a:r>
            <a:br>
              <a:rPr lang="en-US" sz="4000" b="1" dirty="0">
                <a:latin typeface="Candara" panose="020E0502030303020204" pitchFamily="34" charset="0"/>
              </a:rPr>
            </a:br>
            <a:r>
              <a:rPr lang="en-GB" b="1" dirty="0">
                <a:latin typeface="Candara" panose="020E0502030303020204" pitchFamily="34" charset="0"/>
              </a:rPr>
              <a:t>nitrogen-reducing</a:t>
            </a:r>
            <a:r>
              <a:rPr lang="en-GB" sz="4000" b="1" dirty="0">
                <a:latin typeface="Candara" panose="020E0502030303020204" pitchFamily="34" charset="0"/>
              </a:rPr>
              <a:t> enzymes</a:t>
            </a:r>
            <a:r>
              <a:rPr lang="en-HK" sz="4000" b="1" dirty="0">
                <a:latin typeface="Candara" panose="020E0502030303020204" pitchFamily="34" charset="0"/>
              </a:rPr>
              <a:t> </a:t>
            </a:r>
            <a:endParaRPr lang="en-US" sz="4000" b="1" dirty="0">
              <a:latin typeface="Candara" panose="020E0502030303020204" pitchFamily="34" charset="0"/>
            </a:endParaRPr>
          </a:p>
        </p:txBody>
      </p:sp>
      <p:sp>
        <p:nvSpPr>
          <p:cNvPr id="6" name="Content Placeholder 2">
            <a:extLst>
              <a:ext uri="{FF2B5EF4-FFF2-40B4-BE49-F238E27FC236}">
                <a16:creationId xmlns:a16="http://schemas.microsoft.com/office/drawing/2014/main" id="{331F3579-F5DA-450D-AE7B-9E7F3EE79C1F}"/>
              </a:ext>
            </a:extLst>
          </p:cNvPr>
          <p:cNvSpPr txBox="1">
            <a:spLocks/>
          </p:cNvSpPr>
          <p:nvPr/>
        </p:nvSpPr>
        <p:spPr>
          <a:xfrm>
            <a:off x="838200" y="1916180"/>
            <a:ext cx="1081096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3200" dirty="0"/>
          </a:p>
        </p:txBody>
      </p:sp>
    </p:spTree>
    <p:extLst>
      <p:ext uri="{BB962C8B-B14F-4D97-AF65-F5344CB8AC3E}">
        <p14:creationId xmlns:p14="http://schemas.microsoft.com/office/powerpoint/2010/main" val="42465166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404B7A4-5FF5-2D89-8752-B7DFC71C172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4A08F1-6015-0D9A-6CDE-749E4FF6404E}"/>
              </a:ext>
            </a:extLst>
          </p:cNvPr>
          <p:cNvSpPr>
            <a:spLocks noGrp="1"/>
          </p:cNvSpPr>
          <p:nvPr>
            <p:ph idx="1"/>
          </p:nvPr>
        </p:nvSpPr>
        <p:spPr>
          <a:xfrm>
            <a:off x="7785847" y="2861051"/>
            <a:ext cx="4092388" cy="4351338"/>
          </a:xfrm>
        </p:spPr>
        <p:txBody>
          <a:bodyPr>
            <a:normAutofit/>
          </a:bodyPr>
          <a:lstStyle/>
          <a:p>
            <a:pPr marL="0" indent="0">
              <a:buNone/>
            </a:pPr>
            <a:r>
              <a:rPr lang="en-GB" sz="2000" dirty="0">
                <a:ea typeface="DengXian" panose="02010600030101010101" pitchFamily="2" charset="-122"/>
              </a:rPr>
              <a:t>Finally, a copper-containing metalloenzyme, i.e. nitrous oxide reductase (Nos), is responsible for the last step of denitrification, i.e. N</a:t>
            </a:r>
            <a:r>
              <a:rPr lang="en-GB" sz="2000" baseline="-25000" dirty="0">
                <a:ea typeface="DengXian" panose="02010600030101010101" pitchFamily="2" charset="-122"/>
              </a:rPr>
              <a:t>2</a:t>
            </a:r>
            <a:r>
              <a:rPr lang="en-GB" sz="2000" dirty="0">
                <a:ea typeface="DengXian" panose="02010600030101010101" pitchFamily="2" charset="-122"/>
              </a:rPr>
              <a:t>O reduction into dinitrogen (N</a:t>
            </a:r>
            <a:r>
              <a:rPr lang="en-GB" sz="2000" baseline="-25000" dirty="0">
                <a:ea typeface="DengXian" panose="02010600030101010101" pitchFamily="2" charset="-122"/>
              </a:rPr>
              <a:t>2</a:t>
            </a:r>
            <a:r>
              <a:rPr lang="en-GB" sz="2000" dirty="0">
                <a:ea typeface="DengXian" panose="02010600030101010101" pitchFamily="2" charset="-122"/>
              </a:rPr>
              <a:t>). </a:t>
            </a:r>
            <a:endParaRPr lang="en-US" sz="3600" dirty="0"/>
          </a:p>
        </p:txBody>
      </p:sp>
      <p:pic>
        <p:nvPicPr>
          <p:cNvPr id="18434" name="Picture 2" descr="Everything You Need To Know About Aerobic Denitrifiers - Aquafix">
            <a:extLst>
              <a:ext uri="{FF2B5EF4-FFF2-40B4-BE49-F238E27FC236}">
                <a16:creationId xmlns:a16="http://schemas.microsoft.com/office/drawing/2014/main" id="{097D74DF-D2DE-9043-A083-0CCF1530EA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906" y="2699686"/>
            <a:ext cx="6600720" cy="345056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4FE5FCE-770A-B44C-1AD2-EC8CD4A1B63F}"/>
              </a:ext>
            </a:extLst>
          </p:cNvPr>
          <p:cNvSpPr txBox="1"/>
          <p:nvPr/>
        </p:nvSpPr>
        <p:spPr>
          <a:xfrm>
            <a:off x="838200" y="6428153"/>
            <a:ext cx="6093618" cy="246221"/>
          </a:xfrm>
          <a:prstGeom prst="rect">
            <a:avLst/>
          </a:prstGeom>
          <a:noFill/>
        </p:spPr>
        <p:txBody>
          <a:bodyPr wrap="square">
            <a:spAutoFit/>
          </a:bodyPr>
          <a:lstStyle/>
          <a:p>
            <a:r>
              <a:rPr lang="en-US" sz="1000" dirty="0"/>
              <a:t>Figure source: https://</a:t>
            </a:r>
            <a:r>
              <a:rPr lang="en-US" sz="1000" dirty="0" err="1"/>
              <a:t>teamaquafix.com</a:t>
            </a:r>
            <a:r>
              <a:rPr lang="en-US" sz="1000" dirty="0"/>
              <a:t>/aerobic-</a:t>
            </a:r>
            <a:r>
              <a:rPr lang="en-US" sz="1000" dirty="0" err="1"/>
              <a:t>denitrifier</a:t>
            </a:r>
            <a:r>
              <a:rPr lang="en-US" sz="1000" dirty="0"/>
              <a:t>/</a:t>
            </a:r>
          </a:p>
        </p:txBody>
      </p:sp>
      <p:sp>
        <p:nvSpPr>
          <p:cNvPr id="11" name="Title 1">
            <a:extLst>
              <a:ext uri="{FF2B5EF4-FFF2-40B4-BE49-F238E27FC236}">
                <a16:creationId xmlns:a16="http://schemas.microsoft.com/office/drawing/2014/main" id="{5FBDB0EA-3404-4B1F-A6D0-B15F21ADBD7A}"/>
              </a:ext>
            </a:extLst>
          </p:cNvPr>
          <p:cNvSpPr>
            <a:spLocks noGrp="1"/>
          </p:cNvSpPr>
          <p:nvPr>
            <p:ph type="title"/>
          </p:nvPr>
        </p:nvSpPr>
        <p:spPr>
          <a:xfrm>
            <a:off x="877453" y="90489"/>
            <a:ext cx="8008088" cy="1325563"/>
          </a:xfrm>
        </p:spPr>
        <p:txBody>
          <a:bodyPr/>
          <a:lstStyle/>
          <a:p>
            <a:r>
              <a:rPr lang="en-US" sz="4000" b="1" dirty="0">
                <a:latin typeface="Candara" panose="020E0502030303020204" pitchFamily="34" charset="0"/>
              </a:rPr>
              <a:t>Biochemistry of the </a:t>
            </a:r>
            <a:r>
              <a:rPr lang="en-US" sz="4000" b="1" dirty="0" err="1">
                <a:latin typeface="Candara" panose="020E0502030303020204" pitchFamily="34" charset="0"/>
              </a:rPr>
              <a:t>SdAD</a:t>
            </a:r>
            <a:r>
              <a:rPr lang="en-US" sz="4000" b="1" dirty="0">
                <a:latin typeface="Candara" panose="020E0502030303020204" pitchFamily="34" charset="0"/>
              </a:rPr>
              <a:t> process:</a:t>
            </a:r>
            <a:br>
              <a:rPr lang="en-US" sz="4000" b="1" dirty="0">
                <a:latin typeface="Candara" panose="020E0502030303020204" pitchFamily="34" charset="0"/>
              </a:rPr>
            </a:br>
            <a:r>
              <a:rPr lang="en-GB" b="1" dirty="0">
                <a:latin typeface="Candara" panose="020E0502030303020204" pitchFamily="34" charset="0"/>
              </a:rPr>
              <a:t>nitrogen-reducing</a:t>
            </a:r>
            <a:r>
              <a:rPr lang="en-GB" sz="4000" b="1" dirty="0">
                <a:latin typeface="Candara" panose="020E0502030303020204" pitchFamily="34" charset="0"/>
              </a:rPr>
              <a:t> enzymes</a:t>
            </a:r>
            <a:r>
              <a:rPr lang="en-HK" sz="4000" b="1" dirty="0">
                <a:latin typeface="Candara" panose="020E0502030303020204" pitchFamily="34" charset="0"/>
              </a:rPr>
              <a:t> </a:t>
            </a:r>
            <a:endParaRPr lang="en-US" sz="4000" b="1" dirty="0">
              <a:latin typeface="Candara" panose="020E0502030303020204" pitchFamily="34" charset="0"/>
            </a:endParaRPr>
          </a:p>
        </p:txBody>
      </p:sp>
      <p:sp>
        <p:nvSpPr>
          <p:cNvPr id="6" name="Content Placeholder 2">
            <a:extLst>
              <a:ext uri="{FF2B5EF4-FFF2-40B4-BE49-F238E27FC236}">
                <a16:creationId xmlns:a16="http://schemas.microsoft.com/office/drawing/2014/main" id="{331F3579-F5DA-450D-AE7B-9E7F3EE79C1F}"/>
              </a:ext>
            </a:extLst>
          </p:cNvPr>
          <p:cNvSpPr txBox="1">
            <a:spLocks/>
          </p:cNvSpPr>
          <p:nvPr/>
        </p:nvSpPr>
        <p:spPr>
          <a:xfrm>
            <a:off x="838200" y="1916180"/>
            <a:ext cx="1081096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3200" dirty="0"/>
          </a:p>
        </p:txBody>
      </p:sp>
    </p:spTree>
    <p:extLst>
      <p:ext uri="{BB962C8B-B14F-4D97-AF65-F5344CB8AC3E}">
        <p14:creationId xmlns:p14="http://schemas.microsoft.com/office/powerpoint/2010/main" val="27530316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688376" y="570461"/>
            <a:ext cx="8705818" cy="1325563"/>
          </a:xfrm>
        </p:spPr>
        <p:txBody>
          <a:bodyPr>
            <a:noAutofit/>
          </a:bodyPr>
          <a:lstStyle/>
          <a:p>
            <a:r>
              <a:rPr lang="en-US" b="1" dirty="0">
                <a:latin typeface="Candara" panose="020E0502030303020204" pitchFamily="34" charset="0"/>
              </a:rPr>
              <a:t>Biochemistry of the </a:t>
            </a:r>
            <a:r>
              <a:rPr lang="en-US" b="1" dirty="0" err="1">
                <a:latin typeface="Candara" panose="020E0502030303020204" pitchFamily="34" charset="0"/>
              </a:rPr>
              <a:t>SdAD</a:t>
            </a:r>
            <a:r>
              <a:rPr lang="en-US" b="1" dirty="0">
                <a:latin typeface="Candara" panose="020E0502030303020204" pitchFamily="34" charset="0"/>
              </a:rPr>
              <a:t> </a:t>
            </a:r>
            <a:br>
              <a:rPr lang="en-US" b="1" dirty="0">
                <a:latin typeface="Candara" panose="020E0502030303020204" pitchFamily="34" charset="0"/>
              </a:rPr>
            </a:br>
            <a:r>
              <a:rPr lang="en-US" b="1" dirty="0">
                <a:latin typeface="Candara" panose="020E0502030303020204" pitchFamily="34" charset="0"/>
              </a:rPr>
              <a:t>process: </a:t>
            </a:r>
            <a:r>
              <a:rPr lang="en-GB" b="1" dirty="0">
                <a:latin typeface="Candara" panose="020E0502030303020204" pitchFamily="34" charset="0"/>
                <a:ea typeface="DengXian" panose="02010600030101010101" pitchFamily="2" charset="-122"/>
              </a:rPr>
              <a:t>electron distribution and competition in the </a:t>
            </a:r>
            <a:r>
              <a:rPr lang="en-GB" b="1" dirty="0" err="1">
                <a:latin typeface="Candara" panose="020E0502030303020204" pitchFamily="34" charset="0"/>
                <a:ea typeface="DengXian" panose="02010600030101010101" pitchFamily="2" charset="-122"/>
              </a:rPr>
              <a:t>SdAD</a:t>
            </a:r>
            <a:r>
              <a:rPr lang="en-GB" b="1" dirty="0">
                <a:latin typeface="Candara" panose="020E0502030303020204" pitchFamily="34" charset="0"/>
                <a:ea typeface="DengXian" panose="02010600030101010101" pitchFamily="2" charset="-122"/>
              </a:rPr>
              <a:t> process</a:t>
            </a:r>
            <a:endParaRPr lang="en-US" b="1" dirty="0">
              <a:latin typeface="Candara" panose="020E0502030303020204" pitchFamily="34" charset="0"/>
            </a:endParaRPr>
          </a:p>
        </p:txBody>
      </p:sp>
      <p:pic>
        <p:nvPicPr>
          <p:cNvPr id="11" name="Picture 10">
            <a:extLst>
              <a:ext uri="{FF2B5EF4-FFF2-40B4-BE49-F238E27FC236}">
                <a16:creationId xmlns:a16="http://schemas.microsoft.com/office/drawing/2014/main" id="{7F388F8F-822C-3036-77C3-3039008692DB}"/>
              </a:ext>
            </a:extLst>
          </p:cNvPr>
          <p:cNvPicPr>
            <a:picLocks noChangeAspect="1"/>
          </p:cNvPicPr>
          <p:nvPr/>
        </p:nvPicPr>
        <p:blipFill>
          <a:blip r:embed="rId3"/>
          <a:stretch>
            <a:fillRect/>
          </a:stretch>
        </p:blipFill>
        <p:spPr>
          <a:xfrm>
            <a:off x="688376" y="2869232"/>
            <a:ext cx="6590965" cy="3988768"/>
          </a:xfrm>
          <a:prstGeom prst="rect">
            <a:avLst/>
          </a:prstGeom>
        </p:spPr>
      </p:pic>
      <p:sp>
        <p:nvSpPr>
          <p:cNvPr id="12" name="TextBox 11">
            <a:extLst>
              <a:ext uri="{FF2B5EF4-FFF2-40B4-BE49-F238E27FC236}">
                <a16:creationId xmlns:a16="http://schemas.microsoft.com/office/drawing/2014/main" id="{BF3DB435-879D-4193-A78F-687631D8C965}"/>
              </a:ext>
            </a:extLst>
          </p:cNvPr>
          <p:cNvSpPr txBox="1"/>
          <p:nvPr/>
        </p:nvSpPr>
        <p:spPr>
          <a:xfrm>
            <a:off x="877453" y="6517808"/>
            <a:ext cx="1821346" cy="307777"/>
          </a:xfrm>
          <a:prstGeom prst="rect">
            <a:avLst/>
          </a:prstGeom>
          <a:noFill/>
        </p:spPr>
        <p:txBody>
          <a:bodyPr wrap="square">
            <a:spAutoFit/>
          </a:bodyPr>
          <a:lstStyle/>
          <a:p>
            <a:r>
              <a:rPr lang="en-US" altLang="zh-CN" sz="1400" dirty="0">
                <a:latin typeface="Times New Roman" panose="02020603050405020304" pitchFamily="18" charset="0"/>
                <a:ea typeface="DengXian" panose="02010600030101010101" pitchFamily="2" charset="-122"/>
              </a:rPr>
              <a:t>Textbook </a:t>
            </a:r>
            <a:r>
              <a:rPr lang="en-GB" sz="1400" dirty="0">
                <a:effectLst/>
                <a:latin typeface="Times New Roman" panose="02020603050405020304" pitchFamily="18" charset="0"/>
                <a:ea typeface="DengXian" panose="02010600030101010101" pitchFamily="2" charset="-122"/>
              </a:rPr>
              <a:t>Figure 7.7</a:t>
            </a:r>
            <a:endParaRPr lang="en-US" sz="1400" dirty="0"/>
          </a:p>
        </p:txBody>
      </p:sp>
      <p:sp>
        <p:nvSpPr>
          <p:cNvPr id="6" name="Rectangle 5">
            <a:extLst>
              <a:ext uri="{FF2B5EF4-FFF2-40B4-BE49-F238E27FC236}">
                <a16:creationId xmlns:a16="http://schemas.microsoft.com/office/drawing/2014/main" id="{CA1C963D-CCCF-4196-A2C2-55A267B4BA47}"/>
              </a:ext>
            </a:extLst>
          </p:cNvPr>
          <p:cNvSpPr/>
          <p:nvPr/>
        </p:nvSpPr>
        <p:spPr>
          <a:xfrm>
            <a:off x="7373879" y="3057530"/>
            <a:ext cx="4787153" cy="2862322"/>
          </a:xfrm>
          <a:prstGeom prst="rect">
            <a:avLst/>
          </a:prstGeom>
        </p:spPr>
        <p:txBody>
          <a:bodyPr wrap="square">
            <a:spAutoFit/>
          </a:bodyPr>
          <a:lstStyle/>
          <a:p>
            <a:pPr marL="342900" indent="-342900">
              <a:buClr>
                <a:srgbClr val="92D050"/>
              </a:buClr>
              <a:buFont typeface="Wingdings" panose="05000000000000000000" pitchFamily="2" charset="2"/>
              <a:buChar char="§"/>
            </a:pPr>
            <a:r>
              <a:rPr lang="en-GB" sz="2000" dirty="0">
                <a:ea typeface="DengXian" panose="02010600030101010101" pitchFamily="2" charset="-122"/>
              </a:rPr>
              <a:t>The electron distribution pathway in the </a:t>
            </a:r>
            <a:r>
              <a:rPr lang="en-GB" sz="2000" dirty="0" err="1">
                <a:ea typeface="DengXian" panose="02010600030101010101" pitchFamily="2" charset="-122"/>
              </a:rPr>
              <a:t>SdAD</a:t>
            </a:r>
            <a:r>
              <a:rPr lang="en-GB" sz="2000" dirty="0">
                <a:ea typeface="DengXian" panose="02010600030101010101" pitchFamily="2" charset="-122"/>
              </a:rPr>
              <a:t> process is shown in Textbook Figure 7.7. Dissolved sulphide can be converted into S</a:t>
            </a:r>
            <a:r>
              <a:rPr lang="en-GB" sz="2000" baseline="30000" dirty="0">
                <a:ea typeface="DengXian" panose="02010600030101010101" pitchFamily="2" charset="-122"/>
              </a:rPr>
              <a:t>0</a:t>
            </a:r>
            <a:r>
              <a:rPr lang="en-GB" sz="2000" baseline="-25000" dirty="0">
                <a:ea typeface="DengXian" panose="02010600030101010101" pitchFamily="2" charset="-122"/>
              </a:rPr>
              <a:t>bio </a:t>
            </a:r>
            <a:r>
              <a:rPr lang="en-GB" sz="2000" dirty="0">
                <a:ea typeface="DengXian" panose="02010600030101010101" pitchFamily="2" charset="-122"/>
              </a:rPr>
              <a:t>by the SQR or into SO</a:t>
            </a:r>
            <a:r>
              <a:rPr lang="en-GB" sz="2000" baseline="-25000" dirty="0">
                <a:ea typeface="DengXian" panose="02010600030101010101" pitchFamily="2" charset="-122"/>
              </a:rPr>
              <a:t>4</a:t>
            </a:r>
            <a:r>
              <a:rPr lang="en-GB" sz="2000" baseline="30000" dirty="0">
                <a:ea typeface="DengXian" panose="02010600030101010101" pitchFamily="2" charset="-122"/>
              </a:rPr>
              <a:t>2-</a:t>
            </a:r>
            <a:r>
              <a:rPr lang="en-GB" sz="2000" dirty="0">
                <a:ea typeface="DengXian" panose="02010600030101010101" pitchFamily="2" charset="-122"/>
              </a:rPr>
              <a:t> by the Sox enzyme complex. The electrons generated from the oxidation of inorganic sulphur electron donors facilitate the membrane-bound Nar to perform NO</a:t>
            </a:r>
            <a:r>
              <a:rPr lang="en-GB" sz="2000" baseline="-25000" dirty="0">
                <a:ea typeface="DengXian" panose="02010600030101010101" pitchFamily="2" charset="-122"/>
              </a:rPr>
              <a:t>3</a:t>
            </a:r>
            <a:r>
              <a:rPr lang="en-GB" sz="2000" baseline="30000" dirty="0">
                <a:ea typeface="DengXian" panose="02010600030101010101" pitchFamily="2" charset="-122"/>
              </a:rPr>
              <a:t>- </a:t>
            </a:r>
            <a:r>
              <a:rPr lang="en-GB" sz="2000" dirty="0">
                <a:ea typeface="DengXian" panose="02010600030101010101" pitchFamily="2" charset="-122"/>
              </a:rPr>
              <a:t>reduction to NO</a:t>
            </a:r>
            <a:r>
              <a:rPr lang="en-GB" sz="2000" baseline="-25000" dirty="0">
                <a:ea typeface="DengXian" panose="02010600030101010101" pitchFamily="2" charset="-122"/>
              </a:rPr>
              <a:t>2</a:t>
            </a:r>
            <a:r>
              <a:rPr lang="en-GB" sz="2000" baseline="30000" dirty="0">
                <a:ea typeface="DengXian" panose="02010600030101010101" pitchFamily="2" charset="-122"/>
              </a:rPr>
              <a:t>-</a:t>
            </a:r>
            <a:r>
              <a:rPr lang="en-GB" sz="2000" dirty="0">
                <a:ea typeface="DengXian" panose="02010600030101010101" pitchFamily="2" charset="-122"/>
              </a:rPr>
              <a:t>. </a:t>
            </a:r>
          </a:p>
        </p:txBody>
      </p:sp>
    </p:spTree>
    <p:extLst>
      <p:ext uri="{BB962C8B-B14F-4D97-AF65-F5344CB8AC3E}">
        <p14:creationId xmlns:p14="http://schemas.microsoft.com/office/powerpoint/2010/main" val="782047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688376" y="570461"/>
            <a:ext cx="8705818" cy="1325563"/>
          </a:xfrm>
        </p:spPr>
        <p:txBody>
          <a:bodyPr>
            <a:noAutofit/>
          </a:bodyPr>
          <a:lstStyle/>
          <a:p>
            <a:r>
              <a:rPr lang="en-US" b="1" dirty="0">
                <a:latin typeface="Candara" panose="020E0502030303020204" pitchFamily="34" charset="0"/>
              </a:rPr>
              <a:t>Biochemistry of the </a:t>
            </a:r>
            <a:r>
              <a:rPr lang="en-US" b="1" dirty="0" err="1">
                <a:latin typeface="Candara" panose="020E0502030303020204" pitchFamily="34" charset="0"/>
              </a:rPr>
              <a:t>SdAD</a:t>
            </a:r>
            <a:r>
              <a:rPr lang="en-US" b="1" dirty="0">
                <a:latin typeface="Candara" panose="020E0502030303020204" pitchFamily="34" charset="0"/>
              </a:rPr>
              <a:t> </a:t>
            </a:r>
            <a:br>
              <a:rPr lang="en-US" b="1" dirty="0">
                <a:latin typeface="Candara" panose="020E0502030303020204" pitchFamily="34" charset="0"/>
              </a:rPr>
            </a:br>
            <a:r>
              <a:rPr lang="en-US" b="1" dirty="0">
                <a:latin typeface="Candara" panose="020E0502030303020204" pitchFamily="34" charset="0"/>
              </a:rPr>
              <a:t>process: </a:t>
            </a:r>
            <a:r>
              <a:rPr lang="en-GB" b="1" dirty="0">
                <a:latin typeface="Candara" panose="020E0502030303020204" pitchFamily="34" charset="0"/>
                <a:ea typeface="DengXian" panose="02010600030101010101" pitchFamily="2" charset="-122"/>
              </a:rPr>
              <a:t>electron distribution and competition in the </a:t>
            </a:r>
            <a:r>
              <a:rPr lang="en-GB" b="1" dirty="0" err="1">
                <a:latin typeface="Candara" panose="020E0502030303020204" pitchFamily="34" charset="0"/>
                <a:ea typeface="DengXian" panose="02010600030101010101" pitchFamily="2" charset="-122"/>
              </a:rPr>
              <a:t>SdAD</a:t>
            </a:r>
            <a:r>
              <a:rPr lang="en-GB" b="1" dirty="0">
                <a:latin typeface="Candara" panose="020E0502030303020204" pitchFamily="34" charset="0"/>
                <a:ea typeface="DengXian" panose="02010600030101010101" pitchFamily="2" charset="-122"/>
              </a:rPr>
              <a:t> process</a:t>
            </a:r>
            <a:endParaRPr lang="en-US" b="1" dirty="0">
              <a:latin typeface="Candara" panose="020E0502030303020204" pitchFamily="34" charset="0"/>
            </a:endParaRPr>
          </a:p>
        </p:txBody>
      </p:sp>
      <p:pic>
        <p:nvPicPr>
          <p:cNvPr id="11" name="Picture 10">
            <a:extLst>
              <a:ext uri="{FF2B5EF4-FFF2-40B4-BE49-F238E27FC236}">
                <a16:creationId xmlns:a16="http://schemas.microsoft.com/office/drawing/2014/main" id="{7F388F8F-822C-3036-77C3-3039008692DB}"/>
              </a:ext>
            </a:extLst>
          </p:cNvPr>
          <p:cNvPicPr>
            <a:picLocks noChangeAspect="1"/>
          </p:cNvPicPr>
          <p:nvPr/>
        </p:nvPicPr>
        <p:blipFill>
          <a:blip r:embed="rId3"/>
          <a:stretch>
            <a:fillRect/>
          </a:stretch>
        </p:blipFill>
        <p:spPr>
          <a:xfrm>
            <a:off x="688376" y="2869232"/>
            <a:ext cx="6590965" cy="3988768"/>
          </a:xfrm>
          <a:prstGeom prst="rect">
            <a:avLst/>
          </a:prstGeom>
        </p:spPr>
      </p:pic>
      <p:sp>
        <p:nvSpPr>
          <p:cNvPr id="12" name="TextBox 11">
            <a:extLst>
              <a:ext uri="{FF2B5EF4-FFF2-40B4-BE49-F238E27FC236}">
                <a16:creationId xmlns:a16="http://schemas.microsoft.com/office/drawing/2014/main" id="{BF3DB435-879D-4193-A78F-687631D8C965}"/>
              </a:ext>
            </a:extLst>
          </p:cNvPr>
          <p:cNvSpPr txBox="1"/>
          <p:nvPr/>
        </p:nvSpPr>
        <p:spPr>
          <a:xfrm>
            <a:off x="877453" y="6517808"/>
            <a:ext cx="1821346" cy="307777"/>
          </a:xfrm>
          <a:prstGeom prst="rect">
            <a:avLst/>
          </a:prstGeom>
          <a:noFill/>
        </p:spPr>
        <p:txBody>
          <a:bodyPr wrap="square">
            <a:spAutoFit/>
          </a:bodyPr>
          <a:lstStyle/>
          <a:p>
            <a:r>
              <a:rPr lang="en-US" altLang="zh-CN" sz="1400" dirty="0">
                <a:latin typeface="Times New Roman" panose="02020603050405020304" pitchFamily="18" charset="0"/>
                <a:ea typeface="DengXian" panose="02010600030101010101" pitchFamily="2" charset="-122"/>
              </a:rPr>
              <a:t>Textbook </a:t>
            </a:r>
            <a:r>
              <a:rPr lang="en-GB" sz="1400" dirty="0">
                <a:effectLst/>
                <a:latin typeface="Times New Roman" panose="02020603050405020304" pitchFamily="18" charset="0"/>
                <a:ea typeface="DengXian" panose="02010600030101010101" pitchFamily="2" charset="-122"/>
              </a:rPr>
              <a:t>Figure 7.7</a:t>
            </a:r>
            <a:endParaRPr lang="en-US" sz="1400" dirty="0"/>
          </a:p>
        </p:txBody>
      </p:sp>
      <p:sp>
        <p:nvSpPr>
          <p:cNvPr id="6" name="Rectangle 5">
            <a:extLst>
              <a:ext uri="{FF2B5EF4-FFF2-40B4-BE49-F238E27FC236}">
                <a16:creationId xmlns:a16="http://schemas.microsoft.com/office/drawing/2014/main" id="{CA1C963D-CCCF-4196-A2C2-55A267B4BA47}"/>
              </a:ext>
            </a:extLst>
          </p:cNvPr>
          <p:cNvSpPr/>
          <p:nvPr/>
        </p:nvSpPr>
        <p:spPr>
          <a:xfrm>
            <a:off x="7373879" y="3057530"/>
            <a:ext cx="4787153" cy="2862322"/>
          </a:xfrm>
          <a:prstGeom prst="rect">
            <a:avLst/>
          </a:prstGeom>
        </p:spPr>
        <p:txBody>
          <a:bodyPr wrap="square">
            <a:spAutoFit/>
          </a:bodyPr>
          <a:lstStyle/>
          <a:p>
            <a:pPr marL="342900" indent="-342900">
              <a:buClr>
                <a:srgbClr val="92D050"/>
              </a:buClr>
              <a:buFont typeface="Wingdings" panose="05000000000000000000" pitchFamily="2" charset="2"/>
              <a:buChar char="§"/>
            </a:pPr>
            <a:r>
              <a:rPr lang="en-GB" sz="2000" dirty="0">
                <a:ea typeface="DengXian" panose="02010600030101010101" pitchFamily="2" charset="-122"/>
              </a:rPr>
              <a:t>The competition between different nitrogen oxide reductases (i.e. Nar, Nir, Nor, and Nos) commonly exists in the respiratory chain of denitrification.</a:t>
            </a:r>
          </a:p>
          <a:p>
            <a:pPr marL="342900" indent="-342900">
              <a:buClr>
                <a:srgbClr val="92D050"/>
              </a:buClr>
              <a:buFont typeface="Wingdings" panose="05000000000000000000" pitchFamily="2" charset="2"/>
              <a:buChar char="§"/>
            </a:pPr>
            <a:r>
              <a:rPr lang="en-GB" sz="2000" dirty="0">
                <a:ea typeface="DengXian" panose="02010600030101010101" pitchFamily="2" charset="-122"/>
              </a:rPr>
              <a:t>Compete for the electrons among Nar, Nir, Nor, and Nos regulates the electron distribution among the denitrification steps and determines the possible accumulation of nitrogen compounds.</a:t>
            </a:r>
          </a:p>
        </p:txBody>
      </p:sp>
      <p:sp>
        <p:nvSpPr>
          <p:cNvPr id="7" name="Content Placeholder 2">
            <a:extLst>
              <a:ext uri="{FF2B5EF4-FFF2-40B4-BE49-F238E27FC236}">
                <a16:creationId xmlns:a16="http://schemas.microsoft.com/office/drawing/2014/main" id="{4B67A7A3-62C7-46D5-91AE-0809B4236528}"/>
              </a:ext>
            </a:extLst>
          </p:cNvPr>
          <p:cNvSpPr>
            <a:spLocks noGrp="1"/>
          </p:cNvSpPr>
          <p:nvPr>
            <p:ph idx="1"/>
          </p:nvPr>
        </p:nvSpPr>
        <p:spPr>
          <a:xfrm>
            <a:off x="838200" y="1879671"/>
            <a:ext cx="4516596" cy="4135437"/>
          </a:xfrm>
        </p:spPr>
        <p:txBody>
          <a:bodyPr>
            <a:noAutofit/>
          </a:bodyPr>
          <a:lstStyle/>
          <a:p>
            <a:pPr>
              <a:lnSpc>
                <a:spcPct val="120000"/>
              </a:lnSpc>
            </a:pPr>
            <a:endParaRPr lang="en-HK" sz="2000" dirty="0"/>
          </a:p>
          <a:p>
            <a:pPr>
              <a:lnSpc>
                <a:spcPct val="120000"/>
              </a:lnSpc>
            </a:pPr>
            <a:endParaRPr lang="en-US" sz="2000" dirty="0"/>
          </a:p>
        </p:txBody>
      </p:sp>
    </p:spTree>
    <p:extLst>
      <p:ext uri="{BB962C8B-B14F-4D97-AF65-F5344CB8AC3E}">
        <p14:creationId xmlns:p14="http://schemas.microsoft.com/office/powerpoint/2010/main" val="940798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688376" y="570461"/>
            <a:ext cx="8705818" cy="1325563"/>
          </a:xfrm>
        </p:spPr>
        <p:txBody>
          <a:bodyPr>
            <a:noAutofit/>
          </a:bodyPr>
          <a:lstStyle/>
          <a:p>
            <a:r>
              <a:rPr lang="en-US" b="1" dirty="0">
                <a:latin typeface="Candara" panose="020E0502030303020204" pitchFamily="34" charset="0"/>
              </a:rPr>
              <a:t>Biochemistry of the </a:t>
            </a:r>
            <a:r>
              <a:rPr lang="en-US" b="1" dirty="0" err="1">
                <a:latin typeface="Candara" panose="020E0502030303020204" pitchFamily="34" charset="0"/>
              </a:rPr>
              <a:t>SdAD</a:t>
            </a:r>
            <a:r>
              <a:rPr lang="en-US" b="1" dirty="0">
                <a:latin typeface="Candara" panose="020E0502030303020204" pitchFamily="34" charset="0"/>
              </a:rPr>
              <a:t> </a:t>
            </a:r>
            <a:br>
              <a:rPr lang="en-US" b="1" dirty="0">
                <a:latin typeface="Candara" panose="020E0502030303020204" pitchFamily="34" charset="0"/>
              </a:rPr>
            </a:br>
            <a:r>
              <a:rPr lang="en-US" b="1" dirty="0">
                <a:latin typeface="Candara" panose="020E0502030303020204" pitchFamily="34" charset="0"/>
              </a:rPr>
              <a:t>process: </a:t>
            </a:r>
            <a:r>
              <a:rPr lang="en-GB" b="1" dirty="0">
                <a:latin typeface="Candara" panose="020E0502030303020204" pitchFamily="34" charset="0"/>
                <a:ea typeface="DengXian" panose="02010600030101010101" pitchFamily="2" charset="-122"/>
              </a:rPr>
              <a:t>electron distribution and competition in the </a:t>
            </a:r>
            <a:r>
              <a:rPr lang="en-GB" b="1" dirty="0" err="1">
                <a:latin typeface="Candara" panose="020E0502030303020204" pitchFamily="34" charset="0"/>
                <a:ea typeface="DengXian" panose="02010600030101010101" pitchFamily="2" charset="-122"/>
              </a:rPr>
              <a:t>SdAD</a:t>
            </a:r>
            <a:r>
              <a:rPr lang="en-GB" b="1" dirty="0">
                <a:latin typeface="Candara" panose="020E0502030303020204" pitchFamily="34" charset="0"/>
                <a:ea typeface="DengXian" panose="02010600030101010101" pitchFamily="2" charset="-122"/>
              </a:rPr>
              <a:t> process</a:t>
            </a:r>
            <a:endParaRPr lang="en-US" b="1" dirty="0">
              <a:latin typeface="Candara" panose="020E0502030303020204" pitchFamily="34" charset="0"/>
            </a:endParaRPr>
          </a:p>
        </p:txBody>
      </p:sp>
      <p:pic>
        <p:nvPicPr>
          <p:cNvPr id="11" name="Picture 10">
            <a:extLst>
              <a:ext uri="{FF2B5EF4-FFF2-40B4-BE49-F238E27FC236}">
                <a16:creationId xmlns:a16="http://schemas.microsoft.com/office/drawing/2014/main" id="{7F388F8F-822C-3036-77C3-3039008692DB}"/>
              </a:ext>
            </a:extLst>
          </p:cNvPr>
          <p:cNvPicPr>
            <a:picLocks noChangeAspect="1"/>
          </p:cNvPicPr>
          <p:nvPr/>
        </p:nvPicPr>
        <p:blipFill>
          <a:blip r:embed="rId3"/>
          <a:stretch>
            <a:fillRect/>
          </a:stretch>
        </p:blipFill>
        <p:spPr>
          <a:xfrm>
            <a:off x="688376" y="2869232"/>
            <a:ext cx="6590965" cy="3988768"/>
          </a:xfrm>
          <a:prstGeom prst="rect">
            <a:avLst/>
          </a:prstGeom>
        </p:spPr>
      </p:pic>
      <p:sp>
        <p:nvSpPr>
          <p:cNvPr id="12" name="TextBox 11">
            <a:extLst>
              <a:ext uri="{FF2B5EF4-FFF2-40B4-BE49-F238E27FC236}">
                <a16:creationId xmlns:a16="http://schemas.microsoft.com/office/drawing/2014/main" id="{BF3DB435-879D-4193-A78F-687631D8C965}"/>
              </a:ext>
            </a:extLst>
          </p:cNvPr>
          <p:cNvSpPr txBox="1"/>
          <p:nvPr/>
        </p:nvSpPr>
        <p:spPr>
          <a:xfrm>
            <a:off x="877453" y="6517808"/>
            <a:ext cx="1821346" cy="307777"/>
          </a:xfrm>
          <a:prstGeom prst="rect">
            <a:avLst/>
          </a:prstGeom>
          <a:noFill/>
        </p:spPr>
        <p:txBody>
          <a:bodyPr wrap="square">
            <a:spAutoFit/>
          </a:bodyPr>
          <a:lstStyle/>
          <a:p>
            <a:r>
              <a:rPr lang="en-US" altLang="zh-CN" sz="1400" dirty="0">
                <a:latin typeface="Times New Roman" panose="02020603050405020304" pitchFamily="18" charset="0"/>
                <a:ea typeface="DengXian" panose="02010600030101010101" pitchFamily="2" charset="-122"/>
              </a:rPr>
              <a:t>Textbook </a:t>
            </a:r>
            <a:r>
              <a:rPr lang="en-GB" sz="1400" dirty="0">
                <a:effectLst/>
                <a:latin typeface="Times New Roman" panose="02020603050405020304" pitchFamily="18" charset="0"/>
                <a:ea typeface="DengXian" panose="02010600030101010101" pitchFamily="2" charset="-122"/>
              </a:rPr>
              <a:t>Figure 7.7</a:t>
            </a:r>
            <a:endParaRPr lang="en-US" sz="1400" dirty="0"/>
          </a:p>
        </p:txBody>
      </p:sp>
      <p:sp>
        <p:nvSpPr>
          <p:cNvPr id="6" name="Rectangle 5">
            <a:extLst>
              <a:ext uri="{FF2B5EF4-FFF2-40B4-BE49-F238E27FC236}">
                <a16:creationId xmlns:a16="http://schemas.microsoft.com/office/drawing/2014/main" id="{CA1C963D-CCCF-4196-A2C2-55A267B4BA47}"/>
              </a:ext>
            </a:extLst>
          </p:cNvPr>
          <p:cNvSpPr/>
          <p:nvPr/>
        </p:nvSpPr>
        <p:spPr>
          <a:xfrm>
            <a:off x="7272283" y="3152786"/>
            <a:ext cx="4728474" cy="2862322"/>
          </a:xfrm>
          <a:prstGeom prst="rect">
            <a:avLst/>
          </a:prstGeom>
        </p:spPr>
        <p:txBody>
          <a:bodyPr wrap="square">
            <a:spAutoFit/>
          </a:bodyPr>
          <a:lstStyle/>
          <a:p>
            <a:pPr marL="342900" indent="-342900">
              <a:buClr>
                <a:srgbClr val="92D050"/>
              </a:buClr>
              <a:buFont typeface="Wingdings" panose="05000000000000000000" pitchFamily="2" charset="2"/>
              <a:buChar char="§"/>
            </a:pPr>
            <a:r>
              <a:rPr lang="en-GB" sz="2000" dirty="0">
                <a:ea typeface="DengXian" panose="02010600030101010101" pitchFamily="2" charset="-122"/>
              </a:rPr>
              <a:t>The sulphur substrates can possess different oxidation rates and subsequent electron flows in the electron transport chain. </a:t>
            </a:r>
          </a:p>
          <a:p>
            <a:pPr marL="342900" indent="-342900">
              <a:buClr>
                <a:srgbClr val="92D050"/>
              </a:buClr>
              <a:buFont typeface="Wingdings" panose="05000000000000000000" pitchFamily="2" charset="2"/>
              <a:buChar char="§"/>
            </a:pPr>
            <a:r>
              <a:rPr lang="en-GB" sz="2000" dirty="0">
                <a:ea typeface="DengXian" panose="02010600030101010101" pitchFamily="2" charset="-122"/>
              </a:rPr>
              <a:t>Electron competition among the nitrogen oxide reductases affect the reduction rates of the nitrogen oxides and to be responsible for accumulation of the intermediates (i.e. NO</a:t>
            </a:r>
            <a:r>
              <a:rPr lang="en-GB" sz="2000" baseline="-25000" dirty="0">
                <a:ea typeface="DengXian" panose="02010600030101010101" pitchFamily="2" charset="-122"/>
              </a:rPr>
              <a:t>2</a:t>
            </a:r>
            <a:r>
              <a:rPr lang="en-GB" sz="2000" baseline="30000" dirty="0">
                <a:ea typeface="DengXian" panose="02010600030101010101" pitchFamily="2" charset="-122"/>
              </a:rPr>
              <a:t>–</a:t>
            </a:r>
            <a:r>
              <a:rPr lang="en-GB" sz="2000" dirty="0">
                <a:ea typeface="DengXian" panose="02010600030101010101" pitchFamily="2" charset="-122"/>
              </a:rPr>
              <a:t> and N</a:t>
            </a:r>
            <a:r>
              <a:rPr lang="en-GB" sz="2000" baseline="-25000" dirty="0">
                <a:ea typeface="DengXian" panose="02010600030101010101" pitchFamily="2" charset="-122"/>
              </a:rPr>
              <a:t>2</a:t>
            </a:r>
            <a:r>
              <a:rPr lang="en-GB" sz="2000" dirty="0">
                <a:ea typeface="DengXian" panose="02010600030101010101" pitchFamily="2" charset="-122"/>
              </a:rPr>
              <a:t>O).</a:t>
            </a:r>
          </a:p>
        </p:txBody>
      </p:sp>
      <p:sp>
        <p:nvSpPr>
          <p:cNvPr id="7" name="Content Placeholder 2">
            <a:extLst>
              <a:ext uri="{FF2B5EF4-FFF2-40B4-BE49-F238E27FC236}">
                <a16:creationId xmlns:a16="http://schemas.microsoft.com/office/drawing/2014/main" id="{4B67A7A3-62C7-46D5-91AE-0809B4236528}"/>
              </a:ext>
            </a:extLst>
          </p:cNvPr>
          <p:cNvSpPr>
            <a:spLocks noGrp="1"/>
          </p:cNvSpPr>
          <p:nvPr>
            <p:ph idx="1"/>
          </p:nvPr>
        </p:nvSpPr>
        <p:spPr>
          <a:xfrm>
            <a:off x="838200" y="1879671"/>
            <a:ext cx="4516596" cy="4135437"/>
          </a:xfrm>
        </p:spPr>
        <p:txBody>
          <a:bodyPr>
            <a:noAutofit/>
          </a:bodyPr>
          <a:lstStyle/>
          <a:p>
            <a:pPr>
              <a:lnSpc>
                <a:spcPct val="120000"/>
              </a:lnSpc>
            </a:pPr>
            <a:endParaRPr lang="en-HK" sz="2000" dirty="0"/>
          </a:p>
          <a:p>
            <a:pPr>
              <a:lnSpc>
                <a:spcPct val="120000"/>
              </a:lnSpc>
            </a:pPr>
            <a:endParaRPr lang="en-US" sz="2000" dirty="0"/>
          </a:p>
        </p:txBody>
      </p:sp>
    </p:spTree>
    <p:extLst>
      <p:ext uri="{BB962C8B-B14F-4D97-AF65-F5344CB8AC3E}">
        <p14:creationId xmlns:p14="http://schemas.microsoft.com/office/powerpoint/2010/main" val="223923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1885730"/>
            <a:ext cx="6132946" cy="4351338"/>
          </a:xfrm>
        </p:spPr>
        <p:txBody>
          <a:bodyPr>
            <a:normAutofit/>
          </a:bodyPr>
          <a:lstStyle/>
          <a:p>
            <a:pPr>
              <a:lnSpc>
                <a:spcPct val="100000"/>
              </a:lnSpc>
              <a:buClr>
                <a:srgbClr val="92D050"/>
              </a:buClr>
              <a:buFont typeface="Wingdings" panose="05000000000000000000" pitchFamily="2" charset="2"/>
              <a:buChar char="§"/>
            </a:pPr>
            <a:r>
              <a:rPr lang="en-GB" sz="2400" dirty="0"/>
              <a:t>Heterotrophic denitrification typically requires the supply of organic matters as the electron donor, this usually results in higher sludge production, thus higher operational costs, and increases the residual organics in the treated effluents. </a:t>
            </a:r>
          </a:p>
          <a:p>
            <a:pPr>
              <a:lnSpc>
                <a:spcPct val="100000"/>
              </a:lnSpc>
              <a:buClr>
                <a:srgbClr val="92D050"/>
              </a:buClr>
              <a:buFont typeface="Wingdings" panose="05000000000000000000" pitchFamily="2" charset="2"/>
              <a:buChar char="§"/>
            </a:pPr>
            <a:r>
              <a:rPr lang="en-GB" sz="2400" dirty="0"/>
              <a:t>The inorganic-based autotrophic denitrification bioprocess has attracted increasing attention in the last decade, especially sulphur-driven autotrophic denitrification (</a:t>
            </a:r>
            <a:r>
              <a:rPr lang="en-GB" sz="2400" dirty="0" err="1"/>
              <a:t>SdAD</a:t>
            </a:r>
            <a:r>
              <a:rPr lang="en-GB" sz="2400" dirty="0"/>
              <a:t>). </a:t>
            </a:r>
          </a:p>
          <a:p>
            <a:pPr>
              <a:lnSpc>
                <a:spcPct val="100000"/>
              </a:lnSpc>
              <a:buClr>
                <a:srgbClr val="92D050"/>
              </a:buClr>
              <a:buFont typeface="Wingdings" panose="05000000000000000000" pitchFamily="2" charset="2"/>
              <a:buChar char="§"/>
            </a:pPr>
            <a:endParaRPr lang="en-HK" sz="2400" dirty="0"/>
          </a:p>
          <a:p>
            <a:pPr>
              <a:lnSpc>
                <a:spcPct val="100000"/>
              </a:lnSpc>
              <a:buClr>
                <a:srgbClr val="92D050"/>
              </a:buClr>
              <a:buFont typeface="Wingdings" panose="05000000000000000000" pitchFamily="2" charset="2"/>
              <a:buChar char="§"/>
            </a:pPr>
            <a:endParaRPr lang="en-US" sz="2400" dirty="0"/>
          </a:p>
        </p:txBody>
      </p:sp>
      <p:pic>
        <p:nvPicPr>
          <p:cNvPr id="1026" name="Picture 2" descr="Full article: Sulfur-based mixotrophic denitrification with the  stoichiometric S0/N ratio and methanol supplementation: effect of the C/N  ratio on the process">
            <a:extLst>
              <a:ext uri="{FF2B5EF4-FFF2-40B4-BE49-F238E27FC236}">
                <a16:creationId xmlns:a16="http://schemas.microsoft.com/office/drawing/2014/main" id="{49ED0A4E-8A9E-7B7B-0D1C-51063D2D4C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6391" y="2321859"/>
            <a:ext cx="3967409" cy="342784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7D3C5D1-18E5-745C-B5C2-9632D913A313}"/>
              </a:ext>
            </a:extLst>
          </p:cNvPr>
          <p:cNvSpPr txBox="1"/>
          <p:nvPr/>
        </p:nvSpPr>
        <p:spPr>
          <a:xfrm>
            <a:off x="7568844" y="6237068"/>
            <a:ext cx="3784956" cy="301878"/>
          </a:xfrm>
          <a:prstGeom prst="rect">
            <a:avLst/>
          </a:prstGeom>
          <a:noFill/>
        </p:spPr>
        <p:txBody>
          <a:bodyPr wrap="square">
            <a:spAutoFit/>
          </a:bodyPr>
          <a:lstStyle/>
          <a:p>
            <a:pPr algn="l">
              <a:lnSpc>
                <a:spcPts val="1800"/>
              </a:lnSpc>
              <a:spcAft>
                <a:spcPts val="2250"/>
              </a:spcAft>
            </a:pPr>
            <a:r>
              <a:rPr lang="en-HK" sz="1000" i="0" strike="noStrike" dirty="0">
                <a:effectLst/>
              </a:rPr>
              <a:t>https://doi.org/10.1080/10934529.2021.2004839</a:t>
            </a:r>
            <a:endParaRPr lang="en-HK" sz="1000" i="0" dirty="0">
              <a:effectLst/>
            </a:endParaRPr>
          </a:p>
        </p:txBody>
      </p:sp>
      <p:sp>
        <p:nvSpPr>
          <p:cNvPr id="10" name="Title 1">
            <a:extLst>
              <a:ext uri="{FF2B5EF4-FFF2-40B4-BE49-F238E27FC236}">
                <a16:creationId xmlns:a16="http://schemas.microsoft.com/office/drawing/2014/main" id="{BA1C322E-E65E-4B1F-BE30-74C5381CEC37}"/>
              </a:ext>
            </a:extLst>
          </p:cNvPr>
          <p:cNvSpPr txBox="1">
            <a:spLocks/>
          </p:cNvSpPr>
          <p:nvPr/>
        </p:nvSpPr>
        <p:spPr>
          <a:xfrm>
            <a:off x="963706" y="0"/>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Introduction</a:t>
            </a:r>
          </a:p>
        </p:txBody>
      </p:sp>
    </p:spTree>
    <p:extLst>
      <p:ext uri="{BB962C8B-B14F-4D97-AF65-F5344CB8AC3E}">
        <p14:creationId xmlns:p14="http://schemas.microsoft.com/office/powerpoint/2010/main" val="28627533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994598" y="1009650"/>
            <a:ext cx="10560907" cy="4185761"/>
          </a:xfrm>
          <a:prstGeom prst="rect">
            <a:avLst/>
          </a:prstGeom>
          <a:noFill/>
        </p:spPr>
        <p:txBody>
          <a:bodyPr wrap="square" rtlCol="0">
            <a:spAutoFit/>
          </a:bodyPr>
          <a:lstStyle/>
          <a:p>
            <a:r>
              <a:rPr lang="en-US" sz="1200" b="1" dirty="0">
                <a:solidFill>
                  <a:schemeClr val="bg1"/>
                </a:solidFill>
                <a:ea typeface="Roboto Slab" pitchFamily="2" charset="0"/>
              </a:rPr>
              <a:t>Course on Sulphur-based Wastewater Treatment</a:t>
            </a:r>
          </a:p>
          <a:p>
            <a:endParaRPr lang="en-US" sz="3200" b="1" dirty="0">
              <a:ea typeface="Roboto Slab" pitchFamily="2" charset="0"/>
            </a:endParaRPr>
          </a:p>
          <a:p>
            <a:endParaRPr lang="en-US" sz="3200" b="1" dirty="0">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Introduction</a:t>
            </a:r>
          </a:p>
          <a:p>
            <a:pPr marL="742950" indent="-742950">
              <a:buAutoNum type="arabicParenBoth"/>
            </a:pPr>
            <a:r>
              <a:rPr lang="en-US" sz="2800" dirty="0">
                <a:solidFill>
                  <a:schemeClr val="bg1">
                    <a:lumMod val="50000"/>
                  </a:schemeClr>
                </a:solidFill>
                <a:ea typeface="Roboto Slab" pitchFamily="2" charset="0"/>
              </a:rPr>
              <a:t>Biochemical reaction in the </a:t>
            </a:r>
            <a:r>
              <a:rPr lang="en-US" sz="2800" dirty="0" err="1">
                <a:solidFill>
                  <a:schemeClr val="bg1">
                    <a:lumMod val="50000"/>
                  </a:schemeClr>
                </a:solidFill>
                <a:ea typeface="Roboto Slab" pitchFamily="2" charset="0"/>
              </a:rPr>
              <a:t>SdAD</a:t>
            </a:r>
            <a:endParaRPr lang="en-US" sz="2800" dirty="0">
              <a:solidFill>
                <a:schemeClr val="bg1">
                  <a:lumMod val="50000"/>
                </a:schemeClr>
              </a:solidFill>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Microorganisms in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Biochemistry of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b="1" dirty="0">
                <a:ea typeface="Roboto Slab" pitchFamily="2" charset="0"/>
              </a:rPr>
              <a:t>Operational conditions governing the </a:t>
            </a:r>
            <a:r>
              <a:rPr lang="en-US" sz="2800" b="1" dirty="0" err="1">
                <a:ea typeface="Roboto Slab" pitchFamily="2" charset="0"/>
              </a:rPr>
              <a:t>SdAD</a:t>
            </a:r>
            <a:r>
              <a:rPr lang="en-US" sz="2800" b="1" dirty="0">
                <a:ea typeface="Roboto Slab" pitchFamily="2" charset="0"/>
              </a:rPr>
              <a:t> process</a:t>
            </a:r>
            <a:endParaRPr lang="en-HK" sz="2800" b="1" dirty="0">
              <a:ea typeface="Roboto Slab" pitchFamily="2" charset="0"/>
            </a:endParaRPr>
          </a:p>
          <a:p>
            <a:endParaRPr lang="en-US" sz="3200" b="1" dirty="0">
              <a:ea typeface="Roboto Slab" pitchFamily="2" charset="0"/>
            </a:endParaRPr>
          </a:p>
          <a:p>
            <a:endParaRPr lang="en-US" b="1" dirty="0">
              <a:ea typeface="Roboto Slab" pitchFamily="2" charset="0"/>
            </a:endParaRPr>
          </a:p>
        </p:txBody>
      </p:sp>
      <p:sp>
        <p:nvSpPr>
          <p:cNvPr id="2" name="Title 1">
            <a:extLst>
              <a:ext uri="{FF2B5EF4-FFF2-40B4-BE49-F238E27FC236}">
                <a16:creationId xmlns:a16="http://schemas.microsoft.com/office/drawing/2014/main" id="{53B3151E-32E4-89AB-64A7-080364E6EDBD}"/>
              </a:ext>
            </a:extLst>
          </p:cNvPr>
          <p:cNvSpPr>
            <a:spLocks noGrp="1"/>
          </p:cNvSpPr>
          <p:nvPr>
            <p:ph type="title"/>
          </p:nvPr>
        </p:nvSpPr>
        <p:spPr>
          <a:xfrm>
            <a:off x="865094" y="0"/>
            <a:ext cx="8008088" cy="1325563"/>
          </a:xfrm>
        </p:spPr>
        <p:txBody>
          <a:bodyPr>
            <a:normAutofit/>
          </a:bodyPr>
          <a:lstStyle/>
          <a:p>
            <a:r>
              <a:rPr lang="en-US" b="1" dirty="0">
                <a:latin typeface="Candara" panose="020E0502030303020204" pitchFamily="34" charset="0"/>
              </a:rPr>
              <a:t>Outline</a:t>
            </a:r>
          </a:p>
        </p:txBody>
      </p:sp>
    </p:spTree>
    <p:extLst>
      <p:ext uri="{BB962C8B-B14F-4D97-AF65-F5344CB8AC3E}">
        <p14:creationId xmlns:p14="http://schemas.microsoft.com/office/powerpoint/2010/main" val="22419171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1008529" y="786466"/>
            <a:ext cx="8177213" cy="1325563"/>
          </a:xfrm>
        </p:spPr>
        <p:txBody>
          <a:bodyPr>
            <a:noAutofit/>
          </a:bodyPr>
          <a:lstStyle/>
          <a:p>
            <a:r>
              <a:rPr lang="en-US" b="1" dirty="0">
                <a:latin typeface="Candara" panose="020E0502030303020204" pitchFamily="34" charset="0"/>
              </a:rPr>
              <a:t>Operational conditions governing the </a:t>
            </a:r>
            <a:r>
              <a:rPr lang="en-US" b="1" dirty="0" err="1">
                <a:latin typeface="Candara" panose="020E0502030303020204" pitchFamily="34" charset="0"/>
              </a:rPr>
              <a:t>SdAD</a:t>
            </a:r>
            <a:r>
              <a:rPr lang="en-US" b="1" dirty="0">
                <a:latin typeface="Candara" panose="020E0502030303020204" pitchFamily="34" charset="0"/>
              </a:rPr>
              <a:t> process:</a:t>
            </a:r>
            <a:br>
              <a:rPr lang="en-HK" b="1" dirty="0">
                <a:latin typeface="Candara" panose="020E0502030303020204" pitchFamily="34" charset="0"/>
                <a:ea typeface="Roboto Slab" pitchFamily="2" charset="0"/>
              </a:rPr>
            </a:br>
            <a:r>
              <a:rPr lang="en-GB" b="1" dirty="0">
                <a:latin typeface="Candara" panose="020E0502030303020204" pitchFamily="34" charset="0"/>
                <a:ea typeface="DengXian" panose="02010600030101010101" pitchFamily="2" charset="-122"/>
              </a:rPr>
              <a:t>s</a:t>
            </a:r>
            <a:r>
              <a:rPr lang="en-GB" b="1" dirty="0">
                <a:effectLst/>
                <a:latin typeface="Candara" panose="020E0502030303020204" pitchFamily="34" charset="0"/>
                <a:ea typeface="DengXian" panose="02010600030101010101" pitchFamily="2" charset="-122"/>
              </a:rPr>
              <a:t>ulphur substrates and nitrogen oxides</a:t>
            </a:r>
            <a:endParaRPr lang="en-US"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1008529" y="3695612"/>
            <a:ext cx="6665368" cy="4351338"/>
          </a:xfrm>
        </p:spPr>
        <p:txBody>
          <a:bodyPr>
            <a:normAutofit/>
          </a:bodyPr>
          <a:lstStyle/>
          <a:p>
            <a:pPr>
              <a:lnSpc>
                <a:spcPct val="100000"/>
              </a:lnSpc>
              <a:buClr>
                <a:srgbClr val="92D050"/>
              </a:buClr>
              <a:buFont typeface="Wingdings" panose="05000000000000000000" pitchFamily="2" charset="2"/>
              <a:buChar char="§"/>
            </a:pPr>
            <a:r>
              <a:rPr lang="en-GB" sz="2400" dirty="0">
                <a:effectLst/>
                <a:ea typeface="DengXian" panose="02010600030101010101" pitchFamily="2" charset="-122"/>
              </a:rPr>
              <a:t>S</a:t>
            </a:r>
            <a:r>
              <a:rPr lang="en-GB" sz="2400" baseline="30000" dirty="0">
                <a:effectLst/>
                <a:ea typeface="DengXian" panose="02010600030101010101" pitchFamily="2" charset="-122"/>
              </a:rPr>
              <a:t>0</a:t>
            </a:r>
            <a:r>
              <a:rPr lang="en-GB" sz="2400" baseline="-25000" dirty="0">
                <a:effectLst/>
                <a:ea typeface="DengXian" panose="02010600030101010101" pitchFamily="2" charset="-122"/>
              </a:rPr>
              <a:t>chem</a:t>
            </a:r>
            <a:r>
              <a:rPr lang="en-GB" sz="2400" dirty="0">
                <a:effectLst/>
                <a:ea typeface="DengXian" panose="02010600030101010101" pitchFamily="2" charset="-122"/>
              </a:rPr>
              <a:t> is a commonly used electron donor in the </a:t>
            </a:r>
            <a:r>
              <a:rPr lang="en-GB" sz="2400" dirty="0" err="1">
                <a:effectLst/>
                <a:ea typeface="DengXian" panose="02010600030101010101" pitchFamily="2" charset="-122"/>
              </a:rPr>
              <a:t>SdAD</a:t>
            </a:r>
            <a:r>
              <a:rPr lang="en-GB" sz="2400" dirty="0">
                <a:effectLst/>
                <a:ea typeface="DengXian" panose="02010600030101010101" pitchFamily="2" charset="-122"/>
              </a:rPr>
              <a:t> process since it is cost-effective, easily available and less toxic compared with other sulphur substrates. </a:t>
            </a:r>
          </a:p>
          <a:p>
            <a:pPr>
              <a:lnSpc>
                <a:spcPct val="100000"/>
              </a:lnSpc>
              <a:buClr>
                <a:srgbClr val="92D050"/>
              </a:buClr>
              <a:buFont typeface="Wingdings" panose="05000000000000000000" pitchFamily="2" charset="2"/>
              <a:buChar char="§"/>
            </a:pPr>
            <a:r>
              <a:rPr lang="en-GB" sz="2400" dirty="0">
                <a:effectLst/>
                <a:ea typeface="DengXian" panose="02010600030101010101" pitchFamily="2" charset="-122"/>
              </a:rPr>
              <a:t>Compared with S</a:t>
            </a:r>
            <a:r>
              <a:rPr lang="en-GB" sz="2400" baseline="30000" dirty="0">
                <a:effectLst/>
                <a:ea typeface="DengXian" panose="02010600030101010101" pitchFamily="2" charset="-122"/>
              </a:rPr>
              <a:t>0</a:t>
            </a:r>
            <a:r>
              <a:rPr lang="en-GB" sz="2400" baseline="-25000" dirty="0">
                <a:effectLst/>
                <a:ea typeface="DengXian" panose="02010600030101010101" pitchFamily="2" charset="-122"/>
              </a:rPr>
              <a:t>chem</a:t>
            </a:r>
            <a:r>
              <a:rPr lang="en-GB" sz="2400" dirty="0">
                <a:effectLst/>
                <a:ea typeface="DengXian" panose="02010600030101010101" pitchFamily="2" charset="-122"/>
              </a:rPr>
              <a:t>, S</a:t>
            </a:r>
            <a:r>
              <a:rPr lang="en-GB" sz="2400" baseline="30000" dirty="0">
                <a:effectLst/>
                <a:ea typeface="DengXian" panose="02010600030101010101" pitchFamily="2" charset="-122"/>
              </a:rPr>
              <a:t>0</a:t>
            </a:r>
            <a:r>
              <a:rPr lang="en-GB" sz="2400" baseline="-25000" dirty="0">
                <a:effectLst/>
                <a:ea typeface="DengXian" panose="02010600030101010101" pitchFamily="2" charset="-122"/>
              </a:rPr>
              <a:t>bio</a:t>
            </a:r>
            <a:r>
              <a:rPr lang="en-GB" sz="2400" dirty="0">
                <a:effectLst/>
                <a:ea typeface="DengXian" panose="02010600030101010101" pitchFamily="2" charset="-122"/>
              </a:rPr>
              <a:t> is more reactive and bioavailable for autotrophic microorganisms. </a:t>
            </a:r>
            <a:endParaRPr lang="en-HK" sz="2400" dirty="0">
              <a:effectLst/>
              <a:ea typeface="DengXian" panose="02010600030101010101" pitchFamily="2" charset="-122"/>
            </a:endParaRPr>
          </a:p>
          <a:p>
            <a:pPr>
              <a:lnSpc>
                <a:spcPct val="100000"/>
              </a:lnSpc>
              <a:buClr>
                <a:srgbClr val="92D050"/>
              </a:buClr>
              <a:buFont typeface="Wingdings" panose="05000000000000000000" pitchFamily="2" charset="2"/>
              <a:buChar char="§"/>
            </a:pPr>
            <a:endParaRPr lang="en-HK" sz="2400" dirty="0"/>
          </a:p>
          <a:p>
            <a:pPr>
              <a:lnSpc>
                <a:spcPct val="100000"/>
              </a:lnSpc>
              <a:buClr>
                <a:srgbClr val="92D050"/>
              </a:buClr>
              <a:buFont typeface="Wingdings" panose="05000000000000000000" pitchFamily="2" charset="2"/>
              <a:buChar char="§"/>
            </a:pPr>
            <a:endParaRPr lang="en-US" sz="2400" dirty="0"/>
          </a:p>
        </p:txBody>
      </p:sp>
    </p:spTree>
    <p:extLst>
      <p:ext uri="{BB962C8B-B14F-4D97-AF65-F5344CB8AC3E}">
        <p14:creationId xmlns:p14="http://schemas.microsoft.com/office/powerpoint/2010/main" val="2561882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45071" y="2822514"/>
            <a:ext cx="3674487" cy="2141693"/>
          </a:xfrm>
        </p:spPr>
        <p:txBody>
          <a:bodyPr>
            <a:normAutofit/>
          </a:bodyPr>
          <a:lstStyle/>
          <a:p>
            <a:pPr>
              <a:buClr>
                <a:srgbClr val="92D050"/>
              </a:buClr>
              <a:buFont typeface="Wingdings" panose="05000000000000000000" pitchFamily="2" charset="2"/>
              <a:buChar char="§"/>
            </a:pPr>
            <a:r>
              <a:rPr lang="en-GB" sz="2400" dirty="0" err="1">
                <a:effectLst/>
                <a:ea typeface="DengXian" panose="02010600030101010101" pitchFamily="2" charset="-122"/>
              </a:rPr>
              <a:t>TDSd</a:t>
            </a:r>
            <a:r>
              <a:rPr lang="zh-CN" altLang="en-US" sz="2400" dirty="0">
                <a:effectLst/>
                <a:ea typeface="DengXian" panose="02010600030101010101" pitchFamily="2" charset="-122"/>
              </a:rPr>
              <a:t> </a:t>
            </a:r>
            <a:r>
              <a:rPr lang="en-US" altLang="zh-CN" sz="2400" dirty="0">
                <a:ea typeface="DengXian" panose="02010600030101010101" pitchFamily="2" charset="-122"/>
              </a:rPr>
              <a:t>is</a:t>
            </a:r>
            <a:r>
              <a:rPr lang="zh-CN" altLang="en-US" sz="2400" dirty="0">
                <a:ea typeface="DengXian" panose="02010600030101010101" pitchFamily="2" charset="-122"/>
              </a:rPr>
              <a:t> </a:t>
            </a:r>
            <a:r>
              <a:rPr lang="en-GB" sz="2400" dirty="0">
                <a:effectLst/>
                <a:ea typeface="DengXian" panose="02010600030101010101" pitchFamily="2" charset="-122"/>
              </a:rPr>
              <a:t>employed as the electron donor for wastewater treatment</a:t>
            </a:r>
            <a:r>
              <a:rPr lang="en-US" altLang="zh-CN" sz="2400" dirty="0">
                <a:effectLst/>
                <a:ea typeface="DengXian" panose="02010600030101010101" pitchFamily="2" charset="-122"/>
              </a:rPr>
              <a:t>.</a:t>
            </a:r>
          </a:p>
          <a:p>
            <a:pPr>
              <a:buClr>
                <a:srgbClr val="92D050"/>
              </a:buClr>
              <a:buFont typeface="Wingdings" panose="05000000000000000000" pitchFamily="2" charset="2"/>
              <a:buChar char="§"/>
            </a:pPr>
            <a:r>
              <a:rPr lang="en-US" altLang="zh-CN" sz="2400" dirty="0">
                <a:effectLst/>
                <a:ea typeface="DengXian" panose="02010600030101010101" pitchFamily="2" charset="-122"/>
              </a:rPr>
              <a:t>I</a:t>
            </a:r>
            <a:r>
              <a:rPr lang="en-GB" sz="2400" dirty="0" err="1">
                <a:effectLst/>
                <a:ea typeface="DengXian" panose="02010600030101010101" pitchFamily="2" charset="-122"/>
              </a:rPr>
              <a:t>ts</a:t>
            </a:r>
            <a:r>
              <a:rPr lang="en-GB" sz="2400" dirty="0">
                <a:effectLst/>
                <a:ea typeface="DengXian" panose="02010600030101010101" pitchFamily="2" charset="-122"/>
              </a:rPr>
              <a:t> </a:t>
            </a:r>
            <a:r>
              <a:rPr lang="en-GB" sz="2400" dirty="0" err="1">
                <a:effectLst/>
                <a:ea typeface="DengXian" panose="02010600030101010101" pitchFamily="2" charset="-122"/>
              </a:rPr>
              <a:t>SdAD</a:t>
            </a:r>
            <a:r>
              <a:rPr lang="en-GB" sz="2400" dirty="0">
                <a:effectLst/>
                <a:ea typeface="DengXian" panose="02010600030101010101" pitchFamily="2" charset="-122"/>
              </a:rPr>
              <a:t> rate is greater than that with S</a:t>
            </a:r>
            <a:r>
              <a:rPr lang="en-GB" sz="2400" baseline="30000" dirty="0">
                <a:effectLst/>
                <a:ea typeface="DengXian" panose="02010600030101010101" pitchFamily="2" charset="-122"/>
              </a:rPr>
              <a:t>0</a:t>
            </a:r>
            <a:r>
              <a:rPr lang="en-GB" sz="2400" baseline="-25000" dirty="0">
                <a:effectLst/>
                <a:ea typeface="DengXian" panose="02010600030101010101" pitchFamily="2" charset="-122"/>
              </a:rPr>
              <a:t>chem</a:t>
            </a:r>
            <a:r>
              <a:rPr lang="en-GB" sz="2400" dirty="0">
                <a:effectLst/>
                <a:ea typeface="DengXian" panose="02010600030101010101" pitchFamily="2" charset="-122"/>
              </a:rPr>
              <a:t>. </a:t>
            </a:r>
            <a:endParaRPr lang="en-US" sz="2400" dirty="0"/>
          </a:p>
        </p:txBody>
      </p:sp>
      <p:graphicFrame>
        <p:nvGraphicFramePr>
          <p:cNvPr id="11" name="Object 10">
            <a:extLst>
              <a:ext uri="{FF2B5EF4-FFF2-40B4-BE49-F238E27FC236}">
                <a16:creationId xmlns:a16="http://schemas.microsoft.com/office/drawing/2014/main" id="{F724EC11-D032-2849-C17C-25AB58E6B102}"/>
              </a:ext>
            </a:extLst>
          </p:cNvPr>
          <p:cNvGraphicFramePr>
            <a:graphicFrameLocks noChangeAspect="1"/>
          </p:cNvGraphicFramePr>
          <p:nvPr>
            <p:extLst>
              <p:ext uri="{D42A27DB-BD31-4B8C-83A1-F6EECF244321}">
                <p14:modId xmlns:p14="http://schemas.microsoft.com/office/powerpoint/2010/main" val="251479024"/>
              </p:ext>
            </p:extLst>
          </p:nvPr>
        </p:nvGraphicFramePr>
        <p:xfrm>
          <a:off x="471230" y="-4167879"/>
          <a:ext cx="7873841" cy="10879926"/>
        </p:xfrm>
        <a:graphic>
          <a:graphicData uri="http://schemas.openxmlformats.org/presentationml/2006/ole">
            <mc:AlternateContent xmlns:mc="http://schemas.openxmlformats.org/markup-compatibility/2006">
              <mc:Choice xmlns:v="urn:schemas-microsoft-com:vml" Requires="v">
                <p:oleObj spid="_x0000_s2053" name="Document" r:id="rId5" imgW="5956300" imgH="8229600" progId="Word.Document.12">
                  <p:embed/>
                </p:oleObj>
              </mc:Choice>
              <mc:Fallback>
                <p:oleObj name="Document" r:id="rId5" imgW="5956300" imgH="8229600" progId="Word.Document.12">
                  <p:embed/>
                  <p:pic>
                    <p:nvPicPr>
                      <p:cNvPr id="7" name="Object 6">
                        <a:extLst>
                          <a:ext uri="{FF2B5EF4-FFF2-40B4-BE49-F238E27FC236}">
                            <a16:creationId xmlns:a16="http://schemas.microsoft.com/office/drawing/2014/main" id="{23842F6C-53B0-DC21-9C1A-97FF411AC659}"/>
                          </a:ext>
                        </a:extLst>
                      </p:cNvPr>
                      <p:cNvPicPr/>
                      <p:nvPr/>
                    </p:nvPicPr>
                    <p:blipFill>
                      <a:blip r:embed="rId6"/>
                      <a:stretch>
                        <a:fillRect/>
                      </a:stretch>
                    </p:blipFill>
                    <p:spPr>
                      <a:xfrm>
                        <a:off x="471230" y="-4167879"/>
                        <a:ext cx="7873841" cy="10879926"/>
                      </a:xfrm>
                      <a:prstGeom prst="rect">
                        <a:avLst/>
                      </a:prstGeom>
                    </p:spPr>
                  </p:pic>
                </p:oleObj>
              </mc:Fallback>
            </mc:AlternateContent>
          </a:graphicData>
        </a:graphic>
      </p:graphicFrame>
      <p:sp>
        <p:nvSpPr>
          <p:cNvPr id="12" name="Title 1">
            <a:extLst>
              <a:ext uri="{FF2B5EF4-FFF2-40B4-BE49-F238E27FC236}">
                <a16:creationId xmlns:a16="http://schemas.microsoft.com/office/drawing/2014/main" id="{FFFE4D28-B599-4DEB-9E63-1F860C8D321D}"/>
              </a:ext>
            </a:extLst>
          </p:cNvPr>
          <p:cNvSpPr>
            <a:spLocks noGrp="1"/>
          </p:cNvSpPr>
          <p:nvPr>
            <p:ph type="title"/>
          </p:nvPr>
        </p:nvSpPr>
        <p:spPr>
          <a:xfrm>
            <a:off x="1008529" y="786466"/>
            <a:ext cx="8177213" cy="1325563"/>
          </a:xfrm>
        </p:spPr>
        <p:txBody>
          <a:bodyPr>
            <a:noAutofit/>
          </a:bodyPr>
          <a:lstStyle/>
          <a:p>
            <a:r>
              <a:rPr lang="en-US" b="1" dirty="0">
                <a:latin typeface="Candara" panose="020E0502030303020204" pitchFamily="34" charset="0"/>
              </a:rPr>
              <a:t>Operational conditions governing the </a:t>
            </a:r>
            <a:r>
              <a:rPr lang="en-US" b="1" dirty="0" err="1">
                <a:latin typeface="Candara" panose="020E0502030303020204" pitchFamily="34" charset="0"/>
              </a:rPr>
              <a:t>SdAD</a:t>
            </a:r>
            <a:r>
              <a:rPr lang="en-US" b="1" dirty="0">
                <a:latin typeface="Candara" panose="020E0502030303020204" pitchFamily="34" charset="0"/>
              </a:rPr>
              <a:t> process:</a:t>
            </a:r>
            <a:br>
              <a:rPr lang="en-HK" b="1" dirty="0">
                <a:latin typeface="Candara" panose="020E0502030303020204" pitchFamily="34" charset="0"/>
                <a:ea typeface="Roboto Slab" pitchFamily="2" charset="0"/>
              </a:rPr>
            </a:br>
            <a:r>
              <a:rPr lang="en-GB" b="1" dirty="0">
                <a:latin typeface="Candara" panose="020E0502030303020204" pitchFamily="34" charset="0"/>
                <a:ea typeface="DengXian" panose="02010600030101010101" pitchFamily="2" charset="-122"/>
              </a:rPr>
              <a:t>s</a:t>
            </a:r>
            <a:r>
              <a:rPr lang="en-GB" b="1" dirty="0">
                <a:effectLst/>
                <a:latin typeface="Candara" panose="020E0502030303020204" pitchFamily="34" charset="0"/>
                <a:ea typeface="DengXian" panose="02010600030101010101" pitchFamily="2" charset="-122"/>
              </a:rPr>
              <a:t>ulphur substrates and nitrogen oxides</a:t>
            </a:r>
            <a:endParaRPr lang="en-US" b="1" dirty="0">
              <a:latin typeface="Candara" panose="020E0502030303020204" pitchFamily="34" charset="0"/>
            </a:endParaRPr>
          </a:p>
        </p:txBody>
      </p:sp>
    </p:spTree>
    <p:extLst>
      <p:ext uri="{BB962C8B-B14F-4D97-AF65-F5344CB8AC3E}">
        <p14:creationId xmlns:p14="http://schemas.microsoft.com/office/powerpoint/2010/main" val="42344753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628529" y="2872160"/>
            <a:ext cx="3321424" cy="4351338"/>
          </a:xfrm>
        </p:spPr>
        <p:txBody>
          <a:bodyPr>
            <a:normAutofit/>
          </a:bodyPr>
          <a:lstStyle/>
          <a:p>
            <a:pPr marL="0" indent="0">
              <a:buNone/>
            </a:pPr>
            <a:r>
              <a:rPr lang="en-GB" sz="2400" dirty="0">
                <a:effectLst/>
                <a:ea typeface="DengXian" panose="02010600030101010101" pitchFamily="2" charset="-122"/>
              </a:rPr>
              <a:t>S</a:t>
            </a:r>
            <a:r>
              <a:rPr lang="en-GB" sz="2400" baseline="-25000" dirty="0">
                <a:effectLst/>
                <a:ea typeface="DengXian" panose="02010600030101010101" pitchFamily="2" charset="-122"/>
              </a:rPr>
              <a:t>2</a:t>
            </a:r>
            <a:r>
              <a:rPr lang="en-GB" sz="2400" dirty="0">
                <a:effectLst/>
                <a:ea typeface="DengXian" panose="02010600030101010101" pitchFamily="2" charset="-122"/>
              </a:rPr>
              <a:t>O</a:t>
            </a:r>
            <a:r>
              <a:rPr lang="en-GB" sz="2400" baseline="-25000" dirty="0">
                <a:effectLst/>
                <a:ea typeface="DengXian" panose="02010600030101010101" pitchFamily="2" charset="-122"/>
              </a:rPr>
              <a:t>3</a:t>
            </a:r>
            <a:r>
              <a:rPr lang="en-GB" sz="2400" baseline="30000" dirty="0">
                <a:effectLst/>
                <a:ea typeface="DengXian" panose="02010600030101010101" pitchFamily="2" charset="-122"/>
              </a:rPr>
              <a:t>2−</a:t>
            </a:r>
            <a:r>
              <a:rPr lang="en-GB" sz="2400" dirty="0">
                <a:effectLst/>
                <a:ea typeface="DengXian" panose="02010600030101010101" pitchFamily="2" charset="-122"/>
              </a:rPr>
              <a:t>, present in some industrial effluents acts as the most effective substrate</a:t>
            </a:r>
          </a:p>
          <a:p>
            <a:endParaRPr lang="en-GB" sz="2400" dirty="0">
              <a:ea typeface="DengXian" panose="02010600030101010101" pitchFamily="2" charset="-122"/>
            </a:endParaRPr>
          </a:p>
          <a:p>
            <a:endParaRPr lang="en-HK" sz="2400" dirty="0"/>
          </a:p>
          <a:p>
            <a:endParaRPr lang="en-US" sz="2400" dirty="0"/>
          </a:p>
        </p:txBody>
      </p:sp>
      <p:graphicFrame>
        <p:nvGraphicFramePr>
          <p:cNvPr id="11" name="Object 10">
            <a:extLst>
              <a:ext uri="{FF2B5EF4-FFF2-40B4-BE49-F238E27FC236}">
                <a16:creationId xmlns:a16="http://schemas.microsoft.com/office/drawing/2014/main" id="{249AF992-C6A3-C1F3-1AF7-94ADC53A04A9}"/>
              </a:ext>
            </a:extLst>
          </p:cNvPr>
          <p:cNvGraphicFramePr>
            <a:graphicFrameLocks noChangeAspect="1"/>
          </p:cNvGraphicFramePr>
          <p:nvPr>
            <p:extLst>
              <p:ext uri="{D42A27DB-BD31-4B8C-83A1-F6EECF244321}">
                <p14:modId xmlns:p14="http://schemas.microsoft.com/office/powerpoint/2010/main" val="322964155"/>
              </p:ext>
            </p:extLst>
          </p:nvPr>
        </p:nvGraphicFramePr>
        <p:xfrm>
          <a:off x="525779" y="-4158451"/>
          <a:ext cx="7873841" cy="10879926"/>
        </p:xfrm>
        <a:graphic>
          <a:graphicData uri="http://schemas.openxmlformats.org/presentationml/2006/ole">
            <mc:AlternateContent xmlns:mc="http://schemas.openxmlformats.org/markup-compatibility/2006">
              <mc:Choice xmlns:v="urn:schemas-microsoft-com:vml" Requires="v">
                <p:oleObj spid="_x0000_s3077" name="Document" r:id="rId5" imgW="5956300" imgH="8229600" progId="Word.Document.12">
                  <p:embed/>
                </p:oleObj>
              </mc:Choice>
              <mc:Fallback>
                <p:oleObj name="Document" r:id="rId5" imgW="5956300" imgH="8229600" progId="Word.Document.12">
                  <p:embed/>
                  <p:pic>
                    <p:nvPicPr>
                      <p:cNvPr id="11" name="Object 10">
                        <a:extLst>
                          <a:ext uri="{FF2B5EF4-FFF2-40B4-BE49-F238E27FC236}">
                            <a16:creationId xmlns:a16="http://schemas.microsoft.com/office/drawing/2014/main" id="{F724EC11-D032-2849-C17C-25AB58E6B102}"/>
                          </a:ext>
                        </a:extLst>
                      </p:cNvPr>
                      <p:cNvPicPr/>
                      <p:nvPr/>
                    </p:nvPicPr>
                    <p:blipFill>
                      <a:blip r:embed="rId6"/>
                      <a:stretch>
                        <a:fillRect/>
                      </a:stretch>
                    </p:blipFill>
                    <p:spPr>
                      <a:xfrm>
                        <a:off x="525779" y="-4158451"/>
                        <a:ext cx="7873841" cy="10879926"/>
                      </a:xfrm>
                      <a:prstGeom prst="rect">
                        <a:avLst/>
                      </a:prstGeom>
                    </p:spPr>
                  </p:pic>
                </p:oleObj>
              </mc:Fallback>
            </mc:AlternateContent>
          </a:graphicData>
        </a:graphic>
      </p:graphicFrame>
      <p:sp>
        <p:nvSpPr>
          <p:cNvPr id="12" name="Title 1">
            <a:extLst>
              <a:ext uri="{FF2B5EF4-FFF2-40B4-BE49-F238E27FC236}">
                <a16:creationId xmlns:a16="http://schemas.microsoft.com/office/drawing/2014/main" id="{CD4676D7-EF71-4C14-B53E-3F6CF1699CF7}"/>
              </a:ext>
            </a:extLst>
          </p:cNvPr>
          <p:cNvSpPr>
            <a:spLocks noGrp="1"/>
          </p:cNvSpPr>
          <p:nvPr>
            <p:ph type="title"/>
          </p:nvPr>
        </p:nvSpPr>
        <p:spPr>
          <a:xfrm>
            <a:off x="1008529" y="786466"/>
            <a:ext cx="8177213" cy="1325563"/>
          </a:xfrm>
        </p:spPr>
        <p:txBody>
          <a:bodyPr>
            <a:noAutofit/>
          </a:bodyPr>
          <a:lstStyle/>
          <a:p>
            <a:r>
              <a:rPr lang="en-US" b="1" dirty="0">
                <a:latin typeface="Candara" panose="020E0502030303020204" pitchFamily="34" charset="0"/>
              </a:rPr>
              <a:t>Operational conditions governing the </a:t>
            </a:r>
            <a:r>
              <a:rPr lang="en-US" b="1" dirty="0" err="1">
                <a:latin typeface="Candara" panose="020E0502030303020204" pitchFamily="34" charset="0"/>
              </a:rPr>
              <a:t>SdAD</a:t>
            </a:r>
            <a:r>
              <a:rPr lang="en-US" b="1" dirty="0">
                <a:latin typeface="Candara" panose="020E0502030303020204" pitchFamily="34" charset="0"/>
              </a:rPr>
              <a:t> process:</a:t>
            </a:r>
            <a:br>
              <a:rPr lang="en-HK" b="1" dirty="0">
                <a:latin typeface="Candara" panose="020E0502030303020204" pitchFamily="34" charset="0"/>
                <a:ea typeface="Roboto Slab" pitchFamily="2" charset="0"/>
              </a:rPr>
            </a:br>
            <a:r>
              <a:rPr lang="en-GB" b="1" dirty="0">
                <a:latin typeface="Candara" panose="020E0502030303020204" pitchFamily="34" charset="0"/>
                <a:ea typeface="DengXian" panose="02010600030101010101" pitchFamily="2" charset="-122"/>
              </a:rPr>
              <a:t>s</a:t>
            </a:r>
            <a:r>
              <a:rPr lang="en-GB" b="1" dirty="0">
                <a:effectLst/>
                <a:latin typeface="Candara" panose="020E0502030303020204" pitchFamily="34" charset="0"/>
                <a:ea typeface="DengXian" panose="02010600030101010101" pitchFamily="2" charset="-122"/>
              </a:rPr>
              <a:t>ulphur substrates and nitrogen oxides</a:t>
            </a:r>
            <a:endParaRPr lang="en-US" b="1" dirty="0">
              <a:latin typeface="Candara" panose="020E0502030303020204" pitchFamily="34" charset="0"/>
            </a:endParaRPr>
          </a:p>
        </p:txBody>
      </p:sp>
    </p:spTree>
    <p:extLst>
      <p:ext uri="{BB962C8B-B14F-4D97-AF65-F5344CB8AC3E}">
        <p14:creationId xmlns:p14="http://schemas.microsoft.com/office/powerpoint/2010/main" val="2225705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734018" y="2187574"/>
            <a:ext cx="10409112" cy="4351338"/>
          </a:xfrm>
        </p:spPr>
        <p:txBody>
          <a:bodyPr>
            <a:noAutofit/>
          </a:bodyPr>
          <a:lstStyle/>
          <a:p>
            <a:pPr>
              <a:buClr>
                <a:srgbClr val="92D050"/>
              </a:buClr>
              <a:buFont typeface="Wingdings" panose="05000000000000000000" pitchFamily="2" charset="2"/>
              <a:buChar char="§"/>
            </a:pPr>
            <a:r>
              <a:rPr lang="en-GB" sz="2400" dirty="0">
                <a:effectLst/>
                <a:ea typeface="DengXian" panose="02010600030101010101" pitchFamily="2" charset="-122"/>
              </a:rPr>
              <a:t>The S/N mass ratio is closely correlated with the accumulation of intermediates (i.e. N</a:t>
            </a:r>
            <a:r>
              <a:rPr lang="en-GB" sz="2400" baseline="-25000" dirty="0">
                <a:effectLst/>
                <a:ea typeface="DengXian" panose="02010600030101010101" pitchFamily="2" charset="-122"/>
              </a:rPr>
              <a:t>2</a:t>
            </a:r>
            <a:r>
              <a:rPr lang="en-GB" sz="2400" dirty="0">
                <a:effectLst/>
                <a:ea typeface="DengXian" panose="02010600030101010101" pitchFamily="2" charset="-122"/>
              </a:rPr>
              <a:t>O, NO</a:t>
            </a:r>
            <a:r>
              <a:rPr lang="en-GB" sz="2400" baseline="-25000" dirty="0">
                <a:effectLst/>
                <a:ea typeface="DengXian" panose="02010600030101010101" pitchFamily="2" charset="-122"/>
              </a:rPr>
              <a:t>2</a:t>
            </a:r>
            <a:r>
              <a:rPr lang="en-GB" sz="2400" baseline="30000" dirty="0">
                <a:effectLst/>
                <a:ea typeface="DengXian" panose="02010600030101010101" pitchFamily="2" charset="-122"/>
              </a:rPr>
              <a:t>-</a:t>
            </a:r>
            <a:r>
              <a:rPr lang="en-GB" sz="2400" dirty="0">
                <a:effectLst/>
                <a:ea typeface="DengXian" panose="02010600030101010101" pitchFamily="2" charset="-122"/>
              </a:rPr>
              <a:t> and S</a:t>
            </a:r>
            <a:r>
              <a:rPr lang="en-GB" sz="2400" baseline="30000" dirty="0">
                <a:effectLst/>
                <a:ea typeface="DengXian" panose="02010600030101010101" pitchFamily="2" charset="-122"/>
              </a:rPr>
              <a:t>0</a:t>
            </a:r>
            <a:r>
              <a:rPr lang="en-GB" sz="2400" baseline="-25000" dirty="0">
                <a:effectLst/>
                <a:ea typeface="DengXian" panose="02010600030101010101" pitchFamily="2" charset="-122"/>
              </a:rPr>
              <a:t>bio</a:t>
            </a:r>
            <a:r>
              <a:rPr lang="en-GB" sz="2400" dirty="0">
                <a:effectLst/>
                <a:ea typeface="DengXian" panose="02010600030101010101" pitchFamily="2" charset="-122"/>
              </a:rPr>
              <a:t>). When the S/N mass ratio is close to 2.1 </a:t>
            </a:r>
            <a:r>
              <a:rPr lang="en-GB" sz="2400" dirty="0" err="1">
                <a:effectLst/>
                <a:ea typeface="DengXian" panose="02010600030101010101" pitchFamily="2" charset="-122"/>
              </a:rPr>
              <a:t>gS</a:t>
            </a:r>
            <a:r>
              <a:rPr lang="en-GB" sz="2400" dirty="0">
                <a:effectLst/>
                <a:ea typeface="DengXian" panose="02010600030101010101" pitchFamily="2" charset="-122"/>
              </a:rPr>
              <a:t>/</a:t>
            </a:r>
            <a:r>
              <a:rPr lang="en-GB" sz="2400" dirty="0" err="1">
                <a:effectLst/>
                <a:ea typeface="DengXian" panose="02010600030101010101" pitchFamily="2" charset="-122"/>
              </a:rPr>
              <a:t>gN</a:t>
            </a:r>
            <a:r>
              <a:rPr lang="en-GB" sz="2400" dirty="0">
                <a:effectLst/>
                <a:ea typeface="DengXian" panose="02010600030101010101" pitchFamily="2" charset="-122"/>
              </a:rPr>
              <a:t>, it starts significantly reducing the emission of N</a:t>
            </a:r>
            <a:r>
              <a:rPr lang="en-GB" sz="2400" baseline="-25000" dirty="0">
                <a:effectLst/>
                <a:ea typeface="DengXian" panose="02010600030101010101" pitchFamily="2" charset="-122"/>
              </a:rPr>
              <a:t>2</a:t>
            </a:r>
            <a:r>
              <a:rPr lang="en-GB" sz="2400" dirty="0">
                <a:effectLst/>
                <a:ea typeface="DengXian" panose="02010600030101010101" pitchFamily="2" charset="-122"/>
              </a:rPr>
              <a:t>O, a potent greenhouse gas, in the </a:t>
            </a:r>
            <a:r>
              <a:rPr lang="en-GB" sz="2400" dirty="0" err="1">
                <a:effectLst/>
                <a:ea typeface="DengXian" panose="02010600030101010101" pitchFamily="2" charset="-122"/>
              </a:rPr>
              <a:t>SdAD</a:t>
            </a:r>
            <a:r>
              <a:rPr lang="en-GB" sz="2400" dirty="0">
                <a:effectLst/>
                <a:ea typeface="DengXian" panose="02010600030101010101" pitchFamily="2" charset="-122"/>
              </a:rPr>
              <a:t> process with sulphide as the electron donor. </a:t>
            </a:r>
          </a:p>
          <a:p>
            <a:pPr>
              <a:buClr>
                <a:srgbClr val="92D050"/>
              </a:buClr>
              <a:buFont typeface="Wingdings" panose="05000000000000000000" pitchFamily="2" charset="2"/>
              <a:buChar char="§"/>
            </a:pPr>
            <a:r>
              <a:rPr lang="en-GB" sz="2400" dirty="0">
                <a:effectLst/>
                <a:ea typeface="DengXian" panose="02010600030101010101" pitchFamily="2" charset="-122"/>
              </a:rPr>
              <a:t>At a low S/N mass ratio, the lack of an electron source can lead to the accumulation of NO</a:t>
            </a:r>
            <a:r>
              <a:rPr lang="en-GB" sz="2400" baseline="-25000" dirty="0">
                <a:effectLst/>
                <a:ea typeface="DengXian" panose="02010600030101010101" pitchFamily="2" charset="-122"/>
              </a:rPr>
              <a:t>2</a:t>
            </a:r>
            <a:r>
              <a:rPr lang="en-GB" sz="2400" baseline="30000" dirty="0">
                <a:effectLst/>
                <a:ea typeface="DengXian" panose="02010600030101010101" pitchFamily="2" charset="-122"/>
              </a:rPr>
              <a:t>-</a:t>
            </a:r>
            <a:r>
              <a:rPr lang="en-GB" sz="2400" dirty="0">
                <a:effectLst/>
                <a:ea typeface="DengXian" panose="02010600030101010101" pitchFamily="2" charset="-122"/>
              </a:rPr>
              <a:t>, which inhibits denitrification. </a:t>
            </a:r>
          </a:p>
          <a:p>
            <a:pPr>
              <a:buClr>
                <a:srgbClr val="92D050"/>
              </a:buClr>
              <a:buFont typeface="Wingdings" panose="05000000000000000000" pitchFamily="2" charset="2"/>
              <a:buChar char="§"/>
            </a:pPr>
            <a:r>
              <a:rPr lang="en-GB" sz="2400" dirty="0">
                <a:effectLst/>
                <a:ea typeface="DengXian" panose="02010600030101010101" pitchFamily="2" charset="-122"/>
              </a:rPr>
              <a:t>A higher S/N mass ratio favours S</a:t>
            </a:r>
            <a:r>
              <a:rPr lang="en-GB" sz="2400" baseline="30000" dirty="0">
                <a:effectLst/>
                <a:ea typeface="DengXian" panose="02010600030101010101" pitchFamily="2" charset="-122"/>
              </a:rPr>
              <a:t>0</a:t>
            </a:r>
            <a:r>
              <a:rPr lang="en-GB" sz="2400" baseline="-25000" dirty="0">
                <a:effectLst/>
                <a:ea typeface="DengXian" panose="02010600030101010101" pitchFamily="2" charset="-122"/>
              </a:rPr>
              <a:t>bio</a:t>
            </a:r>
            <a:r>
              <a:rPr lang="en-GB" sz="2400" dirty="0">
                <a:effectLst/>
                <a:ea typeface="DengXian" panose="02010600030101010101" pitchFamily="2" charset="-122"/>
              </a:rPr>
              <a:t> as the main final product, while SO</a:t>
            </a:r>
            <a:r>
              <a:rPr lang="en-GB" sz="2400" baseline="-25000" dirty="0">
                <a:effectLst/>
                <a:ea typeface="DengXian" panose="02010600030101010101" pitchFamily="2" charset="-122"/>
              </a:rPr>
              <a:t>4</a:t>
            </a:r>
            <a:r>
              <a:rPr lang="en-GB" sz="2400" baseline="30000" dirty="0">
                <a:effectLst/>
                <a:ea typeface="DengXian" panose="02010600030101010101" pitchFamily="2" charset="-122"/>
              </a:rPr>
              <a:t>2-</a:t>
            </a:r>
            <a:r>
              <a:rPr lang="en-GB" sz="2400" dirty="0">
                <a:effectLst/>
                <a:ea typeface="DengXian" panose="02010600030101010101" pitchFamily="2" charset="-122"/>
              </a:rPr>
              <a:t> is the preferential product of </a:t>
            </a:r>
            <a:r>
              <a:rPr lang="en-GB" sz="2400" dirty="0" err="1">
                <a:effectLst/>
                <a:ea typeface="DengXian" panose="02010600030101010101" pitchFamily="2" charset="-122"/>
              </a:rPr>
              <a:t>TDSd</a:t>
            </a:r>
            <a:r>
              <a:rPr lang="en-GB" sz="2400" dirty="0">
                <a:effectLst/>
                <a:ea typeface="DengXian" panose="02010600030101010101" pitchFamily="2" charset="-122"/>
              </a:rPr>
              <a:t> oxidation accompanied by complete denitrification when the S/N mass ratio is below the stoichiometric value (1.4 </a:t>
            </a:r>
            <a:r>
              <a:rPr lang="en-GB" sz="2400" dirty="0" err="1">
                <a:effectLst/>
                <a:ea typeface="DengXian" panose="02010600030101010101" pitchFamily="2" charset="-122"/>
              </a:rPr>
              <a:t>gS</a:t>
            </a:r>
            <a:r>
              <a:rPr lang="en-GB" sz="2400" dirty="0">
                <a:effectLst/>
                <a:ea typeface="DengXian" panose="02010600030101010101" pitchFamily="2" charset="-122"/>
              </a:rPr>
              <a:t>/</a:t>
            </a:r>
            <a:r>
              <a:rPr lang="en-GB" sz="2400" dirty="0" err="1">
                <a:effectLst/>
                <a:ea typeface="DengXian" panose="02010600030101010101" pitchFamily="2" charset="-122"/>
              </a:rPr>
              <a:t>gN</a:t>
            </a:r>
            <a:r>
              <a:rPr lang="en-GB" sz="2400" dirty="0">
                <a:effectLst/>
                <a:ea typeface="DengXian" panose="02010600030101010101" pitchFamily="2" charset="-122"/>
              </a:rPr>
              <a:t>). </a:t>
            </a:r>
          </a:p>
          <a:p>
            <a:pPr>
              <a:buClr>
                <a:srgbClr val="92D050"/>
              </a:buClr>
              <a:buFont typeface="Wingdings" panose="05000000000000000000" pitchFamily="2" charset="2"/>
              <a:buChar char="§"/>
            </a:pPr>
            <a:r>
              <a:rPr lang="en-GB" sz="2400" dirty="0">
                <a:effectLst/>
                <a:ea typeface="DengXian" panose="02010600030101010101" pitchFamily="2" charset="-122"/>
              </a:rPr>
              <a:t>A minimum S/N mass ratio of 1.6 </a:t>
            </a:r>
            <a:r>
              <a:rPr lang="en-GB" sz="2400" dirty="0" err="1">
                <a:effectLst/>
                <a:ea typeface="DengXian" panose="02010600030101010101" pitchFamily="2" charset="-122"/>
              </a:rPr>
              <a:t>gS</a:t>
            </a:r>
            <a:r>
              <a:rPr lang="en-GB" sz="2400" dirty="0">
                <a:effectLst/>
                <a:ea typeface="DengXian" panose="02010600030101010101" pitchFamily="2" charset="-122"/>
              </a:rPr>
              <a:t>/</a:t>
            </a:r>
            <a:r>
              <a:rPr lang="en-GB" sz="2400" dirty="0" err="1">
                <a:effectLst/>
                <a:ea typeface="DengXian" panose="02010600030101010101" pitchFamily="2" charset="-122"/>
              </a:rPr>
              <a:t>gN</a:t>
            </a:r>
            <a:r>
              <a:rPr lang="en-GB" sz="2400" dirty="0">
                <a:effectLst/>
                <a:ea typeface="DengXian" panose="02010600030101010101" pitchFamily="2" charset="-122"/>
              </a:rPr>
              <a:t> is necessary for achieving &gt;90 % NO</a:t>
            </a:r>
            <a:r>
              <a:rPr lang="en-GB" sz="2400" baseline="-25000" dirty="0">
                <a:effectLst/>
                <a:ea typeface="DengXian" panose="02010600030101010101" pitchFamily="2" charset="-122"/>
              </a:rPr>
              <a:t>3</a:t>
            </a:r>
            <a:r>
              <a:rPr lang="en-GB" sz="2400" baseline="30000" dirty="0">
                <a:effectLst/>
                <a:ea typeface="DengXian" panose="02010600030101010101" pitchFamily="2" charset="-122"/>
              </a:rPr>
              <a:t>-</a:t>
            </a:r>
            <a:r>
              <a:rPr lang="en-GB" sz="2400" dirty="0">
                <a:effectLst/>
                <a:ea typeface="DengXian" panose="02010600030101010101" pitchFamily="2" charset="-122"/>
              </a:rPr>
              <a:t> removal, which is higher than the theoretical stoichiometric S/N mass ratio of 1.4 </a:t>
            </a:r>
            <a:r>
              <a:rPr lang="en-GB" sz="2400" dirty="0" err="1">
                <a:effectLst/>
                <a:ea typeface="DengXian" panose="02010600030101010101" pitchFamily="2" charset="-122"/>
              </a:rPr>
              <a:t>gS</a:t>
            </a:r>
            <a:r>
              <a:rPr lang="en-GB" sz="2400" dirty="0">
                <a:effectLst/>
                <a:ea typeface="DengXian" panose="02010600030101010101" pitchFamily="2" charset="-122"/>
              </a:rPr>
              <a:t>/</a:t>
            </a:r>
            <a:r>
              <a:rPr lang="en-GB" sz="2400" dirty="0" err="1">
                <a:effectLst/>
                <a:ea typeface="DengXian" panose="02010600030101010101" pitchFamily="2" charset="-122"/>
              </a:rPr>
              <a:t>gN.</a:t>
            </a:r>
            <a:endParaRPr lang="en-HK" sz="2400" dirty="0">
              <a:effectLst/>
              <a:ea typeface="DengXian" panose="02010600030101010101" pitchFamily="2" charset="-122"/>
            </a:endParaRPr>
          </a:p>
          <a:p>
            <a:pPr>
              <a:buClr>
                <a:srgbClr val="92D050"/>
              </a:buClr>
              <a:buFont typeface="Wingdings" panose="05000000000000000000" pitchFamily="2" charset="2"/>
              <a:buChar char="§"/>
            </a:pPr>
            <a:endParaRPr lang="en-HK" sz="2400" dirty="0"/>
          </a:p>
          <a:p>
            <a:pPr>
              <a:buClr>
                <a:srgbClr val="92D050"/>
              </a:buClr>
              <a:buFont typeface="Wingdings" panose="05000000000000000000" pitchFamily="2" charset="2"/>
              <a:buChar char="§"/>
            </a:pPr>
            <a:endParaRPr lang="en-US" sz="2400" dirty="0"/>
          </a:p>
        </p:txBody>
      </p:sp>
      <p:sp>
        <p:nvSpPr>
          <p:cNvPr id="5" name="Slide Number Placeholder 4">
            <a:extLst>
              <a:ext uri="{FF2B5EF4-FFF2-40B4-BE49-F238E27FC236}">
                <a16:creationId xmlns:a16="http://schemas.microsoft.com/office/drawing/2014/main" id="{54E5B468-079C-7E97-AD35-1E3C2F13719D}"/>
              </a:ext>
            </a:extLst>
          </p:cNvPr>
          <p:cNvSpPr>
            <a:spLocks noGrp="1"/>
          </p:cNvSpPr>
          <p:nvPr>
            <p:ph type="sldNum" sz="quarter" idx="12"/>
          </p:nvPr>
        </p:nvSpPr>
        <p:spPr/>
        <p:txBody>
          <a:bodyPr/>
          <a:lstStyle/>
          <a:p>
            <a:fld id="{D85F53FA-F3BD-439A-9C7D-11AF7DE498E3}" type="slidenum">
              <a:rPr lang="en-GB" smtClean="0"/>
              <a:t>34</a:t>
            </a:fld>
            <a:endParaRPr lang="en-GB"/>
          </a:p>
        </p:txBody>
      </p:sp>
      <p:sp>
        <p:nvSpPr>
          <p:cNvPr id="7" name="Title 1">
            <a:extLst>
              <a:ext uri="{FF2B5EF4-FFF2-40B4-BE49-F238E27FC236}">
                <a16:creationId xmlns:a16="http://schemas.microsoft.com/office/drawing/2014/main" id="{D524A20A-B8FA-5054-C820-F6FBD5ABF3D0}"/>
              </a:ext>
            </a:extLst>
          </p:cNvPr>
          <p:cNvSpPr txBox="1">
            <a:spLocks/>
          </p:cNvSpPr>
          <p:nvPr/>
        </p:nvSpPr>
        <p:spPr>
          <a:xfrm>
            <a:off x="838199" y="365125"/>
            <a:ext cx="817721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3063"/>
                </a:solidFill>
                <a:latin typeface="Candara" panose="020E0502030303020204" pitchFamily="34" charset="0"/>
              </a:rPr>
              <a:t>Operational conditions governing the </a:t>
            </a:r>
            <a:r>
              <a:rPr lang="en-US" sz="4000" b="1" dirty="0" err="1">
                <a:solidFill>
                  <a:srgbClr val="003063"/>
                </a:solidFill>
                <a:latin typeface="Candara" panose="020E0502030303020204" pitchFamily="34" charset="0"/>
              </a:rPr>
              <a:t>SdAD</a:t>
            </a:r>
            <a:r>
              <a:rPr lang="en-US" sz="4000" b="1" dirty="0">
                <a:solidFill>
                  <a:srgbClr val="003063"/>
                </a:solidFill>
                <a:latin typeface="Candara" panose="020E0502030303020204" pitchFamily="34" charset="0"/>
              </a:rPr>
              <a:t> process:</a:t>
            </a:r>
            <a:br>
              <a:rPr lang="en-HK" sz="4000" b="1" dirty="0">
                <a:latin typeface="Candara" panose="020E0502030303020204" pitchFamily="34" charset="0"/>
                <a:ea typeface="Roboto Slab" pitchFamily="2" charset="0"/>
              </a:rPr>
            </a:br>
            <a:r>
              <a:rPr lang="en-GB" sz="4000" b="1" dirty="0">
                <a:solidFill>
                  <a:srgbClr val="1F3864"/>
                </a:solidFill>
                <a:latin typeface="Candara" panose="020E0502030303020204" pitchFamily="34" charset="0"/>
                <a:ea typeface="DengXian" panose="02010600030101010101" pitchFamily="2" charset="-122"/>
              </a:rPr>
              <a:t>sulphur-to-nitrogen (S/N) mass ratio</a:t>
            </a:r>
            <a:endParaRPr lang="en-US" sz="4000" b="1" dirty="0">
              <a:solidFill>
                <a:srgbClr val="1F3864"/>
              </a:solidFill>
              <a:latin typeface="Candara" panose="020E0502030303020204" pitchFamily="34" charset="0"/>
              <a:ea typeface="DengXian" panose="02010600030101010101" pitchFamily="2" charset="-122"/>
            </a:endParaRPr>
          </a:p>
        </p:txBody>
      </p:sp>
    </p:spTree>
    <p:extLst>
      <p:ext uri="{BB962C8B-B14F-4D97-AF65-F5344CB8AC3E}">
        <p14:creationId xmlns:p14="http://schemas.microsoft.com/office/powerpoint/2010/main" val="34853770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31428" y="2506662"/>
            <a:ext cx="3728544" cy="4351338"/>
          </a:xfrm>
        </p:spPr>
        <p:txBody>
          <a:bodyPr>
            <a:normAutofit/>
          </a:bodyPr>
          <a:lstStyle/>
          <a:p>
            <a:pPr marL="0" indent="0">
              <a:buNone/>
            </a:pPr>
            <a:r>
              <a:rPr lang="en-GB" sz="2000" dirty="0">
                <a:effectLst/>
                <a:ea typeface="DengXian" panose="02010600030101010101" pitchFamily="2" charset="-122"/>
              </a:rPr>
              <a:t>Biomass types (i.e. activated sludge, biofilms and granules) in different bioreactor configurations, such as UASB (up-flow anaerobic sludge bed) and biofilm reactor, i.e. PBR (packed-bed reactor) and MBBR (moving-bed biofilm reactor), significantly influence the biomass concentration and the denitrification rate. </a:t>
            </a:r>
          </a:p>
          <a:p>
            <a:endParaRPr lang="en-US" sz="2000" dirty="0"/>
          </a:p>
        </p:txBody>
      </p:sp>
      <p:sp>
        <p:nvSpPr>
          <p:cNvPr id="7" name="Title 1">
            <a:extLst>
              <a:ext uri="{FF2B5EF4-FFF2-40B4-BE49-F238E27FC236}">
                <a16:creationId xmlns:a16="http://schemas.microsoft.com/office/drawing/2014/main" id="{DC77F130-2646-D247-2DF1-65034AE06B4E}"/>
              </a:ext>
            </a:extLst>
          </p:cNvPr>
          <p:cNvSpPr txBox="1">
            <a:spLocks/>
          </p:cNvSpPr>
          <p:nvPr/>
        </p:nvSpPr>
        <p:spPr>
          <a:xfrm>
            <a:off x="838199" y="365125"/>
            <a:ext cx="817721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Operational conditions governing the </a:t>
            </a:r>
            <a:r>
              <a:rPr lang="en-US" b="1" dirty="0" err="1">
                <a:latin typeface="Candara" panose="020E0502030303020204" pitchFamily="34" charset="0"/>
              </a:rPr>
              <a:t>SdAD</a:t>
            </a:r>
            <a:r>
              <a:rPr lang="en-US" b="1" dirty="0">
                <a:latin typeface="Candara" panose="020E0502030303020204" pitchFamily="34" charset="0"/>
              </a:rPr>
              <a:t> process:</a:t>
            </a:r>
            <a:br>
              <a:rPr lang="en-HK" b="1" dirty="0">
                <a:latin typeface="Roboto Slab" pitchFamily="2" charset="0"/>
                <a:ea typeface="Roboto Slab" pitchFamily="2" charset="0"/>
              </a:rPr>
            </a:br>
            <a:r>
              <a:rPr lang="en-GB" b="1" dirty="0">
                <a:latin typeface="Candara" panose="020E0502030303020204" pitchFamily="34" charset="0"/>
                <a:ea typeface="DengXian" panose="02010600030101010101" pitchFamily="2" charset="-122"/>
              </a:rPr>
              <a:t>d</a:t>
            </a:r>
            <a:r>
              <a:rPr lang="en-GB" b="1" dirty="0">
                <a:effectLst/>
                <a:latin typeface="Candara" panose="020E0502030303020204" pitchFamily="34" charset="0"/>
                <a:ea typeface="DengXian" panose="02010600030101010101" pitchFamily="2" charset="-122"/>
              </a:rPr>
              <a:t>ifferent sludge types </a:t>
            </a:r>
            <a:endParaRPr lang="en-US" b="1" dirty="0">
              <a:latin typeface="Candara" panose="020E0502030303020204" pitchFamily="34" charset="0"/>
              <a:ea typeface="DengXian" panose="02010600030101010101" pitchFamily="2" charset="-122"/>
            </a:endParaRPr>
          </a:p>
        </p:txBody>
      </p:sp>
      <p:graphicFrame>
        <p:nvGraphicFramePr>
          <p:cNvPr id="11" name="Object 10">
            <a:extLst>
              <a:ext uri="{FF2B5EF4-FFF2-40B4-BE49-F238E27FC236}">
                <a16:creationId xmlns:a16="http://schemas.microsoft.com/office/drawing/2014/main" id="{D59884AD-F46B-8053-81F9-9A899BFDE4B4}"/>
              </a:ext>
            </a:extLst>
          </p:cNvPr>
          <p:cNvGraphicFramePr>
            <a:graphicFrameLocks noChangeAspect="1"/>
          </p:cNvGraphicFramePr>
          <p:nvPr>
            <p:extLst>
              <p:ext uri="{D42A27DB-BD31-4B8C-83A1-F6EECF244321}">
                <p14:modId xmlns:p14="http://schemas.microsoft.com/office/powerpoint/2010/main" val="8582416"/>
              </p:ext>
            </p:extLst>
          </p:nvPr>
        </p:nvGraphicFramePr>
        <p:xfrm>
          <a:off x="376904" y="-4258305"/>
          <a:ext cx="7873841" cy="10879926"/>
        </p:xfrm>
        <a:graphic>
          <a:graphicData uri="http://schemas.openxmlformats.org/presentationml/2006/ole">
            <mc:AlternateContent xmlns:mc="http://schemas.openxmlformats.org/markup-compatibility/2006">
              <mc:Choice xmlns:v="urn:schemas-microsoft-com:vml" Requires="v">
                <p:oleObj spid="_x0000_s4101" name="Document" r:id="rId5" imgW="5969390" imgH="8258048" progId="Word.Document.12">
                  <p:embed/>
                </p:oleObj>
              </mc:Choice>
              <mc:Fallback>
                <p:oleObj name="Document" r:id="rId5" imgW="5969390" imgH="8258048" progId="Word.Document.12">
                  <p:embed/>
                  <p:pic>
                    <p:nvPicPr>
                      <p:cNvPr id="11" name="Object 10">
                        <a:extLst>
                          <a:ext uri="{FF2B5EF4-FFF2-40B4-BE49-F238E27FC236}">
                            <a16:creationId xmlns:a16="http://schemas.microsoft.com/office/drawing/2014/main" id="{249AF992-C6A3-C1F3-1AF7-94ADC53A04A9}"/>
                          </a:ext>
                        </a:extLst>
                      </p:cNvPr>
                      <p:cNvPicPr/>
                      <p:nvPr/>
                    </p:nvPicPr>
                    <p:blipFill>
                      <a:blip r:embed="rId6"/>
                      <a:stretch>
                        <a:fillRect/>
                      </a:stretch>
                    </p:blipFill>
                    <p:spPr>
                      <a:xfrm>
                        <a:off x="376904" y="-4258305"/>
                        <a:ext cx="7873841" cy="10879926"/>
                      </a:xfrm>
                      <a:prstGeom prst="rect">
                        <a:avLst/>
                      </a:prstGeom>
                    </p:spPr>
                  </p:pic>
                </p:oleObj>
              </mc:Fallback>
            </mc:AlternateContent>
          </a:graphicData>
        </a:graphic>
      </p:graphicFrame>
    </p:spTree>
    <p:extLst>
      <p:ext uri="{BB962C8B-B14F-4D97-AF65-F5344CB8AC3E}">
        <p14:creationId xmlns:p14="http://schemas.microsoft.com/office/powerpoint/2010/main" val="1724347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 name="Picture 12" descr="A white background with black dots&#10;&#10;Description automatically generated">
            <a:extLst>
              <a:ext uri="{FF2B5EF4-FFF2-40B4-BE49-F238E27FC236}">
                <a16:creationId xmlns:a16="http://schemas.microsoft.com/office/drawing/2014/main" id="{3193D614-1086-0C08-CE41-B56AD0CFBEBB}"/>
              </a:ext>
            </a:extLst>
          </p:cNvPr>
          <p:cNvPicPr>
            <a:picLocks noChangeAspect="1"/>
          </p:cNvPicPr>
          <p:nvPr/>
        </p:nvPicPr>
        <p:blipFill rotWithShape="1">
          <a:blip r:embed="rId4">
            <a:extLst>
              <a:ext uri="{28A0092B-C50C-407E-A947-70E740481C1C}">
                <a14:useLocalDpi xmlns:a14="http://schemas.microsoft.com/office/drawing/2010/main" val="0"/>
              </a:ext>
            </a:extLst>
          </a:blip>
          <a:srcRect t="95645"/>
          <a:stretch/>
        </p:blipFill>
        <p:spPr>
          <a:xfrm>
            <a:off x="0" y="6559368"/>
            <a:ext cx="12192000" cy="298632"/>
          </a:xfrm>
          <a:prstGeom prst="rect">
            <a:avLst/>
          </a:prstGeom>
        </p:spPr>
      </p:pic>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567331" y="3186967"/>
            <a:ext cx="10795434" cy="4351338"/>
          </a:xfrm>
        </p:spPr>
        <p:txBody>
          <a:bodyPr>
            <a:normAutofit/>
          </a:bodyPr>
          <a:lstStyle/>
          <a:p>
            <a:pPr marL="571500" indent="-342900" algn="just">
              <a:lnSpc>
                <a:spcPct val="100000"/>
              </a:lnSpc>
              <a:buClr>
                <a:srgbClr val="92D050"/>
              </a:buClr>
              <a:buFont typeface="Wingdings" panose="05000000000000000000" pitchFamily="2" charset="2"/>
              <a:buChar char="§"/>
              <a:tabLst>
                <a:tab pos="-701040" algn="l"/>
                <a:tab pos="-457200" algn="l"/>
              </a:tabLst>
            </a:pPr>
            <a:r>
              <a:rPr lang="en-GB" sz="2400" b="1" dirty="0">
                <a:effectLst/>
                <a:ea typeface="DengXian" panose="02010600030101010101" pitchFamily="2" charset="-122"/>
              </a:rPr>
              <a:t>Alkalinity</a:t>
            </a:r>
            <a:r>
              <a:rPr lang="en-GB" sz="2400" b="1" dirty="0">
                <a:ea typeface="DengXian" panose="02010600030101010101" pitchFamily="2" charset="-122"/>
              </a:rPr>
              <a:t>: </a:t>
            </a:r>
            <a:r>
              <a:rPr lang="en-GB" sz="1800" dirty="0">
                <a:effectLst/>
                <a:ea typeface="DengXian" panose="02010600030101010101" pitchFamily="2" charset="-122"/>
              </a:rPr>
              <a:t>The ratio of alkalinity-to-removed nitrogen should be kept at approximately 4.00-4.46 mgCaCO</a:t>
            </a:r>
            <a:r>
              <a:rPr lang="en-GB" sz="1800" baseline="-25000" dirty="0">
                <a:effectLst/>
                <a:ea typeface="DengXian" panose="02010600030101010101" pitchFamily="2" charset="-122"/>
              </a:rPr>
              <a:t>3</a:t>
            </a:r>
            <a:r>
              <a:rPr lang="en-GB" sz="1800" dirty="0">
                <a:effectLst/>
                <a:ea typeface="DengXian" panose="02010600030101010101" pitchFamily="2" charset="-122"/>
              </a:rPr>
              <a:t>/</a:t>
            </a:r>
            <a:r>
              <a:rPr lang="en-GB" sz="1800" dirty="0" err="1">
                <a:effectLst/>
                <a:ea typeface="DengXian" panose="02010600030101010101" pitchFamily="2" charset="-122"/>
              </a:rPr>
              <a:t>mgN</a:t>
            </a:r>
            <a:r>
              <a:rPr lang="en-GB" sz="1800" dirty="0">
                <a:effectLst/>
                <a:ea typeface="DengXian" panose="02010600030101010101" pitchFamily="2" charset="-122"/>
              </a:rPr>
              <a:t> to correspond to the SOB optimal pH range of 6 to 8 (Oh </a:t>
            </a:r>
            <a:r>
              <a:rPr lang="en-GB" sz="1800" i="1" dirty="0">
                <a:effectLst/>
                <a:ea typeface="DengXian" panose="02010600030101010101" pitchFamily="2" charset="-122"/>
              </a:rPr>
              <a:t>et al.</a:t>
            </a:r>
            <a:r>
              <a:rPr lang="en-GB" sz="1800" dirty="0">
                <a:effectLst/>
                <a:ea typeface="DengXian" panose="02010600030101010101" pitchFamily="2" charset="-122"/>
              </a:rPr>
              <a:t>, 2001). When S</a:t>
            </a:r>
            <a:r>
              <a:rPr lang="en-GB" sz="1800" baseline="30000" dirty="0">
                <a:effectLst/>
                <a:ea typeface="DengXian" panose="02010600030101010101" pitchFamily="2" charset="-122"/>
              </a:rPr>
              <a:t>0</a:t>
            </a:r>
            <a:r>
              <a:rPr lang="en-GB" sz="1800" baseline="-25000" dirty="0">
                <a:effectLst/>
                <a:ea typeface="DengXian" panose="02010600030101010101" pitchFamily="2" charset="-122"/>
              </a:rPr>
              <a:t>chem </a:t>
            </a:r>
            <a:r>
              <a:rPr lang="en-GB" sz="1800" dirty="0">
                <a:effectLst/>
                <a:ea typeface="DengXian" panose="02010600030101010101" pitchFamily="2" charset="-122"/>
              </a:rPr>
              <a:t>is used as the electron donor, 4.6 g of alkalinity (as CaCO</a:t>
            </a:r>
            <a:r>
              <a:rPr lang="en-GB" sz="1800" baseline="-25000" dirty="0">
                <a:effectLst/>
                <a:ea typeface="DengXian" panose="02010600030101010101" pitchFamily="2" charset="-122"/>
              </a:rPr>
              <a:t>3</a:t>
            </a:r>
            <a:r>
              <a:rPr lang="en-GB" sz="1800" dirty="0">
                <a:effectLst/>
                <a:ea typeface="DengXian" panose="02010600030101010101" pitchFamily="2" charset="-122"/>
              </a:rPr>
              <a:t>) is consumed per gNO</a:t>
            </a:r>
            <a:r>
              <a:rPr lang="en-GB" sz="1800" baseline="-25000" dirty="0">
                <a:effectLst/>
                <a:ea typeface="DengXian" panose="02010600030101010101" pitchFamily="2" charset="-122"/>
              </a:rPr>
              <a:t>3</a:t>
            </a:r>
            <a:r>
              <a:rPr lang="en-GB" sz="1800" baseline="30000" dirty="0">
                <a:effectLst/>
                <a:ea typeface="DengXian" panose="02010600030101010101" pitchFamily="2" charset="-122"/>
              </a:rPr>
              <a:t>-</a:t>
            </a:r>
            <a:r>
              <a:rPr lang="en-GB" sz="1800" dirty="0">
                <a:effectLst/>
                <a:ea typeface="DengXian" panose="02010600030101010101" pitchFamily="2" charset="-122"/>
              </a:rPr>
              <a:t>-N removed. Some easily available alkaline sources such as limestone, calcite, dolomite, and oyster shell can be considered for addition. In cases of sulphur-limestone systems, the optimal volumetric ratio of the limestone to S</a:t>
            </a:r>
            <a:r>
              <a:rPr lang="en-GB" sz="1800" baseline="30000" dirty="0">
                <a:effectLst/>
                <a:ea typeface="DengXian" panose="02010600030101010101" pitchFamily="2" charset="-122"/>
              </a:rPr>
              <a:t>0</a:t>
            </a:r>
            <a:r>
              <a:rPr lang="en-GB" sz="1800" baseline="-25000" dirty="0">
                <a:effectLst/>
                <a:ea typeface="DengXian" panose="02010600030101010101" pitchFamily="2" charset="-122"/>
              </a:rPr>
              <a:t>chem </a:t>
            </a:r>
            <a:r>
              <a:rPr lang="en-GB" sz="1800" dirty="0">
                <a:effectLst/>
                <a:ea typeface="DengXian" panose="02010600030101010101" pitchFamily="2" charset="-122"/>
              </a:rPr>
              <a:t>is 1:1-1:3 m</a:t>
            </a:r>
            <a:r>
              <a:rPr lang="en-GB" sz="1800" baseline="30000" dirty="0">
                <a:effectLst/>
                <a:ea typeface="DengXian" panose="02010600030101010101" pitchFamily="2" charset="-122"/>
              </a:rPr>
              <a:t>3</a:t>
            </a:r>
            <a:r>
              <a:rPr lang="en-GB" sz="1800" dirty="0">
                <a:effectLst/>
                <a:ea typeface="DengXian" panose="02010600030101010101" pitchFamily="2" charset="-122"/>
              </a:rPr>
              <a:t>/m</a:t>
            </a:r>
            <a:r>
              <a:rPr lang="en-GB" sz="1800" baseline="30000" dirty="0">
                <a:effectLst/>
                <a:ea typeface="DengXian" panose="02010600030101010101" pitchFamily="2" charset="-122"/>
              </a:rPr>
              <a:t>3</a:t>
            </a:r>
            <a:r>
              <a:rPr lang="en-GB" sz="1800" dirty="0">
                <a:effectLst/>
                <a:ea typeface="DengXian" panose="02010600030101010101" pitchFamily="2" charset="-122"/>
              </a:rPr>
              <a:t>.</a:t>
            </a:r>
          </a:p>
          <a:p>
            <a:pPr marL="571500" indent="-342900" algn="just">
              <a:lnSpc>
                <a:spcPct val="100000"/>
              </a:lnSpc>
              <a:buClr>
                <a:srgbClr val="92D050"/>
              </a:buClr>
              <a:buFont typeface="Wingdings" panose="05000000000000000000" pitchFamily="2" charset="2"/>
              <a:buChar char="§"/>
              <a:tabLst>
                <a:tab pos="-701040" algn="l"/>
                <a:tab pos="-457200" algn="l"/>
              </a:tabLst>
            </a:pPr>
            <a:r>
              <a:rPr lang="en-GB" sz="2400" b="1" dirty="0">
                <a:effectLst/>
                <a:ea typeface="DengXian" panose="02010600030101010101" pitchFamily="2" charset="-122"/>
              </a:rPr>
              <a:t>Oxygen:</a:t>
            </a:r>
            <a:r>
              <a:rPr lang="en-GB" sz="1800" dirty="0">
                <a:effectLst/>
                <a:ea typeface="DengXian" panose="02010600030101010101" pitchFamily="2" charset="-122"/>
              </a:rPr>
              <a:t> Oxygen affects the growth of autotrophic </a:t>
            </a:r>
            <a:r>
              <a:rPr lang="en-GB" sz="1800" dirty="0" err="1">
                <a:effectLst/>
                <a:ea typeface="DengXian" panose="02010600030101010101" pitchFamily="2" charset="-122"/>
              </a:rPr>
              <a:t>denitrifiers</a:t>
            </a:r>
            <a:r>
              <a:rPr lang="en-GB" sz="1800" dirty="0">
                <a:effectLst/>
                <a:ea typeface="DengXian" panose="02010600030101010101" pitchFamily="2" charset="-122"/>
              </a:rPr>
              <a:t>. DO concentration between 0.1-0.3 mgO</a:t>
            </a:r>
            <a:r>
              <a:rPr lang="en-GB" sz="1800" baseline="-25000" dirty="0">
                <a:effectLst/>
                <a:ea typeface="DengXian" panose="02010600030101010101" pitchFamily="2" charset="-122"/>
              </a:rPr>
              <a:t>2</a:t>
            </a:r>
            <a:r>
              <a:rPr lang="en-GB" sz="1800" dirty="0">
                <a:effectLst/>
                <a:ea typeface="DengXian" panose="02010600030101010101" pitchFamily="2" charset="-122"/>
              </a:rPr>
              <a:t>/L can inhibit the Nos activity, while &gt;1.6 mgO</a:t>
            </a:r>
            <a:r>
              <a:rPr lang="en-GB" sz="1800" baseline="-25000" dirty="0">
                <a:effectLst/>
                <a:ea typeface="DengXian" panose="02010600030101010101" pitchFamily="2" charset="-122"/>
              </a:rPr>
              <a:t>2</a:t>
            </a:r>
            <a:r>
              <a:rPr lang="en-GB" sz="1800" dirty="0">
                <a:effectLst/>
                <a:ea typeface="DengXian" panose="02010600030101010101" pitchFamily="2" charset="-122"/>
              </a:rPr>
              <a:t>/L completely inhibits the </a:t>
            </a:r>
            <a:r>
              <a:rPr lang="en-GB" sz="1800" dirty="0" err="1">
                <a:effectLst/>
                <a:ea typeface="DengXian" panose="02010600030101010101" pitchFamily="2" charset="-122"/>
              </a:rPr>
              <a:t>SdAD</a:t>
            </a:r>
            <a:r>
              <a:rPr lang="en-GB" sz="1800" dirty="0">
                <a:effectLst/>
                <a:ea typeface="DengXian" panose="02010600030101010101" pitchFamily="2" charset="-122"/>
              </a:rPr>
              <a:t> process. </a:t>
            </a:r>
          </a:p>
          <a:p>
            <a:pPr marL="571500" indent="-342900" algn="just">
              <a:lnSpc>
                <a:spcPct val="100000"/>
              </a:lnSpc>
              <a:buClr>
                <a:srgbClr val="92D050"/>
              </a:buClr>
              <a:buFont typeface="Wingdings" panose="05000000000000000000" pitchFamily="2" charset="2"/>
              <a:buChar char="§"/>
              <a:tabLst>
                <a:tab pos="-701040" algn="l"/>
                <a:tab pos="-457200" algn="l"/>
              </a:tabLst>
            </a:pPr>
            <a:r>
              <a:rPr lang="en-GB" sz="2400" b="1" dirty="0">
                <a:effectLst/>
                <a:ea typeface="DengXian" panose="02010600030101010101" pitchFamily="2" charset="-122"/>
              </a:rPr>
              <a:t>Temperature:</a:t>
            </a:r>
            <a:r>
              <a:rPr lang="en-GB" sz="1800" dirty="0">
                <a:effectLst/>
                <a:ea typeface="DengXian" panose="02010600030101010101" pitchFamily="2" charset="-122"/>
              </a:rPr>
              <a:t> For most autotrophic </a:t>
            </a:r>
            <a:r>
              <a:rPr lang="en-GB" sz="1800" dirty="0" err="1">
                <a:effectLst/>
                <a:ea typeface="DengXian" panose="02010600030101010101" pitchFamily="2" charset="-122"/>
              </a:rPr>
              <a:t>denitrifiers</a:t>
            </a:r>
            <a:r>
              <a:rPr lang="en-GB" sz="1800" dirty="0">
                <a:effectLst/>
                <a:ea typeface="DengXian" panose="02010600030101010101" pitchFamily="2" charset="-122"/>
              </a:rPr>
              <a:t>, the suitable temperature range is generally 25-35 </a:t>
            </a:r>
            <a:r>
              <a:rPr lang="en-GB" sz="1800" baseline="30000" dirty="0" err="1">
                <a:effectLst/>
                <a:ea typeface="DengXian" panose="02010600030101010101" pitchFamily="2" charset="-122"/>
              </a:rPr>
              <a:t>o</a:t>
            </a:r>
            <a:r>
              <a:rPr lang="en-GB" sz="1800" dirty="0" err="1">
                <a:effectLst/>
                <a:ea typeface="DengXian" panose="02010600030101010101" pitchFamily="2" charset="-122"/>
              </a:rPr>
              <a:t>C.</a:t>
            </a:r>
            <a:r>
              <a:rPr lang="en-GB" sz="1800" dirty="0">
                <a:effectLst/>
                <a:ea typeface="DengXian" panose="02010600030101010101" pitchFamily="2" charset="-122"/>
              </a:rPr>
              <a:t> The </a:t>
            </a:r>
            <a:r>
              <a:rPr lang="en-GB" sz="1800" dirty="0" err="1">
                <a:effectLst/>
                <a:ea typeface="DengXian" panose="02010600030101010101" pitchFamily="2" charset="-122"/>
              </a:rPr>
              <a:t>SdAD</a:t>
            </a:r>
            <a:r>
              <a:rPr lang="en-GB" sz="1800" dirty="0">
                <a:effectLst/>
                <a:ea typeface="DengXian" panose="02010600030101010101" pitchFamily="2" charset="-122"/>
              </a:rPr>
              <a:t> process with sulphide as the electron donor achieves the highest denitrification efficiency (&gt;97%) at 35 </a:t>
            </a:r>
            <a:r>
              <a:rPr lang="en-GB" sz="1800" baseline="30000" dirty="0" err="1">
                <a:effectLst/>
                <a:ea typeface="DengXian" panose="02010600030101010101" pitchFamily="2" charset="-122"/>
              </a:rPr>
              <a:t>o</a:t>
            </a:r>
            <a:r>
              <a:rPr lang="en-GB" sz="1800" dirty="0" err="1">
                <a:effectLst/>
                <a:ea typeface="DengXian" panose="02010600030101010101" pitchFamily="2" charset="-122"/>
              </a:rPr>
              <a:t>C</a:t>
            </a:r>
            <a:r>
              <a:rPr lang="en-GB" sz="1800" dirty="0">
                <a:effectLst/>
                <a:ea typeface="DengXian" panose="02010600030101010101" pitchFamily="2" charset="-122"/>
              </a:rPr>
              <a:t>, which, however, decreases to 36-59 % when temperature decreases to 15 </a:t>
            </a:r>
            <a:r>
              <a:rPr lang="en-GB" sz="1800" baseline="30000" dirty="0" err="1">
                <a:effectLst/>
                <a:ea typeface="DengXian" panose="02010600030101010101" pitchFamily="2" charset="-122"/>
              </a:rPr>
              <a:t>o</a:t>
            </a:r>
            <a:r>
              <a:rPr lang="en-GB" sz="1800" dirty="0" err="1">
                <a:effectLst/>
                <a:ea typeface="DengXian" panose="02010600030101010101" pitchFamily="2" charset="-122"/>
              </a:rPr>
              <a:t>C.</a:t>
            </a:r>
            <a:endParaRPr lang="en-HK" sz="1800" dirty="0">
              <a:effectLst/>
              <a:ea typeface="DengXian" panose="02010600030101010101" pitchFamily="2" charset="-122"/>
            </a:endParaRPr>
          </a:p>
          <a:p>
            <a:pPr>
              <a:buClr>
                <a:srgbClr val="92D050"/>
              </a:buClr>
              <a:buFont typeface="Wingdings" panose="05000000000000000000" pitchFamily="2" charset="2"/>
              <a:buChar char="§"/>
            </a:pPr>
            <a:endParaRPr lang="en-US" sz="3200" dirty="0"/>
          </a:p>
        </p:txBody>
      </p:sp>
      <p:sp>
        <p:nvSpPr>
          <p:cNvPr id="7" name="Title 1">
            <a:extLst>
              <a:ext uri="{FF2B5EF4-FFF2-40B4-BE49-F238E27FC236}">
                <a16:creationId xmlns:a16="http://schemas.microsoft.com/office/drawing/2014/main" id="{224E4E03-30B5-AC93-575B-BE1DF581A5BE}"/>
              </a:ext>
            </a:extLst>
          </p:cNvPr>
          <p:cNvSpPr txBox="1">
            <a:spLocks/>
          </p:cNvSpPr>
          <p:nvPr/>
        </p:nvSpPr>
        <p:spPr>
          <a:xfrm>
            <a:off x="856129" y="1028513"/>
            <a:ext cx="984773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003063"/>
                </a:solidFill>
                <a:latin typeface="Candara" panose="020E0502030303020204" pitchFamily="34" charset="0"/>
              </a:rPr>
              <a:t>Operational conditions </a:t>
            </a:r>
          </a:p>
          <a:p>
            <a:r>
              <a:rPr lang="en-US" b="1" dirty="0">
                <a:solidFill>
                  <a:srgbClr val="003063"/>
                </a:solidFill>
                <a:latin typeface="Candara" panose="020E0502030303020204" pitchFamily="34" charset="0"/>
              </a:rPr>
              <a:t>governing the </a:t>
            </a:r>
            <a:r>
              <a:rPr lang="en-US" b="1" dirty="0" err="1">
                <a:solidFill>
                  <a:srgbClr val="003063"/>
                </a:solidFill>
                <a:latin typeface="Candara" panose="020E0502030303020204" pitchFamily="34" charset="0"/>
              </a:rPr>
              <a:t>SdAD</a:t>
            </a:r>
            <a:r>
              <a:rPr lang="en-US" b="1" dirty="0">
                <a:solidFill>
                  <a:srgbClr val="003063"/>
                </a:solidFill>
                <a:latin typeface="Candara" panose="020E0502030303020204" pitchFamily="34" charset="0"/>
              </a:rPr>
              <a:t> process:</a:t>
            </a:r>
            <a:br>
              <a:rPr lang="en-HK" b="1" dirty="0">
                <a:latin typeface="Roboto Slab" pitchFamily="2" charset="0"/>
                <a:ea typeface="Roboto Slab" pitchFamily="2" charset="0"/>
              </a:rPr>
            </a:br>
            <a:r>
              <a:rPr lang="en-GB" b="1" dirty="0">
                <a:solidFill>
                  <a:srgbClr val="1F3864"/>
                </a:solidFill>
                <a:latin typeface="Candara" panose="020E0502030303020204" pitchFamily="34" charset="0"/>
                <a:ea typeface="DengXian" panose="02010600030101010101" pitchFamily="2" charset="-122"/>
              </a:rPr>
              <a:t>e</a:t>
            </a:r>
            <a:r>
              <a:rPr lang="en-GB" b="1" dirty="0">
                <a:solidFill>
                  <a:srgbClr val="1F3864"/>
                </a:solidFill>
                <a:effectLst/>
                <a:latin typeface="Candara" panose="020E0502030303020204" pitchFamily="34" charset="0"/>
                <a:ea typeface="DengXian" panose="02010600030101010101" pitchFamily="2" charset="-122"/>
              </a:rPr>
              <a:t>nvironmental factors - </a:t>
            </a:r>
            <a:r>
              <a:rPr lang="en-GB" b="1" dirty="0">
                <a:solidFill>
                  <a:srgbClr val="1F3864"/>
                </a:solidFill>
                <a:latin typeface="Candara" panose="020E0502030303020204" pitchFamily="34" charset="0"/>
                <a:ea typeface="DengXian" panose="02010600030101010101" pitchFamily="2" charset="-122"/>
              </a:rPr>
              <a:t>a</a:t>
            </a:r>
            <a:r>
              <a:rPr lang="en-GB" b="1" dirty="0">
                <a:solidFill>
                  <a:srgbClr val="1F3864"/>
                </a:solidFill>
                <a:effectLst/>
                <a:latin typeface="Candara" panose="020E0502030303020204" pitchFamily="34" charset="0"/>
                <a:ea typeface="DengXian" panose="02010600030101010101" pitchFamily="2" charset="-122"/>
              </a:rPr>
              <a:t>lkalinity, oxygen, and temperature</a:t>
            </a:r>
            <a:endParaRPr lang="en-US" b="1" dirty="0">
              <a:solidFill>
                <a:srgbClr val="1F3864"/>
              </a:solidFill>
              <a:latin typeface="Candara" panose="020E0502030303020204" pitchFamily="34" charset="0"/>
              <a:ea typeface="DengXian" panose="02010600030101010101" pitchFamily="2" charset="-122"/>
            </a:endParaRPr>
          </a:p>
        </p:txBody>
      </p:sp>
    </p:spTree>
    <p:extLst>
      <p:ext uri="{BB962C8B-B14F-4D97-AF65-F5344CB8AC3E}">
        <p14:creationId xmlns:p14="http://schemas.microsoft.com/office/powerpoint/2010/main" val="9383917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8F10-DBF7-C699-ACE5-D61945A6D699}"/>
              </a:ext>
            </a:extLst>
          </p:cNvPr>
          <p:cNvSpPr>
            <a:spLocks noGrp="1"/>
          </p:cNvSpPr>
          <p:nvPr>
            <p:ph type="title"/>
          </p:nvPr>
        </p:nvSpPr>
        <p:spPr/>
        <p:txBody>
          <a:bodyPr/>
          <a:lstStyle/>
          <a:p>
            <a:endParaRPr lang="en-US"/>
          </a:p>
        </p:txBody>
      </p:sp>
      <p:pic>
        <p:nvPicPr>
          <p:cNvPr id="5" name="Content Placeholder 4" descr="A close-up of a text&#10;&#10;Description automatically generated">
            <a:extLst>
              <a:ext uri="{FF2B5EF4-FFF2-40B4-BE49-F238E27FC236}">
                <a16:creationId xmlns:a16="http://schemas.microsoft.com/office/drawing/2014/main" id="{AC2469D5-BCDF-2E03-9246-26E504C7ED4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96115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2356038"/>
            <a:ext cx="9700899" cy="4351338"/>
          </a:xfrm>
        </p:spPr>
        <p:txBody>
          <a:bodyPr>
            <a:noAutofit/>
          </a:bodyPr>
          <a:lstStyle/>
          <a:p>
            <a:pPr marL="0" indent="0">
              <a:lnSpc>
                <a:spcPct val="100000"/>
              </a:lnSpc>
              <a:buNone/>
            </a:pPr>
            <a:r>
              <a:rPr lang="en-GB" sz="2400" b="1" dirty="0"/>
              <a:t>The </a:t>
            </a:r>
            <a:r>
              <a:rPr lang="en-GB" sz="2400" b="1" dirty="0" err="1"/>
              <a:t>SdAD</a:t>
            </a:r>
            <a:r>
              <a:rPr lang="en-GB" sz="2400" b="1" dirty="0"/>
              <a:t> process possesses several inherent advantages such as: </a:t>
            </a:r>
          </a:p>
          <a:p>
            <a:pPr>
              <a:lnSpc>
                <a:spcPct val="100000"/>
              </a:lnSpc>
              <a:buClr>
                <a:srgbClr val="92D050"/>
              </a:buClr>
              <a:buFont typeface="Wingdings" panose="05000000000000000000" pitchFamily="2" charset="2"/>
              <a:buChar char="§"/>
            </a:pPr>
            <a:r>
              <a:rPr lang="en-US" sz="2400" dirty="0"/>
              <a:t>N</a:t>
            </a:r>
            <a:r>
              <a:rPr lang="en-GB" sz="2400" dirty="0"/>
              <a:t>o requirement for an exogenous organic carbon source; </a:t>
            </a:r>
          </a:p>
          <a:p>
            <a:pPr>
              <a:lnSpc>
                <a:spcPct val="100000"/>
              </a:lnSpc>
              <a:buClr>
                <a:srgbClr val="92D050"/>
              </a:buClr>
              <a:buFont typeface="Wingdings" panose="05000000000000000000" pitchFamily="2" charset="2"/>
              <a:buChar char="§"/>
            </a:pPr>
            <a:r>
              <a:rPr lang="en-GB" sz="2400" dirty="0"/>
              <a:t>It eliminates problems associated with residual organics; </a:t>
            </a:r>
          </a:p>
          <a:p>
            <a:pPr>
              <a:lnSpc>
                <a:spcPct val="100000"/>
              </a:lnSpc>
              <a:buClr>
                <a:srgbClr val="92D050"/>
              </a:buClr>
              <a:buFont typeface="Wingdings" panose="05000000000000000000" pitchFamily="2" charset="2"/>
              <a:buChar char="§"/>
            </a:pPr>
            <a:r>
              <a:rPr lang="en-GB" sz="2400" dirty="0"/>
              <a:t>A lower biomass yield coefficient relative to a conventional heterotrophic denitrification process (i.e. 0.15-0.57 g autotrophic biomass production vs. 0.71-1.2 g heterotrophic biomass production per g of NO</a:t>
            </a:r>
            <a:r>
              <a:rPr lang="en-GB" sz="2400" baseline="-25000" dirty="0"/>
              <a:t>3</a:t>
            </a:r>
            <a:r>
              <a:rPr lang="en-GB" sz="2400" baseline="30000" dirty="0"/>
              <a:t>-</a:t>
            </a:r>
            <a:r>
              <a:rPr lang="en-GB" sz="2400" dirty="0"/>
              <a:t>-N denitrified), thus reducing sludge production for costly treatment and disposal; </a:t>
            </a:r>
          </a:p>
          <a:p>
            <a:pPr>
              <a:lnSpc>
                <a:spcPct val="100000"/>
              </a:lnSpc>
              <a:buClr>
                <a:srgbClr val="92D050"/>
              </a:buClr>
              <a:buFont typeface="Wingdings" panose="05000000000000000000" pitchFamily="2" charset="2"/>
              <a:buChar char="§"/>
            </a:pPr>
            <a:r>
              <a:rPr lang="en-GB" sz="2400" dirty="0"/>
              <a:t>A significant reduction in nitrous oxide (N</a:t>
            </a:r>
            <a:r>
              <a:rPr lang="en-GB" sz="2400" baseline="-25000" dirty="0"/>
              <a:t>2</a:t>
            </a:r>
            <a:r>
              <a:rPr lang="en-GB" sz="2400" dirty="0"/>
              <a:t>O) accumulation and emission during denitrification when sufficient sulphur is available</a:t>
            </a:r>
            <a:r>
              <a:rPr lang="en-US" sz="2400" dirty="0"/>
              <a:t>.</a:t>
            </a:r>
            <a:r>
              <a:rPr lang="en-GB" sz="2400" dirty="0"/>
              <a:t> </a:t>
            </a:r>
          </a:p>
          <a:p>
            <a:pPr marL="0" indent="0">
              <a:lnSpc>
                <a:spcPct val="100000"/>
              </a:lnSpc>
              <a:buNone/>
            </a:pPr>
            <a:endParaRPr lang="en-HK" sz="2400" dirty="0"/>
          </a:p>
          <a:p>
            <a:pPr>
              <a:lnSpc>
                <a:spcPct val="100000"/>
              </a:lnSpc>
            </a:pPr>
            <a:endParaRPr lang="en-US" sz="2400" dirty="0"/>
          </a:p>
        </p:txBody>
      </p:sp>
      <p:sp>
        <p:nvSpPr>
          <p:cNvPr id="10" name="Title 1">
            <a:extLst>
              <a:ext uri="{FF2B5EF4-FFF2-40B4-BE49-F238E27FC236}">
                <a16:creationId xmlns:a16="http://schemas.microsoft.com/office/drawing/2014/main" id="{9566B6F1-FAC3-462E-A30F-C440E313954E}"/>
              </a:ext>
            </a:extLst>
          </p:cNvPr>
          <p:cNvSpPr txBox="1">
            <a:spLocks/>
          </p:cNvSpPr>
          <p:nvPr/>
        </p:nvSpPr>
        <p:spPr>
          <a:xfrm>
            <a:off x="963706" y="0"/>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Introduction</a:t>
            </a:r>
          </a:p>
        </p:txBody>
      </p:sp>
    </p:spTree>
    <p:extLst>
      <p:ext uri="{BB962C8B-B14F-4D97-AF65-F5344CB8AC3E}">
        <p14:creationId xmlns:p14="http://schemas.microsoft.com/office/powerpoint/2010/main" val="2977280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88A943D-0A6C-D255-83BD-45A8387A61A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F8E12A-9970-5CF4-5BD6-F7BC0A2444A1}"/>
              </a:ext>
            </a:extLst>
          </p:cNvPr>
          <p:cNvSpPr>
            <a:spLocks noGrp="1"/>
          </p:cNvSpPr>
          <p:nvPr>
            <p:ph idx="1"/>
          </p:nvPr>
        </p:nvSpPr>
        <p:spPr>
          <a:xfrm>
            <a:off x="420088" y="1613349"/>
            <a:ext cx="10183836" cy="4351338"/>
          </a:xfrm>
        </p:spPr>
        <p:txBody>
          <a:bodyPr>
            <a:normAutofit/>
          </a:bodyPr>
          <a:lstStyle/>
          <a:p>
            <a:pPr marL="0" indent="0">
              <a:lnSpc>
                <a:spcPct val="100000"/>
              </a:lnSpc>
              <a:buNone/>
            </a:pPr>
            <a:r>
              <a:rPr lang="en-GB" sz="2400" dirty="0" err="1"/>
              <a:t>SdAD</a:t>
            </a:r>
            <a:r>
              <a:rPr lang="en-GB" sz="2400" dirty="0"/>
              <a:t> can be a cost-effective alternative to conventional heterotrophic denitrification in treatment of carbon-deficient sulphur-laden water and wastewaters, such as landfill leachate, aquaculture wastewater, wastewater from the petrochemical industry, effluent polishing of anaerobic reactors, biogas desulphurization, anti-corrosion treatment of sewer systems, and anti-souring treatment of oil reservoirs and petroleum refinery facilities.</a:t>
            </a:r>
            <a:endParaRPr lang="en-HK" sz="2400" dirty="0"/>
          </a:p>
          <a:p>
            <a:pPr marL="0" indent="0">
              <a:lnSpc>
                <a:spcPct val="100000"/>
              </a:lnSpc>
              <a:buNone/>
            </a:pPr>
            <a:endParaRPr lang="en-HK" sz="2400" dirty="0"/>
          </a:p>
          <a:p>
            <a:pPr>
              <a:lnSpc>
                <a:spcPct val="100000"/>
              </a:lnSpc>
            </a:pPr>
            <a:endParaRPr lang="en-US" sz="2400" dirty="0"/>
          </a:p>
        </p:txBody>
      </p:sp>
      <p:pic>
        <p:nvPicPr>
          <p:cNvPr id="6" name="Picture 5">
            <a:extLst>
              <a:ext uri="{FF2B5EF4-FFF2-40B4-BE49-F238E27FC236}">
                <a16:creationId xmlns:a16="http://schemas.microsoft.com/office/drawing/2014/main" id="{2C377990-3624-6980-907B-CF8109919236}"/>
              </a:ext>
            </a:extLst>
          </p:cNvPr>
          <p:cNvPicPr>
            <a:picLocks noChangeAspect="1"/>
          </p:cNvPicPr>
          <p:nvPr/>
        </p:nvPicPr>
        <p:blipFill>
          <a:blip r:embed="rId4"/>
          <a:stretch>
            <a:fillRect/>
          </a:stretch>
        </p:blipFill>
        <p:spPr>
          <a:xfrm>
            <a:off x="420088" y="4114381"/>
            <a:ext cx="3149600" cy="1828800"/>
          </a:xfrm>
          <a:prstGeom prst="rect">
            <a:avLst/>
          </a:prstGeom>
        </p:spPr>
      </p:pic>
      <p:sp>
        <p:nvSpPr>
          <p:cNvPr id="8" name="TextBox 7">
            <a:extLst>
              <a:ext uri="{FF2B5EF4-FFF2-40B4-BE49-F238E27FC236}">
                <a16:creationId xmlns:a16="http://schemas.microsoft.com/office/drawing/2014/main" id="{6D31C6B7-AD47-2853-56AB-6FA70ED9611A}"/>
              </a:ext>
            </a:extLst>
          </p:cNvPr>
          <p:cNvSpPr txBox="1"/>
          <p:nvPr/>
        </p:nvSpPr>
        <p:spPr>
          <a:xfrm>
            <a:off x="420088" y="6023791"/>
            <a:ext cx="3333262" cy="461665"/>
          </a:xfrm>
          <a:prstGeom prst="rect">
            <a:avLst/>
          </a:prstGeom>
          <a:noFill/>
        </p:spPr>
        <p:txBody>
          <a:bodyPr wrap="square">
            <a:spAutoFit/>
          </a:bodyPr>
          <a:lstStyle/>
          <a:p>
            <a:r>
              <a:rPr lang="en-US" sz="1200" dirty="0"/>
              <a:t>https://</a:t>
            </a:r>
            <a:r>
              <a:rPr lang="en-US" sz="1200" dirty="0" err="1"/>
              <a:t>www.pcimembranes.com</a:t>
            </a:r>
            <a:r>
              <a:rPr lang="en-US" sz="1200" dirty="0"/>
              <a:t>/landfill-leachate-treatment/</a:t>
            </a:r>
          </a:p>
        </p:txBody>
      </p:sp>
      <p:pic>
        <p:nvPicPr>
          <p:cNvPr id="2052" name="Picture 4" descr="Aquaculture Wastewater Treatment-Aquaculture">
            <a:extLst>
              <a:ext uri="{FF2B5EF4-FFF2-40B4-BE49-F238E27FC236}">
                <a16:creationId xmlns:a16="http://schemas.microsoft.com/office/drawing/2014/main" id="{B525E21B-9ABF-C432-25F0-8F388D67FE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9344" y="4118791"/>
            <a:ext cx="2462396" cy="184679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FEFA6D58-A1A2-CA70-85B8-4757A9474EBF}"/>
              </a:ext>
            </a:extLst>
          </p:cNvPr>
          <p:cNvSpPr txBox="1"/>
          <p:nvPr/>
        </p:nvSpPr>
        <p:spPr>
          <a:xfrm>
            <a:off x="3608942" y="5965588"/>
            <a:ext cx="2743200" cy="461665"/>
          </a:xfrm>
          <a:prstGeom prst="rect">
            <a:avLst/>
          </a:prstGeom>
          <a:noFill/>
        </p:spPr>
        <p:txBody>
          <a:bodyPr wrap="square">
            <a:spAutoFit/>
          </a:bodyPr>
          <a:lstStyle/>
          <a:p>
            <a:r>
              <a:rPr lang="en-US" sz="1200" dirty="0"/>
              <a:t>https://</a:t>
            </a:r>
            <a:r>
              <a:rPr lang="en-US" sz="1200" dirty="0" err="1"/>
              <a:t>www.tangsonsbio.com</a:t>
            </a:r>
            <a:r>
              <a:rPr lang="en-US" sz="1200" dirty="0"/>
              <a:t>/case-24-aquaculture-wastewater-treatment.html</a:t>
            </a:r>
          </a:p>
        </p:txBody>
      </p:sp>
      <p:pic>
        <p:nvPicPr>
          <p:cNvPr id="2054" name="Picture 6" descr="Oil Refinery &amp; Petrochemical Industry Wastewater Treatment | PetroKnowledge">
            <a:extLst>
              <a:ext uri="{FF2B5EF4-FFF2-40B4-BE49-F238E27FC236}">
                <a16:creationId xmlns:a16="http://schemas.microsoft.com/office/drawing/2014/main" id="{3A81D8D6-96FA-2888-15A5-CD55EBE866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3290" y="4114381"/>
            <a:ext cx="2743200" cy="18503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2BC8C4B-DA69-9E6B-26ED-8E6CEB4B1CDE}"/>
              </a:ext>
            </a:extLst>
          </p:cNvPr>
          <p:cNvSpPr txBox="1"/>
          <p:nvPr/>
        </p:nvSpPr>
        <p:spPr>
          <a:xfrm>
            <a:off x="6436537" y="6004992"/>
            <a:ext cx="2743200" cy="646331"/>
          </a:xfrm>
          <a:prstGeom prst="rect">
            <a:avLst/>
          </a:prstGeom>
          <a:noFill/>
        </p:spPr>
        <p:txBody>
          <a:bodyPr wrap="square">
            <a:spAutoFit/>
          </a:bodyPr>
          <a:lstStyle/>
          <a:p>
            <a:r>
              <a:rPr lang="en-US" sz="1200" dirty="0"/>
              <a:t>https://</a:t>
            </a:r>
            <a:r>
              <a:rPr lang="en-US" sz="1200" dirty="0" err="1"/>
              <a:t>petroknowledge.com</a:t>
            </a:r>
            <a:r>
              <a:rPr lang="en-US" sz="1200" dirty="0"/>
              <a:t>/courses/oil-refinery-petrochemical-industry-wastewater-treatment</a:t>
            </a:r>
          </a:p>
        </p:txBody>
      </p:sp>
      <p:pic>
        <p:nvPicPr>
          <p:cNvPr id="2056" name="Picture 8" descr="Biogas Desulphurization System_Biogas Desulphurization_Shanghai Zhengze  Environmental Technology Co., Ltd.">
            <a:extLst>
              <a:ext uri="{FF2B5EF4-FFF2-40B4-BE49-F238E27FC236}">
                <a16:creationId xmlns:a16="http://schemas.microsoft.com/office/drawing/2014/main" id="{6735F301-C945-D189-509F-078364D58B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05612" y="3684494"/>
            <a:ext cx="1975014" cy="228064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A961118F-382E-604C-9AF2-A1B45B0C80EE}"/>
              </a:ext>
            </a:extLst>
          </p:cNvPr>
          <p:cNvSpPr txBox="1"/>
          <p:nvPr/>
        </p:nvSpPr>
        <p:spPr>
          <a:xfrm>
            <a:off x="9405612" y="6017093"/>
            <a:ext cx="2612780" cy="461665"/>
          </a:xfrm>
          <a:prstGeom prst="rect">
            <a:avLst/>
          </a:prstGeom>
          <a:noFill/>
        </p:spPr>
        <p:txBody>
          <a:bodyPr wrap="square">
            <a:spAutoFit/>
          </a:bodyPr>
          <a:lstStyle/>
          <a:p>
            <a:r>
              <a:rPr lang="en-US" sz="1200" dirty="0"/>
              <a:t>http://</a:t>
            </a:r>
            <a:r>
              <a:rPr lang="en-US" sz="1200" dirty="0" err="1"/>
              <a:t>www.zhengzeenv.com</a:t>
            </a:r>
            <a:r>
              <a:rPr lang="en-US" sz="1200" dirty="0"/>
              <a:t>/Product/Product2/0R3620186.html</a:t>
            </a:r>
          </a:p>
        </p:txBody>
      </p:sp>
      <p:sp>
        <p:nvSpPr>
          <p:cNvPr id="17" name="Title 1">
            <a:extLst>
              <a:ext uri="{FF2B5EF4-FFF2-40B4-BE49-F238E27FC236}">
                <a16:creationId xmlns:a16="http://schemas.microsoft.com/office/drawing/2014/main" id="{C49A8411-2C00-4CFD-8129-1064CBF06EA8}"/>
              </a:ext>
            </a:extLst>
          </p:cNvPr>
          <p:cNvSpPr txBox="1">
            <a:spLocks/>
          </p:cNvSpPr>
          <p:nvPr/>
        </p:nvSpPr>
        <p:spPr>
          <a:xfrm>
            <a:off x="963706" y="0"/>
            <a:ext cx="8008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Introduction</a:t>
            </a:r>
          </a:p>
        </p:txBody>
      </p:sp>
    </p:spTree>
    <p:extLst>
      <p:ext uri="{BB962C8B-B14F-4D97-AF65-F5344CB8AC3E}">
        <p14:creationId xmlns:p14="http://schemas.microsoft.com/office/powerpoint/2010/main" val="3808025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994598" y="1009650"/>
            <a:ext cx="10560907" cy="4185761"/>
          </a:xfrm>
          <a:prstGeom prst="rect">
            <a:avLst/>
          </a:prstGeom>
          <a:noFill/>
        </p:spPr>
        <p:txBody>
          <a:bodyPr wrap="square" rtlCol="0">
            <a:spAutoFit/>
          </a:bodyPr>
          <a:lstStyle/>
          <a:p>
            <a:r>
              <a:rPr lang="en-US" sz="1200" b="1" dirty="0">
                <a:solidFill>
                  <a:schemeClr val="bg1"/>
                </a:solidFill>
                <a:ea typeface="Roboto Slab" pitchFamily="2" charset="0"/>
              </a:rPr>
              <a:t>Course on Sulphur-based Wastewater Treatment</a:t>
            </a:r>
          </a:p>
          <a:p>
            <a:endParaRPr lang="en-US" sz="3200" b="1" dirty="0">
              <a:ea typeface="Roboto Slab" pitchFamily="2" charset="0"/>
            </a:endParaRPr>
          </a:p>
          <a:p>
            <a:endParaRPr lang="en-US" sz="3200" b="1" dirty="0">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Introduction</a:t>
            </a:r>
          </a:p>
          <a:p>
            <a:pPr marL="742950" indent="-742950">
              <a:buAutoNum type="arabicParenBoth"/>
            </a:pPr>
            <a:r>
              <a:rPr lang="en-US" sz="2800" b="1" dirty="0">
                <a:ea typeface="Roboto Slab" pitchFamily="2" charset="0"/>
              </a:rPr>
              <a:t>Biochemical reaction in the </a:t>
            </a:r>
            <a:r>
              <a:rPr lang="en-US" sz="2800" b="1" dirty="0" err="1">
                <a:ea typeface="Roboto Slab" pitchFamily="2" charset="0"/>
              </a:rPr>
              <a:t>SdAD</a:t>
            </a:r>
            <a:endParaRPr lang="en-US" sz="2800" b="1" dirty="0">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Microorganisms in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Biochemistry of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Operational conditions governing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endParaRPr lang="en-HK" sz="2800" b="1" dirty="0">
              <a:ea typeface="Roboto Slab" pitchFamily="2" charset="0"/>
            </a:endParaRPr>
          </a:p>
          <a:p>
            <a:endParaRPr lang="en-US" sz="3200" b="1" dirty="0">
              <a:ea typeface="Roboto Slab" pitchFamily="2" charset="0"/>
            </a:endParaRPr>
          </a:p>
          <a:p>
            <a:endParaRPr lang="en-US" b="1" dirty="0">
              <a:ea typeface="Roboto Slab" pitchFamily="2" charset="0"/>
            </a:endParaRPr>
          </a:p>
        </p:txBody>
      </p:sp>
      <p:sp>
        <p:nvSpPr>
          <p:cNvPr id="2" name="Title 1">
            <a:extLst>
              <a:ext uri="{FF2B5EF4-FFF2-40B4-BE49-F238E27FC236}">
                <a16:creationId xmlns:a16="http://schemas.microsoft.com/office/drawing/2014/main" id="{53B3151E-32E4-89AB-64A7-080364E6EDBD}"/>
              </a:ext>
            </a:extLst>
          </p:cNvPr>
          <p:cNvSpPr>
            <a:spLocks noGrp="1"/>
          </p:cNvSpPr>
          <p:nvPr>
            <p:ph type="title"/>
          </p:nvPr>
        </p:nvSpPr>
        <p:spPr>
          <a:xfrm>
            <a:off x="865094" y="0"/>
            <a:ext cx="8008088" cy="1325563"/>
          </a:xfrm>
        </p:spPr>
        <p:txBody>
          <a:bodyPr>
            <a:normAutofit/>
          </a:bodyPr>
          <a:lstStyle/>
          <a:p>
            <a:r>
              <a:rPr lang="en-US" b="1" dirty="0">
                <a:latin typeface="Candara" panose="020E0502030303020204" pitchFamily="34" charset="0"/>
              </a:rPr>
              <a:t>Outline</a:t>
            </a:r>
          </a:p>
        </p:txBody>
      </p:sp>
    </p:spTree>
    <p:extLst>
      <p:ext uri="{BB962C8B-B14F-4D97-AF65-F5344CB8AC3E}">
        <p14:creationId xmlns:p14="http://schemas.microsoft.com/office/powerpoint/2010/main" val="1918017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77453" y="84443"/>
            <a:ext cx="5568171" cy="1325563"/>
          </a:xfrm>
        </p:spPr>
        <p:txBody>
          <a:bodyPr>
            <a:normAutofit/>
          </a:bodyPr>
          <a:lstStyle/>
          <a:p>
            <a:r>
              <a:rPr lang="en-US" b="1" dirty="0">
                <a:latin typeface="Candara" panose="020E0502030303020204" pitchFamily="34" charset="0"/>
              </a:rPr>
              <a:t>Biochemical reaction in the </a:t>
            </a:r>
            <a:r>
              <a:rPr lang="en-US" b="1" dirty="0" err="1">
                <a:latin typeface="Candara" panose="020E0502030303020204" pitchFamily="34" charset="0"/>
              </a:rPr>
              <a:t>SdAD</a:t>
            </a:r>
            <a:endParaRPr lang="en-US"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77453" y="1665755"/>
            <a:ext cx="10373253" cy="4351338"/>
          </a:xfrm>
        </p:spPr>
        <p:txBody>
          <a:bodyPr>
            <a:normAutofit/>
          </a:bodyPr>
          <a:lstStyle/>
          <a:p>
            <a:pPr>
              <a:buClr>
                <a:srgbClr val="92D050"/>
              </a:buClr>
              <a:buFont typeface="Wingdings" panose="05000000000000000000" pitchFamily="2" charset="2"/>
              <a:buChar char="§"/>
            </a:pPr>
            <a:r>
              <a:rPr lang="en-GB" sz="2400" dirty="0"/>
              <a:t>Considering the significance of biological sulphur oxidation in the </a:t>
            </a:r>
            <a:r>
              <a:rPr lang="en-GB" sz="2400" dirty="0" err="1"/>
              <a:t>SdAD</a:t>
            </a:r>
            <a:r>
              <a:rPr lang="en-GB" sz="2400" dirty="0"/>
              <a:t> process, it is essential to understand the biochemical reactions involved in this process. </a:t>
            </a:r>
          </a:p>
          <a:p>
            <a:pPr>
              <a:buClr>
                <a:srgbClr val="92D050"/>
              </a:buClr>
              <a:buFont typeface="Wingdings" panose="05000000000000000000" pitchFamily="2" charset="2"/>
              <a:buChar char="§"/>
            </a:pPr>
            <a:r>
              <a:rPr lang="en-GB" sz="2400" dirty="0"/>
              <a:t>The stoichiometric biochemical reactions related to simultaneous sulphur oxidation and denitrification from NO</a:t>
            </a:r>
            <a:r>
              <a:rPr lang="en-GB" sz="2400" baseline="-25000" dirty="0"/>
              <a:t>3</a:t>
            </a:r>
            <a:r>
              <a:rPr lang="en-GB" sz="2400" baseline="30000" dirty="0"/>
              <a:t>-</a:t>
            </a:r>
            <a:r>
              <a:rPr lang="en-GB" sz="2400" dirty="0"/>
              <a:t> and NO</a:t>
            </a:r>
            <a:r>
              <a:rPr lang="en-GB" sz="2400" baseline="-25000" dirty="0"/>
              <a:t>2</a:t>
            </a:r>
            <a:r>
              <a:rPr lang="en-GB" sz="2400" baseline="30000" dirty="0"/>
              <a:t>-</a:t>
            </a:r>
            <a:r>
              <a:rPr lang="en-GB" sz="2400" dirty="0"/>
              <a:t> under anoxic conditions are listed below (see Textbook </a:t>
            </a:r>
            <a:r>
              <a:rPr lang="en-GB" sz="2400" dirty="0" err="1"/>
              <a:t>eqs</a:t>
            </a:r>
            <a:r>
              <a:rPr lang="en-GB" sz="2400" dirty="0"/>
              <a:t>. 7.7-7.12).</a:t>
            </a:r>
            <a:endParaRPr lang="en-HK" sz="2000" dirty="0"/>
          </a:p>
          <a:p>
            <a:endParaRPr lang="en-US" sz="3200" dirty="0"/>
          </a:p>
        </p:txBody>
      </p:sp>
      <p:pic>
        <p:nvPicPr>
          <p:cNvPr id="9" name="Picture 8">
            <a:extLst>
              <a:ext uri="{FF2B5EF4-FFF2-40B4-BE49-F238E27FC236}">
                <a16:creationId xmlns:a16="http://schemas.microsoft.com/office/drawing/2014/main" id="{B891F9B1-1E51-3083-6038-962989E02E60}"/>
              </a:ext>
            </a:extLst>
          </p:cNvPr>
          <p:cNvPicPr>
            <a:picLocks noChangeAspect="1"/>
          </p:cNvPicPr>
          <p:nvPr/>
        </p:nvPicPr>
        <p:blipFill rotWithShape="1">
          <a:blip r:embed="rId4"/>
          <a:srcRect b="1482"/>
          <a:stretch/>
        </p:blipFill>
        <p:spPr>
          <a:xfrm>
            <a:off x="995511" y="3706165"/>
            <a:ext cx="4216870" cy="2793247"/>
          </a:xfrm>
          <a:prstGeom prst="rect">
            <a:avLst/>
          </a:prstGeom>
        </p:spPr>
      </p:pic>
      <p:pic>
        <p:nvPicPr>
          <p:cNvPr id="10" name="Picture 9">
            <a:extLst>
              <a:ext uri="{FF2B5EF4-FFF2-40B4-BE49-F238E27FC236}">
                <a16:creationId xmlns:a16="http://schemas.microsoft.com/office/drawing/2014/main" id="{69F41EBC-066E-6A15-E353-8B57D4EBE873}"/>
              </a:ext>
            </a:extLst>
          </p:cNvPr>
          <p:cNvPicPr>
            <a:picLocks noChangeAspect="1"/>
          </p:cNvPicPr>
          <p:nvPr/>
        </p:nvPicPr>
        <p:blipFill>
          <a:blip r:embed="rId5"/>
          <a:stretch>
            <a:fillRect/>
          </a:stretch>
        </p:blipFill>
        <p:spPr>
          <a:xfrm>
            <a:off x="5469311" y="3815354"/>
            <a:ext cx="4373022" cy="2090330"/>
          </a:xfrm>
          <a:prstGeom prst="rect">
            <a:avLst/>
          </a:prstGeom>
        </p:spPr>
      </p:pic>
      <p:sp>
        <p:nvSpPr>
          <p:cNvPr id="7" name="TextBox 6">
            <a:extLst>
              <a:ext uri="{FF2B5EF4-FFF2-40B4-BE49-F238E27FC236}">
                <a16:creationId xmlns:a16="http://schemas.microsoft.com/office/drawing/2014/main" id="{18C65252-085F-C1EB-A188-EDCACA3A54E8}"/>
              </a:ext>
            </a:extLst>
          </p:cNvPr>
          <p:cNvSpPr txBox="1"/>
          <p:nvPr/>
        </p:nvSpPr>
        <p:spPr>
          <a:xfrm>
            <a:off x="5469311" y="5943351"/>
            <a:ext cx="6038325" cy="307777"/>
          </a:xfrm>
          <a:prstGeom prst="rect">
            <a:avLst/>
          </a:prstGeom>
          <a:noFill/>
        </p:spPr>
        <p:txBody>
          <a:bodyPr wrap="square">
            <a:spAutoFit/>
          </a:bodyPr>
          <a:lstStyle/>
          <a:p>
            <a:pPr marL="0" indent="0">
              <a:buNone/>
            </a:pPr>
            <a:r>
              <a:rPr lang="en-GB" sz="1400" i="1" dirty="0"/>
              <a:t>(in consideration of complete denitrification and neglecting the biomass growth)</a:t>
            </a:r>
            <a:endParaRPr lang="en-HK" sz="1400" i="1" dirty="0"/>
          </a:p>
        </p:txBody>
      </p:sp>
    </p:spTree>
    <p:extLst>
      <p:ext uri="{BB962C8B-B14F-4D97-AF65-F5344CB8AC3E}">
        <p14:creationId xmlns:p14="http://schemas.microsoft.com/office/powerpoint/2010/main" val="2539812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77454" y="1665755"/>
            <a:ext cx="6307117" cy="4827120"/>
          </a:xfrm>
        </p:spPr>
        <p:txBody>
          <a:bodyPr>
            <a:noAutofit/>
          </a:bodyPr>
          <a:lstStyle/>
          <a:p>
            <a:pPr>
              <a:lnSpc>
                <a:spcPct val="100000"/>
              </a:lnSpc>
              <a:buClr>
                <a:srgbClr val="92D050"/>
              </a:buClr>
              <a:buFont typeface="Wingdings" panose="05000000000000000000" pitchFamily="2" charset="2"/>
              <a:buChar char="§"/>
            </a:pPr>
            <a:r>
              <a:rPr lang="en-GB" sz="2000" dirty="0"/>
              <a:t>Generally, the actual amount of sulphur compounds consumed is 30-38 % higher than the stoichiometric values, considering the cell growth of SOB. </a:t>
            </a:r>
          </a:p>
          <a:p>
            <a:pPr>
              <a:lnSpc>
                <a:spcPct val="100000"/>
              </a:lnSpc>
              <a:buClr>
                <a:srgbClr val="92D050"/>
              </a:buClr>
              <a:buFont typeface="Wingdings" panose="05000000000000000000" pitchFamily="2" charset="2"/>
              <a:buChar char="§"/>
            </a:pPr>
            <a:r>
              <a:rPr lang="en-GB" sz="2000" dirty="0"/>
              <a:t>The stoichiometric biochemical reactions for complete denitrification from NO3- in the use of inorganic sources as well as consideration of the associated biomass growth in anabolism are showed in Textbook Eq.. 7.13-7.15.</a:t>
            </a:r>
          </a:p>
          <a:p>
            <a:pPr>
              <a:lnSpc>
                <a:spcPct val="100000"/>
              </a:lnSpc>
              <a:buClr>
                <a:srgbClr val="92D050"/>
              </a:buClr>
              <a:buFont typeface="Wingdings" panose="05000000000000000000" pitchFamily="2" charset="2"/>
              <a:buChar char="§"/>
            </a:pPr>
            <a:r>
              <a:rPr lang="en-GB" sz="2000" dirty="0"/>
              <a:t>Based on the stoichiometries of sulphide-, S</a:t>
            </a:r>
            <a:r>
              <a:rPr lang="en-GB" sz="2000" baseline="30000" dirty="0"/>
              <a:t>0</a:t>
            </a:r>
            <a:r>
              <a:rPr lang="en-GB" sz="2000" baseline="-25000" dirty="0"/>
              <a:t>chem-</a:t>
            </a:r>
            <a:r>
              <a:rPr lang="en-GB" sz="2000" dirty="0"/>
              <a:t> and S</a:t>
            </a:r>
            <a:r>
              <a:rPr lang="en-GB" sz="2000" baseline="-25000" dirty="0"/>
              <a:t>2</a:t>
            </a:r>
            <a:r>
              <a:rPr lang="en-GB" sz="2000" dirty="0"/>
              <a:t>O</a:t>
            </a:r>
            <a:r>
              <a:rPr lang="en-GB" sz="2000" baseline="-25000" dirty="0"/>
              <a:t>3</a:t>
            </a:r>
            <a:r>
              <a:rPr lang="en-GB" sz="2000" baseline="30000" dirty="0"/>
              <a:t>2-</a:t>
            </a:r>
            <a:r>
              <a:rPr lang="en-GB" sz="2000" dirty="0"/>
              <a:t>-based denitrification, reduction of 1 mgNO</a:t>
            </a:r>
            <a:r>
              <a:rPr lang="en-GB" sz="2000" baseline="-25000" dirty="0"/>
              <a:t>3</a:t>
            </a:r>
            <a:r>
              <a:rPr lang="en-GB" sz="2000" baseline="30000" dirty="0"/>
              <a:t>-</a:t>
            </a:r>
            <a:r>
              <a:rPr lang="en-GB" sz="2000" dirty="0"/>
              <a:t>-N generates 5.58, 7.83 and 11.07 mg SO</a:t>
            </a:r>
            <a:r>
              <a:rPr lang="en-GB" sz="2000" baseline="-25000" dirty="0"/>
              <a:t>4</a:t>
            </a:r>
            <a:r>
              <a:rPr lang="en-GB" sz="2000" baseline="30000" dirty="0"/>
              <a:t>2-</a:t>
            </a:r>
            <a:r>
              <a:rPr lang="en-GB" sz="2000" dirty="0"/>
              <a:t>, respectively. </a:t>
            </a:r>
          </a:p>
          <a:p>
            <a:pPr>
              <a:lnSpc>
                <a:spcPct val="100000"/>
              </a:lnSpc>
              <a:buClr>
                <a:srgbClr val="92D050"/>
              </a:buClr>
              <a:buFont typeface="Wingdings" panose="05000000000000000000" pitchFamily="2" charset="2"/>
              <a:buChar char="§"/>
            </a:pPr>
            <a:r>
              <a:rPr lang="en-GB" sz="2000" dirty="0"/>
              <a:t>This may limit the application of </a:t>
            </a:r>
            <a:r>
              <a:rPr lang="en-GB" sz="2000" dirty="0" err="1"/>
              <a:t>SdAD</a:t>
            </a:r>
            <a:r>
              <a:rPr lang="en-GB" sz="2000" dirty="0"/>
              <a:t> technology in restoring ground and surface waters contaminated by NO</a:t>
            </a:r>
            <a:r>
              <a:rPr lang="en-GB" sz="2000" baseline="-25000" dirty="0"/>
              <a:t>3</a:t>
            </a:r>
            <a:r>
              <a:rPr lang="en-GB" sz="2000" baseline="30000" dirty="0"/>
              <a:t>-</a:t>
            </a:r>
            <a:r>
              <a:rPr lang="en-GB" sz="2000" dirty="0"/>
              <a:t> and NO</a:t>
            </a:r>
            <a:r>
              <a:rPr lang="en-GB" sz="2000" baseline="-25000" dirty="0"/>
              <a:t>2</a:t>
            </a:r>
            <a:r>
              <a:rPr lang="en-GB" sz="2000" baseline="30000" dirty="0"/>
              <a:t>-</a:t>
            </a:r>
            <a:r>
              <a:rPr lang="en-GB" sz="2000" dirty="0"/>
              <a:t>.</a:t>
            </a:r>
            <a:endParaRPr lang="en-HK" sz="2000" dirty="0"/>
          </a:p>
          <a:p>
            <a:pPr>
              <a:lnSpc>
                <a:spcPct val="100000"/>
              </a:lnSpc>
              <a:buClr>
                <a:srgbClr val="92D050"/>
              </a:buClr>
              <a:buFont typeface="Wingdings" panose="05000000000000000000" pitchFamily="2" charset="2"/>
              <a:buChar char="§"/>
            </a:pPr>
            <a:endParaRPr lang="en-HK" sz="2000" dirty="0"/>
          </a:p>
          <a:p>
            <a:pPr>
              <a:lnSpc>
                <a:spcPct val="100000"/>
              </a:lnSpc>
              <a:buClr>
                <a:srgbClr val="92D050"/>
              </a:buClr>
              <a:buFont typeface="Wingdings" panose="05000000000000000000" pitchFamily="2" charset="2"/>
              <a:buChar char="§"/>
            </a:pPr>
            <a:endParaRPr lang="en-US" sz="2000" dirty="0"/>
          </a:p>
        </p:txBody>
      </p:sp>
      <p:pic>
        <p:nvPicPr>
          <p:cNvPr id="9" name="Picture 8">
            <a:extLst>
              <a:ext uri="{FF2B5EF4-FFF2-40B4-BE49-F238E27FC236}">
                <a16:creationId xmlns:a16="http://schemas.microsoft.com/office/drawing/2014/main" id="{61DA79A9-3F60-039C-8362-21D4F062527A}"/>
              </a:ext>
            </a:extLst>
          </p:cNvPr>
          <p:cNvPicPr>
            <a:picLocks noChangeAspect="1"/>
          </p:cNvPicPr>
          <p:nvPr/>
        </p:nvPicPr>
        <p:blipFill>
          <a:blip r:embed="rId4"/>
          <a:stretch>
            <a:fillRect/>
          </a:stretch>
        </p:blipFill>
        <p:spPr>
          <a:xfrm>
            <a:off x="7086005" y="1801439"/>
            <a:ext cx="4935397" cy="4555751"/>
          </a:xfrm>
          <a:prstGeom prst="rect">
            <a:avLst/>
          </a:prstGeom>
        </p:spPr>
      </p:pic>
      <p:sp>
        <p:nvSpPr>
          <p:cNvPr id="10" name="Title 1">
            <a:extLst>
              <a:ext uri="{FF2B5EF4-FFF2-40B4-BE49-F238E27FC236}">
                <a16:creationId xmlns:a16="http://schemas.microsoft.com/office/drawing/2014/main" id="{8A030E96-1084-4706-B23B-5A57EA1C260A}"/>
              </a:ext>
            </a:extLst>
          </p:cNvPr>
          <p:cNvSpPr>
            <a:spLocks noGrp="1"/>
          </p:cNvSpPr>
          <p:nvPr>
            <p:ph type="title"/>
          </p:nvPr>
        </p:nvSpPr>
        <p:spPr>
          <a:xfrm>
            <a:off x="877453" y="84443"/>
            <a:ext cx="5568171" cy="1325563"/>
          </a:xfrm>
        </p:spPr>
        <p:txBody>
          <a:bodyPr>
            <a:normAutofit/>
          </a:bodyPr>
          <a:lstStyle/>
          <a:p>
            <a:r>
              <a:rPr lang="en-US" b="1" dirty="0">
                <a:latin typeface="Candara" panose="020E0502030303020204" pitchFamily="34" charset="0"/>
              </a:rPr>
              <a:t>Biochemical reaction in the </a:t>
            </a:r>
            <a:r>
              <a:rPr lang="en-US" b="1" dirty="0" err="1">
                <a:latin typeface="Candara" panose="020E0502030303020204" pitchFamily="34" charset="0"/>
              </a:rPr>
              <a:t>SdAD</a:t>
            </a:r>
            <a:endParaRPr lang="en-US" b="1" dirty="0">
              <a:latin typeface="Candara" panose="020E0502030303020204" pitchFamily="34" charset="0"/>
            </a:endParaRPr>
          </a:p>
        </p:txBody>
      </p:sp>
    </p:spTree>
    <p:extLst>
      <p:ext uri="{BB962C8B-B14F-4D97-AF65-F5344CB8AC3E}">
        <p14:creationId xmlns:p14="http://schemas.microsoft.com/office/powerpoint/2010/main" val="648655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994598" y="1009650"/>
            <a:ext cx="10560907" cy="4185761"/>
          </a:xfrm>
          <a:prstGeom prst="rect">
            <a:avLst/>
          </a:prstGeom>
          <a:noFill/>
        </p:spPr>
        <p:txBody>
          <a:bodyPr wrap="square" rtlCol="0">
            <a:spAutoFit/>
          </a:bodyPr>
          <a:lstStyle/>
          <a:p>
            <a:r>
              <a:rPr lang="en-US" sz="1200" b="1" dirty="0">
                <a:solidFill>
                  <a:schemeClr val="bg1"/>
                </a:solidFill>
                <a:ea typeface="Roboto Slab" pitchFamily="2" charset="0"/>
              </a:rPr>
              <a:t>Course on Sulphur-based Wastewater Treatment</a:t>
            </a:r>
          </a:p>
          <a:p>
            <a:endParaRPr lang="en-US" sz="3200" b="1" dirty="0">
              <a:ea typeface="Roboto Slab" pitchFamily="2" charset="0"/>
            </a:endParaRPr>
          </a:p>
          <a:p>
            <a:endParaRPr lang="en-US" sz="3200" b="1" dirty="0">
              <a:ea typeface="Roboto Slab" pitchFamily="2" charset="0"/>
            </a:endParaRPr>
          </a:p>
          <a:p>
            <a:pPr marL="742950" indent="-742950">
              <a:buAutoNum type="arabicParenBoth"/>
            </a:pPr>
            <a:r>
              <a:rPr lang="en-US" sz="2800" dirty="0">
                <a:solidFill>
                  <a:schemeClr val="bg1">
                    <a:lumMod val="50000"/>
                  </a:schemeClr>
                </a:solidFill>
                <a:ea typeface="Roboto Slab" pitchFamily="2" charset="0"/>
              </a:rPr>
              <a:t>Introduction</a:t>
            </a:r>
          </a:p>
          <a:p>
            <a:pPr marL="742950" indent="-742950">
              <a:buAutoNum type="arabicParenBoth"/>
            </a:pPr>
            <a:r>
              <a:rPr lang="en-US" sz="2800" dirty="0">
                <a:solidFill>
                  <a:schemeClr val="bg1">
                    <a:lumMod val="50000"/>
                  </a:schemeClr>
                </a:solidFill>
                <a:ea typeface="Roboto Slab" pitchFamily="2" charset="0"/>
              </a:rPr>
              <a:t>Biochemical reaction in the </a:t>
            </a:r>
            <a:r>
              <a:rPr lang="en-US" sz="2800" dirty="0" err="1">
                <a:solidFill>
                  <a:schemeClr val="bg1">
                    <a:lumMod val="50000"/>
                  </a:schemeClr>
                </a:solidFill>
                <a:ea typeface="Roboto Slab" pitchFamily="2" charset="0"/>
              </a:rPr>
              <a:t>SdAD</a:t>
            </a:r>
            <a:endParaRPr lang="en-US" sz="2800" dirty="0">
              <a:solidFill>
                <a:schemeClr val="bg1">
                  <a:lumMod val="50000"/>
                </a:schemeClr>
              </a:solidFill>
              <a:ea typeface="Roboto Slab" pitchFamily="2" charset="0"/>
            </a:endParaRPr>
          </a:p>
          <a:p>
            <a:pPr marL="742950" indent="-742950">
              <a:buAutoNum type="arabicParenBoth"/>
            </a:pPr>
            <a:r>
              <a:rPr lang="en-US" sz="2800" b="1" dirty="0">
                <a:ea typeface="Roboto Slab" pitchFamily="2" charset="0"/>
              </a:rPr>
              <a:t>Microorganisms in the </a:t>
            </a:r>
            <a:r>
              <a:rPr lang="en-US" sz="2800" b="1" dirty="0" err="1">
                <a:ea typeface="Roboto Slab" pitchFamily="2" charset="0"/>
              </a:rPr>
              <a:t>SdAD</a:t>
            </a:r>
            <a:r>
              <a:rPr lang="en-US" sz="2800" b="1" dirty="0">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Biochemistry of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p>
          <a:p>
            <a:pPr marL="742950" indent="-742950">
              <a:buAutoNum type="arabicParenBoth"/>
            </a:pPr>
            <a:r>
              <a:rPr lang="en-US" sz="2800" dirty="0">
                <a:solidFill>
                  <a:schemeClr val="bg1">
                    <a:lumMod val="50000"/>
                  </a:schemeClr>
                </a:solidFill>
                <a:ea typeface="Roboto Slab" pitchFamily="2" charset="0"/>
              </a:rPr>
              <a:t>Operational conditions governing the </a:t>
            </a:r>
            <a:r>
              <a:rPr lang="en-US" sz="2800" dirty="0" err="1">
                <a:solidFill>
                  <a:schemeClr val="bg1">
                    <a:lumMod val="50000"/>
                  </a:schemeClr>
                </a:solidFill>
                <a:ea typeface="Roboto Slab" pitchFamily="2" charset="0"/>
              </a:rPr>
              <a:t>SdAD</a:t>
            </a:r>
            <a:r>
              <a:rPr lang="en-US" sz="2800" dirty="0">
                <a:solidFill>
                  <a:schemeClr val="bg1">
                    <a:lumMod val="50000"/>
                  </a:schemeClr>
                </a:solidFill>
                <a:ea typeface="Roboto Slab" pitchFamily="2" charset="0"/>
              </a:rPr>
              <a:t> process</a:t>
            </a:r>
            <a:endParaRPr lang="en-HK" sz="2800" b="1" dirty="0">
              <a:ea typeface="Roboto Slab" pitchFamily="2" charset="0"/>
            </a:endParaRPr>
          </a:p>
          <a:p>
            <a:endParaRPr lang="en-US" sz="3200" b="1" dirty="0">
              <a:ea typeface="Roboto Slab" pitchFamily="2" charset="0"/>
            </a:endParaRPr>
          </a:p>
          <a:p>
            <a:endParaRPr lang="en-US" b="1" dirty="0">
              <a:ea typeface="Roboto Slab" pitchFamily="2" charset="0"/>
            </a:endParaRPr>
          </a:p>
        </p:txBody>
      </p:sp>
      <p:sp>
        <p:nvSpPr>
          <p:cNvPr id="2" name="Title 1">
            <a:extLst>
              <a:ext uri="{FF2B5EF4-FFF2-40B4-BE49-F238E27FC236}">
                <a16:creationId xmlns:a16="http://schemas.microsoft.com/office/drawing/2014/main" id="{53B3151E-32E4-89AB-64A7-080364E6EDBD}"/>
              </a:ext>
            </a:extLst>
          </p:cNvPr>
          <p:cNvSpPr>
            <a:spLocks noGrp="1"/>
          </p:cNvSpPr>
          <p:nvPr>
            <p:ph type="title"/>
          </p:nvPr>
        </p:nvSpPr>
        <p:spPr>
          <a:xfrm>
            <a:off x="865094" y="0"/>
            <a:ext cx="8008088" cy="1325563"/>
          </a:xfrm>
        </p:spPr>
        <p:txBody>
          <a:bodyPr>
            <a:normAutofit/>
          </a:bodyPr>
          <a:lstStyle/>
          <a:p>
            <a:r>
              <a:rPr lang="en-US" b="1" dirty="0">
                <a:latin typeface="Candara" panose="020E0502030303020204" pitchFamily="34" charset="0"/>
              </a:rPr>
              <a:t>Outline</a:t>
            </a:r>
          </a:p>
        </p:txBody>
      </p:sp>
    </p:spTree>
    <p:extLst>
      <p:ext uri="{BB962C8B-B14F-4D97-AF65-F5344CB8AC3E}">
        <p14:creationId xmlns:p14="http://schemas.microsoft.com/office/powerpoint/2010/main" val="24555401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5848</TotalTime>
  <Words>9857</Words>
  <Application>Microsoft Office PowerPoint</Application>
  <PresentationFormat>Widescreen</PresentationFormat>
  <Paragraphs>410</Paragraphs>
  <Slides>37</Slides>
  <Notes>37</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2</vt:i4>
      </vt:variant>
      <vt:variant>
        <vt:lpstr>Slide Titles</vt:lpstr>
      </vt:variant>
      <vt:variant>
        <vt:i4>37</vt:i4>
      </vt:variant>
    </vt:vector>
  </HeadingPairs>
  <TitlesOfParts>
    <vt:vector size="52" baseType="lpstr">
      <vt:lpstr>DengXian</vt:lpstr>
      <vt:lpstr>DengXian</vt:lpstr>
      <vt:lpstr>-apple-system</vt:lpstr>
      <vt:lpstr>Aptos</vt:lpstr>
      <vt:lpstr>Arial</vt:lpstr>
      <vt:lpstr>Calibri</vt:lpstr>
      <vt:lpstr>Calibri Light</vt:lpstr>
      <vt:lpstr>Candara</vt:lpstr>
      <vt:lpstr>CharisSIL</vt:lpstr>
      <vt:lpstr>Roboto Slab</vt:lpstr>
      <vt:lpstr>Times New Roman</vt:lpstr>
      <vt:lpstr>Wingdings</vt:lpstr>
      <vt:lpstr>Office Theme</vt:lpstr>
      <vt:lpstr>Document</vt:lpstr>
      <vt:lpstr>Microsoft Word Document</vt:lpstr>
      <vt:lpstr>PowerPoint Presentation</vt:lpstr>
      <vt:lpstr>Outline</vt:lpstr>
      <vt:lpstr>PowerPoint Presentation</vt:lpstr>
      <vt:lpstr>PowerPoint Presentation</vt:lpstr>
      <vt:lpstr>PowerPoint Presentation</vt:lpstr>
      <vt:lpstr>Outline</vt:lpstr>
      <vt:lpstr>Biochemical reaction in the SdAD</vt:lpstr>
      <vt:lpstr>Biochemical reaction in the SdAD</vt:lpstr>
      <vt:lpstr>Outline</vt:lpstr>
      <vt:lpstr>Microorganisms in the  SdAD process</vt:lpstr>
      <vt:lpstr>Microorganisms in the  SdAD process</vt:lpstr>
      <vt:lpstr>Microorganisms in the  SdAD process</vt:lpstr>
      <vt:lpstr>Microorganisms in the  SdAD process</vt:lpstr>
      <vt:lpstr>Microorganisms in the  SdAD process</vt:lpstr>
      <vt:lpstr>Microorganisms in the  SdAD process</vt:lpstr>
      <vt:lpstr>Biochemistry of SdAD process</vt:lpstr>
      <vt:lpstr>Outline</vt:lpstr>
      <vt:lpstr>PowerPoint Presentation</vt:lpstr>
      <vt:lpstr>PowerPoint Presentation</vt:lpstr>
      <vt:lpstr>PowerPoint Presentation</vt:lpstr>
      <vt:lpstr>PowerPoint Presentation</vt:lpstr>
      <vt:lpstr>Biochemistry of the SdAD process: nitrogen-reducing enzymes </vt:lpstr>
      <vt:lpstr>Biochemistry of the SdAD process: nitrogen-reducing enzymes </vt:lpstr>
      <vt:lpstr>Biochemistry of the SdAD process: nitrogen-reducing enzymes </vt:lpstr>
      <vt:lpstr>Biochemistry of the SdAD process: nitrogen-reducing enzymes </vt:lpstr>
      <vt:lpstr>Biochemistry of the SdAD process: nitrogen-reducing enzymes </vt:lpstr>
      <vt:lpstr>Biochemistry of the SdAD  process: electron distribution and competition in the SdAD process</vt:lpstr>
      <vt:lpstr>Biochemistry of the SdAD  process: electron distribution and competition in the SdAD process</vt:lpstr>
      <vt:lpstr>Biochemistry of the SdAD  process: electron distribution and competition in the SdAD process</vt:lpstr>
      <vt:lpstr>Outline</vt:lpstr>
      <vt:lpstr>Operational conditions governing the SdAD process: sulphur substrates and nitrogen oxides</vt:lpstr>
      <vt:lpstr>Operational conditions governing the SdAD process: sulphur substrates and nitrogen oxides</vt:lpstr>
      <vt:lpstr>Operational conditions governing the SdAD process: sulphur substrates and nitrogen oxides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Damir Brdanovic</dc:creator>
  <cp:lastModifiedBy>Damir Brdanovic</cp:lastModifiedBy>
  <cp:revision>50</cp:revision>
  <dcterms:created xsi:type="dcterms:W3CDTF">2023-08-11T12:27:25Z</dcterms:created>
  <dcterms:modified xsi:type="dcterms:W3CDTF">2024-11-23T13:19:56Z</dcterms:modified>
</cp:coreProperties>
</file>