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6" r:id="rId4"/>
    <p:sldId id="265" r:id="rId5"/>
    <p:sldId id="264" r:id="rId6"/>
    <p:sldId id="263" r:id="rId7"/>
    <p:sldId id="262" r:id="rId8"/>
    <p:sldId id="267" r:id="rId9"/>
    <p:sldId id="25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epa.gov/waterreuse/basic-information-about-water-reus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hyperlink" Target="https://led-ld.nichia.co.jp/en/product/uv_uvc.html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4.PNG"/><Relationship Id="rId7" Type="http://schemas.openxmlformats.org/officeDocument/2006/relationships/hyperlink" Target="https://www.ushio.com/product/care222-filtered-far-uv-c-excimer-lamp-module/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Wastewater Treatment Development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Future Directions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Ernest R. Blatchley III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91BDE5-C30C-4FCD-9B3E-0788CB29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3" y="5442739"/>
            <a:ext cx="2028091" cy="1232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55FC62-FD2D-44C1-BDC0-6F5D56C8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85" y="5434365"/>
            <a:ext cx="1801166" cy="12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28A95E-8260-495B-B465-B41C788CC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403"/>
            <a:ext cx="10515600" cy="76029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Mixed Disinfectants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4D24C2E-9075-44FB-BBDF-DCF3EE98AF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2277" y="859692"/>
            <a:ext cx="5158213" cy="599830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PAA + Chlorine</a:t>
            </a:r>
          </a:p>
          <a:p>
            <a:pPr lvl="1"/>
            <a:r>
              <a:rPr lang="en-US" dirty="0"/>
              <a:t>Common contact chamber</a:t>
            </a:r>
          </a:p>
          <a:p>
            <a:pPr lvl="1"/>
            <a:r>
              <a:rPr lang="en-US" dirty="0"/>
              <a:t>Synergistic disinfection</a:t>
            </a:r>
          </a:p>
          <a:p>
            <a:pPr lvl="1"/>
            <a:r>
              <a:rPr lang="en-US" dirty="0"/>
              <a:t>PAA stability</a:t>
            </a:r>
          </a:p>
          <a:p>
            <a:r>
              <a:rPr lang="en-US" dirty="0"/>
              <a:t>Chlorine + UV</a:t>
            </a:r>
          </a:p>
          <a:p>
            <a:pPr lvl="1"/>
            <a:r>
              <a:rPr lang="en-US" dirty="0"/>
              <a:t>Different mechanisms of inactivation</a:t>
            </a:r>
          </a:p>
          <a:p>
            <a:pPr lvl="1"/>
            <a:r>
              <a:rPr lang="en-US" dirty="0"/>
              <a:t>Complementary disinfection</a:t>
            </a:r>
          </a:p>
          <a:p>
            <a:pPr lvl="1"/>
            <a:r>
              <a:rPr lang="en-US" dirty="0"/>
              <a:t>Advanced oxidation</a:t>
            </a:r>
          </a:p>
          <a:p>
            <a:pPr lvl="1"/>
            <a:r>
              <a:rPr lang="en-US" dirty="0"/>
              <a:t>Diurnal, seasonal variations in flow rate</a:t>
            </a:r>
          </a:p>
          <a:p>
            <a:r>
              <a:rPr lang="en-US" dirty="0"/>
              <a:t>PAA + UV</a:t>
            </a:r>
          </a:p>
          <a:p>
            <a:pPr lvl="1"/>
            <a:r>
              <a:rPr lang="en-US" dirty="0"/>
              <a:t>Different mechanisms of inactivation</a:t>
            </a:r>
          </a:p>
          <a:p>
            <a:pPr lvl="1"/>
            <a:r>
              <a:rPr lang="en-US" dirty="0"/>
              <a:t>Complementary disinfection</a:t>
            </a:r>
          </a:p>
          <a:p>
            <a:pPr lvl="1"/>
            <a:r>
              <a:rPr lang="en-US" dirty="0"/>
              <a:t>Advanced oxidation</a:t>
            </a:r>
          </a:p>
          <a:p>
            <a:pPr lvl="1"/>
            <a:r>
              <a:rPr lang="en-US" dirty="0"/>
              <a:t>Diurnal, seasonal variations in flow rate</a:t>
            </a:r>
          </a:p>
          <a:p>
            <a:r>
              <a:rPr lang="en-US" dirty="0"/>
              <a:t>Some processes involve formation of reactive intermediates (radicals)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E16039AB-E034-4E9C-99E7-3B97646CBC5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27" y="855040"/>
            <a:ext cx="3881128" cy="2569307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E95D9B2-9B90-4D51-8D01-1E7D971DFF91}"/>
              </a:ext>
            </a:extLst>
          </p:cNvPr>
          <p:cNvSpPr txBox="1"/>
          <p:nvPr/>
        </p:nvSpPr>
        <p:spPr>
          <a:xfrm rot="16200000">
            <a:off x="9653953" y="1554917"/>
            <a:ext cx="33996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 from: Guo </a:t>
            </a:r>
            <a:r>
              <a:rPr lang="en-US" sz="1400" i="1" dirty="0"/>
              <a:t>et al.</a:t>
            </a:r>
            <a:r>
              <a:rPr lang="en-US" sz="1400" dirty="0"/>
              <a:t> (2022) “UV/Chlorine Process: An Efficient Advanced Oxidation Process with Multiple Radicals and Functions in Water Treatment,” </a:t>
            </a:r>
            <a:r>
              <a:rPr lang="en-US" sz="1400" i="1" dirty="0"/>
              <a:t>Accounts of Chemical Research</a:t>
            </a:r>
            <a:r>
              <a:rPr lang="en-US" sz="1400" dirty="0"/>
              <a:t>, </a:t>
            </a:r>
            <a:r>
              <a:rPr lang="en-US" sz="1400" b="1" dirty="0"/>
              <a:t>55</a:t>
            </a:r>
            <a:r>
              <a:rPr lang="en-US" sz="1400" dirty="0"/>
              <a:t>, 286-297.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6B77922-BF13-439E-B7AF-14ACF64F76C2}"/>
              </a:ext>
            </a:extLst>
          </p:cNvPr>
          <p:cNvGrpSpPr/>
          <p:nvPr/>
        </p:nvGrpSpPr>
        <p:grpSpPr>
          <a:xfrm>
            <a:off x="5322275" y="3682603"/>
            <a:ext cx="5280671" cy="3007366"/>
            <a:chOff x="5322275" y="3682603"/>
            <a:chExt cx="5280671" cy="300736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E0452A5-BA67-4808-BAF6-834B43785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2275" y="3682603"/>
              <a:ext cx="5280671" cy="232035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8D7DD8F-7A28-4907-BC1D-D4C77B0807D2}"/>
                </a:ext>
              </a:extLst>
            </p:cNvPr>
            <p:cNvSpPr txBox="1"/>
            <p:nvPr/>
          </p:nvSpPr>
          <p:spPr>
            <a:xfrm>
              <a:off x="5814373" y="5951305"/>
              <a:ext cx="444438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Image from: Zhang and Huang (2020) “Modeling the Kinetics of UV/Peracetic Acid Advanced Oxidation Process, </a:t>
              </a:r>
              <a:r>
                <a:rPr lang="en-US" sz="1400" i="1" dirty="0"/>
                <a:t>Environmental Science &amp; Technology</a:t>
              </a:r>
              <a:r>
                <a:rPr lang="en-US" sz="1400" dirty="0"/>
                <a:t>, </a:t>
              </a:r>
              <a:r>
                <a:rPr lang="en-US" sz="1400" b="1" dirty="0"/>
                <a:t>54</a:t>
              </a:r>
              <a:r>
                <a:rPr lang="en-US" sz="1400" dirty="0"/>
                <a:t>, 7579-7590.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289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28A95E-8260-495B-B465-B41C788CC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348"/>
            <a:ext cx="10515600" cy="885337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Water Reuse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4D24C2E-9075-44FB-BBDF-DCF3EE98AF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5523" y="771526"/>
            <a:ext cx="5511800" cy="608647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Increasing water demand</a:t>
            </a:r>
          </a:p>
          <a:p>
            <a:pPr lvl="1"/>
            <a:r>
              <a:rPr lang="en-US" dirty="0"/>
              <a:t>Population growth</a:t>
            </a:r>
          </a:p>
          <a:p>
            <a:pPr lvl="1"/>
            <a:r>
              <a:rPr lang="en-US" dirty="0"/>
              <a:t>Urbanization</a:t>
            </a:r>
          </a:p>
          <a:p>
            <a:pPr lvl="1"/>
            <a:r>
              <a:rPr lang="en-US" dirty="0"/>
              <a:t>Climate change</a:t>
            </a:r>
          </a:p>
          <a:p>
            <a:r>
              <a:rPr lang="en-US" dirty="0"/>
              <a:t>Increased reliance on water supplies of marginal quality</a:t>
            </a:r>
          </a:p>
          <a:p>
            <a:r>
              <a:rPr lang="en-US" dirty="0"/>
              <a:t>Alteration of hydrologic cycle</a:t>
            </a:r>
          </a:p>
          <a:p>
            <a:pPr lvl="1"/>
            <a:r>
              <a:rPr lang="en-US" dirty="0"/>
              <a:t>Recovery, reuse of marginal water supplies</a:t>
            </a:r>
          </a:p>
          <a:p>
            <a:pPr lvl="1"/>
            <a:r>
              <a:rPr lang="en-US" dirty="0"/>
              <a:t>Requires enhanced treatment</a:t>
            </a:r>
          </a:p>
          <a:p>
            <a:pPr lvl="2"/>
            <a:r>
              <a:rPr lang="en-US" dirty="0"/>
              <a:t>Particles – physical separation</a:t>
            </a:r>
          </a:p>
          <a:p>
            <a:pPr lvl="2"/>
            <a:r>
              <a:rPr lang="en-US" dirty="0"/>
              <a:t>Micropollutants – chemical transformation (AOPs, ARPs)</a:t>
            </a:r>
          </a:p>
          <a:p>
            <a:pPr lvl="2"/>
            <a:r>
              <a:rPr lang="en-US" dirty="0"/>
              <a:t>Microbial pathogens – disinfection</a:t>
            </a:r>
          </a:p>
          <a:p>
            <a:r>
              <a:rPr lang="en-US" dirty="0"/>
              <a:t>Wastewater effluents can represent a reliable water source</a:t>
            </a:r>
          </a:p>
          <a:p>
            <a:pPr lvl="2"/>
            <a:endParaRPr lang="en-US" dirty="0"/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E5864684-E58D-4F86-B6ED-7430642EE0F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323" y="1312985"/>
            <a:ext cx="6069501" cy="4690456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B8335C-9107-41DB-9D95-EA8730BC03CA}"/>
              </a:ext>
            </a:extLst>
          </p:cNvPr>
          <p:cNvSpPr txBox="1"/>
          <p:nvPr/>
        </p:nvSpPr>
        <p:spPr>
          <a:xfrm>
            <a:off x="5971661" y="6042835"/>
            <a:ext cx="582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Image from: </a:t>
            </a:r>
            <a:r>
              <a:rPr lang="en-US" sz="1400" dirty="0">
                <a:hlinkClick r:id="rId4"/>
              </a:rPr>
              <a:t>www.epa.gov/waterreuse/basic-information-about-water-reuse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844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28A95E-8260-495B-B465-B41C788CC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594"/>
            <a:ext cx="10515600" cy="713398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Stochastic Analysis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4D24C2E-9075-44FB-BBDF-DCF3EE98AF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4294" y="992626"/>
            <a:ext cx="5181600" cy="58615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Input parameter variability: flow rate, transmittance, lamp power, number of operating channels</a:t>
            </a:r>
          </a:p>
          <a:p>
            <a:r>
              <a:rPr lang="en-US" dirty="0"/>
              <a:t>Examine effects of input parameter variability on process performance</a:t>
            </a:r>
          </a:p>
          <a:p>
            <a:r>
              <a:rPr lang="en-US" dirty="0"/>
              <a:t>Predict variability of process performance</a:t>
            </a:r>
          </a:p>
          <a:p>
            <a:r>
              <a:rPr lang="en-US" dirty="0"/>
              <a:t>Optimize system performance</a:t>
            </a:r>
          </a:p>
          <a:p>
            <a:pPr lvl="1"/>
            <a:r>
              <a:rPr lang="en-US" dirty="0"/>
              <a:t>Operating conditions required to meet treatment requirements</a:t>
            </a:r>
          </a:p>
          <a:p>
            <a:pPr lvl="1"/>
            <a:r>
              <a:rPr lang="en-US" dirty="0"/>
              <a:t>Minimize cost</a:t>
            </a:r>
          </a:p>
          <a:p>
            <a:pPr lvl="1"/>
            <a:r>
              <a:rPr lang="en-US" dirty="0"/>
              <a:t>Improve reliability</a:t>
            </a:r>
          </a:p>
          <a:p>
            <a:r>
              <a:rPr lang="en-US" dirty="0"/>
              <a:t>Similar approaches have been developed for other disinfectants</a:t>
            </a:r>
          </a:p>
          <a:p>
            <a:r>
              <a:rPr lang="en-US" dirty="0"/>
              <a:t>Relevant for large, municipal facilities</a:t>
            </a:r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9B0111DD-5BAD-4855-874F-0A79E34B8D8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574563" y="2333124"/>
            <a:ext cx="6168898" cy="3676907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326D890-38A7-4101-8B07-3161230CD3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989653"/>
              </p:ext>
            </p:extLst>
          </p:nvPr>
        </p:nvGraphicFramePr>
        <p:xfrm>
          <a:off x="6175814" y="1120165"/>
          <a:ext cx="4889110" cy="11969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2914">
                  <a:extLst>
                    <a:ext uri="{9D8B030D-6E8A-4147-A177-3AD203B41FA5}">
                      <a16:colId xmlns:a16="http://schemas.microsoft.com/office/drawing/2014/main" val="2093234840"/>
                    </a:ext>
                  </a:extLst>
                </a:gridCol>
                <a:gridCol w="675011">
                  <a:extLst>
                    <a:ext uri="{9D8B030D-6E8A-4147-A177-3AD203B41FA5}">
                      <a16:colId xmlns:a16="http://schemas.microsoft.com/office/drawing/2014/main" val="3982043984"/>
                    </a:ext>
                  </a:extLst>
                </a:gridCol>
                <a:gridCol w="451459">
                  <a:extLst>
                    <a:ext uri="{9D8B030D-6E8A-4147-A177-3AD203B41FA5}">
                      <a16:colId xmlns:a16="http://schemas.microsoft.com/office/drawing/2014/main" val="1983992907"/>
                    </a:ext>
                  </a:extLst>
                </a:gridCol>
                <a:gridCol w="990016">
                  <a:extLst>
                    <a:ext uri="{9D8B030D-6E8A-4147-A177-3AD203B41FA5}">
                      <a16:colId xmlns:a16="http://schemas.microsoft.com/office/drawing/2014/main" val="2415303313"/>
                    </a:ext>
                  </a:extLst>
                </a:gridCol>
                <a:gridCol w="1292682">
                  <a:extLst>
                    <a:ext uri="{9D8B030D-6E8A-4147-A177-3AD203B41FA5}">
                      <a16:colId xmlns:a16="http://schemas.microsoft.com/office/drawing/2014/main" val="1694444182"/>
                    </a:ext>
                  </a:extLst>
                </a:gridCol>
                <a:gridCol w="757028">
                  <a:extLst>
                    <a:ext uri="{9D8B030D-6E8A-4147-A177-3AD203B41FA5}">
                      <a16:colId xmlns:a16="http://schemas.microsoft.com/office/drawing/2014/main" val="30261911"/>
                    </a:ext>
                  </a:extLst>
                </a:gridCol>
              </a:tblGrid>
              <a:tr h="4171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Case#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6695" algn="ctr"/>
                        </a:tabLst>
                      </a:pPr>
                      <a:r>
                        <a:rPr lang="en-US" sz="1200" dirty="0">
                          <a:effectLst/>
                        </a:rPr>
                        <a:t>Flow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(m</a:t>
                      </a:r>
                      <a:r>
                        <a:rPr lang="en-US" sz="1200" baseline="30000" dirty="0">
                          <a:effectLst/>
                        </a:rPr>
                        <a:t>3</a:t>
                      </a:r>
                      <a:r>
                        <a:rPr lang="en-US" sz="1200" dirty="0">
                          <a:effectLst/>
                        </a:rPr>
                        <a:t>/</a:t>
                      </a:r>
                      <a:r>
                        <a:rPr lang="en-US" sz="1200" dirty="0" err="1">
                          <a:effectLst/>
                        </a:rPr>
                        <a:t>hr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N</a:t>
                      </a:r>
                      <a:r>
                        <a:rPr lang="en-US" sz="1200" baseline="-25000" dirty="0" err="1">
                          <a:effectLst/>
                        </a:rPr>
                        <a:t>Ch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NB/channel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Flow/Channel (m</a:t>
                      </a:r>
                      <a:r>
                        <a:rPr lang="en-US" sz="1200" baseline="30000">
                          <a:effectLst/>
                        </a:rPr>
                        <a:t>3</a:t>
                      </a:r>
                      <a:r>
                        <a:rPr lang="en-US" sz="1200">
                          <a:effectLst/>
                        </a:rPr>
                        <a:t>/hr/channel)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Velocity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(m/s)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4049030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7880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1120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0.15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0081064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23,600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3370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0.47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4133643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7880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1120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0.15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0860902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23,600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3370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0.47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970457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14E8B27D-54B0-4B1C-A31A-0806901D0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781611"/>
            <a:ext cx="518159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70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013" algn="ctr"/>
              </a:tabLst>
            </a:pP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Operating conditions tested in Monte Carlo simulations.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5BEF0-E52E-466D-935F-C2F0CB194208}"/>
              </a:ext>
            </a:extLst>
          </p:cNvPr>
          <p:cNvSpPr txBox="1"/>
          <p:nvPr/>
        </p:nvSpPr>
        <p:spPr>
          <a:xfrm>
            <a:off x="5329949" y="6036486"/>
            <a:ext cx="66581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From: </a:t>
            </a:r>
            <a:r>
              <a:rPr lang="en-US" sz="1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Ahmed, Y.M.; Ortiz, A.P.; Blatchley III, E.R. (2019) “Stochastic Evaluation of Disinfection Performance in Large-Scale, Open-Channel, UV Photoreactors,” </a:t>
            </a:r>
            <a:r>
              <a:rPr lang="en-US" sz="14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Journal of Environmental Engineering, ASCE</a:t>
            </a:r>
            <a:r>
              <a:rPr lang="en-US" sz="1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145</a:t>
            </a:r>
            <a:r>
              <a:rPr lang="en-US" sz="1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10, Article number 04019071.</a:t>
            </a:r>
          </a:p>
        </p:txBody>
      </p:sp>
    </p:spTree>
    <p:extLst>
      <p:ext uri="{BB962C8B-B14F-4D97-AF65-F5344CB8AC3E}">
        <p14:creationId xmlns:p14="http://schemas.microsoft.com/office/powerpoint/2010/main" val="265140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28A95E-8260-495B-B465-B41C788CC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848"/>
            <a:ext cx="10515600" cy="68213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Conventional Sources of UV-C Radiation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4D24C2E-9075-44FB-BBDF-DCF3EE98AF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8831" y="1141046"/>
            <a:ext cx="5800969" cy="5035917"/>
          </a:xfrm>
        </p:spPr>
        <p:txBody>
          <a:bodyPr/>
          <a:lstStyle/>
          <a:p>
            <a:r>
              <a:rPr lang="en-US" dirty="0"/>
              <a:t>UV is a common alternative to chlorination/</a:t>
            </a:r>
            <a:r>
              <a:rPr lang="en-US" dirty="0" err="1"/>
              <a:t>dechlorination</a:t>
            </a:r>
            <a:endParaRPr lang="en-US" dirty="0"/>
          </a:p>
          <a:p>
            <a:r>
              <a:rPr lang="en-US" dirty="0"/>
              <a:t>Most UV systems are based on mercury vapor lamps</a:t>
            </a:r>
          </a:p>
          <a:p>
            <a:pPr lvl="1"/>
            <a:r>
              <a:rPr lang="en-US" dirty="0"/>
              <a:t>Low pressure (</a:t>
            </a:r>
            <a:r>
              <a:rPr lang="en-US" dirty="0">
                <a:sym typeface="Symbol" panose="05050102010706020507" pitchFamily="18" charset="2"/>
              </a:rPr>
              <a:t>254 nm)</a:t>
            </a:r>
          </a:p>
          <a:p>
            <a:pPr lvl="1"/>
            <a:r>
              <a:rPr lang="en-US" dirty="0">
                <a:sym typeface="Symbol" panose="05050102010706020507" pitchFamily="18" charset="2"/>
              </a:rPr>
              <a:t>Medium pressure (polychromatic)</a:t>
            </a:r>
          </a:p>
          <a:p>
            <a:r>
              <a:rPr lang="en-US" dirty="0"/>
              <a:t>Electrically efficient sources for UV-C generation, but …</a:t>
            </a:r>
          </a:p>
          <a:p>
            <a:r>
              <a:rPr lang="en-US" dirty="0"/>
              <a:t>Concerns about the presence of Hg</a:t>
            </a:r>
          </a:p>
          <a:p>
            <a:pPr lvl="1"/>
            <a:r>
              <a:rPr lang="en-US" dirty="0"/>
              <a:t>Toxicity</a:t>
            </a:r>
          </a:p>
          <a:p>
            <a:pPr lvl="1"/>
            <a:r>
              <a:rPr lang="en-US" dirty="0"/>
              <a:t>Minamata Convention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D134F05-8435-41C5-B086-B96F17A4B5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383623"/>
              </p:ext>
            </p:extLst>
          </p:nvPr>
        </p:nvGraphicFramePr>
        <p:xfrm>
          <a:off x="6018028" y="867227"/>
          <a:ext cx="6173972" cy="462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SPW 14.0 Graph" r:id="rId4" imgW="5612966" imgH="4206285" progId="SigmaPlotGraphicObject.13">
                  <p:embed/>
                </p:oleObj>
              </mc:Choice>
              <mc:Fallback>
                <p:oleObj name="SPW 14.0 Graph" r:id="rId4" imgW="5612966" imgH="4206285" progId="SigmaPlotGraphicObject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18028" y="867227"/>
                        <a:ext cx="6173972" cy="4626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C7EA01D-DEF2-404C-85A8-C1AACAD1C2DA}"/>
              </a:ext>
            </a:extLst>
          </p:cNvPr>
          <p:cNvSpPr txBox="1"/>
          <p:nvPr/>
        </p:nvSpPr>
        <p:spPr>
          <a:xfrm>
            <a:off x="7421383" y="5621441"/>
            <a:ext cx="3619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 courtesy of Trojan Technologies</a:t>
            </a:r>
          </a:p>
        </p:txBody>
      </p:sp>
    </p:spTree>
    <p:extLst>
      <p:ext uri="{BB962C8B-B14F-4D97-AF65-F5344CB8AC3E}">
        <p14:creationId xmlns:p14="http://schemas.microsoft.com/office/powerpoint/2010/main" val="151937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28A95E-8260-495B-B465-B41C788CC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045"/>
            <a:ext cx="10515600" cy="775921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Alternative UV-C Source: UV LEDs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4D24C2E-9075-44FB-BBDF-DCF3EE98AF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6400" y="1141046"/>
            <a:ext cx="5613400" cy="5478585"/>
          </a:xfrm>
        </p:spPr>
        <p:txBody>
          <a:bodyPr/>
          <a:lstStyle/>
          <a:p>
            <a:r>
              <a:rPr lang="en-US" dirty="0"/>
              <a:t>Output spectrum depends on diode composition</a:t>
            </a:r>
          </a:p>
          <a:p>
            <a:r>
              <a:rPr lang="en-US" dirty="0"/>
              <a:t>LED output is “selectable”</a:t>
            </a:r>
          </a:p>
          <a:p>
            <a:r>
              <a:rPr lang="en-US" dirty="0"/>
              <a:t>Current devices are</a:t>
            </a:r>
          </a:p>
          <a:p>
            <a:pPr lvl="1"/>
            <a:r>
              <a:rPr lang="en-US" dirty="0"/>
              <a:t>Relatively low output power</a:t>
            </a:r>
          </a:p>
          <a:p>
            <a:pPr lvl="1"/>
            <a:r>
              <a:rPr lang="en-US" dirty="0"/>
              <a:t>Relatively low wall plug efficiency</a:t>
            </a:r>
          </a:p>
          <a:p>
            <a:r>
              <a:rPr lang="en-US" dirty="0"/>
              <a:t>Advantages</a:t>
            </a:r>
          </a:p>
          <a:p>
            <a:pPr lvl="1"/>
            <a:r>
              <a:rPr lang="en-US" dirty="0"/>
              <a:t>Instant on/off</a:t>
            </a:r>
          </a:p>
          <a:p>
            <a:pPr lvl="1"/>
            <a:r>
              <a:rPr lang="en-US" dirty="0"/>
              <a:t>Selectable output wavelength(s)</a:t>
            </a:r>
          </a:p>
          <a:p>
            <a:pPr lvl="1"/>
            <a:r>
              <a:rPr lang="en-US" dirty="0"/>
              <a:t>Directional devices</a:t>
            </a:r>
          </a:p>
          <a:p>
            <a:r>
              <a:rPr lang="en-US" dirty="0"/>
              <a:t>Future: rapid improvements in power, efficiency, cost</a:t>
            </a:r>
          </a:p>
          <a:p>
            <a:pPr lvl="1"/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7B6258E-2398-431C-9087-A22AE929254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462" y="713371"/>
            <a:ext cx="1757756" cy="1757756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2A7C03-AB9C-4E0A-982E-B7F5263EA582}"/>
              </a:ext>
            </a:extLst>
          </p:cNvPr>
          <p:cNvSpPr txBox="1"/>
          <p:nvPr/>
        </p:nvSpPr>
        <p:spPr>
          <a:xfrm rot="16200000">
            <a:off x="9755865" y="964805"/>
            <a:ext cx="24572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 from: </a:t>
            </a:r>
            <a:r>
              <a:rPr lang="en-US" sz="1400" dirty="0">
                <a:hlinkClick r:id="rId5"/>
              </a:rPr>
              <a:t>https://led-ld.nichia.co.jp/en/product/uv_uvc.html</a:t>
            </a:r>
            <a:r>
              <a:rPr lang="en-US" sz="1400" dirty="0"/>
              <a:t> 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B913C4C-5EB3-4356-A910-6C2781E2D3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625740"/>
              </p:ext>
            </p:extLst>
          </p:nvPr>
        </p:nvGraphicFramePr>
        <p:xfrm>
          <a:off x="5911850" y="2471127"/>
          <a:ext cx="5441950" cy="403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SPW 14.0 Graph" r:id="rId6" imgW="5442329" imgH="4035687" progId="SigmaPlotGraphicObject.13">
                  <p:embed/>
                </p:oleObj>
              </mc:Choice>
              <mc:Fallback>
                <p:oleObj name="SPW 14.0 Graph" r:id="rId6" imgW="5442329" imgH="4035687" progId="SigmaPlotGraphicObject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11850" y="2471127"/>
                        <a:ext cx="5441950" cy="403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E71857E-F79A-4EEF-9F43-4907BE64C7DE}"/>
              </a:ext>
            </a:extLst>
          </p:cNvPr>
          <p:cNvSpPr txBox="1"/>
          <p:nvPr/>
        </p:nvSpPr>
        <p:spPr>
          <a:xfrm rot="16200000">
            <a:off x="10237341" y="4242511"/>
            <a:ext cx="22329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effectLst/>
                <a:ea typeface="Calibri" panose="020F0502020204030204" pitchFamily="34" charset="0"/>
              </a:rPr>
              <a:t>Data provided by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AquiSense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897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28A95E-8260-495B-B465-B41C788CC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586"/>
            <a:ext cx="10515600" cy="830629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Alternative UV-C Source: Excimer Lamps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4D24C2E-9075-44FB-BBDF-DCF3EE98AF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1692" y="922215"/>
            <a:ext cx="4556370" cy="525474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Output spectrum depends on excimer composition</a:t>
            </a:r>
          </a:p>
          <a:p>
            <a:r>
              <a:rPr lang="en-US" dirty="0"/>
              <a:t>Excimer lamp output is “selectable”</a:t>
            </a:r>
          </a:p>
          <a:p>
            <a:r>
              <a:rPr lang="en-US" dirty="0"/>
              <a:t>Current devices are</a:t>
            </a:r>
          </a:p>
          <a:p>
            <a:pPr lvl="1"/>
            <a:r>
              <a:rPr lang="en-US" dirty="0"/>
              <a:t>Relatively low output power</a:t>
            </a:r>
          </a:p>
          <a:p>
            <a:pPr lvl="1"/>
            <a:r>
              <a:rPr lang="en-US" dirty="0"/>
              <a:t>Relatively low wall plug efficiency</a:t>
            </a:r>
          </a:p>
          <a:p>
            <a:r>
              <a:rPr lang="en-US" dirty="0"/>
              <a:t>Advantages</a:t>
            </a:r>
          </a:p>
          <a:p>
            <a:pPr lvl="1"/>
            <a:r>
              <a:rPr lang="en-US" dirty="0"/>
              <a:t>Instant on/off</a:t>
            </a:r>
          </a:p>
          <a:p>
            <a:pPr lvl="1"/>
            <a:r>
              <a:rPr lang="en-US" dirty="0"/>
              <a:t>Selectable output wavelength(s)</a:t>
            </a:r>
          </a:p>
          <a:p>
            <a:pPr lvl="1"/>
            <a:r>
              <a:rPr lang="en-US" dirty="0"/>
              <a:t>Different lamp geometries</a:t>
            </a:r>
          </a:p>
          <a:p>
            <a:r>
              <a:rPr lang="en-US" dirty="0"/>
              <a:t>Future: rapid improvements in power, efficiency, cost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81B9943-0269-4737-9669-440808A9B6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251842"/>
              </p:ext>
            </p:extLst>
          </p:nvPr>
        </p:nvGraphicFramePr>
        <p:xfrm>
          <a:off x="5624647" y="3137287"/>
          <a:ext cx="4790303" cy="3528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SPW 14.0 Graph" r:id="rId4" imgW="5478765" imgH="4035687" progId="SigmaPlotGraphicObject.13">
                  <p:embed/>
                </p:oleObj>
              </mc:Choice>
              <mc:Fallback>
                <p:oleObj name="SPW 14.0 Graph" r:id="rId4" imgW="5478765" imgH="4035687" progId="SigmaPlotGraphicObject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24647" y="3137287"/>
                        <a:ext cx="4790303" cy="3528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F412F8D-0CB5-4A90-A74E-812CD344F3BD}"/>
              </a:ext>
            </a:extLst>
          </p:cNvPr>
          <p:cNvSpPr txBox="1"/>
          <p:nvPr/>
        </p:nvSpPr>
        <p:spPr>
          <a:xfrm rot="16200000">
            <a:off x="9502342" y="4374746"/>
            <a:ext cx="295987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From: Blatchley III, E.R. (2023) </a:t>
            </a:r>
            <a:r>
              <a:rPr lang="en-US" sz="1400" i="1" dirty="0"/>
              <a:t>Photochemical Reactors: Theory, Methods and Applications of Ultraviolet Radiation</a:t>
            </a:r>
            <a:r>
              <a:rPr lang="en-US" sz="1400" dirty="0"/>
              <a:t>, Wiley, Hoboken, NJ, ISBN: 978-1-119-87130-9.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127816-A090-4E02-9604-EFA285AAEB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215" y="530854"/>
            <a:ext cx="2008553" cy="20085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5D6BD6-3392-422C-BDCE-1E8972717518}"/>
              </a:ext>
            </a:extLst>
          </p:cNvPr>
          <p:cNvSpPr txBox="1"/>
          <p:nvPr/>
        </p:nvSpPr>
        <p:spPr>
          <a:xfrm>
            <a:off x="5203669" y="2292697"/>
            <a:ext cx="25863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Source: </a:t>
            </a:r>
            <a:r>
              <a:rPr lang="en-US" sz="1400" dirty="0">
                <a:hlinkClick r:id="rId7"/>
              </a:rPr>
              <a:t>https://www.ushio.com/product/care222-filtered-far-uv-c-excimer-lamp-module/</a:t>
            </a:r>
            <a:r>
              <a:rPr lang="en-US" sz="14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3C50A70-DA01-4C00-91E3-B1F9546F00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797" y="831182"/>
            <a:ext cx="1606280" cy="14392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C566B28-A2F6-4069-9A98-5422D310E710}"/>
              </a:ext>
            </a:extLst>
          </p:cNvPr>
          <p:cNvSpPr txBox="1"/>
          <p:nvPr/>
        </p:nvSpPr>
        <p:spPr>
          <a:xfrm>
            <a:off x="8786518" y="2358213"/>
            <a:ext cx="2195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From: Kim </a:t>
            </a:r>
            <a:r>
              <a:rPr lang="en-US" sz="1400" i="1" dirty="0"/>
              <a:t>et al.</a:t>
            </a:r>
            <a:r>
              <a:rPr lang="en-US" sz="1400" dirty="0"/>
              <a:t> (2022) </a:t>
            </a:r>
            <a:r>
              <a:rPr lang="en-US" sz="1400" i="1" dirty="0"/>
              <a:t>Plasma Processes and Polymers</a:t>
            </a:r>
            <a:r>
              <a:rPr lang="en-US" sz="1400" dirty="0"/>
              <a:t>, </a:t>
            </a:r>
            <a:r>
              <a:rPr lang="en-US" sz="1400" b="1" dirty="0"/>
              <a:t>19</a:t>
            </a:r>
            <a:r>
              <a:rPr lang="en-US" sz="1400" dirty="0"/>
              <a:t>, 10, 2200075.</a:t>
            </a:r>
          </a:p>
        </p:txBody>
      </p:sp>
    </p:spTree>
    <p:extLst>
      <p:ext uri="{BB962C8B-B14F-4D97-AF65-F5344CB8AC3E}">
        <p14:creationId xmlns:p14="http://schemas.microsoft.com/office/powerpoint/2010/main" val="261262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4188F-8727-4827-BC3F-1C2FC895A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FFD9C-B797-4067-B438-27643ACBB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3525"/>
            <a:ext cx="10515600" cy="4643438"/>
          </a:xfrm>
        </p:spPr>
        <p:txBody>
          <a:bodyPr>
            <a:normAutofit/>
          </a:bodyPr>
          <a:lstStyle/>
          <a:p>
            <a:r>
              <a:rPr lang="en-US" dirty="0"/>
              <a:t>Many opportunities for creativity, innovation with disinfection</a:t>
            </a:r>
          </a:p>
          <a:p>
            <a:r>
              <a:rPr lang="en-US" dirty="0"/>
              <a:t>Mixed disinfectants</a:t>
            </a:r>
          </a:p>
          <a:p>
            <a:pPr lvl="1"/>
            <a:r>
              <a:rPr lang="en-US" dirty="0"/>
              <a:t>Multiple disinfection mechanisms</a:t>
            </a:r>
          </a:p>
          <a:p>
            <a:pPr lvl="1"/>
            <a:r>
              <a:rPr lang="en-US" dirty="0"/>
              <a:t>Applications for simultaneous control of chemical contaminants</a:t>
            </a:r>
          </a:p>
          <a:p>
            <a:r>
              <a:rPr lang="en-US" dirty="0"/>
              <a:t>Stochastic analysis</a:t>
            </a:r>
          </a:p>
          <a:p>
            <a:pPr lvl="1"/>
            <a:r>
              <a:rPr lang="en-US" dirty="0"/>
              <a:t>Application of contemporary simulation tools</a:t>
            </a:r>
          </a:p>
          <a:p>
            <a:pPr lvl="1"/>
            <a:r>
              <a:rPr lang="en-US" dirty="0"/>
              <a:t>System optimization (reliability and cost)</a:t>
            </a:r>
          </a:p>
          <a:p>
            <a:r>
              <a:rPr lang="en-US" dirty="0"/>
              <a:t>Alternative sources of UV radiation</a:t>
            </a:r>
          </a:p>
          <a:p>
            <a:pPr lvl="1"/>
            <a:r>
              <a:rPr lang="en-US" dirty="0"/>
              <a:t>LEDs</a:t>
            </a:r>
          </a:p>
          <a:p>
            <a:pPr lvl="1"/>
            <a:r>
              <a:rPr lang="en-US" dirty="0"/>
              <a:t>Excimer lamps</a:t>
            </a:r>
          </a:p>
        </p:txBody>
      </p:sp>
    </p:spTree>
    <p:extLst>
      <p:ext uri="{BB962C8B-B14F-4D97-AF65-F5344CB8AC3E}">
        <p14:creationId xmlns:p14="http://schemas.microsoft.com/office/powerpoint/2010/main" val="60308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359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686</Words>
  <Application>Microsoft Office PowerPoint</Application>
  <PresentationFormat>Widescreen</PresentationFormat>
  <Paragraphs>132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Roboto Slab</vt:lpstr>
      <vt:lpstr>Symbol</vt:lpstr>
      <vt:lpstr>Times New Roman</vt:lpstr>
      <vt:lpstr>Office Theme</vt:lpstr>
      <vt:lpstr>SPW 14.0 Graph</vt:lpstr>
      <vt:lpstr>PowerPoint Presentation</vt:lpstr>
      <vt:lpstr>Mixed Disinfectants</vt:lpstr>
      <vt:lpstr>Water Reuse</vt:lpstr>
      <vt:lpstr>Stochastic Analysis</vt:lpstr>
      <vt:lpstr>Conventional Sources of UV-C Radiation</vt:lpstr>
      <vt:lpstr>Alternative UV-C Source: UV LEDs</vt:lpstr>
      <vt:lpstr>Alternative UV-C Source: Excimer Lamps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38</cp:revision>
  <dcterms:created xsi:type="dcterms:W3CDTF">2023-08-11T09:22:14Z</dcterms:created>
  <dcterms:modified xsi:type="dcterms:W3CDTF">2024-01-11T20:06:20Z</dcterms:modified>
</cp:coreProperties>
</file>