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Roboto Slab" pitchFamily="2" charset="0"/>
      <p:regular r:id="rId13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g37eiPZ+FdlRXagmYbHK2MG589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4.png"/><Relationship Id="rId7" Type="http://schemas.openxmlformats.org/officeDocument/2006/relationships/hyperlink" Target="https://www.trojanuv.com/about/news/tucson-s-aop-water-treatment-facility-wins-design-award-137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hyperlink" Target="https://www.cdc.gov/coronavirus/2019-ncov/community/ventilation/uvgi.html" TargetMode="External"/><Relationship Id="rId5" Type="http://schemas.openxmlformats.org/officeDocument/2006/relationships/image" Target="../media/image11.jpg"/><Relationship Id="rId10" Type="http://schemas.openxmlformats.org/officeDocument/2006/relationships/image" Target="../media/image14.jpg"/><Relationship Id="rId4" Type="http://schemas.openxmlformats.org/officeDocument/2006/relationships/image" Target="../media/image10.jpg"/><Relationship Id="rId9" Type="http://schemas.openxmlformats.org/officeDocument/2006/relationships/hyperlink" Target="https://eurecat.org/en/eurecat-successfully-tests-system-e-vila-projects-disinfect-face-mask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5667373" y="857250"/>
            <a:ext cx="6191251" cy="369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rgbClr val="FFFFFF"/>
              </a:buClr>
              <a:buSzPts val="1400"/>
            </a:pPr>
            <a:r>
              <a:rPr lang="en-US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Course on Wastewater Disinfection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endParaRPr lang="en-US"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Disinfection with UV Radiation, Photochemical Kinetics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 Slab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Ernest R. Blatchley III</a:t>
            </a:r>
            <a:endParaRPr sz="2800" dirty="0"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67373" y="5442739"/>
            <a:ext cx="2028091" cy="12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4985" y="5434365"/>
            <a:ext cx="1801166" cy="1239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/>
          <p:nvPr/>
        </p:nvSpPr>
        <p:spPr>
          <a:xfrm>
            <a:off x="838200" y="202754"/>
            <a:ext cx="10515600" cy="891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850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ct val="100000"/>
              <a:buFont typeface="Calibri"/>
              <a:buNone/>
            </a:pPr>
            <a:r>
              <a:rPr lang="en-US" sz="4400" b="0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Kinetics of Elementary, Bimolecular Chemical Reaction</a:t>
            </a:r>
            <a:endParaRPr/>
          </a:p>
        </p:txBody>
      </p:sp>
      <p:sp>
        <p:nvSpPr>
          <p:cNvPr id="92" name="Google Shape;92;p2"/>
          <p:cNvSpPr txBox="1"/>
          <p:nvPr/>
        </p:nvSpPr>
        <p:spPr>
          <a:xfrm>
            <a:off x="117231" y="1093860"/>
            <a:ext cx="5902569" cy="5657317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172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72199" y="1623945"/>
            <a:ext cx="6802745" cy="45530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/>
        </p:nvSpPr>
        <p:spPr>
          <a:xfrm>
            <a:off x="838200" y="94005"/>
            <a:ext cx="10515600" cy="871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Kinetics of a Pure Photochemical Reaction</a:t>
            </a:r>
            <a:endParaRPr/>
          </a:p>
        </p:txBody>
      </p:sp>
      <p:sp>
        <p:nvSpPr>
          <p:cNvPr id="99" name="Google Shape;99;p3"/>
          <p:cNvSpPr txBox="1"/>
          <p:nvPr/>
        </p:nvSpPr>
        <p:spPr>
          <a:xfrm>
            <a:off x="78154" y="965675"/>
            <a:ext cx="7164552" cy="587129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r="-1445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00" name="Google Shape;100;p3"/>
          <p:cNvSpPr txBox="1"/>
          <p:nvPr/>
        </p:nvSpPr>
        <p:spPr>
          <a:xfrm>
            <a:off x="7474720" y="762352"/>
            <a:ext cx="4717280" cy="6001643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l="-1679" t="-811" b="-13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6096000" y="5606662"/>
            <a:ext cx="1390702" cy="369332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4"/>
          <p:cNvGrpSpPr/>
          <p:nvPr/>
        </p:nvGrpSpPr>
        <p:grpSpPr>
          <a:xfrm>
            <a:off x="52537" y="4493918"/>
            <a:ext cx="4538394" cy="2302631"/>
            <a:chOff x="52537" y="4493918"/>
            <a:chExt cx="4538394" cy="2302631"/>
          </a:xfrm>
        </p:grpSpPr>
        <p:pic>
          <p:nvPicPr>
            <p:cNvPr id="107" name="Google Shape;107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53363" y="4493918"/>
              <a:ext cx="4136743" cy="16884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Google Shape;108;p4"/>
            <p:cNvSpPr txBox="1"/>
            <p:nvPr/>
          </p:nvSpPr>
          <p:spPr>
            <a:xfrm>
              <a:off x="52537" y="5842442"/>
              <a:ext cx="4538394" cy="9541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Image from: López-Vilanova </a:t>
              </a:r>
              <a:r>
                <a:rPr lang="en-US" sz="1400" i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et al.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(2014) “Photochemical crosslinking of poly-(ethylene–butyl-acrylate) copolymers functionalized with anthracene moieties by reactive extrusion,” </a:t>
              </a:r>
              <a:r>
                <a:rPr lang="en-US" sz="1400" i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European Polymer Journal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US" sz="14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56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69-76.</a:t>
              </a:r>
              <a:endParaRPr/>
            </a:p>
          </p:txBody>
        </p:sp>
      </p:grpSp>
      <p:sp>
        <p:nvSpPr>
          <p:cNvPr id="109" name="Google Shape;109;p4"/>
          <p:cNvSpPr txBox="1"/>
          <p:nvPr/>
        </p:nvSpPr>
        <p:spPr>
          <a:xfrm>
            <a:off x="838200" y="202755"/>
            <a:ext cx="10515600" cy="737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Applications of Photochemical Reactors</a:t>
            </a:r>
            <a:endParaRPr/>
          </a:p>
        </p:txBody>
      </p:sp>
      <p:sp>
        <p:nvSpPr>
          <p:cNvPr id="110" name="Google Shape;110;p4"/>
          <p:cNvSpPr txBox="1"/>
          <p:nvPr/>
        </p:nvSpPr>
        <p:spPr>
          <a:xfrm>
            <a:off x="278450" y="874630"/>
            <a:ext cx="5618148" cy="510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Disinfection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Water, wastewater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Air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Surfaces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Pure photolysis (</a:t>
            </a:r>
            <a:r>
              <a:rPr lang="en-US" sz="2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</a:t>
            </a: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NDMA)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Promotion of radical formation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Advanced Oxidation Processes (AOPs)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Advanced Reduction Processes (ARPs)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Photochemical curing</a:t>
            </a:r>
            <a:endParaRPr/>
          </a:p>
        </p:txBody>
      </p:sp>
      <p:grpSp>
        <p:nvGrpSpPr>
          <p:cNvPr id="111" name="Google Shape;111;p4"/>
          <p:cNvGrpSpPr/>
          <p:nvPr/>
        </p:nvGrpSpPr>
        <p:grpSpPr>
          <a:xfrm>
            <a:off x="6193583" y="872900"/>
            <a:ext cx="3617701" cy="1624612"/>
            <a:chOff x="5896598" y="898856"/>
            <a:chExt cx="3617701" cy="1624612"/>
          </a:xfrm>
        </p:grpSpPr>
        <p:pic>
          <p:nvPicPr>
            <p:cNvPr id="112" name="Google Shape;112;p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896598" y="940037"/>
              <a:ext cx="3130727" cy="1545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4"/>
            <p:cNvSpPr txBox="1"/>
            <p:nvPr/>
          </p:nvSpPr>
          <p:spPr>
            <a:xfrm rot="-5400000">
              <a:off x="8440383" y="1449552"/>
              <a:ext cx="162461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Photo courtesy of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Trojan Technologies</a:t>
              </a:r>
              <a:endParaRPr/>
            </a:p>
          </p:txBody>
        </p:sp>
      </p:grpSp>
      <p:grpSp>
        <p:nvGrpSpPr>
          <p:cNvPr id="114" name="Google Shape;114;p4"/>
          <p:cNvGrpSpPr/>
          <p:nvPr/>
        </p:nvGrpSpPr>
        <p:grpSpPr>
          <a:xfrm>
            <a:off x="5095631" y="4992828"/>
            <a:ext cx="6150921" cy="1865172"/>
            <a:chOff x="5095631" y="4992828"/>
            <a:chExt cx="6150921" cy="1865172"/>
          </a:xfrm>
        </p:grpSpPr>
        <p:pic>
          <p:nvPicPr>
            <p:cNvPr id="115" name="Google Shape;115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095631" y="4992828"/>
              <a:ext cx="2624200" cy="186517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4"/>
            <p:cNvSpPr txBox="1"/>
            <p:nvPr/>
          </p:nvSpPr>
          <p:spPr>
            <a:xfrm>
              <a:off x="7633960" y="5799916"/>
              <a:ext cx="3612592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Image from: </a:t>
              </a: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https://www.trojanuv.com/about/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news/tucson-s-aop-water-treatment-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facility-wins-design-award-1371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</p:grpSp>
      <p:grpSp>
        <p:nvGrpSpPr>
          <p:cNvPr id="117" name="Google Shape;117;p4"/>
          <p:cNvGrpSpPr/>
          <p:nvPr/>
        </p:nvGrpSpPr>
        <p:grpSpPr>
          <a:xfrm>
            <a:off x="8616285" y="2657675"/>
            <a:ext cx="3439660" cy="2296482"/>
            <a:chOff x="8389639" y="2621115"/>
            <a:chExt cx="3439660" cy="2296482"/>
          </a:xfrm>
        </p:grpSpPr>
        <p:pic>
          <p:nvPicPr>
            <p:cNvPr id="118" name="Google Shape;118;p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657536" y="2621115"/>
              <a:ext cx="2903866" cy="16080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" name="Google Shape;119;p4"/>
            <p:cNvSpPr txBox="1"/>
            <p:nvPr/>
          </p:nvSpPr>
          <p:spPr>
            <a:xfrm>
              <a:off x="8389639" y="4178933"/>
              <a:ext cx="3439660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Image from: </a:t>
              </a: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https://eurecat.org/en/eurecat-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successfully-tests-system-e-vila-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projects-disinfect-face-masks/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</p:grpSp>
      <p:grpSp>
        <p:nvGrpSpPr>
          <p:cNvPr id="120" name="Google Shape;120;p4"/>
          <p:cNvGrpSpPr/>
          <p:nvPr/>
        </p:nvGrpSpPr>
        <p:grpSpPr>
          <a:xfrm>
            <a:off x="5649408" y="2657675"/>
            <a:ext cx="3067746" cy="2296482"/>
            <a:chOff x="5649408" y="2657675"/>
            <a:chExt cx="3067746" cy="2296482"/>
          </a:xfrm>
        </p:grpSpPr>
        <p:pic>
          <p:nvPicPr>
            <p:cNvPr id="121" name="Google Shape;121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5825102" y="2657675"/>
              <a:ext cx="2725023" cy="15844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" name="Google Shape;122;p4"/>
            <p:cNvSpPr txBox="1"/>
            <p:nvPr/>
          </p:nvSpPr>
          <p:spPr>
            <a:xfrm>
              <a:off x="5649408" y="4215493"/>
              <a:ext cx="3067746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Image from: </a:t>
              </a:r>
              <a:r>
                <a:rPr lang="en-US" sz="1400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https://www.cdc.gov/coronavirus/2019-ncov/community/ventilation/uvgi.html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/>
          <p:nvPr/>
        </p:nvSpPr>
        <p:spPr>
          <a:xfrm>
            <a:off x="838200" y="146051"/>
            <a:ext cx="10515600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/>
          </a:p>
        </p:txBody>
      </p:sp>
      <p:sp>
        <p:nvSpPr>
          <p:cNvPr id="128" name="Google Shape;128;p5"/>
          <p:cNvSpPr txBox="1"/>
          <p:nvPr/>
        </p:nvSpPr>
        <p:spPr>
          <a:xfrm>
            <a:off x="838199" y="981074"/>
            <a:ext cx="10834511" cy="5397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Logic used in describing the kinetics (rate) of a photochemical reaction is analogous to logic used to describe the kinetics (rate) of an elementary, bimolecular reaction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Availability of photons described by fluence rate (irradiance)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UV dose is the master variable for photochemical reactions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Photochemical reactors are used for a wide range of applications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Disinfection (water, air, surfaces, medical instruments, food processing, etc.)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Pure photolysis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Promotion of radical-mediated processes (oxidation or reduction)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Photochemical curing</a:t>
            </a:r>
            <a:endParaRPr/>
          </a:p>
          <a:p>
            <a:pPr marL="457200" marR="0" lvl="1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Widescreen</PresentationFormat>
  <Paragraphs>41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</cp:revision>
  <dcterms:created xsi:type="dcterms:W3CDTF">2023-08-11T09:22:14Z</dcterms:created>
  <dcterms:modified xsi:type="dcterms:W3CDTF">2024-01-11T20:08:58Z</dcterms:modified>
</cp:coreProperties>
</file>