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Roboto Slab" pitchFamily="2" charset="0"/>
      <p:regular r:id="rId20"/>
      <p:bold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2" roundtripDataSignature="AMtx7miLh3qsHrvA4UERGc4fnO04O9Or+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customschemas.google.com/relationships/presentationmetadata" Target="metadata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v>AB</c:v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12700">
                <a:solidFill>
                  <a:schemeClr val="tx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'N-#particles'!$B$10:$O$10</c:f>
                <c:numCache>
                  <c:formatCode>General</c:formatCode>
                  <c:ptCount val="14"/>
                  <c:pt idx="0">
                    <c:v>23.630000000000003</c:v>
                  </c:pt>
                  <c:pt idx="1">
                    <c:v>27.34</c:v>
                  </c:pt>
                  <c:pt idx="2">
                    <c:v>9</c:v>
                  </c:pt>
                  <c:pt idx="3">
                    <c:v>3.4</c:v>
                  </c:pt>
                  <c:pt idx="4">
                    <c:v>3.73</c:v>
                  </c:pt>
                  <c:pt idx="5">
                    <c:v>5.87</c:v>
                  </c:pt>
                  <c:pt idx="6">
                    <c:v>6.86</c:v>
                  </c:pt>
                  <c:pt idx="7">
                    <c:v>0.83</c:v>
                  </c:pt>
                  <c:pt idx="8">
                    <c:v>4.09</c:v>
                  </c:pt>
                  <c:pt idx="9">
                    <c:v>96</c:v>
                  </c:pt>
                  <c:pt idx="10">
                    <c:v>49.83</c:v>
                  </c:pt>
                  <c:pt idx="11">
                    <c:v>49</c:v>
                  </c:pt>
                  <c:pt idx="12">
                    <c:v>15.8</c:v>
                  </c:pt>
                  <c:pt idx="13">
                    <c:v>0.36</c:v>
                  </c:pt>
                </c:numCache>
              </c:numRef>
            </c:plus>
            <c:minus>
              <c:numRef>
                <c:f>'N-#particles'!$B$9:$O$9</c:f>
                <c:numCache>
                  <c:formatCode>General</c:formatCode>
                  <c:ptCount val="14"/>
                  <c:pt idx="0">
                    <c:v>9.86</c:v>
                  </c:pt>
                  <c:pt idx="1">
                    <c:v>9.58</c:v>
                  </c:pt>
                  <c:pt idx="2">
                    <c:v>2.67</c:v>
                  </c:pt>
                  <c:pt idx="3">
                    <c:v>0.74</c:v>
                  </c:pt>
                  <c:pt idx="4">
                    <c:v>1.1399999999999999</c:v>
                  </c:pt>
                  <c:pt idx="5">
                    <c:v>2.37</c:v>
                  </c:pt>
                  <c:pt idx="6">
                    <c:v>1.6840000000000002</c:v>
                  </c:pt>
                  <c:pt idx="7">
                    <c:v>0.40299999999999991</c:v>
                  </c:pt>
                  <c:pt idx="8">
                    <c:v>0.75600000000000001</c:v>
                  </c:pt>
                  <c:pt idx="9">
                    <c:v>37.659999999999997</c:v>
                  </c:pt>
                  <c:pt idx="10">
                    <c:v>5.32</c:v>
                  </c:pt>
                  <c:pt idx="11">
                    <c:v>12.3</c:v>
                  </c:pt>
                  <c:pt idx="12">
                    <c:v>2.8159999999999998</c:v>
                  </c:pt>
                  <c:pt idx="13">
                    <c:v>0.20399999999999996</c:v>
                  </c:pt>
                </c:numCache>
              </c:numRef>
            </c:minus>
            <c:spPr>
              <a:noFill/>
              <a:ln w="19050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strRef>
              <c:f>'N-#particles'!$B$1:$O$1</c:f>
              <c:strCache>
                <c:ptCount val="14"/>
                <c:pt idx="0">
                  <c:v>case1</c:v>
                </c:pt>
                <c:pt idx="1">
                  <c:v>case2</c:v>
                </c:pt>
                <c:pt idx="2">
                  <c:v>case3</c:v>
                </c:pt>
                <c:pt idx="3">
                  <c:v>case4</c:v>
                </c:pt>
                <c:pt idx="4">
                  <c:v>case5</c:v>
                </c:pt>
                <c:pt idx="5">
                  <c:v>case6</c:v>
                </c:pt>
                <c:pt idx="6">
                  <c:v>case7</c:v>
                </c:pt>
                <c:pt idx="7">
                  <c:v>case8</c:v>
                </c:pt>
                <c:pt idx="8">
                  <c:v>case9</c:v>
                </c:pt>
                <c:pt idx="9">
                  <c:v>case10</c:v>
                </c:pt>
                <c:pt idx="10">
                  <c:v>case11</c:v>
                </c:pt>
                <c:pt idx="11">
                  <c:v>case12</c:v>
                </c:pt>
                <c:pt idx="12">
                  <c:v>case13</c:v>
                </c:pt>
                <c:pt idx="13">
                  <c:v>case14</c:v>
                </c:pt>
              </c:strCache>
            </c:strRef>
          </c:xVal>
          <c:yVal>
            <c:numRef>
              <c:f>'N-#particles'!$B$6:$O$6</c:f>
              <c:numCache>
                <c:formatCode>General</c:formatCode>
                <c:ptCount val="14"/>
                <c:pt idx="0">
                  <c:v>13.26</c:v>
                </c:pt>
                <c:pt idx="1">
                  <c:v>10.81</c:v>
                </c:pt>
                <c:pt idx="2">
                  <c:v>3.67</c:v>
                </c:pt>
                <c:pt idx="3">
                  <c:v>0.94</c:v>
                </c:pt>
                <c:pt idx="4">
                  <c:v>1.41</c:v>
                </c:pt>
                <c:pt idx="5">
                  <c:v>2.5</c:v>
                </c:pt>
                <c:pt idx="6">
                  <c:v>1.8240000000000001</c:v>
                </c:pt>
                <c:pt idx="7">
                  <c:v>0.57299999999999995</c:v>
                </c:pt>
                <c:pt idx="8">
                  <c:v>0.95599999999999996</c:v>
                </c:pt>
                <c:pt idx="9">
                  <c:v>41.66</c:v>
                </c:pt>
                <c:pt idx="10">
                  <c:v>5.49</c:v>
                </c:pt>
                <c:pt idx="11">
                  <c:v>13.3</c:v>
                </c:pt>
                <c:pt idx="12">
                  <c:v>3.016</c:v>
                </c:pt>
                <c:pt idx="13">
                  <c:v>0.34399999999999997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7398-43A6-86AD-569E279D8609}"/>
            </c:ext>
          </c:extLst>
        </c:ser>
        <c:ser>
          <c:idx val="1"/>
          <c:order val="1"/>
          <c:tx>
            <c:v>CFD-I(No Variability)</c:v>
          </c:tx>
          <c:spPr>
            <a:ln w="19050" cap="rnd">
              <a:noFill/>
              <a:round/>
            </a:ln>
            <a:effectLst/>
          </c:spPr>
          <c:marker>
            <c:symbol val="square"/>
            <c:size val="5"/>
            <c:spPr>
              <a:solidFill>
                <a:srgbClr val="FF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'N-#particles'!$B$56:$O$56</c:f>
                <c:numCache>
                  <c:formatCode>General</c:formatCode>
                  <c:ptCount val="14"/>
                  <c:pt idx="0">
                    <c:v>16.676561041238891</c:v>
                  </c:pt>
                  <c:pt idx="1">
                    <c:v>41.603510624738419</c:v>
                  </c:pt>
                  <c:pt idx="2">
                    <c:v>7.7705018907159538</c:v>
                  </c:pt>
                  <c:pt idx="3">
                    <c:v>0.82596811405702741</c:v>
                  </c:pt>
                  <c:pt idx="4">
                    <c:v>1.2904218492125239</c:v>
                  </c:pt>
                  <c:pt idx="5">
                    <c:v>2.5072610375406992</c:v>
                  </c:pt>
                  <c:pt idx="6">
                    <c:v>1.0258871540990064</c:v>
                  </c:pt>
                  <c:pt idx="7">
                    <c:v>0.21076003986199843</c:v>
                  </c:pt>
                  <c:pt idx="8">
                    <c:v>0.3074962729339703</c:v>
                  </c:pt>
                  <c:pt idx="9">
                    <c:v>39.121671212391874</c:v>
                  </c:pt>
                  <c:pt idx="10">
                    <c:v>0.71782177980647988</c:v>
                  </c:pt>
                  <c:pt idx="11">
                    <c:v>2.1276874917870288</c:v>
                  </c:pt>
                  <c:pt idx="12">
                    <c:v>0.22662124684716517</c:v>
                  </c:pt>
                  <c:pt idx="13">
                    <c:v>0.11992420408254097</c:v>
                  </c:pt>
                </c:numCache>
              </c:numRef>
            </c:plus>
            <c:minus>
              <c:numRef>
                <c:f>'N-#particles'!$B$55:$O$55</c:f>
                <c:numCache>
                  <c:formatCode>General</c:formatCode>
                  <c:ptCount val="14"/>
                  <c:pt idx="0">
                    <c:v>5.2783974737857511</c:v>
                  </c:pt>
                  <c:pt idx="1">
                    <c:v>20.011815237215956</c:v>
                  </c:pt>
                  <c:pt idx="2">
                    <c:v>8.4461977072999481</c:v>
                  </c:pt>
                  <c:pt idx="3">
                    <c:v>0.53116103334744258</c:v>
                  </c:pt>
                  <c:pt idx="4">
                    <c:v>0.79442020917729406</c:v>
                  </c:pt>
                  <c:pt idx="5">
                    <c:v>1.1718720066766306</c:v>
                  </c:pt>
                  <c:pt idx="6">
                    <c:v>0.63131517175323371</c:v>
                  </c:pt>
                  <c:pt idx="7">
                    <c:v>7.4050824816377592E-2</c:v>
                  </c:pt>
                  <c:pt idx="8">
                    <c:v>0.73030364821818072</c:v>
                  </c:pt>
                  <c:pt idx="9">
                    <c:v>22.355240692795356</c:v>
                  </c:pt>
                  <c:pt idx="10">
                    <c:v>1.1664603921855292</c:v>
                  </c:pt>
                  <c:pt idx="11">
                    <c:v>0.88976022383821185</c:v>
                  </c:pt>
                  <c:pt idx="12">
                    <c:v>0.12121601575546087</c:v>
                  </c:pt>
                  <c:pt idx="13">
                    <c:v>6.576488610978054E-2</c:v>
                  </c:pt>
                </c:numCache>
              </c:numRef>
            </c:minus>
            <c:spPr>
              <a:noFill/>
              <a:ln w="19050" cap="flat" cmpd="sng" algn="ctr">
                <a:solidFill>
                  <a:srgbClr val="FF0000"/>
                </a:solidFill>
                <a:prstDash val="sysDash"/>
                <a:round/>
              </a:ln>
              <a:effectLst/>
            </c:spPr>
          </c:errBars>
          <c:xVal>
            <c:strRef>
              <c:f>'N-#particles'!$B$1:$O$1</c:f>
              <c:strCache>
                <c:ptCount val="14"/>
                <c:pt idx="0">
                  <c:v>case1</c:v>
                </c:pt>
                <c:pt idx="1">
                  <c:v>case2</c:v>
                </c:pt>
                <c:pt idx="2">
                  <c:v>case3</c:v>
                </c:pt>
                <c:pt idx="3">
                  <c:v>case4</c:v>
                </c:pt>
                <c:pt idx="4">
                  <c:v>case5</c:v>
                </c:pt>
                <c:pt idx="5">
                  <c:v>case6</c:v>
                </c:pt>
                <c:pt idx="6">
                  <c:v>case7</c:v>
                </c:pt>
                <c:pt idx="7">
                  <c:v>case8</c:v>
                </c:pt>
                <c:pt idx="8">
                  <c:v>case9</c:v>
                </c:pt>
                <c:pt idx="9">
                  <c:v>case10</c:v>
                </c:pt>
                <c:pt idx="10">
                  <c:v>case11</c:v>
                </c:pt>
                <c:pt idx="11">
                  <c:v>case12</c:v>
                </c:pt>
                <c:pt idx="12">
                  <c:v>case13</c:v>
                </c:pt>
                <c:pt idx="13">
                  <c:v>case14</c:v>
                </c:pt>
              </c:strCache>
            </c:strRef>
          </c:xVal>
          <c:yVal>
            <c:numRef>
              <c:f>'N-#particles'!$B$51:$O$51</c:f>
              <c:numCache>
                <c:formatCode>General</c:formatCode>
                <c:ptCount val="14"/>
                <c:pt idx="0">
                  <c:v>7.1357583893735113</c:v>
                </c:pt>
                <c:pt idx="1">
                  <c:v>21.591695387522474</c:v>
                </c:pt>
                <c:pt idx="2">
                  <c:v>9.121893523883946</c:v>
                </c:pt>
                <c:pt idx="3">
                  <c:v>0.69889609650979256</c:v>
                </c:pt>
                <c:pt idx="4">
                  <c:v>1.162333513599026</c:v>
                </c:pt>
                <c:pt idx="5">
                  <c:v>2.3982496880824007</c:v>
                </c:pt>
                <c:pt idx="6">
                  <c:v>2.9987470658278639</c:v>
                </c:pt>
                <c:pt idx="7">
                  <c:v>0.35886168949475361</c:v>
                </c:pt>
                <c:pt idx="8">
                  <c:v>0.84561475056841973</c:v>
                </c:pt>
                <c:pt idx="9">
                  <c:v>23.473002727435127</c:v>
                </c:pt>
                <c:pt idx="10">
                  <c:v>1.9740098944678202</c:v>
                </c:pt>
                <c:pt idx="11">
                  <c:v>3.2108738512422317</c:v>
                </c:pt>
                <c:pt idx="12">
                  <c:v>0.40581013970306384</c:v>
                </c:pt>
                <c:pt idx="13">
                  <c:v>0.11218715865786104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7398-43A6-86AD-569E279D86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40986160"/>
        <c:axId val="598454304"/>
      </c:scatterChart>
      <c:scatterChart>
        <c:scatterStyle val="smoothMarker"/>
        <c:varyColors val="0"/>
        <c:ser>
          <c:idx val="2"/>
          <c:order val="2"/>
          <c:tx>
            <c:strRef>
              <c:f>'N-#particles'!$P$3</c:f>
              <c:strCache>
                <c:ptCount val="1"/>
                <c:pt idx="0">
                  <c:v>Max. Daily Limit</c:v>
                </c:pt>
              </c:strCache>
            </c:strRef>
          </c:tx>
          <c:spPr>
            <a:ln w="19050" cap="rnd">
              <a:solidFill>
                <a:srgbClr val="0070C0"/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'N-#particles'!$Q$2:$AD$2</c:f>
              <c:numCache>
                <c:formatCode>General</c:formatCode>
                <c:ptCount val="1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15</c:v>
                </c:pt>
              </c:numCache>
            </c:numRef>
          </c:xVal>
          <c:yVal>
            <c:numRef>
              <c:f>'N-#particles'!$Q$3:$AD$3</c:f>
              <c:numCache>
                <c:formatCode>General</c:formatCode>
                <c:ptCount val="14"/>
                <c:pt idx="0">
                  <c:v>235</c:v>
                </c:pt>
                <c:pt idx="1">
                  <c:v>235</c:v>
                </c:pt>
                <c:pt idx="2">
                  <c:v>235</c:v>
                </c:pt>
                <c:pt idx="3">
                  <c:v>235</c:v>
                </c:pt>
                <c:pt idx="4">
                  <c:v>235</c:v>
                </c:pt>
                <c:pt idx="5">
                  <c:v>235</c:v>
                </c:pt>
                <c:pt idx="6">
                  <c:v>235</c:v>
                </c:pt>
                <c:pt idx="7">
                  <c:v>235</c:v>
                </c:pt>
                <c:pt idx="8">
                  <c:v>235</c:v>
                </c:pt>
                <c:pt idx="9">
                  <c:v>235</c:v>
                </c:pt>
                <c:pt idx="10">
                  <c:v>235</c:v>
                </c:pt>
                <c:pt idx="11">
                  <c:v>235</c:v>
                </c:pt>
                <c:pt idx="12">
                  <c:v>235</c:v>
                </c:pt>
                <c:pt idx="13">
                  <c:v>235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7398-43A6-86AD-569E279D8609}"/>
            </c:ext>
          </c:extLst>
        </c:ser>
        <c:ser>
          <c:idx val="3"/>
          <c:order val="3"/>
          <c:tx>
            <c:strRef>
              <c:f>'N-#particles'!$P$4</c:f>
              <c:strCache>
                <c:ptCount val="1"/>
                <c:pt idx="0">
                  <c:v>Monthly Geometric Mean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xVal>
            <c:numRef>
              <c:f>'N-#particles'!$Q$2:$AD$2</c:f>
              <c:numCache>
                <c:formatCode>General</c:formatCode>
                <c:ptCount val="1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15</c:v>
                </c:pt>
              </c:numCache>
            </c:numRef>
          </c:xVal>
          <c:yVal>
            <c:numRef>
              <c:f>'N-#particles'!$Q$4:$AD$4</c:f>
              <c:numCache>
                <c:formatCode>General</c:formatCode>
                <c:ptCount val="14"/>
                <c:pt idx="0">
                  <c:v>125</c:v>
                </c:pt>
                <c:pt idx="1">
                  <c:v>125</c:v>
                </c:pt>
                <c:pt idx="2">
                  <c:v>125</c:v>
                </c:pt>
                <c:pt idx="3">
                  <c:v>125</c:v>
                </c:pt>
                <c:pt idx="4">
                  <c:v>125</c:v>
                </c:pt>
                <c:pt idx="5">
                  <c:v>125</c:v>
                </c:pt>
                <c:pt idx="6">
                  <c:v>125</c:v>
                </c:pt>
                <c:pt idx="7">
                  <c:v>125</c:v>
                </c:pt>
                <c:pt idx="8">
                  <c:v>125</c:v>
                </c:pt>
                <c:pt idx="9">
                  <c:v>125</c:v>
                </c:pt>
                <c:pt idx="10">
                  <c:v>125</c:v>
                </c:pt>
                <c:pt idx="11">
                  <c:v>125</c:v>
                </c:pt>
                <c:pt idx="12">
                  <c:v>125</c:v>
                </c:pt>
                <c:pt idx="13">
                  <c:v>125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7398-43A6-86AD-569E279D86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40986160"/>
        <c:axId val="598454304"/>
      </c:scatterChart>
      <c:valAx>
        <c:axId val="440986160"/>
        <c:scaling>
          <c:orientation val="minMax"/>
          <c:max val="14.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/>
                  <a:t>Condition Number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#,###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598454304"/>
        <c:crossesAt val="0"/>
        <c:crossBetween val="midCat"/>
        <c:majorUnit val="1"/>
        <c:minorUnit val="0.1"/>
      </c:valAx>
      <c:valAx>
        <c:axId val="598454304"/>
        <c:scaling>
          <c:logBase val="10"/>
          <c:orientation val="minMax"/>
          <c:max val="1000"/>
          <c:min val="1.0000000000000002E-3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/>
                  <a:t>N (CFU/100 ml)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40986160"/>
        <c:crossesAt val="0"/>
        <c:crossBetween val="midCat"/>
      </c:valAx>
      <c:spPr>
        <a:noFill/>
        <a:ln>
          <a:solidFill>
            <a:sysClr val="windowText" lastClr="000000"/>
          </a:solidFill>
        </a:ln>
        <a:effectLst/>
      </c:spPr>
    </c:plotArea>
    <c:legend>
      <c:legendPos val="b"/>
      <c:overlay val="0"/>
      <c:spPr>
        <a:noFill/>
        <a:ln>
          <a:solidFill>
            <a:sysClr val="windowText" lastClr="000000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ysClr val="windowText" lastClr="000000"/>
      </a:solidFill>
      <a:round/>
    </a:ln>
    <a:effectLst/>
  </c:spPr>
  <c:txPr>
    <a:bodyPr/>
    <a:lstStyle/>
    <a:p>
      <a:pPr>
        <a:defRPr sz="1050" b="1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Google Shape;20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1" name="Google Shape;31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0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0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20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2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20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2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sswm.info/factsheet/disinfection-and-tertiary-filtration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wolkersdorfer.info/en/university/lectures/tshwane-university-of-technology.html?id=127" TargetMode="Externa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0.png"/><Relationship Id="rId4" Type="http://schemas.openxmlformats.org/officeDocument/2006/relationships/image" Target="../media/image3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/>
        </p:nvSpPr>
        <p:spPr>
          <a:xfrm>
            <a:off x="5667373" y="857250"/>
            <a:ext cx="6191251" cy="36932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oboto Slab"/>
              <a:buNone/>
            </a:pPr>
            <a:r>
              <a:rPr lang="en-US" sz="1400" b="0" i="0" u="none" strike="noStrike" cap="none" dirty="0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rPr>
              <a:t>Course on Wastewater Disinfection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b="0" i="0" u="none" strike="noStrike" cap="none" dirty="0">
              <a:solidFill>
                <a:srgbClr val="000000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Roboto Slab"/>
              <a:buNone/>
            </a:pPr>
            <a:endParaRPr lang="en-US" sz="3600" b="0" i="0" u="none" strike="noStrike" cap="none" dirty="0">
              <a:solidFill>
                <a:srgbClr val="000000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Roboto Slab"/>
              <a:buNone/>
            </a:pPr>
            <a:r>
              <a:rPr lang="en-US" sz="3600" b="0" i="0" u="none" strike="noStrike" cap="none" dirty="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Process Modeling: IDDF, CFD-E Models, Probabilistic Models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endParaRPr sz="3600" b="0" i="0" u="none" strike="noStrike" cap="none" dirty="0">
              <a:solidFill>
                <a:srgbClr val="000000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boto Slab"/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Ernest R. Blatchley III</a:t>
            </a:r>
            <a:endParaRPr sz="2800" dirty="0"/>
          </a:p>
        </p:txBody>
      </p:sp>
      <p:grpSp>
        <p:nvGrpSpPr>
          <p:cNvPr id="85" name="Google Shape;85;p1"/>
          <p:cNvGrpSpPr/>
          <p:nvPr/>
        </p:nvGrpSpPr>
        <p:grpSpPr>
          <a:xfrm>
            <a:off x="5781430" y="5287037"/>
            <a:ext cx="2028091" cy="1376204"/>
            <a:chOff x="5539153" y="3942794"/>
            <a:chExt cx="2028091" cy="1376204"/>
          </a:xfrm>
        </p:grpSpPr>
        <p:pic>
          <p:nvPicPr>
            <p:cNvPr id="86" name="Google Shape;86;p1"/>
            <p:cNvPicPr preferRelativeResize="0"/>
            <p:nvPr/>
          </p:nvPicPr>
          <p:blipFill rotWithShape="1">
            <a:blip r:embed="rId4">
              <a:alphaModFix/>
            </a:blip>
            <a:srcRect t="32143"/>
            <a:stretch/>
          </p:blipFill>
          <p:spPr>
            <a:xfrm>
              <a:off x="5539153" y="3942794"/>
              <a:ext cx="2028091" cy="13762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7" name="Google Shape;87;p1"/>
            <p:cNvSpPr txBox="1"/>
            <p:nvPr/>
          </p:nvSpPr>
          <p:spPr>
            <a:xfrm>
              <a:off x="5819665" y="4672036"/>
              <a:ext cx="1467068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Lyles School of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Civil Engineering</a:t>
              </a:r>
              <a:endParaRPr/>
            </a:p>
          </p:txBody>
        </p:sp>
      </p:grpSp>
      <p:grpSp>
        <p:nvGrpSpPr>
          <p:cNvPr id="88" name="Google Shape;88;p1"/>
          <p:cNvGrpSpPr/>
          <p:nvPr/>
        </p:nvGrpSpPr>
        <p:grpSpPr>
          <a:xfrm>
            <a:off x="8090033" y="5287037"/>
            <a:ext cx="2028091" cy="1376204"/>
            <a:chOff x="7847756" y="3942794"/>
            <a:chExt cx="2028091" cy="1376204"/>
          </a:xfrm>
        </p:grpSpPr>
        <p:pic>
          <p:nvPicPr>
            <p:cNvPr id="89" name="Google Shape;89;p1"/>
            <p:cNvPicPr preferRelativeResize="0"/>
            <p:nvPr/>
          </p:nvPicPr>
          <p:blipFill rotWithShape="1">
            <a:blip r:embed="rId4">
              <a:alphaModFix/>
            </a:blip>
            <a:srcRect t="32143"/>
            <a:stretch/>
          </p:blipFill>
          <p:spPr>
            <a:xfrm>
              <a:off x="7847756" y="3942794"/>
              <a:ext cx="2028091" cy="13762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0" name="Google Shape;90;p1"/>
            <p:cNvSpPr txBox="1"/>
            <p:nvPr/>
          </p:nvSpPr>
          <p:spPr>
            <a:xfrm>
              <a:off x="7903051" y="4672036"/>
              <a:ext cx="1917513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Environmental and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Ecological Engineering</a:t>
              </a:r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0"/>
          <p:cNvSpPr txBox="1">
            <a:spLocks noGrp="1"/>
          </p:cNvSpPr>
          <p:nvPr>
            <p:ph type="title"/>
          </p:nvPr>
        </p:nvSpPr>
        <p:spPr>
          <a:xfrm>
            <a:off x="838200" y="169741"/>
            <a:ext cx="10515600" cy="814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0000CC"/>
                </a:solidFill>
              </a:rPr>
              <a:t>Simulation of Disinfection Efficacy</a:t>
            </a:r>
            <a:endParaRPr/>
          </a:p>
        </p:txBody>
      </p:sp>
      <p:sp>
        <p:nvSpPr>
          <p:cNvPr id="217" name="Google Shape;217;p10"/>
          <p:cNvSpPr txBox="1">
            <a:spLocks noGrp="1"/>
          </p:cNvSpPr>
          <p:nvPr>
            <p:ph type="body" idx="1"/>
          </p:nvPr>
        </p:nvSpPr>
        <p:spPr>
          <a:xfrm>
            <a:off x="257905" y="1059525"/>
            <a:ext cx="6338277" cy="5543228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l="-1730" t="-1869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 </a:t>
            </a:r>
            <a:endParaRPr/>
          </a:p>
        </p:txBody>
      </p:sp>
      <p:pic>
        <p:nvPicPr>
          <p:cNvPr id="218" name="Google Shape;218;p10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5">
            <a:alphaModFix/>
          </a:blip>
          <a:srcRect/>
          <a:stretch/>
        </p:blipFill>
        <p:spPr>
          <a:xfrm>
            <a:off x="6710483" y="895018"/>
            <a:ext cx="4812323" cy="2848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1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596183" y="3743913"/>
            <a:ext cx="5040924" cy="2710474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10"/>
          <p:cNvSpPr txBox="1"/>
          <p:nvPr/>
        </p:nvSpPr>
        <p:spPr>
          <a:xfrm>
            <a:off x="2196122" y="6133755"/>
            <a:ext cx="5580186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Images from: Ahmed, Y.M.H.I.H. (2017)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Stochastic Evaluation of Disinfection Performance in Large-Scale, Open-Channel UV Photoreactors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Ph.D. Dissertation, Purdue University, West Lafayette, IN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1"/>
          <p:cNvSpPr txBox="1">
            <a:spLocks noGrp="1"/>
          </p:cNvSpPr>
          <p:nvPr>
            <p:ph type="title"/>
          </p:nvPr>
        </p:nvSpPr>
        <p:spPr>
          <a:xfrm>
            <a:off x="838200" y="9453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0000CC"/>
                </a:solidFill>
              </a:rPr>
              <a:t>Stochastic Evaluation Based on </a:t>
            </a:r>
            <a:br>
              <a:rPr lang="en-US">
                <a:solidFill>
                  <a:srgbClr val="0000CC"/>
                </a:solidFill>
              </a:rPr>
            </a:br>
            <a:r>
              <a:rPr lang="en-US">
                <a:solidFill>
                  <a:srgbClr val="0000CC"/>
                </a:solidFill>
              </a:rPr>
              <a:t>CFD-E Modeling</a:t>
            </a:r>
            <a:endParaRPr/>
          </a:p>
        </p:txBody>
      </p:sp>
      <p:sp>
        <p:nvSpPr>
          <p:cNvPr id="226" name="Google Shape;226;p11"/>
          <p:cNvSpPr txBox="1">
            <a:spLocks noGrp="1"/>
          </p:cNvSpPr>
          <p:nvPr>
            <p:ph type="body" idx="1"/>
          </p:nvPr>
        </p:nvSpPr>
        <p:spPr>
          <a:xfrm>
            <a:off x="373224" y="1420100"/>
            <a:ext cx="5646576" cy="534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For a given set of input (operating) conditions, CFD-E model predictions are deterministic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Input parameters vary in real-world application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Stochastic approach: allow input parameters to vary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Flow rate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Lamp power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UVT</a:t>
            </a:r>
            <a:r>
              <a:rPr lang="en-US" baseline="-25000"/>
              <a:t>254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Allow process evaluation, including variability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Improve process reliability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Optimize operation (reduce cost)</a:t>
            </a:r>
            <a:endParaRPr/>
          </a:p>
        </p:txBody>
      </p:sp>
      <p:graphicFrame>
        <p:nvGraphicFramePr>
          <p:cNvPr id="227" name="Google Shape;227;p11"/>
          <p:cNvGraphicFramePr/>
          <p:nvPr/>
        </p:nvGraphicFramePr>
        <p:xfrm>
          <a:off x="6096000" y="1420100"/>
          <a:ext cx="5477069" cy="43107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8" name="Google Shape;228;p11"/>
          <p:cNvSpPr txBox="1"/>
          <p:nvPr/>
        </p:nvSpPr>
        <p:spPr>
          <a:xfrm>
            <a:off x="6370140" y="5714027"/>
            <a:ext cx="4928787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from: Ahmed, Y.M.; Ortiz, A.P.; Blatchley III, E.R. (2019) “Stochastic Evaluation of Disinfection Performance in Large-Scale, Open-Channel, UV Photoreactors,”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Journal of Environmental Engineering, ASCE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145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10, Article number 04019071.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0000CC"/>
                </a:solidFill>
              </a:rPr>
              <a:t>Summary</a:t>
            </a:r>
            <a:endParaRPr/>
          </a:p>
        </p:txBody>
      </p:sp>
      <p:sp>
        <p:nvSpPr>
          <p:cNvPr id="234" name="Google Shape;234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Disinfection process design is based on decomposition of process behavior (process engineering approach)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Fluid mechanics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Disinfection kinetics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Kinetics of other reactions (DBP formation)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Other relevant phenomena (</a:t>
            </a:r>
            <a:r>
              <a:rPr lang="en-US" i="1"/>
              <a:t>e.g.</a:t>
            </a:r>
            <a:r>
              <a:rPr lang="en-US"/>
              <a:t>, fluence rate field for UV systems)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Experimental and computational tools allow accurate quantification of process behavior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Stochastic approaches are evolving to facilitate optimization of disinfection system design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"/>
          <p:cNvSpPr txBox="1">
            <a:spLocks noGrp="1"/>
          </p:cNvSpPr>
          <p:nvPr>
            <p:ph type="title"/>
          </p:nvPr>
        </p:nvSpPr>
        <p:spPr>
          <a:xfrm>
            <a:off x="838200" y="0"/>
            <a:ext cx="10515600" cy="9713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0000CC"/>
                </a:solidFill>
              </a:rPr>
              <a:t>Disinfection Process Modeling</a:t>
            </a:r>
            <a:endParaRPr/>
          </a:p>
        </p:txBody>
      </p:sp>
      <p:sp>
        <p:nvSpPr>
          <p:cNvPr id="96" name="Google Shape;96;p2"/>
          <p:cNvSpPr txBox="1">
            <a:spLocks noGrp="1"/>
          </p:cNvSpPr>
          <p:nvPr>
            <p:ph type="body" idx="1"/>
          </p:nvPr>
        </p:nvSpPr>
        <p:spPr>
          <a:xfrm>
            <a:off x="359509" y="812800"/>
            <a:ext cx="5660292" cy="604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Requirements for “conversion” in disinfection systems (3-4 log</a:t>
            </a:r>
            <a:r>
              <a:rPr lang="en-US" baseline="-25000"/>
              <a:t>10</a:t>
            </a:r>
            <a:r>
              <a:rPr lang="en-US"/>
              <a:t> units, typ.) are higher than in most other treatment processes; requires efficient reactors, optimization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Must account for relevant physical, chemical, microbiological phenomena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Fluid mechanics, mixing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Disinfectant “decay”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Disinfection kinetics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Kinetics of other reactions (disinfection byproduct [DBP] formation)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Software, hardware have advanced to the point that they can (should) be used as the foundation of disinfection system design</a:t>
            </a:r>
            <a:endParaRPr/>
          </a:p>
        </p:txBody>
      </p:sp>
      <p:pic>
        <p:nvPicPr>
          <p:cNvPr id="97" name="Google Shape;97;p2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6172200" y="1508369"/>
            <a:ext cx="5884650" cy="4453751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2"/>
          <p:cNvSpPr txBox="1"/>
          <p:nvPr/>
        </p:nvSpPr>
        <p:spPr>
          <a:xfrm>
            <a:off x="6248836" y="5962120"/>
            <a:ext cx="5731377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from: </a:t>
            </a:r>
            <a:r>
              <a:rPr lang="en-US" sz="1400" b="0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https://sswm.info/factsheet/disinfection-and-tertiary-filtration</a:t>
            </a:r>
            <a:r>
              <a:rPr lang="en-US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0000CC"/>
                </a:solidFill>
              </a:rPr>
              <a:t>Residence Time Distribution Function (RTD)</a:t>
            </a:r>
            <a:endParaRPr/>
          </a:p>
        </p:txBody>
      </p:sp>
      <p:sp>
        <p:nvSpPr>
          <p:cNvPr id="104" name="Google Shape;104;p3"/>
          <p:cNvSpPr txBox="1">
            <a:spLocks noGrp="1"/>
          </p:cNvSpPr>
          <p:nvPr>
            <p:ph type="body" idx="1"/>
          </p:nvPr>
        </p:nvSpPr>
        <p:spPr>
          <a:xfrm>
            <a:off x="838200" y="1367692"/>
            <a:ext cx="5695462" cy="52441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Foundational to chemical disinfection process behavior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Concept: Knowledge of RTD and reaction kinetics allows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Description of mixing behavior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Accurate estimate of reactor performance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Experimental methods (tracer tests)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Numerical methods (Computational Fluid Dynamics [CFD])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Overall process simulation (Segregated-Flow Model)</a:t>
            </a:r>
            <a:endParaRPr/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grpSp>
        <p:nvGrpSpPr>
          <p:cNvPr id="105" name="Google Shape;105;p3"/>
          <p:cNvGrpSpPr/>
          <p:nvPr/>
        </p:nvGrpSpPr>
        <p:grpSpPr>
          <a:xfrm>
            <a:off x="6823710" y="2571750"/>
            <a:ext cx="5128260" cy="2480310"/>
            <a:chOff x="6606540" y="2571750"/>
            <a:chExt cx="5585460" cy="2674620"/>
          </a:xfrm>
        </p:grpSpPr>
        <p:grpSp>
          <p:nvGrpSpPr>
            <p:cNvPr id="106" name="Google Shape;106;p3"/>
            <p:cNvGrpSpPr/>
            <p:nvPr/>
          </p:nvGrpSpPr>
          <p:grpSpPr>
            <a:xfrm>
              <a:off x="7612380" y="2571750"/>
              <a:ext cx="3566160" cy="2674620"/>
              <a:chOff x="6926580" y="2674620"/>
              <a:chExt cx="4034790" cy="2674620"/>
            </a:xfrm>
          </p:grpSpPr>
          <p:sp>
            <p:nvSpPr>
              <p:cNvPr id="107" name="Google Shape;107;p3"/>
              <p:cNvSpPr/>
              <p:nvPr/>
            </p:nvSpPr>
            <p:spPr>
              <a:xfrm>
                <a:off x="6926580" y="2674620"/>
                <a:ext cx="4034790" cy="2674620"/>
              </a:xfrm>
              <a:prstGeom prst="flowChartMagneticDisk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" name="Google Shape;108;p3"/>
              <p:cNvSpPr/>
              <p:nvPr/>
            </p:nvSpPr>
            <p:spPr>
              <a:xfrm>
                <a:off x="6926580" y="4457699"/>
                <a:ext cx="4034790" cy="891541"/>
              </a:xfrm>
              <a:prstGeom prst="ellipse">
                <a:avLst/>
              </a:prstGeom>
              <a:noFill/>
              <a:ln w="12700" cap="flat" cmpd="sng">
                <a:solidFill>
                  <a:schemeClr val="dk1"/>
                </a:solidFill>
                <a:prstDash val="dash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cxnSp>
          <p:nvCxnSpPr>
            <p:cNvPr id="109" name="Google Shape;109;p3"/>
            <p:cNvCxnSpPr/>
            <p:nvPr/>
          </p:nvCxnSpPr>
          <p:spPr>
            <a:xfrm>
              <a:off x="6606540" y="3909060"/>
              <a:ext cx="100584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stealth" w="lg" len="lg"/>
            </a:ln>
          </p:spPr>
        </p:cxnSp>
        <p:cxnSp>
          <p:nvCxnSpPr>
            <p:cNvPr id="110" name="Google Shape;110;p3"/>
            <p:cNvCxnSpPr/>
            <p:nvPr/>
          </p:nvCxnSpPr>
          <p:spPr>
            <a:xfrm>
              <a:off x="11186160" y="3924300"/>
              <a:ext cx="100584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stealth" w="lg" len="lg"/>
            </a:ln>
          </p:spPr>
        </p:cxnSp>
      </p:grpSp>
      <p:grpSp>
        <p:nvGrpSpPr>
          <p:cNvPr id="111" name="Google Shape;111;p3"/>
          <p:cNvGrpSpPr/>
          <p:nvPr/>
        </p:nvGrpSpPr>
        <p:grpSpPr>
          <a:xfrm>
            <a:off x="7760970" y="3413522"/>
            <a:ext cx="3257550" cy="415528"/>
            <a:chOff x="7760970" y="3413522"/>
            <a:chExt cx="3257550" cy="415528"/>
          </a:xfrm>
        </p:grpSpPr>
        <p:sp>
          <p:nvSpPr>
            <p:cNvPr id="112" name="Google Shape;112;p3"/>
            <p:cNvSpPr/>
            <p:nvPr/>
          </p:nvSpPr>
          <p:spPr>
            <a:xfrm>
              <a:off x="7760970" y="3657600"/>
              <a:ext cx="3257550" cy="171450"/>
            </a:xfrm>
            <a:custGeom>
              <a:avLst/>
              <a:gdLst/>
              <a:ahLst/>
              <a:cxnLst/>
              <a:rect l="l" t="t" r="r" b="b"/>
              <a:pathLst>
                <a:path w="3257550" h="240030" extrusionOk="0">
                  <a:moveTo>
                    <a:pt x="0" y="217170"/>
                  </a:moveTo>
                  <a:cubicBezTo>
                    <a:pt x="164294" y="189788"/>
                    <a:pt x="594" y="226712"/>
                    <a:pt x="102870" y="182880"/>
                  </a:cubicBezTo>
                  <a:cubicBezTo>
                    <a:pt x="154141" y="160907"/>
                    <a:pt x="138395" y="182263"/>
                    <a:pt x="182880" y="160020"/>
                  </a:cubicBezTo>
                  <a:cubicBezTo>
                    <a:pt x="195167" y="153877"/>
                    <a:pt x="204138" y="141504"/>
                    <a:pt x="217170" y="137160"/>
                  </a:cubicBezTo>
                  <a:cubicBezTo>
                    <a:pt x="239156" y="129831"/>
                    <a:pt x="263168" y="130941"/>
                    <a:pt x="285750" y="125730"/>
                  </a:cubicBezTo>
                  <a:cubicBezTo>
                    <a:pt x="312777" y="119493"/>
                    <a:pt x="338733" y="109107"/>
                    <a:pt x="365760" y="102870"/>
                  </a:cubicBezTo>
                  <a:cubicBezTo>
                    <a:pt x="388342" y="97659"/>
                    <a:pt x="411615" y="95985"/>
                    <a:pt x="434340" y="91440"/>
                  </a:cubicBezTo>
                  <a:cubicBezTo>
                    <a:pt x="487030" y="80902"/>
                    <a:pt x="490325" y="74645"/>
                    <a:pt x="548640" y="57150"/>
                  </a:cubicBezTo>
                  <a:cubicBezTo>
                    <a:pt x="563687" y="52636"/>
                    <a:pt x="579457" y="50688"/>
                    <a:pt x="594360" y="45720"/>
                  </a:cubicBezTo>
                  <a:cubicBezTo>
                    <a:pt x="613825" y="39232"/>
                    <a:pt x="631305" y="26426"/>
                    <a:pt x="651510" y="22860"/>
                  </a:cubicBezTo>
                  <a:cubicBezTo>
                    <a:pt x="696690" y="14887"/>
                    <a:pt x="743072" y="16496"/>
                    <a:pt x="788670" y="11430"/>
                  </a:cubicBezTo>
                  <a:cubicBezTo>
                    <a:pt x="811704" y="8871"/>
                    <a:pt x="834390" y="3810"/>
                    <a:pt x="857250" y="0"/>
                  </a:cubicBezTo>
                  <a:lnTo>
                    <a:pt x="2286000" y="11430"/>
                  </a:lnTo>
                  <a:cubicBezTo>
                    <a:pt x="2301707" y="11674"/>
                    <a:pt x="2316194" y="20471"/>
                    <a:pt x="2331720" y="22860"/>
                  </a:cubicBezTo>
                  <a:cubicBezTo>
                    <a:pt x="2365820" y="28106"/>
                    <a:pt x="2400355" y="30011"/>
                    <a:pt x="2434590" y="34290"/>
                  </a:cubicBezTo>
                  <a:cubicBezTo>
                    <a:pt x="2461323" y="37632"/>
                    <a:pt x="2487930" y="41910"/>
                    <a:pt x="2514600" y="45720"/>
                  </a:cubicBezTo>
                  <a:cubicBezTo>
                    <a:pt x="2591792" y="71451"/>
                    <a:pt x="2496773" y="41759"/>
                    <a:pt x="2617470" y="68580"/>
                  </a:cubicBezTo>
                  <a:cubicBezTo>
                    <a:pt x="2629231" y="71194"/>
                    <a:pt x="2639906" y="77855"/>
                    <a:pt x="2651760" y="80010"/>
                  </a:cubicBezTo>
                  <a:cubicBezTo>
                    <a:pt x="2681982" y="85505"/>
                    <a:pt x="2712792" y="87096"/>
                    <a:pt x="2743200" y="91440"/>
                  </a:cubicBezTo>
                  <a:cubicBezTo>
                    <a:pt x="2766142" y="94717"/>
                    <a:pt x="2789002" y="98599"/>
                    <a:pt x="2811780" y="102870"/>
                  </a:cubicBezTo>
                  <a:cubicBezTo>
                    <a:pt x="2849969" y="110030"/>
                    <a:pt x="2887463" y="121439"/>
                    <a:pt x="2926080" y="125730"/>
                  </a:cubicBezTo>
                  <a:lnTo>
                    <a:pt x="3028950" y="137160"/>
                  </a:lnTo>
                  <a:cubicBezTo>
                    <a:pt x="3098047" y="154434"/>
                    <a:pt x="3059767" y="143622"/>
                    <a:pt x="3143250" y="171450"/>
                  </a:cubicBezTo>
                  <a:lnTo>
                    <a:pt x="3177540" y="182880"/>
                  </a:lnTo>
                  <a:cubicBezTo>
                    <a:pt x="3205429" y="192176"/>
                    <a:pt x="3223963" y="195013"/>
                    <a:pt x="3246120" y="217170"/>
                  </a:cubicBezTo>
                  <a:cubicBezTo>
                    <a:pt x="3252144" y="223194"/>
                    <a:pt x="3253740" y="232410"/>
                    <a:pt x="3257550" y="240030"/>
                  </a:cubicBezTo>
                </a:path>
              </a:pathLst>
            </a:custGeom>
            <a:noFill/>
            <a:ln w="25400" cap="flat" cmpd="sng">
              <a:solidFill>
                <a:srgbClr val="0000FF"/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13;p3"/>
            <p:cNvSpPr txBox="1"/>
            <p:nvPr/>
          </p:nvSpPr>
          <p:spPr>
            <a:xfrm>
              <a:off x="10355580" y="3413522"/>
              <a:ext cx="317716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rgbClr val="0000FF"/>
                  </a:solidFill>
                  <a:latin typeface="Calibri"/>
                  <a:ea typeface="Calibri"/>
                  <a:cs typeface="Calibri"/>
                  <a:sym typeface="Calibri"/>
                </a:rPr>
                <a:t>A</a:t>
              </a:r>
              <a:endParaRPr/>
            </a:p>
          </p:txBody>
        </p:sp>
      </p:grpSp>
      <p:grpSp>
        <p:nvGrpSpPr>
          <p:cNvPr id="114" name="Google Shape;114;p3"/>
          <p:cNvGrpSpPr/>
          <p:nvPr/>
        </p:nvGrpSpPr>
        <p:grpSpPr>
          <a:xfrm>
            <a:off x="7760970" y="3817620"/>
            <a:ext cx="3211830" cy="926994"/>
            <a:chOff x="7760970" y="3817620"/>
            <a:chExt cx="3211830" cy="926994"/>
          </a:xfrm>
        </p:grpSpPr>
        <p:sp>
          <p:nvSpPr>
            <p:cNvPr id="115" name="Google Shape;115;p3"/>
            <p:cNvSpPr/>
            <p:nvPr/>
          </p:nvSpPr>
          <p:spPr>
            <a:xfrm>
              <a:off x="7760970" y="3817620"/>
              <a:ext cx="3211830" cy="926994"/>
            </a:xfrm>
            <a:custGeom>
              <a:avLst/>
              <a:gdLst/>
              <a:ahLst/>
              <a:cxnLst/>
              <a:rect l="l" t="t" r="r" b="b"/>
              <a:pathLst>
                <a:path w="3211830" h="926994" extrusionOk="0">
                  <a:moveTo>
                    <a:pt x="0" y="11430"/>
                  </a:moveTo>
                  <a:cubicBezTo>
                    <a:pt x="19050" y="7620"/>
                    <a:pt x="37723" y="0"/>
                    <a:pt x="57150" y="0"/>
                  </a:cubicBezTo>
                  <a:cubicBezTo>
                    <a:pt x="135109" y="0"/>
                    <a:pt x="155626" y="7474"/>
                    <a:pt x="217170" y="22860"/>
                  </a:cubicBezTo>
                  <a:cubicBezTo>
                    <a:pt x="315440" y="88374"/>
                    <a:pt x="191106" y="9828"/>
                    <a:pt x="285750" y="57150"/>
                  </a:cubicBezTo>
                  <a:cubicBezTo>
                    <a:pt x="298037" y="63293"/>
                    <a:pt x="307487" y="74431"/>
                    <a:pt x="320040" y="80010"/>
                  </a:cubicBezTo>
                  <a:cubicBezTo>
                    <a:pt x="442458" y="134418"/>
                    <a:pt x="345307" y="73995"/>
                    <a:pt x="422910" y="125730"/>
                  </a:cubicBezTo>
                  <a:lnTo>
                    <a:pt x="468630" y="194310"/>
                  </a:lnTo>
                  <a:cubicBezTo>
                    <a:pt x="476250" y="205740"/>
                    <a:pt x="483248" y="217610"/>
                    <a:pt x="491490" y="228600"/>
                  </a:cubicBezTo>
                  <a:lnTo>
                    <a:pt x="525780" y="274320"/>
                  </a:lnTo>
                  <a:cubicBezTo>
                    <a:pt x="529590" y="289560"/>
                    <a:pt x="532696" y="304993"/>
                    <a:pt x="537210" y="320040"/>
                  </a:cubicBezTo>
                  <a:cubicBezTo>
                    <a:pt x="544134" y="343120"/>
                    <a:pt x="552450" y="365760"/>
                    <a:pt x="560070" y="388620"/>
                  </a:cubicBezTo>
                  <a:cubicBezTo>
                    <a:pt x="563880" y="400050"/>
                    <a:pt x="568578" y="411221"/>
                    <a:pt x="571500" y="422910"/>
                  </a:cubicBezTo>
                  <a:lnTo>
                    <a:pt x="582930" y="468630"/>
                  </a:lnTo>
                  <a:cubicBezTo>
                    <a:pt x="579120" y="537210"/>
                    <a:pt x="578012" y="605994"/>
                    <a:pt x="571500" y="674370"/>
                  </a:cubicBezTo>
                  <a:cubicBezTo>
                    <a:pt x="570358" y="686364"/>
                    <a:pt x="568589" y="700141"/>
                    <a:pt x="560070" y="708660"/>
                  </a:cubicBezTo>
                  <a:cubicBezTo>
                    <a:pt x="551551" y="717179"/>
                    <a:pt x="537210" y="716280"/>
                    <a:pt x="525780" y="720090"/>
                  </a:cubicBezTo>
                  <a:cubicBezTo>
                    <a:pt x="521970" y="704850"/>
                    <a:pt x="513045" y="690025"/>
                    <a:pt x="514350" y="674370"/>
                  </a:cubicBezTo>
                  <a:cubicBezTo>
                    <a:pt x="524195" y="556225"/>
                    <a:pt x="526930" y="614921"/>
                    <a:pt x="560070" y="548640"/>
                  </a:cubicBezTo>
                  <a:cubicBezTo>
                    <a:pt x="565458" y="537864"/>
                    <a:pt x="562092" y="521876"/>
                    <a:pt x="571500" y="514350"/>
                  </a:cubicBezTo>
                  <a:cubicBezTo>
                    <a:pt x="583767" y="504537"/>
                    <a:pt x="601980" y="506730"/>
                    <a:pt x="617220" y="502920"/>
                  </a:cubicBezTo>
                  <a:cubicBezTo>
                    <a:pt x="628650" y="491490"/>
                    <a:pt x="635434" y="470322"/>
                    <a:pt x="651510" y="468630"/>
                  </a:cubicBezTo>
                  <a:cubicBezTo>
                    <a:pt x="780085" y="455096"/>
                    <a:pt x="809842" y="443744"/>
                    <a:pt x="868680" y="514350"/>
                  </a:cubicBezTo>
                  <a:cubicBezTo>
                    <a:pt x="877474" y="524903"/>
                    <a:pt x="883920" y="537210"/>
                    <a:pt x="891540" y="548640"/>
                  </a:cubicBezTo>
                  <a:cubicBezTo>
                    <a:pt x="895350" y="567690"/>
                    <a:pt x="898258" y="586943"/>
                    <a:pt x="902970" y="605790"/>
                  </a:cubicBezTo>
                  <a:cubicBezTo>
                    <a:pt x="905892" y="617479"/>
                    <a:pt x="911090" y="628495"/>
                    <a:pt x="914400" y="640080"/>
                  </a:cubicBezTo>
                  <a:cubicBezTo>
                    <a:pt x="918716" y="655185"/>
                    <a:pt x="922020" y="670560"/>
                    <a:pt x="925830" y="685800"/>
                  </a:cubicBezTo>
                  <a:cubicBezTo>
                    <a:pt x="922020" y="735330"/>
                    <a:pt x="927200" y="786391"/>
                    <a:pt x="914400" y="834390"/>
                  </a:cubicBezTo>
                  <a:cubicBezTo>
                    <a:pt x="910860" y="847663"/>
                    <a:pt x="892663" y="851671"/>
                    <a:pt x="880110" y="857250"/>
                  </a:cubicBezTo>
                  <a:cubicBezTo>
                    <a:pt x="858090" y="867037"/>
                    <a:pt x="811530" y="880110"/>
                    <a:pt x="811530" y="880110"/>
                  </a:cubicBezTo>
                  <a:cubicBezTo>
                    <a:pt x="758190" y="876300"/>
                    <a:pt x="686533" y="909091"/>
                    <a:pt x="651510" y="868680"/>
                  </a:cubicBezTo>
                  <a:cubicBezTo>
                    <a:pt x="640930" y="856472"/>
                    <a:pt x="639182" y="711664"/>
                    <a:pt x="685800" y="674370"/>
                  </a:cubicBezTo>
                  <a:cubicBezTo>
                    <a:pt x="695208" y="666844"/>
                    <a:pt x="709314" y="668328"/>
                    <a:pt x="720090" y="662940"/>
                  </a:cubicBezTo>
                  <a:cubicBezTo>
                    <a:pt x="732377" y="656797"/>
                    <a:pt x="742950" y="647700"/>
                    <a:pt x="754380" y="640080"/>
                  </a:cubicBezTo>
                  <a:cubicBezTo>
                    <a:pt x="853440" y="643890"/>
                    <a:pt x="954787" y="630005"/>
                    <a:pt x="1051560" y="651510"/>
                  </a:cubicBezTo>
                  <a:cubicBezTo>
                    <a:pt x="1070525" y="655724"/>
                    <a:pt x="1058776" y="689695"/>
                    <a:pt x="1062990" y="708660"/>
                  </a:cubicBezTo>
                  <a:cubicBezTo>
                    <a:pt x="1095274" y="853936"/>
                    <a:pt x="1051377" y="639164"/>
                    <a:pt x="1085850" y="811530"/>
                  </a:cubicBezTo>
                  <a:cubicBezTo>
                    <a:pt x="1082336" y="836131"/>
                    <a:pt x="1087349" y="915337"/>
                    <a:pt x="1040130" y="925830"/>
                  </a:cubicBezTo>
                  <a:cubicBezTo>
                    <a:pt x="1017507" y="930857"/>
                    <a:pt x="994410" y="918210"/>
                    <a:pt x="971550" y="914400"/>
                  </a:cubicBezTo>
                  <a:cubicBezTo>
                    <a:pt x="975360" y="880110"/>
                    <a:pt x="977308" y="845562"/>
                    <a:pt x="982980" y="811530"/>
                  </a:cubicBezTo>
                  <a:cubicBezTo>
                    <a:pt x="984961" y="799646"/>
                    <a:pt x="987727" y="787265"/>
                    <a:pt x="994410" y="777240"/>
                  </a:cubicBezTo>
                  <a:cubicBezTo>
                    <a:pt x="1003376" y="763790"/>
                    <a:pt x="1014570" y="750800"/>
                    <a:pt x="1028700" y="742950"/>
                  </a:cubicBezTo>
                  <a:cubicBezTo>
                    <a:pt x="1049764" y="731248"/>
                    <a:pt x="1097280" y="720090"/>
                    <a:pt x="1097280" y="720090"/>
                  </a:cubicBezTo>
                  <a:cubicBezTo>
                    <a:pt x="1192530" y="727710"/>
                    <a:pt x="1288372" y="729894"/>
                    <a:pt x="1383030" y="742950"/>
                  </a:cubicBezTo>
                  <a:cubicBezTo>
                    <a:pt x="1422615" y="748410"/>
                    <a:pt x="1436238" y="777127"/>
                    <a:pt x="1463040" y="800100"/>
                  </a:cubicBezTo>
                  <a:cubicBezTo>
                    <a:pt x="1507075" y="837845"/>
                    <a:pt x="1497849" y="830753"/>
                    <a:pt x="1543050" y="845820"/>
                  </a:cubicBezTo>
                  <a:cubicBezTo>
                    <a:pt x="1554480" y="857250"/>
                    <a:pt x="1563890" y="871144"/>
                    <a:pt x="1577340" y="880110"/>
                  </a:cubicBezTo>
                  <a:cubicBezTo>
                    <a:pt x="1587365" y="886793"/>
                    <a:pt x="1599582" y="891540"/>
                    <a:pt x="1611630" y="891540"/>
                  </a:cubicBezTo>
                  <a:cubicBezTo>
                    <a:pt x="1714571" y="891540"/>
                    <a:pt x="1817370" y="883920"/>
                    <a:pt x="1920240" y="880110"/>
                  </a:cubicBezTo>
                  <a:cubicBezTo>
                    <a:pt x="2013933" y="848879"/>
                    <a:pt x="1868911" y="902899"/>
                    <a:pt x="2023110" y="800100"/>
                  </a:cubicBezTo>
                  <a:cubicBezTo>
                    <a:pt x="2056826" y="777623"/>
                    <a:pt x="2064188" y="775953"/>
                    <a:pt x="2091690" y="742950"/>
                  </a:cubicBezTo>
                  <a:cubicBezTo>
                    <a:pt x="2100484" y="732397"/>
                    <a:pt x="2105756" y="719213"/>
                    <a:pt x="2114550" y="708660"/>
                  </a:cubicBezTo>
                  <a:cubicBezTo>
                    <a:pt x="2124898" y="696242"/>
                    <a:pt x="2138492" y="686788"/>
                    <a:pt x="2148840" y="674370"/>
                  </a:cubicBezTo>
                  <a:cubicBezTo>
                    <a:pt x="2228406" y="578891"/>
                    <a:pt x="2105811" y="705969"/>
                    <a:pt x="2205990" y="605790"/>
                  </a:cubicBezTo>
                  <a:cubicBezTo>
                    <a:pt x="2226108" y="545436"/>
                    <a:pt x="2210737" y="581525"/>
                    <a:pt x="2263140" y="502920"/>
                  </a:cubicBezTo>
                  <a:lnTo>
                    <a:pt x="2286000" y="468630"/>
                  </a:lnTo>
                  <a:cubicBezTo>
                    <a:pt x="2289810" y="453390"/>
                    <a:pt x="2293114" y="438015"/>
                    <a:pt x="2297430" y="422910"/>
                  </a:cubicBezTo>
                  <a:cubicBezTo>
                    <a:pt x="2300740" y="411325"/>
                    <a:pt x="2308860" y="400668"/>
                    <a:pt x="2308860" y="388620"/>
                  </a:cubicBezTo>
                  <a:cubicBezTo>
                    <a:pt x="2308860" y="362338"/>
                    <a:pt x="2307153" y="270906"/>
                    <a:pt x="2286000" y="228600"/>
                  </a:cubicBezTo>
                  <a:cubicBezTo>
                    <a:pt x="2279857" y="216313"/>
                    <a:pt x="2270760" y="205740"/>
                    <a:pt x="2263140" y="194310"/>
                  </a:cubicBezTo>
                  <a:cubicBezTo>
                    <a:pt x="2225040" y="198120"/>
                    <a:pt x="2185437" y="194479"/>
                    <a:pt x="2148840" y="205740"/>
                  </a:cubicBezTo>
                  <a:cubicBezTo>
                    <a:pt x="2073444" y="228939"/>
                    <a:pt x="2124291" y="385694"/>
                    <a:pt x="2125980" y="400050"/>
                  </a:cubicBezTo>
                  <a:cubicBezTo>
                    <a:pt x="2128805" y="424060"/>
                    <a:pt x="2145491" y="450896"/>
                    <a:pt x="2160270" y="468630"/>
                  </a:cubicBezTo>
                  <a:cubicBezTo>
                    <a:pt x="2170618" y="481048"/>
                    <a:pt x="2181110" y="493954"/>
                    <a:pt x="2194560" y="502920"/>
                  </a:cubicBezTo>
                  <a:cubicBezTo>
                    <a:pt x="2204585" y="509603"/>
                    <a:pt x="2217265" y="511040"/>
                    <a:pt x="2228850" y="514350"/>
                  </a:cubicBezTo>
                  <a:cubicBezTo>
                    <a:pt x="2329315" y="543054"/>
                    <a:pt x="2226644" y="509805"/>
                    <a:pt x="2308860" y="537210"/>
                  </a:cubicBezTo>
                  <a:cubicBezTo>
                    <a:pt x="2362200" y="533400"/>
                    <a:pt x="2417001" y="538750"/>
                    <a:pt x="2468880" y="525780"/>
                  </a:cubicBezTo>
                  <a:cubicBezTo>
                    <a:pt x="2495534" y="519117"/>
                    <a:pt x="2537460" y="480060"/>
                    <a:pt x="2537460" y="480060"/>
                  </a:cubicBezTo>
                  <a:cubicBezTo>
                    <a:pt x="2545080" y="468630"/>
                    <a:pt x="2551194" y="456037"/>
                    <a:pt x="2560320" y="445770"/>
                  </a:cubicBezTo>
                  <a:cubicBezTo>
                    <a:pt x="2581798" y="421607"/>
                    <a:pt x="2610967" y="404089"/>
                    <a:pt x="2628900" y="377190"/>
                  </a:cubicBezTo>
                  <a:cubicBezTo>
                    <a:pt x="2659380" y="331470"/>
                    <a:pt x="2640330" y="350520"/>
                    <a:pt x="2686050" y="320040"/>
                  </a:cubicBezTo>
                  <a:cubicBezTo>
                    <a:pt x="2693670" y="308610"/>
                    <a:pt x="2699196" y="295464"/>
                    <a:pt x="2708910" y="285750"/>
                  </a:cubicBezTo>
                  <a:cubicBezTo>
                    <a:pt x="2727475" y="267185"/>
                    <a:pt x="2768002" y="251983"/>
                    <a:pt x="2788920" y="240030"/>
                  </a:cubicBezTo>
                  <a:cubicBezTo>
                    <a:pt x="2800847" y="233214"/>
                    <a:pt x="2810584" y="222581"/>
                    <a:pt x="2823210" y="217170"/>
                  </a:cubicBezTo>
                  <a:cubicBezTo>
                    <a:pt x="2874481" y="195197"/>
                    <a:pt x="2858735" y="216553"/>
                    <a:pt x="2903220" y="194310"/>
                  </a:cubicBezTo>
                  <a:cubicBezTo>
                    <a:pt x="2915507" y="188167"/>
                    <a:pt x="2925583" y="178266"/>
                    <a:pt x="2937510" y="171450"/>
                  </a:cubicBezTo>
                  <a:cubicBezTo>
                    <a:pt x="2952304" y="162996"/>
                    <a:pt x="2968436" y="157044"/>
                    <a:pt x="2983230" y="148590"/>
                  </a:cubicBezTo>
                  <a:cubicBezTo>
                    <a:pt x="2995157" y="141774"/>
                    <a:pt x="3005233" y="131873"/>
                    <a:pt x="3017520" y="125730"/>
                  </a:cubicBezTo>
                  <a:cubicBezTo>
                    <a:pt x="3028296" y="120342"/>
                    <a:pt x="3041278" y="120151"/>
                    <a:pt x="3051810" y="114300"/>
                  </a:cubicBezTo>
                  <a:cubicBezTo>
                    <a:pt x="3075827" y="100957"/>
                    <a:pt x="3094326" y="77268"/>
                    <a:pt x="3120390" y="68580"/>
                  </a:cubicBezTo>
                  <a:cubicBezTo>
                    <a:pt x="3197052" y="43026"/>
                    <a:pt x="3167417" y="56496"/>
                    <a:pt x="3211830" y="34290"/>
                  </a:cubicBezTo>
                </a:path>
              </a:pathLst>
            </a:custGeom>
            <a:noFill/>
            <a:ln w="25400" cap="flat" cmpd="sng">
              <a:solidFill>
                <a:srgbClr val="FF0000"/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16;p3"/>
            <p:cNvSpPr txBox="1"/>
            <p:nvPr/>
          </p:nvSpPr>
          <p:spPr>
            <a:xfrm>
              <a:off x="10511748" y="3942874"/>
              <a:ext cx="3097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B</a:t>
              </a: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4"/>
          <p:cNvSpPr txBox="1">
            <a:spLocks noGrp="1"/>
          </p:cNvSpPr>
          <p:nvPr>
            <p:ph type="title"/>
          </p:nvPr>
        </p:nvSpPr>
        <p:spPr>
          <a:xfrm>
            <a:off x="0" y="310421"/>
            <a:ext cx="12192000" cy="814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0000CC"/>
                </a:solidFill>
              </a:rPr>
              <a:t>Integrated Disinfection Design Framework (IDDF)</a:t>
            </a:r>
            <a:endParaRPr/>
          </a:p>
        </p:txBody>
      </p:sp>
      <p:sp>
        <p:nvSpPr>
          <p:cNvPr id="122" name="Google Shape;122;p4"/>
          <p:cNvSpPr txBox="1">
            <a:spLocks noGrp="1"/>
          </p:cNvSpPr>
          <p:nvPr>
            <p:ph type="body" idx="1"/>
          </p:nvPr>
        </p:nvSpPr>
        <p:spPr>
          <a:xfrm>
            <a:off x="453292" y="1242646"/>
            <a:ext cx="5566508" cy="5189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Developed for drinking water chlorination; similar process dynamics in wastewater applications, other disinfectants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Basic components: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Fluid mechanics, mixing</a:t>
            </a:r>
            <a:endParaRPr/>
          </a:p>
          <a:p>
            <a:pPr marL="11430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Residence time distribution (RTD)</a:t>
            </a:r>
            <a:endParaRPr/>
          </a:p>
          <a:p>
            <a:pPr marL="11430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Tracer tests</a:t>
            </a:r>
            <a:endParaRPr/>
          </a:p>
          <a:p>
            <a:pPr marL="11430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CFD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Disinfectant decay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Intrinsic kinetics of disinfection, DBP formation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Simulation of process dynamics</a:t>
            </a:r>
            <a:endParaRPr/>
          </a:p>
        </p:txBody>
      </p:sp>
      <p:pic>
        <p:nvPicPr>
          <p:cNvPr id="123" name="Google Shape;123;p4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6322646" y="1684642"/>
            <a:ext cx="5134708" cy="3423139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4"/>
          <p:cNvSpPr txBox="1"/>
          <p:nvPr/>
        </p:nvSpPr>
        <p:spPr>
          <a:xfrm>
            <a:off x="6779847" y="5173358"/>
            <a:ext cx="4220306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from: </a:t>
            </a:r>
            <a:r>
              <a:rPr lang="en-US" sz="1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https://www.wolkersdorfer.info/en/university/lectures/tshwane-university-of-technology.html?id=127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>
            <a:alphaModFix/>
          </a:blip>
          <a:stretch>
            <a:fillRect/>
          </a:stretch>
        </a:blip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" name="Google Shape;129;p5"/>
          <p:cNvGraphicFramePr/>
          <p:nvPr/>
        </p:nvGraphicFramePr>
        <p:xfrm>
          <a:off x="685044" y="2797348"/>
          <a:ext cx="4241520" cy="31141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r:id="rId5" imgW="4241520" imgH="3114174" progId="SigmaPlotGraphicObject.13">
                  <p:embed/>
                </p:oleObj>
              </mc:Choice>
              <mc:Fallback>
                <p:oleObj r:id="rId5" imgW="4241520" imgH="3114174" progId="SigmaPlotGraphicObject.13">
                  <p:embed/>
                  <p:pic>
                    <p:nvPicPr>
                      <p:cNvPr id="129" name="Google Shape;129;p5"/>
                      <p:cNvPicPr preferRelativeResize="0"/>
                      <p:nvPr/>
                    </p:nvPicPr>
                    <p:blipFill rotWithShape="1">
                      <a:blip r:embed="rId6">
                        <a:alphaModFix/>
                      </a:blip>
                      <a:srcRect/>
                      <a:stretch/>
                    </p:blipFill>
                    <p:spPr>
                      <a:xfrm>
                        <a:off x="685044" y="2797348"/>
                        <a:ext cx="4241520" cy="31141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" name="Google Shape;130;p5"/>
          <p:cNvSpPr txBox="1">
            <a:spLocks noGrp="1"/>
          </p:cNvSpPr>
          <p:nvPr>
            <p:ph type="title"/>
          </p:nvPr>
        </p:nvSpPr>
        <p:spPr>
          <a:xfrm>
            <a:off x="838200" y="68141"/>
            <a:ext cx="10515600" cy="775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0000CC"/>
                </a:solidFill>
              </a:rPr>
              <a:t>IDDF Framework</a:t>
            </a:r>
            <a:endParaRPr/>
          </a:p>
        </p:txBody>
      </p:sp>
      <p:sp>
        <p:nvSpPr>
          <p:cNvPr id="131" name="Google Shape;131;p5"/>
          <p:cNvSpPr txBox="1">
            <a:spLocks noGrp="1"/>
          </p:cNvSpPr>
          <p:nvPr>
            <p:ph type="body" idx="1"/>
          </p:nvPr>
        </p:nvSpPr>
        <p:spPr>
          <a:xfrm>
            <a:off x="312737" y="844062"/>
            <a:ext cx="5181600" cy="2509594"/>
          </a:xfrm>
          <a:prstGeom prst="rect">
            <a:avLst/>
          </a:prstGeom>
          <a:blipFill rotWithShape="1">
            <a:blip r:embed="rId7">
              <a:alphaModFix/>
            </a:blip>
            <a:stretch>
              <a:fillRect l="-6352" t="-5581" b="-27181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 </a:t>
            </a:r>
            <a:endParaRPr/>
          </a:p>
        </p:txBody>
      </p:sp>
      <p:sp>
        <p:nvSpPr>
          <p:cNvPr id="132" name="Google Shape;132;p5"/>
          <p:cNvSpPr txBox="1">
            <a:spLocks noGrp="1"/>
          </p:cNvSpPr>
          <p:nvPr>
            <p:ph type="body" idx="2"/>
          </p:nvPr>
        </p:nvSpPr>
        <p:spPr>
          <a:xfrm>
            <a:off x="6172199" y="844062"/>
            <a:ext cx="5949463" cy="5945797"/>
          </a:xfrm>
          <a:prstGeom prst="rect">
            <a:avLst/>
          </a:prstGeom>
          <a:blipFill rotWithShape="1">
            <a:blip r:embed="rId8">
              <a:alphaModFix/>
            </a:blip>
            <a:stretch>
              <a:fillRect l="-1536" t="-2355" b="-1843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 </a:t>
            </a:r>
            <a:endParaRPr/>
          </a:p>
        </p:txBody>
      </p:sp>
      <p:sp>
        <p:nvSpPr>
          <p:cNvPr id="133" name="Google Shape;133;p5"/>
          <p:cNvSpPr txBox="1"/>
          <p:nvPr/>
        </p:nvSpPr>
        <p:spPr>
          <a:xfrm>
            <a:off x="26437" y="5826466"/>
            <a:ext cx="6069563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IDDF References: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Bellamy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 al.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(2000) “Determining disinfection needs, J.AWWA, 92, 5, 44-52.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Ducoste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 al.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(2001) “The integrated disinfection design framework approach to reactor hydraulics characterization,”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AQUA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50, 4, 245-261.</a:t>
            </a:r>
            <a:endParaRPr/>
          </a:p>
        </p:txBody>
      </p:sp>
      <p:grpSp>
        <p:nvGrpSpPr>
          <p:cNvPr id="134" name="Google Shape;134;p5"/>
          <p:cNvGrpSpPr/>
          <p:nvPr/>
        </p:nvGrpSpPr>
        <p:grpSpPr>
          <a:xfrm>
            <a:off x="2039549" y="3632294"/>
            <a:ext cx="2291609" cy="1808323"/>
            <a:chOff x="2039549" y="3632294"/>
            <a:chExt cx="2291609" cy="1808323"/>
          </a:xfrm>
        </p:grpSpPr>
        <p:grpSp>
          <p:nvGrpSpPr>
            <p:cNvPr id="135" name="Google Shape;135;p5"/>
            <p:cNvGrpSpPr/>
            <p:nvPr/>
          </p:nvGrpSpPr>
          <p:grpSpPr>
            <a:xfrm>
              <a:off x="2438400" y="3632294"/>
              <a:ext cx="1892758" cy="1168306"/>
              <a:chOff x="2438400" y="3632294"/>
              <a:chExt cx="1892758" cy="1168306"/>
            </a:xfrm>
          </p:grpSpPr>
          <p:sp>
            <p:nvSpPr>
              <p:cNvPr id="136" name="Google Shape;136;p5"/>
              <p:cNvSpPr txBox="1"/>
              <p:nvPr/>
            </p:nvSpPr>
            <p:spPr>
              <a:xfrm>
                <a:off x="3421614" y="3632294"/>
                <a:ext cx="909544" cy="369332"/>
              </a:xfrm>
              <a:prstGeom prst="rect">
                <a:avLst/>
              </a:prstGeom>
              <a:blipFill rotWithShape="1">
                <a:blip r:embed="rId9">
                  <a:alphaModFix/>
                </a:blip>
                <a:stretch>
                  <a:fillRect/>
                </a:stretch>
              </a:blip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800">
                    <a:latin typeface="Calibri"/>
                    <a:ea typeface="Calibri"/>
                    <a:cs typeface="Calibri"/>
                    <a:sym typeface="Calibri"/>
                  </a:rPr>
                  <a:t> </a:t>
                </a:r>
                <a:endParaRPr/>
              </a:p>
            </p:txBody>
          </p:sp>
          <p:cxnSp>
            <p:nvCxnSpPr>
              <p:cNvPr id="137" name="Google Shape;137;p5"/>
              <p:cNvCxnSpPr/>
              <p:nvPr/>
            </p:nvCxnSpPr>
            <p:spPr>
              <a:xfrm flipH="1">
                <a:off x="2438400" y="4027804"/>
                <a:ext cx="1190625" cy="772796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triangle" w="med" len="med"/>
              </a:ln>
            </p:spPr>
          </p:cxnSp>
        </p:grpSp>
        <p:grpSp>
          <p:nvGrpSpPr>
            <p:cNvPr id="138" name="Google Shape;138;p5"/>
            <p:cNvGrpSpPr/>
            <p:nvPr/>
          </p:nvGrpSpPr>
          <p:grpSpPr>
            <a:xfrm>
              <a:off x="2039549" y="5071285"/>
              <a:ext cx="601014" cy="369332"/>
              <a:chOff x="2039549" y="5071285"/>
              <a:chExt cx="601014" cy="369332"/>
            </a:xfrm>
          </p:grpSpPr>
          <p:sp>
            <p:nvSpPr>
              <p:cNvPr id="139" name="Google Shape;139;p5"/>
              <p:cNvSpPr txBox="1"/>
              <p:nvPr/>
            </p:nvSpPr>
            <p:spPr>
              <a:xfrm>
                <a:off x="2039549" y="5071285"/>
                <a:ext cx="383438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dt</a:t>
                </a:r>
                <a:endParaRPr/>
              </a:p>
            </p:txBody>
          </p:sp>
          <p:cxnSp>
            <p:nvCxnSpPr>
              <p:cNvPr id="140" name="Google Shape;140;p5"/>
              <p:cNvCxnSpPr/>
              <p:nvPr/>
            </p:nvCxnSpPr>
            <p:spPr>
              <a:xfrm>
                <a:off x="2211299" y="5074350"/>
                <a:ext cx="202163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stealth" w="med" len="med"/>
              </a:ln>
            </p:spPr>
          </p:cxnSp>
          <p:cxnSp>
            <p:nvCxnSpPr>
              <p:cNvPr id="141" name="Google Shape;141;p5"/>
              <p:cNvCxnSpPr/>
              <p:nvPr/>
            </p:nvCxnSpPr>
            <p:spPr>
              <a:xfrm>
                <a:off x="2438400" y="5079890"/>
                <a:ext cx="202163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1"/>
                </a:solidFill>
                <a:prstDash val="solid"/>
                <a:miter lim="800000"/>
                <a:headEnd type="stealth" w="med" len="med"/>
                <a:tailEnd type="none" w="sm" len="sm"/>
              </a:ln>
            </p:spPr>
          </p:cxnSp>
        </p:grpSp>
      </p:grpSp>
      <p:sp>
        <p:nvSpPr>
          <p:cNvPr id="142" name="Google Shape;142;p5"/>
          <p:cNvSpPr txBox="1"/>
          <p:nvPr/>
        </p:nvSpPr>
        <p:spPr>
          <a:xfrm>
            <a:off x="3278786" y="5440617"/>
            <a:ext cx="28565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τ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5"/>
          <p:cNvSpPr txBox="1"/>
          <p:nvPr/>
        </p:nvSpPr>
        <p:spPr>
          <a:xfrm>
            <a:off x="3313723" y="5071285"/>
            <a:ext cx="8807939" cy="926407"/>
          </a:xfrm>
          <a:prstGeom prst="rect">
            <a:avLst/>
          </a:prstGeom>
          <a:blipFill rotWithShape="1">
            <a:blip r:embed="rId10">
              <a:alphaModFix/>
            </a:blip>
            <a:stretch>
              <a:fillRect b="-8332"/>
            </a:stretch>
          </a:blipFill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6"/>
          <p:cNvSpPr txBox="1">
            <a:spLocks noGrp="1"/>
          </p:cNvSpPr>
          <p:nvPr>
            <p:ph type="title"/>
          </p:nvPr>
        </p:nvSpPr>
        <p:spPr>
          <a:xfrm>
            <a:off x="838200" y="94538"/>
            <a:ext cx="10515600" cy="866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0000CC"/>
                </a:solidFill>
              </a:rPr>
              <a:t>Computational Fluid Dynamics (CFD)</a:t>
            </a:r>
            <a:endParaRPr/>
          </a:p>
        </p:txBody>
      </p:sp>
      <p:sp>
        <p:nvSpPr>
          <p:cNvPr id="149" name="Google Shape;149;p6"/>
          <p:cNvSpPr txBox="1">
            <a:spLocks noGrp="1"/>
          </p:cNvSpPr>
          <p:nvPr>
            <p:ph type="body" idx="1"/>
          </p:nvPr>
        </p:nvSpPr>
        <p:spPr>
          <a:xfrm>
            <a:off x="298580" y="877078"/>
            <a:ext cx="5721220" cy="5299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Equations of continuity, motion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Turbulence closure model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Discretize system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Define boundary and initial conditions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Link flow field conditions to scalar quantities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Disinfectant reactions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Pathogen reactions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Process optimization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Disinfection efficacy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Disinfectant consumption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DBP formation</a:t>
            </a:r>
            <a:endParaRPr/>
          </a:p>
        </p:txBody>
      </p:sp>
      <p:pic>
        <p:nvPicPr>
          <p:cNvPr id="150" name="Google Shape;150;p6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6444173" y="784550"/>
            <a:ext cx="6165000" cy="58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6"/>
          <p:cNvSpPr txBox="1"/>
          <p:nvPr/>
        </p:nvSpPr>
        <p:spPr>
          <a:xfrm>
            <a:off x="111967" y="6223714"/>
            <a:ext cx="644745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Images from: </a:t>
            </a:r>
            <a:r>
              <a:rPr lang="en-US" sz="1400" b="0" i="0" u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Angeloudis </a:t>
            </a:r>
            <a:r>
              <a:rPr lang="en-US" sz="1400" b="0" i="1" u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et al.</a:t>
            </a:r>
            <a:r>
              <a:rPr lang="en-US" sz="1400" b="0" u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(2014) “</a:t>
            </a:r>
            <a:r>
              <a:rPr lang="en-US" sz="1400" b="0" i="0" u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Predicting the disinfection efficiency range in chlorine contact tanks through a CFD-based approach,” </a:t>
            </a:r>
            <a:r>
              <a:rPr lang="en-US" sz="1400" b="0" i="1" u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Water Research</a:t>
            </a:r>
            <a:r>
              <a:rPr lang="en-US" sz="1400" b="0" u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60, 118-129.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7"/>
          <p:cNvSpPr txBox="1">
            <a:spLocks noGrp="1"/>
          </p:cNvSpPr>
          <p:nvPr>
            <p:ph type="title"/>
          </p:nvPr>
        </p:nvSpPr>
        <p:spPr>
          <a:xfrm>
            <a:off x="838200" y="120682"/>
            <a:ext cx="10515600" cy="965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0000CC"/>
                </a:solidFill>
              </a:rPr>
              <a:t>Numerical Simulations of UV Disinfection</a:t>
            </a:r>
            <a:endParaRPr/>
          </a:p>
        </p:txBody>
      </p:sp>
      <p:sp>
        <p:nvSpPr>
          <p:cNvPr id="157" name="Google Shape;157;p7"/>
          <p:cNvSpPr txBox="1">
            <a:spLocks noGrp="1"/>
          </p:cNvSpPr>
          <p:nvPr>
            <p:ph type="body" idx="1"/>
          </p:nvPr>
        </p:nvSpPr>
        <p:spPr>
          <a:xfrm>
            <a:off x="167951" y="1085908"/>
            <a:ext cx="6152687" cy="5091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Intrinsic kinetics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Influent target concentration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UV dose distribution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Fluid mechanics (flow field)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Fluence rate field</a:t>
            </a:r>
            <a:endParaRPr/>
          </a:p>
          <a:p>
            <a:pPr marL="11430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Reactor geometry, configuration</a:t>
            </a:r>
            <a:endParaRPr/>
          </a:p>
          <a:p>
            <a:pPr marL="11430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Flow rate</a:t>
            </a:r>
            <a:endParaRPr/>
          </a:p>
          <a:p>
            <a:pPr marL="11430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Lamp type, power</a:t>
            </a:r>
            <a:endParaRPr/>
          </a:p>
          <a:p>
            <a:pPr marL="11430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Optical characteristics of fluid being treated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Analogous to numerical simulations of chemical reactors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Accurate simulation of fluid mechanics is often more important than with chemical reactor (transport-limited processes)</a:t>
            </a:r>
            <a:endParaRPr/>
          </a:p>
          <a:p>
            <a:pPr marL="228600" lvl="0" indent="-64135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/>
          </a:p>
        </p:txBody>
      </p:sp>
      <p:grpSp>
        <p:nvGrpSpPr>
          <p:cNvPr id="158" name="Google Shape;158;p7"/>
          <p:cNvGrpSpPr/>
          <p:nvPr/>
        </p:nvGrpSpPr>
        <p:grpSpPr>
          <a:xfrm>
            <a:off x="6383076" y="974993"/>
            <a:ext cx="4962331" cy="4908013"/>
            <a:chOff x="1444255" y="1500963"/>
            <a:chExt cx="3784969" cy="3886200"/>
          </a:xfrm>
        </p:grpSpPr>
        <p:sp>
          <p:nvSpPr>
            <p:cNvPr id="159" name="Google Shape;159;p7"/>
            <p:cNvSpPr/>
            <p:nvPr/>
          </p:nvSpPr>
          <p:spPr>
            <a:xfrm>
              <a:off x="2053856" y="2034363"/>
              <a:ext cx="171450" cy="304800"/>
            </a:xfrm>
            <a:prstGeom prst="upArrow">
              <a:avLst>
                <a:gd name="adj1" fmla="val 50000"/>
                <a:gd name="adj2" fmla="val 50000"/>
              </a:avLst>
            </a:prstGeom>
            <a:solidFill>
              <a:srgbClr val="00B0F0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7"/>
            <p:cNvSpPr/>
            <p:nvPr/>
          </p:nvSpPr>
          <p:spPr>
            <a:xfrm>
              <a:off x="4092206" y="2034363"/>
              <a:ext cx="171450" cy="304800"/>
            </a:xfrm>
            <a:prstGeom prst="upArrow">
              <a:avLst>
                <a:gd name="adj1" fmla="val 50000"/>
                <a:gd name="adj2" fmla="val 50000"/>
              </a:avLst>
            </a:prstGeom>
            <a:solidFill>
              <a:srgbClr val="00B0F0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61;p7"/>
            <p:cNvSpPr/>
            <p:nvPr/>
          </p:nvSpPr>
          <p:spPr>
            <a:xfrm>
              <a:off x="2882531" y="2034363"/>
              <a:ext cx="161925" cy="1143000"/>
            </a:xfrm>
            <a:prstGeom prst="upArrow">
              <a:avLst>
                <a:gd name="adj1" fmla="val 50000"/>
                <a:gd name="adj2" fmla="val 50000"/>
              </a:avLst>
            </a:prstGeom>
            <a:solidFill>
              <a:srgbClr val="00B0F0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" name="Google Shape;162;p7"/>
            <p:cNvSpPr/>
            <p:nvPr/>
          </p:nvSpPr>
          <p:spPr>
            <a:xfrm>
              <a:off x="4644656" y="2872563"/>
              <a:ext cx="171450" cy="304800"/>
            </a:xfrm>
            <a:prstGeom prst="upArrow">
              <a:avLst>
                <a:gd name="adj1" fmla="val 50000"/>
                <a:gd name="adj2" fmla="val 50000"/>
              </a:avLst>
            </a:prstGeom>
            <a:solidFill>
              <a:srgbClr val="00B0F0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" name="Google Shape;163;p7"/>
            <p:cNvSpPr/>
            <p:nvPr/>
          </p:nvSpPr>
          <p:spPr>
            <a:xfrm>
              <a:off x="3596906" y="2872563"/>
              <a:ext cx="171450" cy="304800"/>
            </a:xfrm>
            <a:prstGeom prst="upArrow">
              <a:avLst>
                <a:gd name="adj1" fmla="val 50000"/>
                <a:gd name="adj2" fmla="val 50000"/>
              </a:avLst>
            </a:prstGeom>
            <a:solidFill>
              <a:srgbClr val="00B0F0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" name="Google Shape;164;p7"/>
            <p:cNvSpPr/>
            <p:nvPr/>
          </p:nvSpPr>
          <p:spPr>
            <a:xfrm>
              <a:off x="3596906" y="3710763"/>
              <a:ext cx="171450" cy="304800"/>
            </a:xfrm>
            <a:prstGeom prst="upArrow">
              <a:avLst>
                <a:gd name="adj1" fmla="val 50000"/>
                <a:gd name="adj2" fmla="val 50000"/>
              </a:avLst>
            </a:prstGeom>
            <a:solidFill>
              <a:srgbClr val="00B0F0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" name="Google Shape;165;p7"/>
            <p:cNvSpPr/>
            <p:nvPr/>
          </p:nvSpPr>
          <p:spPr>
            <a:xfrm>
              <a:off x="4644656" y="3710763"/>
              <a:ext cx="171450" cy="304800"/>
            </a:xfrm>
            <a:prstGeom prst="upArrow">
              <a:avLst>
                <a:gd name="adj1" fmla="val 50000"/>
                <a:gd name="adj2" fmla="val 50000"/>
              </a:avLst>
            </a:prstGeom>
            <a:solidFill>
              <a:srgbClr val="00B0F0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" name="Google Shape;166;p7"/>
            <p:cNvSpPr/>
            <p:nvPr/>
          </p:nvSpPr>
          <p:spPr>
            <a:xfrm>
              <a:off x="3044456" y="4548963"/>
              <a:ext cx="171450" cy="304800"/>
            </a:xfrm>
            <a:prstGeom prst="upArrow">
              <a:avLst>
                <a:gd name="adj1" fmla="val 50000"/>
                <a:gd name="adj2" fmla="val 50000"/>
              </a:avLst>
            </a:prstGeom>
            <a:solidFill>
              <a:srgbClr val="00B0F0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" name="Google Shape;167;p7"/>
            <p:cNvSpPr/>
            <p:nvPr/>
          </p:nvSpPr>
          <p:spPr>
            <a:xfrm>
              <a:off x="3787406" y="4548963"/>
              <a:ext cx="171450" cy="304800"/>
            </a:xfrm>
            <a:prstGeom prst="upArrow">
              <a:avLst>
                <a:gd name="adj1" fmla="val 50000"/>
                <a:gd name="adj2" fmla="val 50000"/>
              </a:avLst>
            </a:prstGeom>
            <a:solidFill>
              <a:srgbClr val="00B0F0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Google Shape;168;p7"/>
            <p:cNvSpPr/>
            <p:nvPr/>
          </p:nvSpPr>
          <p:spPr>
            <a:xfrm>
              <a:off x="4625606" y="4548963"/>
              <a:ext cx="171450" cy="304800"/>
            </a:xfrm>
            <a:prstGeom prst="upArrow">
              <a:avLst>
                <a:gd name="adj1" fmla="val 50000"/>
                <a:gd name="adj2" fmla="val 50000"/>
              </a:avLst>
            </a:prstGeom>
            <a:solidFill>
              <a:srgbClr val="00B0F0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" name="Google Shape;169;p7"/>
            <p:cNvSpPr/>
            <p:nvPr/>
          </p:nvSpPr>
          <p:spPr>
            <a:xfrm>
              <a:off x="1444255" y="1500963"/>
              <a:ext cx="3784969" cy="533400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Reactor Performance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Viable Target Concentration in Treated Water, N</a:t>
              </a:r>
              <a:endParaRPr/>
            </a:p>
          </p:txBody>
        </p:sp>
        <p:sp>
          <p:nvSpPr>
            <p:cNvPr id="170" name="Google Shape;170;p7"/>
            <p:cNvSpPr/>
            <p:nvPr/>
          </p:nvSpPr>
          <p:spPr>
            <a:xfrm>
              <a:off x="1444256" y="2339163"/>
              <a:ext cx="1371600" cy="552893"/>
            </a:xfrm>
            <a:prstGeom prst="roundRect">
              <a:avLst>
                <a:gd name="adj" fmla="val 16667"/>
              </a:avLst>
            </a:prstGeom>
            <a:solidFill>
              <a:srgbClr val="00CC00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Disinfection Kinetics</a:t>
              </a:r>
              <a:endParaRPr/>
            </a:p>
          </p:txBody>
        </p:sp>
        <p:sp>
          <p:nvSpPr>
            <p:cNvPr id="171" name="Google Shape;171;p7"/>
            <p:cNvSpPr/>
            <p:nvPr/>
          </p:nvSpPr>
          <p:spPr>
            <a:xfrm>
              <a:off x="1444256" y="3177363"/>
              <a:ext cx="1714500" cy="533400"/>
            </a:xfrm>
            <a:prstGeom prst="roundRect">
              <a:avLst>
                <a:gd name="adj" fmla="val 16667"/>
              </a:avLst>
            </a:prstGeom>
            <a:solidFill>
              <a:srgbClr val="00CC00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Influent Target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Concentration, N</a:t>
              </a:r>
              <a:r>
                <a:rPr lang="en-US" sz="1400" baseline="-250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0</a:t>
              </a:r>
              <a:endParaRPr/>
            </a:p>
          </p:txBody>
        </p:sp>
        <p:sp>
          <p:nvSpPr>
            <p:cNvPr id="172" name="Google Shape;172;p7"/>
            <p:cNvSpPr/>
            <p:nvPr/>
          </p:nvSpPr>
          <p:spPr>
            <a:xfrm>
              <a:off x="3196856" y="2353340"/>
              <a:ext cx="2032368" cy="538716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UV Dose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Distribution</a:t>
              </a:r>
              <a:endParaRPr/>
            </a:p>
          </p:txBody>
        </p:sp>
        <p:sp>
          <p:nvSpPr>
            <p:cNvPr id="173" name="Google Shape;173;p7"/>
            <p:cNvSpPr/>
            <p:nvPr/>
          </p:nvSpPr>
          <p:spPr>
            <a:xfrm>
              <a:off x="3196856" y="3172047"/>
              <a:ext cx="895350" cy="538716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Flow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Field</a:t>
              </a:r>
              <a:endParaRPr/>
            </a:p>
          </p:txBody>
        </p:sp>
        <p:sp>
          <p:nvSpPr>
            <p:cNvPr id="174" name="Google Shape;174;p7"/>
            <p:cNvSpPr/>
            <p:nvPr/>
          </p:nvSpPr>
          <p:spPr>
            <a:xfrm>
              <a:off x="4206506" y="3172047"/>
              <a:ext cx="1022718" cy="538716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Fluence Rate Field</a:t>
              </a:r>
              <a:endParaRPr/>
            </a:p>
          </p:txBody>
        </p:sp>
        <p:sp>
          <p:nvSpPr>
            <p:cNvPr id="175" name="Google Shape;175;p7"/>
            <p:cNvSpPr/>
            <p:nvPr/>
          </p:nvSpPr>
          <p:spPr>
            <a:xfrm>
              <a:off x="2968256" y="4015563"/>
              <a:ext cx="2133600" cy="533400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Reactor Geometry/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Configuration</a:t>
              </a:r>
              <a:endParaRPr/>
            </a:p>
          </p:txBody>
        </p:sp>
        <p:sp>
          <p:nvSpPr>
            <p:cNvPr id="176" name="Google Shape;176;p7"/>
            <p:cNvSpPr/>
            <p:nvPr/>
          </p:nvSpPr>
          <p:spPr>
            <a:xfrm>
              <a:off x="2663456" y="4834270"/>
              <a:ext cx="762000" cy="552893"/>
            </a:xfrm>
            <a:prstGeom prst="roundRect">
              <a:avLst>
                <a:gd name="adj" fmla="val 16667"/>
              </a:avLst>
            </a:prstGeom>
            <a:solidFill>
              <a:srgbClr val="00CC00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Flow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Rate</a:t>
              </a:r>
              <a:endParaRPr/>
            </a:p>
          </p:txBody>
        </p:sp>
        <p:sp>
          <p:nvSpPr>
            <p:cNvPr id="177" name="Google Shape;177;p7"/>
            <p:cNvSpPr/>
            <p:nvPr/>
          </p:nvSpPr>
          <p:spPr>
            <a:xfrm>
              <a:off x="3482606" y="4834270"/>
              <a:ext cx="781050" cy="552893"/>
            </a:xfrm>
            <a:prstGeom prst="roundRect">
              <a:avLst>
                <a:gd name="adj" fmla="val 16667"/>
              </a:avLst>
            </a:prstGeom>
            <a:solidFill>
              <a:srgbClr val="00CC00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Lamp Power</a:t>
              </a:r>
              <a:endParaRPr/>
            </a:p>
          </p:txBody>
        </p:sp>
        <p:sp>
          <p:nvSpPr>
            <p:cNvPr id="178" name="Google Shape;178;p7"/>
            <p:cNvSpPr/>
            <p:nvPr/>
          </p:nvSpPr>
          <p:spPr>
            <a:xfrm>
              <a:off x="4320806" y="4834270"/>
              <a:ext cx="781050" cy="552893"/>
            </a:xfrm>
            <a:prstGeom prst="roundRect">
              <a:avLst>
                <a:gd name="adj" fmla="val 16667"/>
              </a:avLst>
            </a:prstGeom>
            <a:solidFill>
              <a:srgbClr val="00CC00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UVT</a:t>
              </a:r>
              <a:endParaRPr/>
            </a:p>
          </p:txBody>
        </p:sp>
      </p:grpSp>
      <p:sp>
        <p:nvSpPr>
          <p:cNvPr id="179" name="Google Shape;179;p7"/>
          <p:cNvSpPr txBox="1"/>
          <p:nvPr/>
        </p:nvSpPr>
        <p:spPr>
          <a:xfrm>
            <a:off x="4079193" y="5982997"/>
            <a:ext cx="4785048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from: Blatchley III, E.R. (2023)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Photochemical Reactors: Theory, Methods, and Applications of Ultraviolet Radiation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Wiley, Hoboken, NJ, ISBN: 978-1-119-87135-4.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10717" y="1550693"/>
            <a:ext cx="6833761" cy="440331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5" name="Google Shape;185;p8"/>
          <p:cNvGrpSpPr/>
          <p:nvPr/>
        </p:nvGrpSpPr>
        <p:grpSpPr>
          <a:xfrm>
            <a:off x="1418254" y="3455631"/>
            <a:ext cx="2498869" cy="369332"/>
            <a:chOff x="676275" y="3743325"/>
            <a:chExt cx="3346575" cy="369332"/>
          </a:xfrm>
        </p:grpSpPr>
        <p:sp>
          <p:nvSpPr>
            <p:cNvPr id="186" name="Google Shape;186;p8"/>
            <p:cNvSpPr txBox="1"/>
            <p:nvPr/>
          </p:nvSpPr>
          <p:spPr>
            <a:xfrm>
              <a:off x="676275" y="3743325"/>
              <a:ext cx="3076575" cy="369332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rgbClr val="0000C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UV Arc</a:t>
              </a:r>
              <a:endParaRPr/>
            </a:p>
          </p:txBody>
        </p:sp>
        <p:cxnSp>
          <p:nvCxnSpPr>
            <p:cNvPr id="187" name="Google Shape;187;p8"/>
            <p:cNvCxnSpPr>
              <a:stCxn id="186" idx="3"/>
            </p:cNvCxnSpPr>
            <p:nvPr/>
          </p:nvCxnSpPr>
          <p:spPr>
            <a:xfrm>
              <a:off x="3752850" y="3927991"/>
              <a:ext cx="270000" cy="0"/>
            </a:xfrm>
            <a:prstGeom prst="straightConnector1">
              <a:avLst/>
            </a:prstGeom>
            <a:noFill/>
            <a:ln w="28575" cap="flat" cmpd="sng">
              <a:solidFill>
                <a:srgbClr val="0000CC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</p:grpSp>
      <p:grpSp>
        <p:nvGrpSpPr>
          <p:cNvPr id="188" name="Google Shape;188;p8"/>
          <p:cNvGrpSpPr/>
          <p:nvPr/>
        </p:nvGrpSpPr>
        <p:grpSpPr>
          <a:xfrm>
            <a:off x="1418253" y="2269888"/>
            <a:ext cx="3367409" cy="908744"/>
            <a:chOff x="676275" y="2557582"/>
            <a:chExt cx="4147875" cy="908744"/>
          </a:xfrm>
        </p:grpSpPr>
        <p:sp>
          <p:nvSpPr>
            <p:cNvPr id="189" name="Google Shape;189;p8"/>
            <p:cNvSpPr txBox="1"/>
            <p:nvPr/>
          </p:nvSpPr>
          <p:spPr>
            <a:xfrm>
              <a:off x="676275" y="3096994"/>
              <a:ext cx="3076575" cy="369332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rgbClr val="0000C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Reaction @ Lamp ID</a:t>
              </a:r>
              <a:endParaRPr/>
            </a:p>
          </p:txBody>
        </p:sp>
        <p:cxnSp>
          <p:nvCxnSpPr>
            <p:cNvPr id="190" name="Google Shape;190;p8"/>
            <p:cNvCxnSpPr>
              <a:stCxn id="189" idx="3"/>
            </p:cNvCxnSpPr>
            <p:nvPr/>
          </p:nvCxnSpPr>
          <p:spPr>
            <a:xfrm rot="10800000" flipH="1">
              <a:off x="3752850" y="3254960"/>
              <a:ext cx="1071300" cy="26700"/>
            </a:xfrm>
            <a:prstGeom prst="straightConnector1">
              <a:avLst/>
            </a:prstGeom>
            <a:noFill/>
            <a:ln w="28575" cap="flat" cmpd="sng">
              <a:solidFill>
                <a:srgbClr val="0000CC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sp>
          <p:nvSpPr>
            <p:cNvPr id="191" name="Google Shape;191;p8"/>
            <p:cNvSpPr txBox="1"/>
            <p:nvPr/>
          </p:nvSpPr>
          <p:spPr>
            <a:xfrm>
              <a:off x="681038" y="2557582"/>
              <a:ext cx="3076576" cy="369332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rgbClr val="0000C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Reaction @ Lamp OD</a:t>
              </a:r>
              <a:endParaRPr/>
            </a:p>
          </p:txBody>
        </p:sp>
        <p:cxnSp>
          <p:nvCxnSpPr>
            <p:cNvPr id="192" name="Google Shape;192;p8"/>
            <p:cNvCxnSpPr>
              <a:stCxn id="191" idx="3"/>
            </p:cNvCxnSpPr>
            <p:nvPr/>
          </p:nvCxnSpPr>
          <p:spPr>
            <a:xfrm>
              <a:off x="3757614" y="2742248"/>
              <a:ext cx="1066500" cy="354600"/>
            </a:xfrm>
            <a:prstGeom prst="straightConnector1">
              <a:avLst/>
            </a:prstGeom>
            <a:noFill/>
            <a:ln w="28575" cap="flat" cmpd="sng">
              <a:solidFill>
                <a:srgbClr val="0000CC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</p:grpSp>
      <p:grpSp>
        <p:nvGrpSpPr>
          <p:cNvPr id="193" name="Google Shape;193;p8"/>
          <p:cNvGrpSpPr/>
          <p:nvPr/>
        </p:nvGrpSpPr>
        <p:grpSpPr>
          <a:xfrm>
            <a:off x="1418253" y="1169693"/>
            <a:ext cx="4225004" cy="1284778"/>
            <a:chOff x="676275" y="1457386"/>
            <a:chExt cx="4990839" cy="1284778"/>
          </a:xfrm>
        </p:grpSpPr>
        <p:sp>
          <p:nvSpPr>
            <p:cNvPr id="194" name="Google Shape;194;p8"/>
            <p:cNvSpPr txBox="1"/>
            <p:nvPr/>
          </p:nvSpPr>
          <p:spPr>
            <a:xfrm>
              <a:off x="676275" y="1996798"/>
              <a:ext cx="3076575" cy="369332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rgbClr val="0000C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Air/Quartz Reaction</a:t>
              </a:r>
              <a:endParaRPr/>
            </a:p>
          </p:txBody>
        </p:sp>
        <p:cxnSp>
          <p:nvCxnSpPr>
            <p:cNvPr id="195" name="Google Shape;195;p8"/>
            <p:cNvCxnSpPr>
              <a:stCxn id="194" idx="3"/>
            </p:cNvCxnSpPr>
            <p:nvPr/>
          </p:nvCxnSpPr>
          <p:spPr>
            <a:xfrm>
              <a:off x="3752850" y="2181464"/>
              <a:ext cx="1792800" cy="560700"/>
            </a:xfrm>
            <a:prstGeom prst="straightConnector1">
              <a:avLst/>
            </a:prstGeom>
            <a:noFill/>
            <a:ln w="28575" cap="flat" cmpd="sng">
              <a:solidFill>
                <a:srgbClr val="0000CC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sp>
          <p:nvSpPr>
            <p:cNvPr id="196" name="Google Shape;196;p8"/>
            <p:cNvSpPr txBox="1"/>
            <p:nvPr/>
          </p:nvSpPr>
          <p:spPr>
            <a:xfrm>
              <a:off x="681038" y="1457386"/>
              <a:ext cx="3076576" cy="369332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rgbClr val="0000C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Quartz/Water Reaction</a:t>
              </a:r>
              <a:endParaRPr/>
            </a:p>
          </p:txBody>
        </p:sp>
        <p:cxnSp>
          <p:nvCxnSpPr>
            <p:cNvPr id="197" name="Google Shape;197;p8"/>
            <p:cNvCxnSpPr>
              <a:stCxn id="196" idx="3"/>
            </p:cNvCxnSpPr>
            <p:nvPr/>
          </p:nvCxnSpPr>
          <p:spPr>
            <a:xfrm>
              <a:off x="3757614" y="1642052"/>
              <a:ext cx="1909500" cy="915600"/>
            </a:xfrm>
            <a:prstGeom prst="straightConnector1">
              <a:avLst/>
            </a:prstGeom>
            <a:noFill/>
            <a:ln w="28575" cap="flat" cmpd="sng">
              <a:solidFill>
                <a:srgbClr val="0000CC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</p:grpSp>
      <p:sp>
        <p:nvSpPr>
          <p:cNvPr id="198" name="Google Shape;198;p8"/>
          <p:cNvSpPr txBox="1"/>
          <p:nvPr/>
        </p:nvSpPr>
        <p:spPr>
          <a:xfrm>
            <a:off x="0" y="-3423"/>
            <a:ext cx="12187969" cy="10882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Ray Tracing: LP Hg Lamp</a:t>
            </a:r>
            <a:endParaRPr/>
          </a:p>
        </p:txBody>
      </p:sp>
      <p:grpSp>
        <p:nvGrpSpPr>
          <p:cNvPr id="199" name="Google Shape;199;p8"/>
          <p:cNvGrpSpPr/>
          <p:nvPr/>
        </p:nvGrpSpPr>
        <p:grpSpPr>
          <a:xfrm>
            <a:off x="1418254" y="2967026"/>
            <a:ext cx="4949250" cy="2653165"/>
            <a:chOff x="1524000" y="2873720"/>
            <a:chExt cx="4949250" cy="2653165"/>
          </a:xfrm>
        </p:grpSpPr>
        <p:sp>
          <p:nvSpPr>
            <p:cNvPr id="200" name="Google Shape;200;p8"/>
            <p:cNvSpPr txBox="1"/>
            <p:nvPr/>
          </p:nvSpPr>
          <p:spPr>
            <a:xfrm>
              <a:off x="1524000" y="4603555"/>
              <a:ext cx="2228850" cy="923330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rgbClr val="0000C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Fresnel Reflections at Every Optical Interface</a:t>
              </a:r>
              <a:endParaRPr/>
            </a:p>
          </p:txBody>
        </p:sp>
        <p:cxnSp>
          <p:nvCxnSpPr>
            <p:cNvPr id="201" name="Google Shape;201;p8"/>
            <p:cNvCxnSpPr>
              <a:stCxn id="200" idx="3"/>
            </p:cNvCxnSpPr>
            <p:nvPr/>
          </p:nvCxnSpPr>
          <p:spPr>
            <a:xfrm rot="10800000" flipH="1">
              <a:off x="3752850" y="2900720"/>
              <a:ext cx="1298100" cy="2164500"/>
            </a:xfrm>
            <a:prstGeom prst="straightConnector1">
              <a:avLst/>
            </a:prstGeom>
            <a:noFill/>
            <a:ln w="28575" cap="flat" cmpd="sng">
              <a:solidFill>
                <a:srgbClr val="0000CC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202" name="Google Shape;202;p8"/>
            <p:cNvCxnSpPr>
              <a:stCxn id="200" idx="3"/>
            </p:cNvCxnSpPr>
            <p:nvPr/>
          </p:nvCxnSpPr>
          <p:spPr>
            <a:xfrm rot="10800000" flipH="1">
              <a:off x="3752850" y="2873720"/>
              <a:ext cx="2720400" cy="2191500"/>
            </a:xfrm>
            <a:prstGeom prst="straightConnector1">
              <a:avLst/>
            </a:prstGeom>
            <a:noFill/>
            <a:ln w="28575" cap="flat" cmpd="sng">
              <a:solidFill>
                <a:srgbClr val="0000CC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</p:grpSp>
      <p:sp>
        <p:nvSpPr>
          <p:cNvPr id="203" name="Google Shape;203;p8"/>
          <p:cNvSpPr txBox="1"/>
          <p:nvPr/>
        </p:nvSpPr>
        <p:spPr>
          <a:xfrm>
            <a:off x="1127872" y="6189903"/>
            <a:ext cx="763470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from: Ahmed, Y.M.; Jongewaard, M; Li, M.; Blatchley III, E.R. (2018) “Ray Tracing for Fluence Rate Simulations in Ultraviolet Photoreactors,”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Environmental Science &amp; Technology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52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8, 4738-4745.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0000CC"/>
                </a:solidFill>
              </a:rPr>
              <a:t>Ray Tracing for Simulation of </a:t>
            </a:r>
            <a:br>
              <a:rPr lang="en-US">
                <a:solidFill>
                  <a:srgbClr val="0000CC"/>
                </a:solidFill>
              </a:rPr>
            </a:br>
            <a:r>
              <a:rPr lang="en-US">
                <a:solidFill>
                  <a:srgbClr val="0000CC"/>
                </a:solidFill>
              </a:rPr>
              <a:t>Fluence Rate Fields</a:t>
            </a:r>
            <a:endParaRPr/>
          </a:p>
        </p:txBody>
      </p:sp>
      <p:pic>
        <p:nvPicPr>
          <p:cNvPr id="209" name="Google Shape;209;p9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503853" y="2377837"/>
            <a:ext cx="5357062" cy="2973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9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5">
            <a:alphaModFix/>
          </a:blip>
          <a:srcRect/>
          <a:stretch/>
        </p:blipFill>
        <p:spPr>
          <a:xfrm>
            <a:off x="5948947" y="2231124"/>
            <a:ext cx="6106203" cy="3283268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9"/>
          <p:cNvSpPr txBox="1"/>
          <p:nvPr/>
        </p:nvSpPr>
        <p:spPr>
          <a:xfrm>
            <a:off x="1127872" y="6189903"/>
            <a:ext cx="763470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from: Ahmed, Y.M.; Jongewaard, M; Li, M.; Blatchley III, E.R. (2018) “Ray Tracing for Fluence Rate Simulations in Ultraviolet Photoreactors,” </a:t>
            </a:r>
            <a:r>
              <a:rPr lang="en-US" sz="1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Environmental Science &amp; Technology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52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8, 4738-4745.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890</Words>
  <Application>Microsoft Office PowerPoint</Application>
  <PresentationFormat>Widescreen</PresentationFormat>
  <Paragraphs>126</Paragraphs>
  <Slides>13</Slides>
  <Notes>13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Roboto Slab</vt:lpstr>
      <vt:lpstr>Times New Roman</vt:lpstr>
      <vt:lpstr>Office Theme</vt:lpstr>
      <vt:lpstr>SigmaPlotGraphicObject.13</vt:lpstr>
      <vt:lpstr>PowerPoint Presentation</vt:lpstr>
      <vt:lpstr>Disinfection Process Modeling</vt:lpstr>
      <vt:lpstr>Residence Time Distribution Function (RTD)</vt:lpstr>
      <vt:lpstr>Integrated Disinfection Design Framework (IDDF)</vt:lpstr>
      <vt:lpstr>IDDF Framework</vt:lpstr>
      <vt:lpstr>Computational Fluid Dynamics (CFD)</vt:lpstr>
      <vt:lpstr>Numerical Simulations of UV Disinfection</vt:lpstr>
      <vt:lpstr>PowerPoint Presentation</vt:lpstr>
      <vt:lpstr>Ray Tracing for Simulation of  Fluence Rate Fields</vt:lpstr>
      <vt:lpstr>Simulation of Disinfection Efficacy</vt:lpstr>
      <vt:lpstr>Stochastic Evaluation Based on  CFD-E Modeling</vt:lpstr>
      <vt:lpstr>Summary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Damir Brdanovic</dc:creator>
  <cp:lastModifiedBy>Damir Brdanovic</cp:lastModifiedBy>
  <cp:revision>2</cp:revision>
  <dcterms:created xsi:type="dcterms:W3CDTF">2023-08-11T09:22:14Z</dcterms:created>
  <dcterms:modified xsi:type="dcterms:W3CDTF">2024-01-11T20:08:01Z</dcterms:modified>
</cp:coreProperties>
</file>