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5" r:id="rId4"/>
    <p:sldId id="264" r:id="rId5"/>
    <p:sldId id="263" r:id="rId6"/>
    <p:sldId id="262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albatrossuv.com/UV-Spectral-Output.php" TargetMode="Externa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Course on Wastewater Disinfection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Disinfection with UV Radiation, Laws of Photochemistry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Ernest R. Blatchley III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91BDE5-C30C-4FCD-9B3E-0788CB29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3" y="5442739"/>
            <a:ext cx="2028091" cy="1232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55FC62-FD2D-44C1-BDC0-6F5D56C8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85" y="5434365"/>
            <a:ext cx="1801166" cy="12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9C3EEAC8-4D7B-4246-9965-497ECF36B27D}"/>
              </a:ext>
            </a:extLst>
          </p:cNvPr>
          <p:cNvSpPr txBox="1">
            <a:spLocks/>
          </p:cNvSpPr>
          <p:nvPr/>
        </p:nvSpPr>
        <p:spPr>
          <a:xfrm>
            <a:off x="838200" y="183987"/>
            <a:ext cx="10515600" cy="8931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Electromagnetic Spectrum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2C77EED5-57AD-401D-A5FF-485D294367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4766" y="1106090"/>
                <a:ext cx="6030533" cy="55679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Electromagnetic radiation: energy that propagates through space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Wave characteristics: energy is inversely related to wavelength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Particle characteristics: energy is available in discrete units (photon or quantum)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“Wave-particle duality”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Visible light: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</a:rPr>
                      <m:t>400 </m:t>
                    </m:r>
                    <m:r>
                      <a:rPr lang="en-US" sz="2800" i="1" smtClean="0">
                        <a:latin typeface="Cambria Math" panose="02040503050406030204" pitchFamily="18" charset="0"/>
                      </a:rPr>
                      <m:t>𝑛𝑚</m:t>
                    </m:r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≲</m:t>
                    </m:r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≲700 </m:t>
                    </m:r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𝑛𝑚</m:t>
                    </m:r>
                  </m:oMath>
                </a14:m>
                <a:endParaRPr lang="en-US" sz="2800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Ultraviolet radiation:</a:t>
                </a:r>
              </a:p>
              <a:p>
                <a:pPr lvl="1"/>
                <a:r>
                  <a:rPr lang="en-US" sz="2400" dirty="0"/>
                  <a:t>UV-A: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320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𝑛𝑚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≤40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𝑛𝑚</m:t>
                    </m:r>
                  </m:oMath>
                </a14:m>
                <a:endParaRPr lang="en-US" sz="2400" dirty="0"/>
              </a:p>
              <a:p>
                <a:pPr lvl="1"/>
                <a:r>
                  <a:rPr lang="en-US" sz="2400" dirty="0"/>
                  <a:t>UV-B: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28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0 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𝑛𝑚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≤32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𝑛𝑚</m:t>
                    </m:r>
                  </m:oMath>
                </a14:m>
                <a:endParaRPr lang="en-US" sz="2400" dirty="0"/>
              </a:p>
              <a:p>
                <a:pPr lvl="1"/>
                <a:r>
                  <a:rPr lang="en-US" sz="2400" dirty="0"/>
                  <a:t>UV-C: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0 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𝑛𝑚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≤280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𝑛𝑚</m:t>
                    </m:r>
                  </m:oMath>
                </a14:m>
                <a:endParaRPr lang="en-US" sz="2400" dirty="0"/>
              </a:p>
              <a:p>
                <a:pPr lvl="1"/>
                <a:r>
                  <a:rPr lang="en-US" sz="2400" dirty="0"/>
                  <a:t>VUV: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00 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𝑛𝑚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≤2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00 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𝑛𝑚</m:t>
                    </m:r>
                  </m:oMath>
                </a14:m>
                <a:endParaRPr lang="en-US" sz="2400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2C77EED5-57AD-401D-A5FF-485D29436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66" y="1106090"/>
                <a:ext cx="6030533" cy="5567923"/>
              </a:xfrm>
              <a:prstGeom prst="rect">
                <a:avLst/>
              </a:prstGeom>
              <a:blipFill>
                <a:blip r:embed="rId3"/>
                <a:stretch>
                  <a:fillRect l="-1818" t="-2407" r="-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6" descr="UV Spectrum">
            <a:extLst>
              <a:ext uri="{FF2B5EF4-FFF2-40B4-BE49-F238E27FC236}">
                <a16:creationId xmlns:a16="http://schemas.microsoft.com/office/drawing/2014/main" id="{6068F34F-EF43-4944-82D3-826AC46B91AA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9"/>
          <a:stretch/>
        </p:blipFill>
        <p:spPr bwMode="auto">
          <a:xfrm>
            <a:off x="6172200" y="2659311"/>
            <a:ext cx="5798890" cy="22297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1E3640-7017-47E7-A9FD-3978912066F7}"/>
              </a:ext>
            </a:extLst>
          </p:cNvPr>
          <p:cNvSpPr txBox="1"/>
          <p:nvPr/>
        </p:nvSpPr>
        <p:spPr>
          <a:xfrm>
            <a:off x="6451134" y="5150840"/>
            <a:ext cx="49954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Image from </a:t>
            </a:r>
            <a:r>
              <a:rPr lang="en-US" sz="1400" u="sng" dirty="0">
                <a:hlinkClick r:id="rId5"/>
              </a:rPr>
              <a:t>http://www.albatrossuv.com/UV-Spectral-Output.php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0289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F1F1FB14-C669-401C-B600-5F41514FE2A2}"/>
              </a:ext>
            </a:extLst>
          </p:cNvPr>
          <p:cNvSpPr txBox="1">
            <a:spLocks/>
          </p:cNvSpPr>
          <p:nvPr/>
        </p:nvSpPr>
        <p:spPr>
          <a:xfrm>
            <a:off x="838200" y="205735"/>
            <a:ext cx="10515600" cy="72544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Laws of Photochemistry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098504F5-579C-41B3-A997-D313735DF376}"/>
              </a:ext>
            </a:extLst>
          </p:cNvPr>
          <p:cNvSpPr txBox="1">
            <a:spLocks/>
          </p:cNvSpPr>
          <p:nvPr/>
        </p:nvSpPr>
        <p:spPr>
          <a:xfrm>
            <a:off x="179294" y="931177"/>
            <a:ext cx="11734800" cy="57210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First law of photochemistry (</a:t>
            </a:r>
            <a:r>
              <a:rPr lang="en-US" sz="2800" dirty="0" err="1"/>
              <a:t>Grotthus</a:t>
            </a:r>
            <a:r>
              <a:rPr lang="en-US" sz="2800" dirty="0"/>
              <a:t>-Draper Law): radiation (photons) must be absorbed by a molecule (atom or ion) to bring about a photochemical change.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Second law of photochemistry (Stark-Einstein Law, </a:t>
            </a:r>
            <a:r>
              <a:rPr lang="en-US" sz="2800" i="1" dirty="0"/>
              <a:t>aka</a:t>
            </a:r>
            <a:r>
              <a:rPr lang="en-US" sz="2800" dirty="0"/>
              <a:t> photochemical equivalence law): for each photon absorbed by a chemical system, only one molecule is activated for a photochemical (or photophysical) process.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Photons (quanta) interact with at most one molecule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Avogadro’s number of atoms/molecules/ions </a:t>
            </a:r>
            <a:r>
              <a:rPr lang="en-US" sz="2400" dirty="0">
                <a:sym typeface="Symbol" panose="05050102010706020507" pitchFamily="18" charset="2"/>
              </a:rPr>
              <a:t> 1 mole</a:t>
            </a:r>
            <a:endParaRPr lang="en-US" sz="2400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Avogadro’s number of photons </a:t>
            </a:r>
            <a:r>
              <a:rPr lang="en-US" sz="2400" dirty="0">
                <a:sym typeface="Symbol" panose="05050102010706020507" pitchFamily="18" charset="2"/>
              </a:rPr>
              <a:t> 1 </a:t>
            </a:r>
            <a:r>
              <a:rPr lang="en-US" sz="2400" dirty="0" err="1">
                <a:sym typeface="Symbol" panose="05050102010706020507" pitchFamily="18" charset="2"/>
              </a:rPr>
              <a:t>einstein</a:t>
            </a:r>
            <a:endParaRPr lang="en-US" sz="2400" dirty="0">
              <a:sym typeface="Symbol" panose="05050102010706020507" pitchFamily="18" charset="2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ym typeface="Symbol" panose="05050102010706020507" pitchFamily="18" charset="2"/>
              </a:rPr>
              <a:t>Molecules and photons are “equivalent” participants in photochemical reactions</a:t>
            </a:r>
            <a:endParaRPr lang="en-US" sz="2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Third law of photochemistry (Bunsen-Roscoe Law, </a:t>
            </a:r>
            <a:r>
              <a:rPr lang="en-US" sz="2800" i="1" dirty="0"/>
              <a:t>aka</a:t>
            </a:r>
            <a:r>
              <a:rPr lang="en-US" sz="2800" dirty="0"/>
              <a:t> law of reciprocity): the extent of a photochemical reaction will be governed by the dose (fluence) of radiation absorbed by the target, independent of the time required to deliver that dose.</a:t>
            </a:r>
          </a:p>
        </p:txBody>
      </p:sp>
    </p:spTree>
    <p:extLst>
      <p:ext uri="{BB962C8B-B14F-4D97-AF65-F5344CB8AC3E}">
        <p14:creationId xmlns:p14="http://schemas.microsoft.com/office/powerpoint/2010/main" val="265089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E29F0351-6FA6-411D-BCE9-84F32489DA51}"/>
              </a:ext>
            </a:extLst>
          </p:cNvPr>
          <p:cNvSpPr txBox="1">
            <a:spLocks/>
          </p:cNvSpPr>
          <p:nvPr/>
        </p:nvSpPr>
        <p:spPr>
          <a:xfrm>
            <a:off x="838200" y="105066"/>
            <a:ext cx="10515600" cy="7841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Implications of the Laws of Photochemistry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7E2D36D2-2C79-4B27-9994-CFC65F5D1C4C}"/>
              </a:ext>
            </a:extLst>
          </p:cNvPr>
          <p:cNvSpPr txBox="1">
            <a:spLocks/>
          </p:cNvSpPr>
          <p:nvPr/>
        </p:nvSpPr>
        <p:spPr>
          <a:xfrm>
            <a:off x="203056" y="846357"/>
            <a:ext cx="4823670" cy="56038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A photochemical reaction </a:t>
            </a:r>
            <a:r>
              <a:rPr lang="en-US" sz="2800" i="1" dirty="0"/>
              <a:t>may</a:t>
            </a:r>
            <a:r>
              <a:rPr lang="en-US" sz="2800" dirty="0"/>
              <a:t> take place </a:t>
            </a:r>
            <a:r>
              <a:rPr lang="en-US" sz="2800" i="1" dirty="0" err="1"/>
              <a:t>iff</a:t>
            </a:r>
            <a:r>
              <a:rPr lang="en-US" sz="2800" dirty="0"/>
              <a:t>: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Radiation (photons) of an appropriate wavelength is (are) available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Radiation (photons) is (are) absorbed by the target molecule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What is required for radiation to be “appropriate”?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Photon energy meets or exceeds the energy of chemical bonds that will be broken, or formed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Photons must be absorbed by target molecule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5">
                <a:extLst>
                  <a:ext uri="{FF2B5EF4-FFF2-40B4-BE49-F238E27FC236}">
                    <a16:creationId xmlns:a16="http://schemas.microsoft.com/office/drawing/2014/main" id="{B6733DA5-3FB4-4BD7-89DD-CD0BB3EC8CB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02511" y="973122"/>
                <a:ext cx="6660858" cy="5779811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𝜈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𝜆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2400" dirty="0"/>
                  <a:t> = photon energy [=]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𝐽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𝑝h𝑜𝑡𝑜𝑛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= Planck constant =	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6.626 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−34</m:t>
                        </m:r>
                      </m:sup>
                    </m:sSup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𝐽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𝑝h𝑜𝑡𝑜𝑛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𝜈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= frequency of radiation [=] Hz or s</a:t>
                </a:r>
                <a:r>
                  <a:rPr lang="en-US" sz="2400" baseline="30000" dirty="0"/>
                  <a:t>-1</a:t>
                </a:r>
                <a:endParaRPr lang="en-US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= speed of light in vacuum =</a:t>
                </a:r>
                <a14:m>
                  <m:oMath xmlns:m="http://schemas.openxmlformats.org/officeDocument/2006/math">
                    <m:r>
                      <a:rPr lang="en-US" sz="240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2.998 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8</m:t>
                        </m:r>
                      </m:sup>
                    </m:sSup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400" dirty="0"/>
                  <a:t> = wavelength of radiation [=] nm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𝑈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sz="2400" dirty="0"/>
                  <a:t> = energy per einstein at wavelength </a:t>
                </a:r>
                <a:r>
                  <a:rPr lang="en-US" sz="2400" dirty="0">
                    <a:sym typeface="Symbol" panose="05050102010706020507" pitchFamily="18" charset="2"/>
                  </a:rPr>
                  <a:t> [=]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𝐽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𝑒𝑖𝑛𝑠𝑡𝑒𝑖𝑛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sz="240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= Avogadro’s number =</a:t>
                </a:r>
                <a14:m>
                  <m:oMath xmlns:m="http://schemas.openxmlformats.org/officeDocument/2006/math">
                    <m:r>
                      <a:rPr lang="en-US" sz="240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6.023 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23</m:t>
                        </m:r>
                      </m:sup>
                    </m:sSup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𝑝h𝑜𝑡𝑜𝑛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𝑒𝑖𝑛𝑠𝑡𝑒𝑖𝑛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5">
                <a:extLst>
                  <a:ext uri="{FF2B5EF4-FFF2-40B4-BE49-F238E27FC236}">
                    <a16:creationId xmlns:a16="http://schemas.microsoft.com/office/drawing/2014/main" id="{B6733DA5-3FB4-4BD7-89DD-CD0BB3EC8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2511" y="973122"/>
                <a:ext cx="6660858" cy="5779811"/>
              </a:xfrm>
              <a:prstGeom prst="rect">
                <a:avLst/>
              </a:prstGeom>
              <a:blipFill>
                <a:blip r:embed="rId3"/>
                <a:stretch>
                  <a:fillRect l="-2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138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D9BBB-64D8-49C6-84BE-A7BC93A1FD9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969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Photon Energy vs. Bond Energy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B9C62-8778-48FD-B520-3B4FFF912627}"/>
              </a:ext>
            </a:extLst>
          </p:cNvPr>
          <p:cNvSpPr txBox="1">
            <a:spLocks/>
          </p:cNvSpPr>
          <p:nvPr/>
        </p:nvSpPr>
        <p:spPr>
          <a:xfrm>
            <a:off x="385894" y="1367406"/>
            <a:ext cx="5633906" cy="549059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Photon energy must meet or exceed bond energy for a photochemical reaction to take place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Minimum condition for a photochemical reaction to occur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Photon must also be absorbed by target molecule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Most photochemical reactions require radiation from the UV part of the spectrum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Some photochemical reactions are initiated by visible light (</a:t>
            </a:r>
            <a:r>
              <a:rPr lang="en-US" sz="2800" i="1" dirty="0"/>
              <a:t>e.g.</a:t>
            </a:r>
            <a:r>
              <a:rPr lang="en-US" sz="2800" dirty="0"/>
              <a:t>, photosynthesis, vision, film photography)</a:t>
            </a:r>
          </a:p>
          <a:p>
            <a:pPr lvl="1"/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4F6E372-581D-498F-83A1-1792B8BFE913}"/>
              </a:ext>
            </a:extLst>
          </p:cNvPr>
          <p:cNvGrpSpPr/>
          <p:nvPr/>
        </p:nvGrpSpPr>
        <p:grpSpPr>
          <a:xfrm>
            <a:off x="6019800" y="1367406"/>
            <a:ext cx="6622409" cy="5173971"/>
            <a:chOff x="6019800" y="1367406"/>
            <a:chExt cx="6622409" cy="517397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E735EB1-DDBF-4A36-9FA2-504871D19A52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9800" y="1367406"/>
              <a:ext cx="6622409" cy="4421735"/>
            </a:xfrm>
            <a:prstGeom prst="rect">
              <a:avLst/>
            </a:prstGeom>
            <a:noFill/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FF3D1DC-23AD-400F-906B-81C64358D1C1}"/>
                </a:ext>
              </a:extLst>
            </p:cNvPr>
            <p:cNvSpPr txBox="1"/>
            <p:nvPr/>
          </p:nvSpPr>
          <p:spPr>
            <a:xfrm>
              <a:off x="7001423" y="5802713"/>
              <a:ext cx="4659161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Blatchley III, E.R. (2023) </a:t>
              </a:r>
              <a:r>
                <a:rPr lang="en-US" sz="1400" i="1" dirty="0"/>
                <a:t>Photochemical Reactors:</a:t>
              </a:r>
            </a:p>
            <a:p>
              <a:pPr algn="ctr"/>
              <a:r>
                <a:rPr lang="en-US" sz="1400" i="1" dirty="0"/>
                <a:t>Theory, Methods, and Applications of Ultraviolet Radiation</a:t>
              </a:r>
              <a:r>
                <a:rPr lang="en-US" sz="1400" dirty="0"/>
                <a:t>,</a:t>
              </a:r>
            </a:p>
            <a:p>
              <a:pPr algn="ctr"/>
              <a:r>
                <a:rPr lang="en-US" sz="1400" dirty="0"/>
                <a:t>Wiley, Hoboken, NJ.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626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64159-FA81-44C6-9EB4-59CDC69E9777}"/>
              </a:ext>
            </a:extLst>
          </p:cNvPr>
          <p:cNvSpPr txBox="1">
            <a:spLocks/>
          </p:cNvSpPr>
          <p:nvPr/>
        </p:nvSpPr>
        <p:spPr>
          <a:xfrm>
            <a:off x="838200" y="146051"/>
            <a:ext cx="10515600" cy="844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00CC"/>
                </a:solidFill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5367B-189E-43A9-906A-8B695966416A}"/>
              </a:ext>
            </a:extLst>
          </p:cNvPr>
          <p:cNvSpPr txBox="1">
            <a:spLocks/>
          </p:cNvSpPr>
          <p:nvPr/>
        </p:nvSpPr>
        <p:spPr>
          <a:xfrm>
            <a:off x="838199" y="981074"/>
            <a:ext cx="10834511" cy="5397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First and Second Laws of Photochemistry define minimum conditions for a photochemical reaction to occur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Photons must be absorbed by target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Photons must have energy that meets or exceeds bond energy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Most photochemical reactions of interest are initiated by UV radiation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/>
              <a:t>Third law of photochemistry indicates that the extent of a (pure) photochemical reaction is governed by the dose of radiation delivered to the target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Dose is the master variable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Time required to deliver dose does not affect reaction extent</a:t>
            </a:r>
          </a:p>
        </p:txBody>
      </p:sp>
    </p:spTree>
    <p:extLst>
      <p:ext uri="{BB962C8B-B14F-4D97-AF65-F5344CB8AC3E}">
        <p14:creationId xmlns:p14="http://schemas.microsoft.com/office/powerpoint/2010/main" val="101177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359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602</Words>
  <Application>Microsoft Office PowerPoint</Application>
  <PresentationFormat>Widescreen</PresentationFormat>
  <Paragraphs>60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Roboto Slab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18</cp:revision>
  <dcterms:created xsi:type="dcterms:W3CDTF">2023-08-11T09:22:14Z</dcterms:created>
  <dcterms:modified xsi:type="dcterms:W3CDTF">2024-01-11T20:09:15Z</dcterms:modified>
</cp:coreProperties>
</file>