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Roboto Slab" pitchFamily="2" charset="0"/>
      <p:regular r:id="rId17"/>
      <p:bold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hwkP5PkANYsd1zr8fZonvKlSdD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2AEFB1-50AD-4B19-A3FC-AC89C42C1B9F}">
  <a:tblStyle styleId="{3B2AEFB1-50AD-4B19-A3FC-AC89C42C1B9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ciencenewsforstudents.org/article/scientists-say-periodic-table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5667373" y="857250"/>
            <a:ext cx="6524627" cy="2616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Clr>
                <a:srgbClr val="FFFFFF"/>
              </a:buClr>
              <a:buSzPts val="1400"/>
            </a:pPr>
            <a:r>
              <a:rPr lang="en-US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Course on Wastewater Disinfection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Roboto Slab"/>
              <a:buNone/>
            </a:pPr>
            <a:endParaRPr lang="en-US" sz="3600"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Roboto Slab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Halogen Physical Chemistry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3600"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 Slab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Ernest R. Blatchley III</a:t>
            </a:r>
            <a:endParaRPr sz="2800" dirty="0"/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67373" y="5442739"/>
            <a:ext cx="2028091" cy="123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4985" y="5434365"/>
            <a:ext cx="1801166" cy="12392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/>
          <p:nvPr/>
        </p:nvSpPr>
        <p:spPr>
          <a:xfrm>
            <a:off x="838200" y="365126"/>
            <a:ext cx="10515600" cy="97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 b="0" i="0" u="none" strike="noStrike" cap="none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Halogens</a:t>
            </a:r>
            <a:endParaRPr/>
          </a:p>
        </p:txBody>
      </p:sp>
      <p:grpSp>
        <p:nvGrpSpPr>
          <p:cNvPr id="92" name="Google Shape;92;p2"/>
          <p:cNvGrpSpPr/>
          <p:nvPr/>
        </p:nvGrpSpPr>
        <p:grpSpPr>
          <a:xfrm>
            <a:off x="4283245" y="1266307"/>
            <a:ext cx="8523124" cy="5220337"/>
            <a:chOff x="4321745" y="1266307"/>
            <a:chExt cx="8523124" cy="5220337"/>
          </a:xfrm>
        </p:grpSpPr>
        <p:grpSp>
          <p:nvGrpSpPr>
            <p:cNvPr id="93" name="Google Shape;93;p2"/>
            <p:cNvGrpSpPr/>
            <p:nvPr/>
          </p:nvGrpSpPr>
          <p:grpSpPr>
            <a:xfrm>
              <a:off x="4321745" y="1266307"/>
              <a:ext cx="8523124" cy="4700573"/>
              <a:chOff x="4465708" y="1786071"/>
              <a:chExt cx="7917147" cy="4119073"/>
            </a:xfrm>
          </p:grpSpPr>
          <p:pic>
            <p:nvPicPr>
              <p:cNvPr id="94" name="Google Shape;94;p2"/>
              <p:cNvPicPr preferRelativeResize="0"/>
              <p:nvPr/>
            </p:nvPicPr>
            <p:blipFill rotWithShape="1">
              <a:blip r:embed="rId4">
                <a:alphaModFix/>
              </a:blip>
              <a:srcRect t="10694"/>
              <a:stretch/>
            </p:blipFill>
            <p:spPr>
              <a:xfrm>
                <a:off x="4465708" y="1922804"/>
                <a:ext cx="7917147" cy="398234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5" name="Google Shape;95;p2"/>
              <p:cNvSpPr/>
              <p:nvPr/>
            </p:nvSpPr>
            <p:spPr>
              <a:xfrm>
                <a:off x="6096000" y="1786071"/>
                <a:ext cx="3321465" cy="1247686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6" name="Google Shape;96;p2"/>
            <p:cNvSpPr txBox="1"/>
            <p:nvPr/>
          </p:nvSpPr>
          <p:spPr>
            <a:xfrm>
              <a:off x="6692008" y="5747980"/>
              <a:ext cx="3782597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Image from: </a:t>
              </a:r>
              <a:r>
                <a:rPr lang="en-US" sz="1400" b="0" i="0" u="sng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https://www.sciencenewsforstudents.org/article/scientists-say-periodic-table</a:t>
              </a:r>
              <a:r>
                <a:rPr lang="en-US"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/>
            </a:p>
          </p:txBody>
        </p:sp>
      </p:grpSp>
      <p:sp>
        <p:nvSpPr>
          <p:cNvPr id="97" name="Google Shape;97;p2"/>
          <p:cNvSpPr txBox="1"/>
          <p:nvPr/>
        </p:nvSpPr>
        <p:spPr>
          <a:xfrm>
            <a:off x="234463" y="1690687"/>
            <a:ext cx="4653732" cy="3359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Halogens: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Fluorine (F)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Chlorine (Cl)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Bromine (Br)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Iodine (I)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Astatine (At)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 VIIA (7 valence e</a:t>
            </a:r>
            <a:r>
              <a:rPr lang="en-US" sz="28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General Molecular Form: X</a:t>
            </a:r>
            <a:r>
              <a:rPr lang="en-US" sz="2800" b="0" i="0" u="none" strike="noStrike" cap="none" baseline="-25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2400" b="0" i="0" u="none" strike="noStrike" cap="none" baseline="-25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"/>
          <p:cNvSpPr/>
          <p:nvPr/>
        </p:nvSpPr>
        <p:spPr>
          <a:xfrm>
            <a:off x="11088305" y="2529347"/>
            <a:ext cx="404262" cy="132735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 txBox="1"/>
          <p:nvPr/>
        </p:nvSpPr>
        <p:spPr>
          <a:xfrm>
            <a:off x="838200" y="1747546"/>
            <a:ext cx="5467066" cy="4802187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104" name="Google Shape;104;p3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 b="0" u="none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Fundamental Equilibria of </a:t>
            </a:r>
            <a:br>
              <a:rPr lang="en-US" sz="4400" b="0" u="none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4400" b="0" u="none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Halogens in Aqueous Solution</a:t>
            </a:r>
            <a:endParaRPr/>
          </a:p>
        </p:txBody>
      </p:sp>
      <p:sp>
        <p:nvSpPr>
          <p:cNvPr id="105" name="Google Shape;105;p3"/>
          <p:cNvSpPr/>
          <p:nvPr/>
        </p:nvSpPr>
        <p:spPr>
          <a:xfrm>
            <a:off x="7243094" y="2439281"/>
            <a:ext cx="3744679" cy="1071575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106" name="Google Shape;106;p3"/>
          <p:cNvSpPr/>
          <p:nvPr/>
        </p:nvSpPr>
        <p:spPr>
          <a:xfrm>
            <a:off x="7609636" y="4148640"/>
            <a:ext cx="2916824" cy="1020664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 txBox="1">
            <a:spLocks noGrp="1"/>
          </p:cNvSpPr>
          <p:nvPr>
            <p:ph type="title"/>
          </p:nvPr>
        </p:nvSpPr>
        <p:spPr>
          <a:xfrm>
            <a:off x="838200" y="185372"/>
            <a:ext cx="10515600" cy="775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Chlorine Equilibria</a:t>
            </a:r>
            <a:endParaRPr/>
          </a:p>
        </p:txBody>
      </p:sp>
      <p:graphicFrame>
        <p:nvGraphicFramePr>
          <p:cNvPr id="112" name="Google Shape;112;p4"/>
          <p:cNvGraphicFramePr/>
          <p:nvPr/>
        </p:nvGraphicFramePr>
        <p:xfrm>
          <a:off x="229401" y="961293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{3B2AEFB1-50AD-4B19-A3FC-AC89C42C1B9F}</a:tableStyleId>
              </a:tblPr>
              <a:tblGrid>
                <a:gridCol w="4977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56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1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>
                          <a:solidFill>
                            <a:srgbClr val="FFFF00"/>
                          </a:solidFill>
                        </a:rPr>
                        <a:t>Equilibrium Reaction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>
                          <a:solidFill>
                            <a:srgbClr val="FFFF00"/>
                          </a:solidFill>
                        </a:rPr>
                        <a:t>Equilibrium Expression (25°C)</a:t>
                      </a:r>
                      <a:endParaRPr sz="2800" u="none" strike="noStrike" cap="none">
                        <a:solidFill>
                          <a:srgbClr val="FFFF00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12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0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15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0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3" name="Google Shape;113;p4"/>
          <p:cNvSpPr txBox="1"/>
          <p:nvPr/>
        </p:nvSpPr>
        <p:spPr>
          <a:xfrm>
            <a:off x="1119673" y="5691673"/>
            <a:ext cx="10436511" cy="830997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l="-174" t="-5881" b="-16174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114" name="Google Shape;114;p4"/>
          <p:cNvSpPr/>
          <p:nvPr/>
        </p:nvSpPr>
        <p:spPr>
          <a:xfrm>
            <a:off x="229401" y="1744588"/>
            <a:ext cx="608799" cy="538316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4"/>
          <p:cNvSpPr/>
          <p:nvPr/>
        </p:nvSpPr>
        <p:spPr>
          <a:xfrm>
            <a:off x="2306465" y="1744588"/>
            <a:ext cx="967677" cy="538316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4"/>
          <p:cNvSpPr/>
          <p:nvPr/>
        </p:nvSpPr>
        <p:spPr>
          <a:xfrm>
            <a:off x="3311815" y="2774518"/>
            <a:ext cx="950470" cy="538316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4"/>
          <p:cNvSpPr/>
          <p:nvPr/>
        </p:nvSpPr>
        <p:spPr>
          <a:xfrm>
            <a:off x="2490822" y="3752827"/>
            <a:ext cx="820993" cy="538316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4"/>
          <p:cNvSpPr/>
          <p:nvPr/>
        </p:nvSpPr>
        <p:spPr>
          <a:xfrm>
            <a:off x="3311815" y="4782757"/>
            <a:ext cx="714495" cy="538316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"/>
          <p:cNvSpPr txBox="1"/>
          <p:nvPr/>
        </p:nvSpPr>
        <p:spPr>
          <a:xfrm>
            <a:off x="838200" y="365125"/>
            <a:ext cx="10515600" cy="9322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Free Chlorine Distribution</a:t>
            </a:r>
            <a:endParaRPr/>
          </a:p>
        </p:txBody>
      </p:sp>
      <p:graphicFrame>
        <p:nvGraphicFramePr>
          <p:cNvPr id="124" name="Google Shape;124;p5"/>
          <p:cNvGraphicFramePr/>
          <p:nvPr/>
        </p:nvGraphicFramePr>
        <p:xfrm>
          <a:off x="242454" y="1669205"/>
          <a:ext cx="5526087" cy="427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r:id="rId5" imgW="5526087" imgH="4278313" progId="SigmaPlotGraphicObject.13">
                  <p:embed/>
                </p:oleObj>
              </mc:Choice>
              <mc:Fallback>
                <p:oleObj r:id="rId5" imgW="5526087" imgH="4278313" progId="SigmaPlotGraphicObject.13">
                  <p:embed/>
                  <p:pic>
                    <p:nvPicPr>
                      <p:cNvPr id="124" name="Google Shape;124;p5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/>
                      <a:stretch/>
                    </p:blipFill>
                    <p:spPr>
                      <a:xfrm>
                        <a:off x="242454" y="1669205"/>
                        <a:ext cx="5526087" cy="427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" name="Google Shape;125;p5"/>
          <p:cNvGraphicFramePr/>
          <p:nvPr/>
        </p:nvGraphicFramePr>
        <p:xfrm>
          <a:off x="6423459" y="1711207"/>
          <a:ext cx="5526087" cy="427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r:id="rId7" imgW="5526087" imgH="4278313" progId="SigmaPlotGraphicObject.13">
                  <p:embed/>
                </p:oleObj>
              </mc:Choice>
              <mc:Fallback>
                <p:oleObj r:id="rId7" imgW="5526087" imgH="4278313" progId="SigmaPlotGraphicObject.13">
                  <p:embed/>
                  <p:pic>
                    <p:nvPicPr>
                      <p:cNvPr id="125" name="Google Shape;125;p5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/>
                      <a:stretch/>
                    </p:blipFill>
                    <p:spPr>
                      <a:xfrm>
                        <a:off x="6423459" y="1711207"/>
                        <a:ext cx="5526087" cy="427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" name="Google Shape;126;p5"/>
          <p:cNvSpPr/>
          <p:nvPr/>
        </p:nvSpPr>
        <p:spPr>
          <a:xfrm>
            <a:off x="2899953" y="2177143"/>
            <a:ext cx="1045029" cy="3196046"/>
          </a:xfrm>
          <a:prstGeom prst="rect">
            <a:avLst/>
          </a:prstGeom>
          <a:solidFill>
            <a:schemeClr val="accent1">
              <a:alpha val="13725"/>
            </a:schemeClr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5"/>
          <p:cNvSpPr/>
          <p:nvPr/>
        </p:nvSpPr>
        <p:spPr>
          <a:xfrm>
            <a:off x="9069976" y="2217504"/>
            <a:ext cx="1045029" cy="3196046"/>
          </a:xfrm>
          <a:prstGeom prst="rect">
            <a:avLst/>
          </a:prstGeom>
          <a:solidFill>
            <a:schemeClr val="accent1">
              <a:alpha val="13725"/>
            </a:schemeClr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6"/>
          <p:cNvSpPr txBox="1">
            <a:spLocks noGrp="1"/>
          </p:cNvSpPr>
          <p:nvPr>
            <p:ph type="title"/>
          </p:nvPr>
        </p:nvSpPr>
        <p:spPr>
          <a:xfrm>
            <a:off x="838200" y="26590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</a:rPr>
              <a:t>Chemical Disinfectants (Halogens)</a:t>
            </a:r>
            <a:endParaRPr/>
          </a:p>
        </p:txBody>
      </p:sp>
      <p:sp>
        <p:nvSpPr>
          <p:cNvPr id="133" name="Google Shape;133;p6"/>
          <p:cNvSpPr txBox="1">
            <a:spLocks noGrp="1"/>
          </p:cNvSpPr>
          <p:nvPr>
            <p:ph type="body" idx="1"/>
          </p:nvPr>
        </p:nvSpPr>
        <p:spPr>
          <a:xfrm>
            <a:off x="369275" y="1591466"/>
            <a:ext cx="551571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Generally accomplish microbial inactivation by inducing chemical damage to one or more critical biomolecules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Halogens participate in two general types of reactions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Oxidation/Reduction (redox, e</a:t>
            </a:r>
            <a:r>
              <a:rPr lang="en-US" baseline="30000"/>
              <a:t>-</a:t>
            </a:r>
            <a:r>
              <a:rPr lang="en-US"/>
              <a:t> transfer)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Substitution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Ability to accept electrons (e</a:t>
            </a:r>
            <a:r>
              <a:rPr lang="en-US" baseline="30000"/>
              <a:t>-</a:t>
            </a:r>
            <a:r>
              <a:rPr lang="en-US"/>
              <a:t>) is quantified using Standard Redox Potential</a:t>
            </a:r>
            <a:endParaRPr/>
          </a:p>
        </p:txBody>
      </p:sp>
      <p:pic>
        <p:nvPicPr>
          <p:cNvPr id="134" name="Google Shape;134;p6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5884985" y="1791263"/>
            <a:ext cx="5791758" cy="3275474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6"/>
          <p:cNvSpPr txBox="1"/>
          <p:nvPr/>
        </p:nvSpPr>
        <p:spPr>
          <a:xfrm>
            <a:off x="6096000" y="5355615"/>
            <a:ext cx="5791759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Cai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al. 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(2021) “Traditional and Emerging Water Disinfection Technologies Challenging the Control of Antibiotic-Resistant Bacteria and Antibiotic Resistance Genes,”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ACS EST Engg.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7, 1046–1064.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"/>
          <p:cNvSpPr txBox="1"/>
          <p:nvPr/>
        </p:nvSpPr>
        <p:spPr>
          <a:xfrm>
            <a:off x="838200" y="365126"/>
            <a:ext cx="10515600" cy="876446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t="-1388" b="-33332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141" name="Google Shape;141;p7"/>
          <p:cNvSpPr txBox="1"/>
          <p:nvPr/>
        </p:nvSpPr>
        <p:spPr>
          <a:xfrm>
            <a:off x="471180" y="1490066"/>
            <a:ext cx="11249638" cy="2410815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142" name="Google Shape;142;p7"/>
          <p:cNvSpPr txBox="1"/>
          <p:nvPr/>
        </p:nvSpPr>
        <p:spPr>
          <a:xfrm>
            <a:off x="735084" y="3755864"/>
            <a:ext cx="10721829" cy="2410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mole of these forms of free chlorine has the ability to accept 2 moles of electrons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These forms of free chlorine are described as being “electrochemically equivalent,” in that they all have the same ability to accept electrons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Standard Redox Potential provides an indication of the “driving force” for electron transfer to take place</a:t>
            </a:r>
            <a:endParaRPr/>
          </a:p>
        </p:txBody>
      </p:sp>
      <p:grpSp>
        <p:nvGrpSpPr>
          <p:cNvPr id="143" name="Google Shape;143;p7"/>
          <p:cNvGrpSpPr/>
          <p:nvPr/>
        </p:nvGrpSpPr>
        <p:grpSpPr>
          <a:xfrm>
            <a:off x="4425013" y="1482495"/>
            <a:ext cx="1020219" cy="2004151"/>
            <a:chOff x="4440643" y="1482495"/>
            <a:chExt cx="1020219" cy="2004151"/>
          </a:xfrm>
        </p:grpSpPr>
        <p:sp>
          <p:nvSpPr>
            <p:cNvPr id="144" name="Google Shape;144;p7"/>
            <p:cNvSpPr/>
            <p:nvPr/>
          </p:nvSpPr>
          <p:spPr>
            <a:xfrm>
              <a:off x="4440643" y="1482495"/>
              <a:ext cx="842555" cy="414235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4570133" y="2277453"/>
              <a:ext cx="826341" cy="414235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4634521" y="3072411"/>
              <a:ext cx="826341" cy="414235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"/>
          <p:cNvSpPr txBox="1"/>
          <p:nvPr/>
        </p:nvSpPr>
        <p:spPr>
          <a:xfrm>
            <a:off x="838200" y="365126"/>
            <a:ext cx="10515600" cy="856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Free Chlorine Definition</a:t>
            </a:r>
            <a:endParaRPr/>
          </a:p>
        </p:txBody>
      </p:sp>
      <p:sp>
        <p:nvSpPr>
          <p:cNvPr id="152" name="Google Shape;152;p8"/>
          <p:cNvSpPr txBox="1"/>
          <p:nvPr/>
        </p:nvSpPr>
        <p:spPr>
          <a:xfrm>
            <a:off x="838200" y="1401510"/>
            <a:ext cx="10515600" cy="4775453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l="-811" t="-2426" r="-2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"/>
          <p:cNvSpPr txBox="1"/>
          <p:nvPr/>
        </p:nvSpPr>
        <p:spPr>
          <a:xfrm>
            <a:off x="838200" y="365126"/>
            <a:ext cx="10515600" cy="79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Summary</a:t>
            </a:r>
            <a:endParaRPr/>
          </a:p>
        </p:txBody>
      </p:sp>
      <p:sp>
        <p:nvSpPr>
          <p:cNvPr id="158" name="Google Shape;158;p9"/>
          <p:cNvSpPr txBox="1"/>
          <p:nvPr/>
        </p:nvSpPr>
        <p:spPr>
          <a:xfrm>
            <a:off x="343877" y="1156678"/>
            <a:ext cx="11465169" cy="5020285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l="-690" t="-1700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</Words>
  <Application>Microsoft Office PowerPoint</Application>
  <PresentationFormat>Widescreen</PresentationFormat>
  <Paragraphs>41</Paragraphs>
  <Slides>10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Roboto Slab</vt:lpstr>
      <vt:lpstr>Office Theme</vt:lpstr>
      <vt:lpstr>SigmaPlotGraphicObject.13</vt:lpstr>
      <vt:lpstr>PowerPoint Presentation</vt:lpstr>
      <vt:lpstr>PowerPoint Presentation</vt:lpstr>
      <vt:lpstr>PowerPoint Presentation</vt:lpstr>
      <vt:lpstr>Chlorine Equilibria</vt:lpstr>
      <vt:lpstr>PowerPoint Presentation</vt:lpstr>
      <vt:lpstr>Chemical Disinfectants (Halogens)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2</cp:revision>
  <dcterms:created xsi:type="dcterms:W3CDTF">2023-08-11T09:22:14Z</dcterms:created>
  <dcterms:modified xsi:type="dcterms:W3CDTF">2024-01-11T20:04:25Z</dcterms:modified>
</cp:coreProperties>
</file>