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2" r:id="rId4"/>
    <p:sldId id="266" r:id="rId5"/>
    <p:sldId id="265" r:id="rId6"/>
    <p:sldId id="268" r:id="rId7"/>
    <p:sldId id="267" r:id="rId8"/>
    <p:sldId id="264" r:id="rId9"/>
    <p:sldId id="263" r:id="rId10"/>
    <p:sldId id="270" r:id="rId11"/>
    <p:sldId id="269" r:id="rId12"/>
    <p:sldId id="272" r:id="rId13"/>
    <p:sldId id="271" r:id="rId14"/>
    <p:sldId id="273" r:id="rId15"/>
    <p:sldId id="25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usepaord.shinyapps.io/Breakpoint-Curve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4.PNG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9.emf"/><Relationship Id="rId10" Type="http://schemas.openxmlformats.org/officeDocument/2006/relationships/image" Target="../media/image32.jpeg"/><Relationship Id="rId4" Type="http://schemas.openxmlformats.org/officeDocument/2006/relationships/oleObject" Target="../embeddings/oleObject5.bin"/><Relationship Id="rId9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8.png"/><Relationship Id="rId10" Type="http://schemas.openxmlformats.org/officeDocument/2006/relationships/image" Target="../media/image24.png"/><Relationship Id="rId4" Type="http://schemas.openxmlformats.org/officeDocument/2006/relationships/hyperlink" Target="https://pixabay.com/en/erlenmeyer-flask-chemistry-blue-296801/" TargetMode="External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4.PNG"/><Relationship Id="rId21" Type="http://schemas.openxmlformats.org/officeDocument/2006/relationships/image" Target="../media/image41.png"/><Relationship Id="rId7" Type="http://schemas.openxmlformats.org/officeDocument/2006/relationships/image" Target="../media/image29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emf"/><Relationship Id="rId11" Type="http://schemas.openxmlformats.org/officeDocument/2006/relationships/hyperlink" Target="https://pixabay.com/en/erlenmeyer-flask-chemistry-blue-296801/" TargetMode="External"/><Relationship Id="rId5" Type="http://schemas.openxmlformats.org/officeDocument/2006/relationships/oleObject" Target="../embeddings/oleObject1.bin"/><Relationship Id="rId15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39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4.PNG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8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Course on Wastewater Disinfection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Inorganic Chloramines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Ernest R. Blatchley III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91BDE5-C30C-4FCD-9B3E-0788CB29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3" y="5442739"/>
            <a:ext cx="2028091" cy="1232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55FC62-FD2D-44C1-BDC0-6F5D56C8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85" y="5434365"/>
            <a:ext cx="1801166" cy="12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7A36B-3B9D-400D-B3EE-4B5DCFAC2C2C}"/>
              </a:ext>
            </a:extLst>
          </p:cNvPr>
          <p:cNvSpPr txBox="1">
            <a:spLocks/>
          </p:cNvSpPr>
          <p:nvPr/>
        </p:nvSpPr>
        <p:spPr>
          <a:xfrm>
            <a:off x="0" y="146051"/>
            <a:ext cx="12192000" cy="844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Breakpoint Chlorination Experiment: Observations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A6D2993-F3B8-48B6-BFF2-FF3B44747D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8744" y="1314802"/>
                <a:ext cx="10834511" cy="539714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Breakpoint chlorination experiment illustrates residual chlorine (combined chlorine + free chlorine) dynamics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Chloramination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≲1</m:t>
                    </m:r>
                  </m:oMath>
                </a14:m>
                <a:endParaRPr lang="en-US" dirty="0"/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𝑁𝐻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</a:rPr>
                      <m:t>𝐶𝑙</m:t>
                    </m:r>
                  </m:oMath>
                </a14:m>
                <a:r>
                  <a:rPr lang="en-US" dirty="0"/>
                  <a:t> dominates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Redox reactions are relatively slow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Residual is relatively stable (half-life of days)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≲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≲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1.6−1.8</m:t>
                    </m:r>
                  </m:oMath>
                </a14:m>
                <a:r>
                  <a:rPr lang="en-US" dirty="0"/>
                  <a:t>, chlorine residual is very unstable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Breakpoint chlorination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≳1.6−1.8</m:t>
                    </m:r>
                  </m:oMath>
                </a14:m>
                <a:r>
                  <a:rPr lang="en-US" dirty="0"/>
                  <a:t> (location depends on pH)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Redox reactions are relatively fast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Residual is dominated by free chlorine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𝑁𝐶𝑙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dirty="0"/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Free chlorine residual is relatively stable, at least with respect to reactions with reduced-N, because almost all reduced-N has been oxidized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A6D2993-F3B8-48B6-BFF2-FF3B44747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744" y="1314802"/>
                <a:ext cx="10834511" cy="5397147"/>
              </a:xfrm>
              <a:prstGeom prst="rect">
                <a:avLst/>
              </a:prstGeom>
              <a:blipFill>
                <a:blip r:embed="rId3"/>
                <a:stretch>
                  <a:fillRect l="-731" t="-1582" r="-10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023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052CDD45-F82F-49A6-8D39-6637D687370D}"/>
              </a:ext>
            </a:extLst>
          </p:cNvPr>
          <p:cNvSpPr txBox="1">
            <a:spLocks/>
          </p:cNvSpPr>
          <p:nvPr/>
        </p:nvSpPr>
        <p:spPr>
          <a:xfrm>
            <a:off x="838200" y="2117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Simulation of Dynamics of Reactions Between Free Chlorine and Ammonia-N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3D0FF24A-E832-4952-BB11-AEFB32131308}"/>
              </a:ext>
            </a:extLst>
          </p:cNvPr>
          <p:cNvSpPr txBox="1">
            <a:spLocks/>
          </p:cNvSpPr>
          <p:nvPr/>
        </p:nvSpPr>
        <p:spPr>
          <a:xfrm>
            <a:off x="461394" y="1559257"/>
            <a:ext cx="6775652" cy="4893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Chemistry involves complex reaction mechanism; many elementary reactions, but well-known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Kinetics of contributing reactions are well-defined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Computer-based simulation is warranted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err="1"/>
              <a:t>Wahman</a:t>
            </a:r>
            <a:r>
              <a:rPr lang="en-US" dirty="0"/>
              <a:t> (2018) developed and made available a web-based model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Jafvert and Valentine (1992)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 err="1"/>
              <a:t>Vikesland</a:t>
            </a:r>
            <a:r>
              <a:rPr lang="en-US" dirty="0"/>
              <a:t> </a:t>
            </a:r>
            <a:r>
              <a:rPr lang="en-US" i="1" dirty="0"/>
              <a:t>et al.</a:t>
            </a:r>
            <a:r>
              <a:rPr lang="en-US" dirty="0"/>
              <a:t> (2001)</a:t>
            </a:r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C432E221-3E87-4C34-9908-6F92F9677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1168052"/>
            <a:ext cx="4038600" cy="54147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7192AA-23C6-4BE4-A797-3EF97DC2843A}"/>
              </a:ext>
            </a:extLst>
          </p:cNvPr>
          <p:cNvSpPr txBox="1"/>
          <p:nvPr/>
        </p:nvSpPr>
        <p:spPr>
          <a:xfrm rot="16200000">
            <a:off x="8404147" y="3167389"/>
            <a:ext cx="6422527" cy="52322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0000CC"/>
                </a:solidFill>
              </a:rPr>
              <a:t>Wahman</a:t>
            </a:r>
            <a:r>
              <a:rPr lang="en-US" sz="1400" dirty="0">
                <a:solidFill>
                  <a:srgbClr val="0000CC"/>
                </a:solidFill>
              </a:rPr>
              <a:t>, D.G. (2018) “Web-based applications to simulate drinking water inorganic 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</a:rPr>
              <a:t>chloramine chemistry,” </a:t>
            </a:r>
            <a:r>
              <a:rPr lang="en-US" sz="1400" i="1" dirty="0">
                <a:solidFill>
                  <a:srgbClr val="0000CC"/>
                </a:solidFill>
              </a:rPr>
              <a:t>Journal, American Water Works Association</a:t>
            </a:r>
            <a:r>
              <a:rPr lang="en-US" sz="1400" dirty="0">
                <a:solidFill>
                  <a:srgbClr val="0000CC"/>
                </a:solidFill>
              </a:rPr>
              <a:t>, </a:t>
            </a:r>
            <a:r>
              <a:rPr lang="en-US" sz="1400" b="1" dirty="0">
                <a:solidFill>
                  <a:srgbClr val="0000CC"/>
                </a:solidFill>
              </a:rPr>
              <a:t>110</a:t>
            </a:r>
            <a:r>
              <a:rPr lang="en-US" sz="1400" dirty="0">
                <a:solidFill>
                  <a:srgbClr val="0000CC"/>
                </a:solidFill>
              </a:rPr>
              <a:t>, 11, E43-E61.</a:t>
            </a:r>
            <a:endParaRPr lang="en-US" sz="1400" i="1" dirty="0">
              <a:solidFill>
                <a:srgbClr val="0000CC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F8E2D1-D34C-4E16-8B23-84DDDA823CF9}"/>
              </a:ext>
            </a:extLst>
          </p:cNvPr>
          <p:cNvSpPr txBox="1"/>
          <p:nvPr/>
        </p:nvSpPr>
        <p:spPr>
          <a:xfrm>
            <a:off x="383240" y="5806373"/>
            <a:ext cx="6084038" cy="6463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err="1">
                <a:solidFill>
                  <a:srgbClr val="0000CC"/>
                </a:solidFill>
              </a:rPr>
              <a:t>Vikesland</a:t>
            </a: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en-US" i="1" dirty="0">
                <a:solidFill>
                  <a:srgbClr val="0000CC"/>
                </a:solidFill>
              </a:rPr>
              <a:t>et al.</a:t>
            </a:r>
            <a:r>
              <a:rPr lang="en-US" dirty="0">
                <a:solidFill>
                  <a:srgbClr val="0000CC"/>
                </a:solidFill>
              </a:rPr>
              <a:t> (2001) “Monochloramine Decay in Model and</a:t>
            </a:r>
          </a:p>
          <a:p>
            <a:pPr algn="ctr"/>
            <a:r>
              <a:rPr lang="en-US" dirty="0">
                <a:solidFill>
                  <a:srgbClr val="0000CC"/>
                </a:solidFill>
              </a:rPr>
              <a:t>Distribution System Waters,” </a:t>
            </a:r>
            <a:r>
              <a:rPr lang="en-US" i="1" dirty="0">
                <a:solidFill>
                  <a:srgbClr val="0000CC"/>
                </a:solidFill>
              </a:rPr>
              <a:t>Water Research</a:t>
            </a:r>
            <a:r>
              <a:rPr lang="en-US" dirty="0">
                <a:solidFill>
                  <a:srgbClr val="0000CC"/>
                </a:solidFill>
              </a:rPr>
              <a:t>, </a:t>
            </a:r>
            <a:r>
              <a:rPr lang="en-US" b="1" dirty="0">
                <a:solidFill>
                  <a:srgbClr val="0000CC"/>
                </a:solidFill>
              </a:rPr>
              <a:t>35</a:t>
            </a:r>
            <a:r>
              <a:rPr lang="en-US" dirty="0">
                <a:solidFill>
                  <a:srgbClr val="0000CC"/>
                </a:solidFill>
              </a:rPr>
              <a:t>, 7, 1766-1776.</a:t>
            </a:r>
          </a:p>
        </p:txBody>
      </p:sp>
    </p:spTree>
    <p:extLst>
      <p:ext uri="{BB962C8B-B14F-4D97-AF65-F5344CB8AC3E}">
        <p14:creationId xmlns:p14="http://schemas.microsoft.com/office/powerpoint/2010/main" val="325283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A73F6-160B-4647-9970-5143A1C0500E}"/>
              </a:ext>
            </a:extLst>
          </p:cNvPr>
          <p:cNvSpPr txBox="1">
            <a:spLocks/>
          </p:cNvSpPr>
          <p:nvPr/>
        </p:nvSpPr>
        <p:spPr>
          <a:xfrm>
            <a:off x="0" y="365125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>
                <a:solidFill>
                  <a:srgbClr val="0000CC"/>
                </a:solidFill>
              </a:rPr>
              <a:t>Chlorine Breakpoint Curve Simulator</a:t>
            </a:r>
            <a:br>
              <a:rPr lang="en-US" sz="4400" b="1" dirty="0">
                <a:solidFill>
                  <a:srgbClr val="0000CC"/>
                </a:solidFill>
              </a:rPr>
            </a:br>
            <a:r>
              <a:rPr lang="en-US" sz="4400" b="1" dirty="0">
                <a:solidFill>
                  <a:srgbClr val="0000CC"/>
                </a:solidFill>
                <a:hlinkClick r:id="rId3"/>
              </a:rPr>
              <a:t>https://usepaord.shinyapps.io/Breakpoint-Curve/</a:t>
            </a:r>
            <a:r>
              <a:rPr lang="en-US" sz="4400" b="1" dirty="0">
                <a:solidFill>
                  <a:srgbClr val="0000CC"/>
                </a:solidFill>
              </a:rPr>
              <a:t> </a:t>
            </a:r>
            <a:endParaRPr lang="en-US" sz="4400" dirty="0">
              <a:solidFill>
                <a:srgbClr val="0000CC"/>
              </a:solidFill>
            </a:endParaRP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01B4F99B-CBC2-4B40-9A31-4A0F21CB6068}"/>
              </a:ext>
            </a:extLst>
          </p:cNvPr>
          <p:cNvSpPr txBox="1">
            <a:spLocks/>
          </p:cNvSpPr>
          <p:nvPr/>
        </p:nvSpPr>
        <p:spPr>
          <a:xfrm>
            <a:off x="412822" y="2181139"/>
            <a:ext cx="515084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Allows user to provide inputs for key variables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Compare residual chlorine behavior under different conditions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Evaluate behavior as a function of time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Display results in graphical form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Download simulation 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F37186-C44C-4181-ABC4-2CF90B4D87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230" r="51697" b="4949"/>
          <a:stretch/>
        </p:blipFill>
        <p:spPr>
          <a:xfrm>
            <a:off x="5603845" y="2181139"/>
            <a:ext cx="6451423" cy="34646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E9278F-A6E6-4187-9979-691B58D0B292}"/>
              </a:ext>
            </a:extLst>
          </p:cNvPr>
          <p:cNvSpPr txBox="1"/>
          <p:nvPr/>
        </p:nvSpPr>
        <p:spPr>
          <a:xfrm>
            <a:off x="6628339" y="5828465"/>
            <a:ext cx="47254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Image from: </a:t>
            </a:r>
            <a:r>
              <a:rPr lang="en-US" sz="1400" dirty="0">
                <a:hlinkClick r:id="rId3"/>
              </a:rPr>
              <a:t>https://usepaord.shinyapps.io/Breakpoint-Curve/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130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8A29C4C-B455-4BC6-9440-8F4530F92D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970983"/>
              </p:ext>
            </p:extLst>
          </p:nvPr>
        </p:nvGraphicFramePr>
        <p:xfrm>
          <a:off x="6096000" y="1253025"/>
          <a:ext cx="5492750" cy="296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SPW 14.0 Graph" r:id="rId4" imgW="5492474" imgH="2968909" progId="SigmaPlotGraphicObject.13">
                  <p:embed/>
                </p:oleObj>
              </mc:Choice>
              <mc:Fallback>
                <p:oleObj name="SPW 14.0 Graph" r:id="rId4" imgW="5492474" imgH="2968909" progId="SigmaPlotGraphicObject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0" y="1253025"/>
                        <a:ext cx="5492750" cy="296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95A45D8-0D6E-426D-80EF-DDB9AC69A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Chlorination of Municipal Wastewater</a:t>
            </a:r>
            <a:br>
              <a:rPr lang="en-US" dirty="0">
                <a:solidFill>
                  <a:srgbClr val="0000CC"/>
                </a:solidFill>
              </a:rPr>
            </a:br>
            <a:r>
              <a:rPr lang="en-US" dirty="0">
                <a:solidFill>
                  <a:srgbClr val="0000CC"/>
                </a:solidFill>
              </a:rPr>
              <a:t>Roles of Reduced-N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DE61C-91D5-4D6C-8D07-70AEBACA69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7662" y="1406769"/>
            <a:ext cx="5582138" cy="530664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Reduced-N is common in municipal wastewater</a:t>
            </a:r>
          </a:p>
          <a:p>
            <a:pPr lvl="1"/>
            <a:r>
              <a:rPr lang="en-US" dirty="0"/>
              <a:t>NH</a:t>
            </a:r>
            <a:r>
              <a:rPr lang="en-US" baseline="-25000" dirty="0"/>
              <a:t>3</a:t>
            </a:r>
            <a:r>
              <a:rPr lang="en-US" dirty="0"/>
              <a:t>-N</a:t>
            </a:r>
          </a:p>
          <a:p>
            <a:pPr lvl="1"/>
            <a:r>
              <a:rPr lang="en-US" dirty="0"/>
              <a:t>Organic-N (amines)</a:t>
            </a:r>
          </a:p>
          <a:p>
            <a:r>
              <a:rPr lang="en-US" dirty="0"/>
              <a:t>Biochemical nitrification is common</a:t>
            </a:r>
          </a:p>
          <a:p>
            <a:r>
              <a:rPr lang="en-US" dirty="0"/>
              <a:t>Effluent NH</a:t>
            </a:r>
            <a:r>
              <a:rPr lang="en-US" baseline="-25000" dirty="0"/>
              <a:t>3</a:t>
            </a:r>
            <a:r>
              <a:rPr lang="en-US" dirty="0"/>
              <a:t>-N concentration will often be on the order of 1 mg/L</a:t>
            </a:r>
          </a:p>
          <a:p>
            <a:r>
              <a:rPr lang="en-US" dirty="0"/>
              <a:t>Chlorine often applied at a concentration of 1-2 mg/L as Cl</a:t>
            </a:r>
            <a:r>
              <a:rPr lang="en-US" baseline="-25000" dirty="0"/>
              <a:t>2</a:t>
            </a:r>
          </a:p>
          <a:p>
            <a:r>
              <a:rPr lang="en-US" dirty="0"/>
              <a:t>Cl</a:t>
            </a:r>
            <a:r>
              <a:rPr lang="en-US" baseline="-25000" dirty="0"/>
              <a:t>2</a:t>
            </a:r>
            <a:r>
              <a:rPr lang="en-US" dirty="0"/>
              <a:t>:N molar ratio </a:t>
            </a:r>
            <a:r>
              <a:rPr lang="en-US" dirty="0">
                <a:sym typeface="Symbol" panose="05050102010706020507" pitchFamily="18" charset="2"/>
              </a:rPr>
              <a:t>0.2-0.4 (</a:t>
            </a:r>
            <a:r>
              <a:rPr lang="en-US" dirty="0" err="1">
                <a:sym typeface="Symbol" panose="05050102010706020507" pitchFamily="18" charset="2"/>
              </a:rPr>
              <a:t>chloramination</a:t>
            </a:r>
            <a:r>
              <a:rPr lang="en-US" dirty="0">
                <a:sym typeface="Symbol" panose="05050102010706020507" pitchFamily="18" charset="2"/>
              </a:rPr>
              <a:t>)</a:t>
            </a:r>
          </a:p>
          <a:p>
            <a:r>
              <a:rPr lang="en-US" dirty="0"/>
              <a:t>Chlorine residual is likely to be dominated by NH</a:t>
            </a:r>
            <a:r>
              <a:rPr lang="en-US" baseline="-25000" dirty="0"/>
              <a:t>2</a:t>
            </a:r>
            <a:r>
              <a:rPr lang="en-US" dirty="0"/>
              <a:t>Cl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CECCA2-AA69-4E99-B5D0-DD508A932BBF}"/>
              </a:ext>
            </a:extLst>
          </p:cNvPr>
          <p:cNvGrpSpPr/>
          <p:nvPr/>
        </p:nvGrpSpPr>
        <p:grpSpPr>
          <a:xfrm>
            <a:off x="6096000" y="3941396"/>
            <a:ext cx="5475287" cy="2678113"/>
            <a:chOff x="6096000" y="3941396"/>
            <a:chExt cx="5475287" cy="2678113"/>
          </a:xfrm>
        </p:grpSpPr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7D188724-876F-45AC-991A-F5C62B35B24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77097045"/>
                </p:ext>
              </p:extLst>
            </p:nvPr>
          </p:nvGraphicFramePr>
          <p:xfrm>
            <a:off x="6096000" y="3941396"/>
            <a:ext cx="5475287" cy="2678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SPW 14.0 Graph" r:id="rId6" imgW="5475879" imgH="2677741" progId="SigmaPlotGraphicObject.13">
                    <p:embed/>
                  </p:oleObj>
                </mc:Choice>
                <mc:Fallback>
                  <p:oleObj name="SPW 14.0 Graph" r:id="rId6" imgW="5475879" imgH="2677741" progId="SigmaPlotGraphicObject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096000" y="3941396"/>
                          <a:ext cx="5475287" cy="26781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779A6A0B-1B13-42D7-867D-4977E5E4D8F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1593756"/>
                </p:ext>
              </p:extLst>
            </p:nvPr>
          </p:nvGraphicFramePr>
          <p:xfrm>
            <a:off x="10642600" y="4060092"/>
            <a:ext cx="928687" cy="1236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SPW 14.0 Graph" r:id="rId8" imgW="928219" imgH="1237376" progId="SigmaPlotGraphicObject.13">
                    <p:embed/>
                  </p:oleObj>
                </mc:Choice>
                <mc:Fallback>
                  <p:oleObj name="SPW 14.0 Graph" r:id="rId8" imgW="928219" imgH="1237376" progId="SigmaPlotGraphicObject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0642600" y="4060092"/>
                          <a:ext cx="928687" cy="12366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451883F-A52C-4DF4-849C-5C13E973214B}"/>
              </a:ext>
            </a:extLst>
          </p:cNvPr>
          <p:cNvGrpSpPr/>
          <p:nvPr/>
        </p:nvGrpSpPr>
        <p:grpSpPr>
          <a:xfrm>
            <a:off x="7096369" y="3251200"/>
            <a:ext cx="664308" cy="2767042"/>
            <a:chOff x="7096369" y="3251200"/>
            <a:chExt cx="664308" cy="2767042"/>
          </a:xfrm>
        </p:grpSpPr>
        <p:sp>
          <p:nvSpPr>
            <p:cNvPr id="14" name="Arrow: Left-Right 13">
              <a:extLst>
                <a:ext uri="{FF2B5EF4-FFF2-40B4-BE49-F238E27FC236}">
                  <a16:creationId xmlns:a16="http://schemas.microsoft.com/office/drawing/2014/main" id="{C7E2DC08-7D32-42AE-95CE-8B5A97955E40}"/>
                </a:ext>
              </a:extLst>
            </p:cNvPr>
            <p:cNvSpPr/>
            <p:nvPr/>
          </p:nvSpPr>
          <p:spPr>
            <a:xfrm>
              <a:off x="7096369" y="3251200"/>
              <a:ext cx="664308" cy="30480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589F4AD-DA23-4E71-B714-5434C070BFFD}"/>
                </a:ext>
              </a:extLst>
            </p:cNvPr>
            <p:cNvSpPr/>
            <p:nvPr/>
          </p:nvSpPr>
          <p:spPr>
            <a:xfrm>
              <a:off x="7096369" y="4184325"/>
              <a:ext cx="664308" cy="1833917"/>
            </a:xfrm>
            <a:prstGeom prst="rect">
              <a:avLst/>
            </a:prstGeom>
            <a:blipFill dpi="0" rotWithShape="1">
              <a:blip r:embed="rId10">
                <a:alphaModFix amt="22000"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9728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CE30D-E950-468A-8D82-B63A4284DB01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791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43F3C-19FB-403E-B185-D62E4B5881B7}"/>
              </a:ext>
            </a:extLst>
          </p:cNvPr>
          <p:cNvSpPr txBox="1">
            <a:spLocks/>
          </p:cNvSpPr>
          <p:nvPr/>
        </p:nvSpPr>
        <p:spPr>
          <a:xfrm>
            <a:off x="343877" y="1156678"/>
            <a:ext cx="11465169" cy="50202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Free chlorine and reduced-N (NH</a:t>
            </a:r>
            <a:r>
              <a:rPr lang="en-US" baseline="-25000" dirty="0"/>
              <a:t>3</a:t>
            </a:r>
            <a:r>
              <a:rPr lang="en-US" dirty="0"/>
              <a:t>-N) react to form inorganic chloramines; analogous reactions take place between free chlorine and organic-N (organic chloramines)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Inorganic chloramines also participate in redox reactions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Distribution of inorganic chloramines is strongly influenced by Cl</a:t>
            </a:r>
            <a:r>
              <a:rPr lang="en-US" baseline="-25000" dirty="0"/>
              <a:t>2</a:t>
            </a:r>
            <a:r>
              <a:rPr lang="en-US" dirty="0"/>
              <a:t>:N molar ratio, pH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Accurate numerical simulations of reactions between free chlorine and ammonia can be completed using online programs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Chlorination of wastewater is likely to yield a residual predominantly in the form of NH</a:t>
            </a:r>
            <a:r>
              <a:rPr lang="en-US" baseline="-25000" dirty="0"/>
              <a:t>2</a:t>
            </a:r>
            <a:r>
              <a:rPr lang="en-US" dirty="0"/>
              <a:t>Cl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20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359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51E3F9F9-57CA-4F7E-A371-92F64C0B956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6167" y="1854972"/>
                <a:ext cx="6722421" cy="49701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Reactions between chlorine and ammonia are relevant in many applications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Two important reaction regimes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Chloramination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𝐶𝑙</m:t>
                        </m:r>
                        <m:r>
                          <a:rPr lang="en-US" i="1" baseline="-25000" dirty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≲1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</m:e>
                    </m:d>
                  </m:oMath>
                </a14:m>
                <a:endParaRPr lang="en-US" dirty="0"/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Breakpoint chlorination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𝐶𝑙</m:t>
                        </m:r>
                        <m:r>
                          <a:rPr lang="en-US" i="1" baseline="-25000" dirty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≳1.6−1.7</m:t>
                        </m:r>
                      </m:e>
                    </m:d>
                  </m:oMath>
                </a14:m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Chemistry involves a combination of substitution reactions and redox reactions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Chemistry is non-trivial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Jafvert and Valentine (1992) provides an excellent summary of this chemistry</a:t>
                </a:r>
              </a:p>
            </p:txBody>
          </p:sp>
        </mc:Choice>
        <mc:Fallback xmlns="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51E3F9F9-57CA-4F7E-A371-92F64C0B95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67" y="1854972"/>
                <a:ext cx="6722421" cy="4970172"/>
              </a:xfrm>
              <a:prstGeom prst="rect">
                <a:avLst/>
              </a:prstGeom>
              <a:blipFill>
                <a:blip r:embed="rId3"/>
                <a:stretch>
                  <a:fillRect l="-1270" t="-1716" r="-16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B28D38BB-FC97-4146-A5CA-DBC9BA1F815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68" b="3975"/>
          <a:stretch/>
        </p:blipFill>
        <p:spPr>
          <a:xfrm>
            <a:off x="6996418" y="1266738"/>
            <a:ext cx="4236440" cy="557008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8AF5E11-7E39-478B-88AA-191C8DDE7B94}"/>
              </a:ext>
            </a:extLst>
          </p:cNvPr>
          <p:cNvSpPr txBox="1">
            <a:spLocks/>
          </p:cNvSpPr>
          <p:nvPr/>
        </p:nvSpPr>
        <p:spPr>
          <a:xfrm>
            <a:off x="838200" y="2117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FF"/>
                </a:solidFill>
              </a:rPr>
              <a:t>Reactions Between Chlorine and Ammonia:</a:t>
            </a:r>
            <a:br>
              <a:rPr lang="en-US">
                <a:solidFill>
                  <a:srgbClr val="0000FF"/>
                </a:solidFill>
              </a:rPr>
            </a:br>
            <a:r>
              <a:rPr lang="en-US">
                <a:solidFill>
                  <a:srgbClr val="0000FF"/>
                </a:solidFill>
              </a:rPr>
              <a:t>Chloramination and Breakpoint Chlorination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7486B6-81F9-4879-AFCE-23479D7C3539}"/>
              </a:ext>
            </a:extLst>
          </p:cNvPr>
          <p:cNvSpPr txBox="1"/>
          <p:nvPr/>
        </p:nvSpPr>
        <p:spPr>
          <a:xfrm rot="16200000">
            <a:off x="8360481" y="3273230"/>
            <a:ext cx="5986639" cy="52322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0000CC"/>
                </a:solidFill>
              </a:rPr>
              <a:t>Jafvert, C.T. and Valentine, R.L. (1992) “Reaction Scheme for the Chlorination of 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</a:rPr>
              <a:t>Ammoniacal Water,” </a:t>
            </a:r>
            <a:r>
              <a:rPr lang="en-US" sz="1400" i="1" dirty="0">
                <a:solidFill>
                  <a:srgbClr val="0000CC"/>
                </a:solidFill>
              </a:rPr>
              <a:t>Environmental Science &amp; Technology</a:t>
            </a:r>
            <a:r>
              <a:rPr lang="en-US" sz="1400" dirty="0">
                <a:solidFill>
                  <a:srgbClr val="0000CC"/>
                </a:solidFill>
              </a:rPr>
              <a:t>, </a:t>
            </a:r>
            <a:r>
              <a:rPr lang="en-US" sz="1400" b="1" dirty="0">
                <a:solidFill>
                  <a:srgbClr val="0000CC"/>
                </a:solidFill>
              </a:rPr>
              <a:t>26</a:t>
            </a:r>
            <a:r>
              <a:rPr lang="en-US" sz="1400" dirty="0">
                <a:solidFill>
                  <a:srgbClr val="0000CC"/>
                </a:solidFill>
              </a:rPr>
              <a:t>, 3, 577-586. </a:t>
            </a:r>
          </a:p>
        </p:txBody>
      </p:sp>
    </p:spTree>
    <p:extLst>
      <p:ext uri="{BB962C8B-B14F-4D97-AF65-F5344CB8AC3E}">
        <p14:creationId xmlns:p14="http://schemas.microsoft.com/office/powerpoint/2010/main" val="220289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51A53-9959-42E6-9D64-1E9215814831}"/>
              </a:ext>
            </a:extLst>
          </p:cNvPr>
          <p:cNvSpPr txBox="1">
            <a:spLocks/>
          </p:cNvSpPr>
          <p:nvPr/>
        </p:nvSpPr>
        <p:spPr>
          <a:xfrm>
            <a:off x="838200" y="16096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Substitution Reactions</a:t>
            </a:r>
            <a:br>
              <a:rPr lang="en-US" sz="4400" dirty="0">
                <a:solidFill>
                  <a:srgbClr val="0000CC"/>
                </a:solidFill>
              </a:rPr>
            </a:br>
            <a:r>
              <a:rPr lang="en-US" sz="4400" dirty="0">
                <a:solidFill>
                  <a:srgbClr val="0000CC"/>
                </a:solidFill>
              </a:rPr>
              <a:t>(No Change of Oxidation State; No Redox!)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382C0F-EAB0-423A-9AAC-1F2001C1A04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1025" y="1486531"/>
                <a:ext cx="5438775" cy="54379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1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>
                    <a:cs typeface="Calibri" panose="020F0502020204030204" pitchFamily="34" charset="0"/>
                  </a:rPr>
                  <a:t>Substitution Reactions (NH</a:t>
                </a:r>
                <a:r>
                  <a:rPr lang="en-US" baseline="-25000" dirty="0">
                    <a:cs typeface="Calibri" panose="020F0502020204030204" pitchFamily="34" charset="0"/>
                  </a:rPr>
                  <a:t>3</a:t>
                </a:r>
                <a:r>
                  <a:rPr lang="en-US" dirty="0">
                    <a:cs typeface="Calibri" panose="020F0502020204030204" pitchFamily="34" charset="0"/>
                  </a:rPr>
                  <a:t>)</a:t>
                </a:r>
              </a:p>
              <a:p>
                <a:pPr algn="l"/>
                <a:endParaRPr lang="en-US" dirty="0">
                  <a:cs typeface="Calibri" panose="020F050202020403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𝐻𝑂𝐶𝑙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𝐶𝑙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𝐻𝑂𝐶𝑙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𝑁𝐻𝐶𝑙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𝑁𝐻𝐶𝑙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𝐻𝑂𝐶𝑙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𝑁𝐶𝑙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𝐶𝑙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𝑁𝐻𝐶𝑙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Similar substitution reactions take place between free chlorine and organic-N compounds (amines)</a:t>
                </a: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𝑅𝑁𝐻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𝐻𝑂𝐶𝑙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𝑅𝐻𝑁𝐶𝑙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382C0F-EAB0-423A-9AAC-1F2001C1A0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25" y="1486531"/>
                <a:ext cx="5438775" cy="5437901"/>
              </a:xfrm>
              <a:prstGeom prst="rect">
                <a:avLst/>
              </a:prstGeom>
              <a:blipFill>
                <a:blip r:embed="rId3"/>
                <a:stretch>
                  <a:fillRect l="-1232" t="-1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4646DE6C-0D52-44ED-8CB1-3FB2434020B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72200" y="1825625"/>
                <a:ext cx="5181600" cy="4351338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+1-valent chlorine changes places with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dirty="0"/>
                  <a:t>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𝑁𝐻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+1-valent chlorine changes places with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dirty="0"/>
                  <a:t>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𝑁𝐻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𝐶𝑙</m:t>
                    </m:r>
                  </m:oMath>
                </a14:m>
                <a:endParaRPr lang="en-US" dirty="0"/>
              </a:p>
              <a:p>
                <a:r>
                  <a:rPr lang="en-US" dirty="0"/>
                  <a:t>+1-valent chlorine changes places with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dirty="0"/>
                  <a:t>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𝑁𝐻𝐶𝑙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+1-valent chlorine changes places with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dirty="0"/>
                  <a:t>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𝑁𝐻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𝐶𝑙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Disproportionation reaction</a:t>
                </a:r>
              </a:p>
              <a:p>
                <a:pPr lvl="1"/>
                <a:r>
                  <a:rPr lang="en-US" dirty="0"/>
                  <a:t>General-acid catalyzed reaction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4646DE6C-0D52-44ED-8CB1-3FB2434020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200" y="1825625"/>
                <a:ext cx="5181600" cy="4351338"/>
              </a:xfrm>
              <a:prstGeom prst="rect">
                <a:avLst/>
              </a:prstGeom>
              <a:blipFill>
                <a:blip r:embed="rId4"/>
                <a:stretch>
                  <a:fillRect l="-2118" t="-2241" b="-26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3C1B29D4-08EA-4A0A-A2F1-7C9E1A1ADB1D}"/>
              </a:ext>
            </a:extLst>
          </p:cNvPr>
          <p:cNvGrpSpPr/>
          <p:nvPr/>
        </p:nvGrpSpPr>
        <p:grpSpPr>
          <a:xfrm>
            <a:off x="1628224" y="1161385"/>
            <a:ext cx="1600973" cy="1508884"/>
            <a:chOff x="1237893" y="872668"/>
            <a:chExt cx="1722236" cy="150888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3BBAC95-0967-4D49-9F96-780E930E23F4}"/>
                </a:ext>
              </a:extLst>
            </p:cNvPr>
            <p:cNvSpPr txBox="1"/>
            <p:nvPr/>
          </p:nvSpPr>
          <p:spPr>
            <a:xfrm>
              <a:off x="1237893" y="1627110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+1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8508EDA-F22D-440A-8AF5-4EED33A9347E}"/>
                </a:ext>
              </a:extLst>
            </p:cNvPr>
            <p:cNvSpPr txBox="1"/>
            <p:nvPr/>
          </p:nvSpPr>
          <p:spPr>
            <a:xfrm>
              <a:off x="2374138" y="1619934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+1</a:t>
              </a:r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355AEB7D-4151-43EC-94DB-8BEBB0E72A20}"/>
                </a:ext>
              </a:extLst>
            </p:cNvPr>
            <p:cNvSpPr/>
            <p:nvPr/>
          </p:nvSpPr>
          <p:spPr>
            <a:xfrm rot="8203480">
              <a:off x="1261203" y="872668"/>
              <a:ext cx="1698926" cy="1508884"/>
            </a:xfrm>
            <a:prstGeom prst="arc">
              <a:avLst/>
            </a:prstGeom>
            <a:ln w="12700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E6371CA-6FAE-4610-8CC2-B51CBF674396}"/>
                  </a:ext>
                </a:extLst>
              </p:cNvPr>
              <p:cNvSpPr/>
              <p:nvPr/>
            </p:nvSpPr>
            <p:spPr>
              <a:xfrm>
                <a:off x="3246868" y="3982464"/>
                <a:ext cx="66332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 </a:t>
                </a:r>
                <a:endParaRPr lang="en-US" sz="24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E6371CA-6FAE-4610-8CC2-B51CBF6743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6868" y="3982464"/>
                <a:ext cx="663323" cy="461665"/>
              </a:xfrm>
              <a:prstGeom prst="rect">
                <a:avLst/>
              </a:prstGeom>
              <a:blipFill>
                <a:blip r:embed="rId5"/>
                <a:stretch>
                  <a:fillRect l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Group 15">
            <a:extLst>
              <a:ext uri="{FF2B5EF4-FFF2-40B4-BE49-F238E27FC236}">
                <a16:creationId xmlns:a16="http://schemas.microsoft.com/office/drawing/2014/main" id="{73E3FD5A-9B06-45F3-8E53-931CE9AB0B46}"/>
              </a:ext>
            </a:extLst>
          </p:cNvPr>
          <p:cNvGrpSpPr/>
          <p:nvPr/>
        </p:nvGrpSpPr>
        <p:grpSpPr>
          <a:xfrm>
            <a:off x="3349690" y="5596570"/>
            <a:ext cx="3456533" cy="1140131"/>
            <a:chOff x="3349690" y="5596570"/>
            <a:chExt cx="3456533" cy="1140131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8BFA975-D178-42E7-AFF8-397623D0EB7E}"/>
                </a:ext>
              </a:extLst>
            </p:cNvPr>
            <p:cNvSpPr/>
            <p:nvPr/>
          </p:nvSpPr>
          <p:spPr>
            <a:xfrm>
              <a:off x="3349690" y="6148970"/>
              <a:ext cx="1097264" cy="587731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E272067-FBB5-4D66-B13C-39D8B3ABBB8D}"/>
                </a:ext>
              </a:extLst>
            </p:cNvPr>
            <p:cNvGrpSpPr/>
            <p:nvPr/>
          </p:nvGrpSpPr>
          <p:grpSpPr>
            <a:xfrm>
              <a:off x="4428292" y="5596570"/>
              <a:ext cx="2377931" cy="830997"/>
              <a:chOff x="4428292" y="5596570"/>
              <a:chExt cx="2377931" cy="830997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A384E396-A471-4C35-AC9E-60F3AC8B0C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428292" y="6012069"/>
                <a:ext cx="901557" cy="27380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stealth" w="lg" len="med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F3237AC-1951-4BEB-BAEF-6AF8A517056B}"/>
                  </a:ext>
                </a:extLst>
              </p:cNvPr>
              <p:cNvSpPr txBox="1"/>
              <p:nvPr/>
            </p:nvSpPr>
            <p:spPr>
              <a:xfrm>
                <a:off x="5183535" y="5596570"/>
                <a:ext cx="162268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rgbClr val="FF0000"/>
                    </a:solidFill>
                  </a:rPr>
                  <a:t>Organic</a:t>
                </a:r>
              </a:p>
              <a:p>
                <a:pPr algn="ctr"/>
                <a:r>
                  <a:rPr lang="en-US" sz="2400" dirty="0">
                    <a:solidFill>
                      <a:srgbClr val="FF0000"/>
                    </a:solidFill>
                  </a:rPr>
                  <a:t>Chloramine</a:t>
                </a: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CE593D3-8E0A-433A-A3EC-A9D07E30DAB6}"/>
              </a:ext>
            </a:extLst>
          </p:cNvPr>
          <p:cNvGrpSpPr/>
          <p:nvPr/>
        </p:nvGrpSpPr>
        <p:grpSpPr>
          <a:xfrm>
            <a:off x="1659064" y="1888587"/>
            <a:ext cx="1600973" cy="1508884"/>
            <a:chOff x="1237893" y="872668"/>
            <a:chExt cx="1722236" cy="150888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878BF3B-F061-482C-8386-6596EA2E631C}"/>
                </a:ext>
              </a:extLst>
            </p:cNvPr>
            <p:cNvSpPr txBox="1"/>
            <p:nvPr/>
          </p:nvSpPr>
          <p:spPr>
            <a:xfrm>
              <a:off x="1237893" y="1627110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+1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C5D441B-FC0A-46E5-8BC4-43FE771E7DA3}"/>
                </a:ext>
              </a:extLst>
            </p:cNvPr>
            <p:cNvSpPr txBox="1"/>
            <p:nvPr/>
          </p:nvSpPr>
          <p:spPr>
            <a:xfrm>
              <a:off x="2374138" y="1619934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+1</a:t>
              </a:r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B93A2E03-59D3-4D16-A34C-B0CFC82C1619}"/>
                </a:ext>
              </a:extLst>
            </p:cNvPr>
            <p:cNvSpPr/>
            <p:nvPr/>
          </p:nvSpPr>
          <p:spPr>
            <a:xfrm rot="8203480">
              <a:off x="1261203" y="872668"/>
              <a:ext cx="1698926" cy="1508884"/>
            </a:xfrm>
            <a:prstGeom prst="arc">
              <a:avLst/>
            </a:prstGeom>
            <a:ln w="12700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ACBE621-D4CE-43A4-BFCF-01903B31BD9F}"/>
              </a:ext>
            </a:extLst>
          </p:cNvPr>
          <p:cNvGrpSpPr/>
          <p:nvPr/>
        </p:nvGrpSpPr>
        <p:grpSpPr>
          <a:xfrm>
            <a:off x="1669898" y="2565241"/>
            <a:ext cx="1861742" cy="1508884"/>
            <a:chOff x="1237893" y="872668"/>
            <a:chExt cx="1722236" cy="150888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81A99CB-3F44-4958-B6F3-2040CF0138D8}"/>
                </a:ext>
              </a:extLst>
            </p:cNvPr>
            <p:cNvSpPr txBox="1"/>
            <p:nvPr/>
          </p:nvSpPr>
          <p:spPr>
            <a:xfrm>
              <a:off x="1237893" y="1627110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+1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CE12F63-8ED7-4CA6-96EB-209860A0594A}"/>
                </a:ext>
              </a:extLst>
            </p:cNvPr>
            <p:cNvSpPr txBox="1"/>
            <p:nvPr/>
          </p:nvSpPr>
          <p:spPr>
            <a:xfrm>
              <a:off x="2374138" y="1619934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+1</a:t>
              </a:r>
            </a:p>
          </p:txBody>
        </p:sp>
        <p:sp>
          <p:nvSpPr>
            <p:cNvPr id="24" name="Arc 23">
              <a:extLst>
                <a:ext uri="{FF2B5EF4-FFF2-40B4-BE49-F238E27FC236}">
                  <a16:creationId xmlns:a16="http://schemas.microsoft.com/office/drawing/2014/main" id="{3591F811-573B-4657-AAE2-5629803FCC76}"/>
                </a:ext>
              </a:extLst>
            </p:cNvPr>
            <p:cNvSpPr/>
            <p:nvPr/>
          </p:nvSpPr>
          <p:spPr>
            <a:xfrm rot="8203480">
              <a:off x="1261203" y="872668"/>
              <a:ext cx="1698926" cy="1508884"/>
            </a:xfrm>
            <a:prstGeom prst="arc">
              <a:avLst>
                <a:gd name="adj1" fmla="val 16200000"/>
                <a:gd name="adj2" fmla="val 381115"/>
              </a:avLst>
            </a:prstGeom>
            <a:ln w="12700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CEFCF61-8DAF-4485-8EFB-26A12FA06647}"/>
              </a:ext>
            </a:extLst>
          </p:cNvPr>
          <p:cNvGrpSpPr/>
          <p:nvPr/>
        </p:nvGrpSpPr>
        <p:grpSpPr>
          <a:xfrm rot="21317129">
            <a:off x="1545111" y="3382312"/>
            <a:ext cx="1920755" cy="1419521"/>
            <a:chOff x="1242888" y="986352"/>
            <a:chExt cx="1630091" cy="141952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5252A0-B11E-4603-85FF-8B276E784EC1}"/>
                </a:ext>
              </a:extLst>
            </p:cNvPr>
            <p:cNvSpPr txBox="1"/>
            <p:nvPr/>
          </p:nvSpPr>
          <p:spPr>
            <a:xfrm rot="282871">
              <a:off x="1242888" y="1606251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+1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62C0C18-FE77-4FC8-94D2-8F161962E2B6}"/>
                </a:ext>
              </a:extLst>
            </p:cNvPr>
            <p:cNvSpPr txBox="1"/>
            <p:nvPr/>
          </p:nvSpPr>
          <p:spPr>
            <a:xfrm rot="282871">
              <a:off x="2380913" y="1684733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+1</a:t>
              </a:r>
            </a:p>
          </p:txBody>
        </p:sp>
        <p:sp>
          <p:nvSpPr>
            <p:cNvPr id="28" name="Arc 27">
              <a:extLst>
                <a:ext uri="{FF2B5EF4-FFF2-40B4-BE49-F238E27FC236}">
                  <a16:creationId xmlns:a16="http://schemas.microsoft.com/office/drawing/2014/main" id="{6FFC366E-6070-440E-BF23-81CBBE7964D7}"/>
                </a:ext>
              </a:extLst>
            </p:cNvPr>
            <p:cNvSpPr/>
            <p:nvPr/>
          </p:nvSpPr>
          <p:spPr>
            <a:xfrm rot="8203480">
              <a:off x="1286612" y="986352"/>
              <a:ext cx="1586367" cy="1419521"/>
            </a:xfrm>
            <a:prstGeom prst="arc">
              <a:avLst>
                <a:gd name="adj1" fmla="val 16200000"/>
                <a:gd name="adj2" fmla="val 843263"/>
              </a:avLst>
            </a:prstGeom>
            <a:ln w="12700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001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6216F-C56E-4035-ADDD-C5F21EC1138C}"/>
              </a:ext>
            </a:extLst>
          </p:cNvPr>
          <p:cNvSpPr txBox="1">
            <a:spLocks/>
          </p:cNvSpPr>
          <p:nvPr/>
        </p:nvSpPr>
        <p:spPr>
          <a:xfrm>
            <a:off x="1171575" y="292102"/>
            <a:ext cx="10515600" cy="84455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Combined Chlorine</a:t>
            </a:r>
            <a:endParaRPr lang="en-US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B8C0609A-7421-448B-8863-71F1CFDD63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650" y="1222376"/>
                <a:ext cx="11563350" cy="56356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1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Each of the inorganic chloramines contains chlorine in the +1 valence state (Cl</a:t>
                </a:r>
                <a:r>
                  <a:rPr lang="en-US" baseline="30000" dirty="0"/>
                  <a:t>+</a:t>
                </a:r>
                <a:r>
                  <a:rPr lang="en-US" dirty="0"/>
                  <a:t>)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Each +1-valent chlorine atom has the ability to accept two electrons (reduction to Cl</a:t>
                </a:r>
                <a:r>
                  <a:rPr lang="en-US" baseline="30000" dirty="0"/>
                  <a:t>-</a:t>
                </a:r>
                <a:r>
                  <a:rPr lang="en-US" dirty="0"/>
                  <a:t>)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Definition of (inorganic) combined chlorine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𝐶𝑜𝑚𝑏𝑖𝑛𝑒𝑑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𝐶h𝑙𝑜𝑟𝑖𝑛𝑒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𝑁𝐻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</m:d>
                      <m:r>
                        <a:rPr lang="en-US" i="1" smtClean="0">
                          <a:latin typeface="Cambria Math" panose="02040503050406030204" pitchFamily="18" charset="0"/>
                        </a:rPr>
                        <m:t>+2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𝑁𝐻𝐶𝑙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i="1" smtClean="0">
                          <a:latin typeface="Cambria Math" panose="02040503050406030204" pitchFamily="18" charset="0"/>
                        </a:rPr>
                        <m:t>+3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𝑁𝐶𝑙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Coefficients represent the number of +1-valent chlorine atoms per molecule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Related definition: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 algn="l"/>
                <a:endParaRPr lang="en-US" i="1" dirty="0">
                  <a:latin typeface="Cambria Math" panose="02040503050406030204" pitchFamily="18" charset="0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𝑇𝑜𝑡𝑎𝑙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𝑅𝑒𝑠𝑖𝑑𝑢𝑎𝑙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𝐶h𝑙𝑜𝑟𝑖𝑛𝑒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𝑇𝑅𝐶</m:t>
                          </m:r>
                        </m:e>
                      </m:d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𝐹𝑟𝑒𝑒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𝐶h𝑙𝑜𝑟𝑖𝑛𝑒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𝐶𝑜𝑚𝑏𝑖𝑛𝑒𝑑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𝐶h𝑙𝑜𝑟𝑖𝑛𝑒</m:t>
                      </m:r>
                    </m:oMath>
                  </m:oMathPara>
                </a14:m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TRC represents the total amount of +1-valent chlorine in solution (the ability of chlorine in solution to accept electrons, function as an oxidant)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Molar quantity is often expressed as equivalent mass concentration of Cl</a:t>
                </a:r>
                <a:r>
                  <a:rPr lang="en-US" baseline="-25000" dirty="0"/>
                  <a:t>2</a:t>
                </a:r>
                <a:r>
                  <a:rPr lang="en-US" dirty="0"/>
                  <a:t> by multiplying by the molecular weight of Cl</a:t>
                </a:r>
                <a:r>
                  <a:rPr lang="en-US" baseline="-25000" dirty="0"/>
                  <a:t>2</a:t>
                </a:r>
                <a:r>
                  <a:rPr lang="en-US" dirty="0"/>
                  <a:t> (70.9 g/mole)</a:t>
                </a:r>
                <a:endParaRPr lang="en-US" baseline="-25000" dirty="0"/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B8C0609A-7421-448B-8863-71F1CFDD63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1222376"/>
                <a:ext cx="11563350" cy="5635624"/>
              </a:xfrm>
              <a:prstGeom prst="rect">
                <a:avLst/>
              </a:prstGeom>
              <a:blipFill>
                <a:blip r:embed="rId3"/>
                <a:stretch>
                  <a:fillRect l="-580" t="-1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874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3">
                <a:extLst>
                  <a:ext uri="{FF2B5EF4-FFF2-40B4-BE49-F238E27FC236}">
                    <a16:creationId xmlns:a16="http://schemas.microsoft.com/office/drawing/2014/main" id="{A883A579-A71B-43FC-9AFE-C748387DBD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30233"/>
                <a:ext cx="10515600" cy="1325563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/>
                <a:r>
                  <a:rPr lang="en-US" sz="4400" dirty="0">
                    <a:solidFill>
                      <a:srgbClr val="0000CC"/>
                    </a:solidFill>
                  </a:rPr>
                  <a:t>Relevant Redox Reactions</a:t>
                </a:r>
                <a:br>
                  <a:rPr lang="en-US" sz="4400" dirty="0">
                    <a:solidFill>
                      <a:srgbClr val="0000CC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400" i="1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4400" i="1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𝐶𝑙</m:t>
                              </m:r>
                            </m:e>
                            <m:sub>
                              <m:r>
                                <a:rPr lang="en-US" sz="4400" i="1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4400" i="1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:</m:t>
                          </m:r>
                          <m:r>
                            <a:rPr lang="en-US" sz="4400" i="1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sz="4400" i="1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≲1</m:t>
                          </m:r>
                        </m:e>
                      </m:d>
                    </m:oMath>
                  </m:oMathPara>
                </a14:m>
                <a:endParaRPr lang="en-US" sz="4400" dirty="0">
                  <a:solidFill>
                    <a:srgbClr val="0000CC"/>
                  </a:solidFill>
                </a:endParaRPr>
              </a:p>
            </p:txBody>
          </p:sp>
        </mc:Choice>
        <mc:Fallback xmlns="">
          <p:sp>
            <p:nvSpPr>
              <p:cNvPr id="2" name="Title 3">
                <a:extLst>
                  <a:ext uri="{FF2B5EF4-FFF2-40B4-BE49-F238E27FC236}">
                    <a16:creationId xmlns:a16="http://schemas.microsoft.com/office/drawing/2014/main" id="{A883A579-A71B-43FC-9AFE-C748387DB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30233"/>
                <a:ext cx="10515600" cy="1325563"/>
              </a:xfrm>
              <a:prstGeom prst="rect">
                <a:avLst/>
              </a:prstGeom>
              <a:blipFill>
                <a:blip r:embed="rId3"/>
                <a:stretch>
                  <a:fillRect t="-12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20F8B7B2-3595-4BF6-9E13-CF99352392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" y="1684824"/>
                <a:ext cx="6424173" cy="46250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𝑁𝐻𝐶𝑙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𝑁𝑂𝐻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𝐶𝑙</m:t>
                          </m:r>
                        </m:e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𝑁𝑂𝐻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𝑁𝐻𝐶𝑙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𝐻𝑂𝐶𝑙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𝐶𝑙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𝑁𝑂𝐻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</a:rPr>
                        <m:t>𝐶𝑙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𝐶𝑙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𝑁𝐻𝐶𝑙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𝐶𝑙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𝐶𝑙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20F8B7B2-3595-4BF6-9E13-CF99352392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" y="1684824"/>
                <a:ext cx="6424173" cy="462500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5">
                <a:extLst>
                  <a:ext uri="{FF2B5EF4-FFF2-40B4-BE49-F238E27FC236}">
                    <a16:creationId xmlns:a16="http://schemas.microsoft.com/office/drawing/2014/main" id="{CC7A2582-C66A-48D3-BF1F-9B3932BC4F9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41477" y="1551962"/>
                <a:ext cx="5306573" cy="5306038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NOH is a hypothetical, unstable intermediate</a:t>
                </a:r>
              </a:p>
              <a:p>
                <a:r>
                  <a:rPr lang="en-US" dirty="0"/>
                  <a:t>First reaction is catalyzed by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𝑂𝐻</m:t>
                        </m:r>
                      </m:e>
                      <m:sup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All reactions proceed through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𝑁𝐻𝐶𝑙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, either directly or indirectly</a:t>
                </a:r>
              </a:p>
              <a:p>
                <a:r>
                  <a:rPr lang="en-US" dirty="0"/>
                  <a:t>Stable products include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𝐶𝑙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dirty="0"/>
                  <a:t> (oxidized nitrogen and reduced chlorine, respectively)</a:t>
                </a:r>
              </a:p>
              <a:p>
                <a:r>
                  <a:rPr lang="en-US" dirty="0"/>
                  <a:t>These redox reactions are relatively slow (half-lives on the order of days)</a:t>
                </a:r>
              </a:p>
            </p:txBody>
          </p:sp>
        </mc:Choice>
        <mc:Fallback xmlns="">
          <p:sp>
            <p:nvSpPr>
              <p:cNvPr id="4" name="Content Placeholder 5">
                <a:extLst>
                  <a:ext uri="{FF2B5EF4-FFF2-40B4-BE49-F238E27FC236}">
                    <a16:creationId xmlns:a16="http://schemas.microsoft.com/office/drawing/2014/main" id="{CC7A2582-C66A-48D3-BF1F-9B3932BC4F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1477" y="1551962"/>
                <a:ext cx="5306573" cy="5306038"/>
              </a:xfrm>
              <a:prstGeom prst="rect">
                <a:avLst/>
              </a:prstGeom>
              <a:blipFill>
                <a:blip r:embed="rId5"/>
                <a:stretch>
                  <a:fillRect l="-2067" t="-1954" b="-14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267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3">
                <a:extLst>
                  <a:ext uri="{FF2B5EF4-FFF2-40B4-BE49-F238E27FC236}">
                    <a16:creationId xmlns:a16="http://schemas.microsoft.com/office/drawing/2014/main" id="{7825B239-7410-4602-B82E-914801A2C7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30233"/>
                <a:ext cx="10515600" cy="1325563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/>
                <a:r>
                  <a:rPr lang="en-US" sz="4400" dirty="0">
                    <a:solidFill>
                      <a:srgbClr val="0000CC"/>
                    </a:solidFill>
                  </a:rPr>
                  <a:t>Relevant Redox Reactions</a:t>
                </a:r>
                <a:br>
                  <a:rPr lang="en-US" sz="4400" dirty="0">
                    <a:solidFill>
                      <a:srgbClr val="0000CC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400" i="1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4400" i="1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𝐶𝑙</m:t>
                              </m:r>
                            </m:e>
                            <m:sub>
                              <m:r>
                                <a:rPr lang="en-US" sz="4400" i="1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4400" i="1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:</m:t>
                          </m:r>
                          <m:r>
                            <a:rPr lang="en-US" sz="4400" i="1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sz="4400" i="1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≳1.6−1.7</m:t>
                          </m:r>
                        </m:e>
                      </m:d>
                    </m:oMath>
                  </m:oMathPara>
                </a14:m>
                <a:endParaRPr lang="en-US" sz="4400" dirty="0">
                  <a:solidFill>
                    <a:srgbClr val="0000CC"/>
                  </a:solidFill>
                </a:endParaRPr>
              </a:p>
            </p:txBody>
          </p:sp>
        </mc:Choice>
        <mc:Fallback xmlns="">
          <p:sp>
            <p:nvSpPr>
              <p:cNvPr id="2" name="Title 3">
                <a:extLst>
                  <a:ext uri="{FF2B5EF4-FFF2-40B4-BE49-F238E27FC236}">
                    <a16:creationId xmlns:a16="http://schemas.microsoft.com/office/drawing/2014/main" id="{7825B239-7410-4602-B82E-914801A2C7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30233"/>
                <a:ext cx="10515600" cy="1325563"/>
              </a:xfrm>
              <a:prstGeom prst="rect">
                <a:avLst/>
              </a:prstGeom>
              <a:blipFill>
                <a:blip r:embed="rId3"/>
                <a:stretch>
                  <a:fillRect t="-12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7DB1AF26-18D8-4E99-BDFF-8AE8436F566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1841133"/>
                <a:ext cx="6830646" cy="4625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𝑂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𝑁𝐻𝐶𝑙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𝑁𝐶𝑙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𝐻𝑂𝐶𝑙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+3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𝐻𝐶𝑙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𝑂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𝐶𝑙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𝑁𝐶𝑙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𝐻𝑂𝐶𝑙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+3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𝐻𝐶𝑙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𝑁𝐻𝐶𝑙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𝐻𝑂𝐶𝑙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Sup>
                        <m:sSub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𝑁𝑂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+4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𝐻𝐶𝑙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7DB1AF26-18D8-4E99-BDFF-8AE8436F5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841133"/>
                <a:ext cx="6830646" cy="46250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5">
                <a:extLst>
                  <a:ext uri="{FF2B5EF4-FFF2-40B4-BE49-F238E27FC236}">
                    <a16:creationId xmlns:a16="http://schemas.microsoft.com/office/drawing/2014/main" id="{6C189E1D-6F5A-46E9-B8A2-EDA23217E8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58708" y="1455796"/>
                <a:ext cx="5452428" cy="4095918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All reactions proceed through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𝑁𝐻𝐶𝑙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, either directly or indirectly</a:t>
                </a:r>
              </a:p>
              <a:p>
                <a:r>
                  <a:rPr lang="en-US" dirty="0"/>
                  <a:t>Stable products include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𝑁𝑂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dirty="0"/>
                  <a:t>,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𝐶𝑙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dirty="0"/>
                  <a:t> (oxidized nitrogen and reduced chlorine, respectively)</a:t>
                </a:r>
              </a:p>
              <a:p>
                <a:r>
                  <a:rPr lang="en-US" dirty="0"/>
                  <a:t>These redox reactions are relatively fast (half-lives on the order of minutes)</a:t>
                </a:r>
              </a:p>
            </p:txBody>
          </p:sp>
        </mc:Choice>
        <mc:Fallback xmlns="">
          <p:sp>
            <p:nvSpPr>
              <p:cNvPr id="4" name="Content Placeholder 5">
                <a:extLst>
                  <a:ext uri="{FF2B5EF4-FFF2-40B4-BE49-F238E27FC236}">
                    <a16:creationId xmlns:a16="http://schemas.microsoft.com/office/drawing/2014/main" id="{6C189E1D-6F5A-46E9-B8A2-EDA23217E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8708" y="1455796"/>
                <a:ext cx="5452428" cy="4095918"/>
              </a:xfrm>
              <a:prstGeom prst="rect">
                <a:avLst/>
              </a:prstGeom>
              <a:blipFill>
                <a:blip r:embed="rId5"/>
                <a:stretch>
                  <a:fillRect l="-2011" t="-2530" r="-1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20F234F-8A9C-4E35-ADE0-053BE1C724C2}"/>
                  </a:ext>
                </a:extLst>
              </p:cNvPr>
              <p:cNvSpPr txBox="1"/>
              <p:nvPr/>
            </p:nvSpPr>
            <p:spPr>
              <a:xfrm>
                <a:off x="1463321" y="5098542"/>
                <a:ext cx="9265357" cy="1384995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800" dirty="0"/>
                  <a:t>Overall Redox Stoichiometry (R.E. Selleck)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2</m:t>
                    </m:r>
                    <m:sSubSup>
                      <m:sSub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𝑁𝐻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b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+3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+8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+6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𝐶𝑙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sz="2800" dirty="0"/>
                  <a:t>	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𝐶𝑙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=1.5</m:t>
                        </m:r>
                      </m:e>
                    </m:d>
                  </m:oMath>
                </a14:m>
                <a:endParaRPr lang="en-US" sz="2800" dirty="0"/>
              </a:p>
              <a:p>
                <a:pPr algn="ctr"/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𝑁𝐻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bSup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4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bSup>
                      <m:sSubSup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𝑁𝑂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sup>
                    </m:sSubSup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8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𝐶𝑙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sz="2800" dirty="0"/>
                  <a:t>	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𝐶𝑙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=4.0</m:t>
                        </m: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20F234F-8A9C-4E35-ADE0-053BE1C724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3321" y="5098542"/>
                <a:ext cx="9265357" cy="1384995"/>
              </a:xfrm>
              <a:prstGeom prst="rect">
                <a:avLst/>
              </a:prstGeom>
              <a:blipFill>
                <a:blip r:embed="rId6"/>
                <a:stretch>
                  <a:fillRect t="-3463"/>
                </a:stretch>
              </a:blipFill>
              <a:ln w="190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968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5A8F9-1B8C-42DB-847A-02F4CD42297E}"/>
              </a:ext>
            </a:extLst>
          </p:cNvPr>
          <p:cNvSpPr txBox="1">
            <a:spLocks/>
          </p:cNvSpPr>
          <p:nvPr/>
        </p:nvSpPr>
        <p:spPr>
          <a:xfrm>
            <a:off x="838200" y="138623"/>
            <a:ext cx="10515600" cy="8932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Breakpoint Chlorination Experiment</a:t>
            </a: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F8E32B7F-9282-4C8D-B409-272AF093A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5620" y="4695169"/>
            <a:ext cx="1345619" cy="15378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5">
                <a:extLst>
                  <a:ext uri="{FF2B5EF4-FFF2-40B4-BE49-F238E27FC236}">
                    <a16:creationId xmlns:a16="http://schemas.microsoft.com/office/drawing/2014/main" id="{C0D649E0-502E-4A63-A2EA-A3DC6D70390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3292" y="1031847"/>
                <a:ext cx="11230708" cy="3389151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At t=0, add free chlorine and NH</a:t>
                </a:r>
                <a:r>
                  <a:rPr lang="en-US" baseline="-25000" dirty="0"/>
                  <a:t>3</a:t>
                </a:r>
                <a:r>
                  <a:rPr lang="en-US" dirty="0"/>
                  <a:t>-N to a pH-buffered solution over a range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molar ratios, spanning the range of at least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≤2</m:t>
                    </m:r>
                  </m:oMath>
                </a14:m>
                <a:r>
                  <a:rPr lang="en-US" dirty="0"/>
                  <a:t> </a:t>
                </a:r>
              </a:p>
              <a:p>
                <a:r>
                  <a:rPr lang="en-US" dirty="0"/>
                  <a:t>Measure residual chlorine (free and combined) as a function of time</a:t>
                </a:r>
              </a:p>
              <a:p>
                <a:r>
                  <a:rPr lang="en-US" dirty="0"/>
                  <a:t>Plot the results in the form of total residual chlorine (TRC) as a function of added chlorine, both normalized by the initial concentration of NH</a:t>
                </a:r>
                <a:r>
                  <a:rPr lang="en-US" baseline="-25000" dirty="0"/>
                  <a:t>3</a:t>
                </a:r>
                <a:r>
                  <a:rPr lang="en-US" dirty="0"/>
                  <a:t>-N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𝑇𝑅𝐶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𝑁𝐻</m:t>
                                      </m:r>
                                    </m:e>
                                    <m:sub>
                                      <m:r>
                                        <a:rPr lang="en-US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𝑣𝑠</m:t>
                      </m:r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𝐶h𝑙𝑜𝑟𝑖𝑛𝑒</m:t>
                              </m:r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𝐴𝑑𝑑𝑒𝑑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𝑁𝐻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5">
                <a:extLst>
                  <a:ext uri="{FF2B5EF4-FFF2-40B4-BE49-F238E27FC236}">
                    <a16:creationId xmlns:a16="http://schemas.microsoft.com/office/drawing/2014/main" id="{C0D649E0-502E-4A63-A2EA-A3DC6D703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92" y="1031847"/>
                <a:ext cx="11230708" cy="3389151"/>
              </a:xfrm>
              <a:prstGeom prst="rect">
                <a:avLst/>
              </a:prstGeom>
              <a:blipFill>
                <a:blip r:embed="rId5"/>
                <a:stretch>
                  <a:fillRect l="-977" t="-2878" r="-9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322B995-9027-4774-A4C0-DA61061D2120}"/>
                  </a:ext>
                </a:extLst>
              </p:cNvPr>
              <p:cNvSpPr txBox="1"/>
              <p:nvPr/>
            </p:nvSpPr>
            <p:spPr>
              <a:xfrm>
                <a:off x="679508" y="6233020"/>
                <a:ext cx="12578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322B995-9027-4774-A4C0-DA61061D2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508" y="6233020"/>
                <a:ext cx="1257845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597C597C-6D29-4BED-A8C5-A3E10984C3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692347" y="4695169"/>
            <a:ext cx="1345619" cy="15378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299F051-17ED-49CE-A5D0-BA43A86E577E}"/>
                  </a:ext>
                </a:extLst>
              </p:cNvPr>
              <p:cNvSpPr txBox="1"/>
              <p:nvPr/>
            </p:nvSpPr>
            <p:spPr>
              <a:xfrm>
                <a:off x="2736235" y="6233020"/>
                <a:ext cx="14341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299F051-17ED-49CE-A5D0-BA43A86E5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6235" y="6233020"/>
                <a:ext cx="1434175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DCD1F5EC-34D9-4073-BB06-343C480DD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830325" y="4695169"/>
            <a:ext cx="1345619" cy="15378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5960E3E-A66F-4802-97EE-786F8BE20ECD}"/>
                  </a:ext>
                </a:extLst>
              </p:cNvPr>
              <p:cNvSpPr txBox="1"/>
              <p:nvPr/>
            </p:nvSpPr>
            <p:spPr>
              <a:xfrm>
                <a:off x="4874213" y="6233020"/>
                <a:ext cx="14341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=0.4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5960E3E-A66F-4802-97EE-786F8BE20E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4213" y="6233020"/>
                <a:ext cx="1434175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B2C5F4A3-362D-40D1-B5C2-918F5743D9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968304" y="4695169"/>
            <a:ext cx="1345619" cy="15378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0775A8B-9823-4615-B63B-3CAA052B5A46}"/>
                  </a:ext>
                </a:extLst>
              </p:cNvPr>
              <p:cNvSpPr txBox="1"/>
              <p:nvPr/>
            </p:nvSpPr>
            <p:spPr>
              <a:xfrm>
                <a:off x="7012192" y="6233020"/>
                <a:ext cx="14341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0775A8B-9823-4615-B63B-3CAA052B5A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2192" y="6233020"/>
                <a:ext cx="1434175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CAB36068-934F-435A-966D-29BBFD212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867258" y="4695169"/>
            <a:ext cx="1345619" cy="15378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18D26FD-F273-4F1B-8135-A02A01904855}"/>
                  </a:ext>
                </a:extLst>
              </p:cNvPr>
              <p:cNvSpPr txBox="1"/>
              <p:nvPr/>
            </p:nvSpPr>
            <p:spPr>
              <a:xfrm>
                <a:off x="9911146" y="6233020"/>
                <a:ext cx="14341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=2.0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18D26FD-F273-4F1B-8135-A02A01904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1146" y="6233020"/>
                <a:ext cx="1434175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427D0FD-75B7-4961-BA4E-A49427E4D7E9}"/>
                  </a:ext>
                </a:extLst>
              </p:cNvPr>
              <p:cNvSpPr txBox="1"/>
              <p:nvPr/>
            </p:nvSpPr>
            <p:spPr>
              <a:xfrm>
                <a:off x="8940372" y="5279428"/>
                <a:ext cx="33182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427D0FD-75B7-4961-BA4E-A49427E4D7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0372" y="5279428"/>
                <a:ext cx="331822" cy="369332"/>
              </a:xfrm>
              <a:prstGeom prst="rect">
                <a:avLst/>
              </a:prstGeom>
              <a:blipFill>
                <a:blip r:embed="rId11"/>
                <a:stretch>
                  <a:fillRect l="-5556" r="-7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E84FA62-AE35-4764-A4DA-577272231E43}"/>
                  </a:ext>
                </a:extLst>
              </p:cNvPr>
              <p:cNvSpPr txBox="1"/>
              <p:nvPr/>
            </p:nvSpPr>
            <p:spPr>
              <a:xfrm>
                <a:off x="11526209" y="5279428"/>
                <a:ext cx="33182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E84FA62-AE35-4764-A4DA-577272231E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26209" y="5279428"/>
                <a:ext cx="331822" cy="369332"/>
              </a:xfrm>
              <a:prstGeom prst="rect">
                <a:avLst/>
              </a:prstGeom>
              <a:blipFill>
                <a:blip r:embed="rId12"/>
                <a:stretch>
                  <a:fillRect l="-5556" r="-7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118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2BC28-400B-4727-9530-2466A8BBD1BE}"/>
              </a:ext>
            </a:extLst>
          </p:cNvPr>
          <p:cNvSpPr txBox="1">
            <a:spLocks/>
          </p:cNvSpPr>
          <p:nvPr/>
        </p:nvSpPr>
        <p:spPr>
          <a:xfrm>
            <a:off x="838190" y="-8516"/>
            <a:ext cx="10515600" cy="8345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Breakpoint Chlorination Experiment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3">
                <a:extLst>
                  <a:ext uri="{FF2B5EF4-FFF2-40B4-BE49-F238E27FC236}">
                    <a16:creationId xmlns:a16="http://schemas.microsoft.com/office/drawing/2014/main" id="{D96C3568-0E79-4548-8680-E588DBE7ED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94557" y="1261013"/>
                <a:ext cx="4451076" cy="4351338"/>
              </a:xfrm>
              <a:prstGeom prst="rect">
                <a:avLst/>
              </a:prstGeom>
            </p:spPr>
            <p:txBody>
              <a:bodyPr>
                <a:normAutofit fontScale="925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Chloramination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𝑁𝐻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𝐶𝑙</m:t>
                    </m:r>
                  </m:oMath>
                </a14:m>
                <a:r>
                  <a:rPr lang="en-US" dirty="0"/>
                  <a:t> dominates, relatively stable (slow redox reactions)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≲1</m:t>
                    </m:r>
                  </m:oMath>
                </a14:m>
                <a:endParaRPr lang="en-US" dirty="0"/>
              </a:p>
              <a:p>
                <a:r>
                  <a:rPr lang="en-US" dirty="0"/>
                  <a:t>Breakpoint Chlorination</a:t>
                </a:r>
              </a:p>
              <a:p>
                <a:pPr lvl="1"/>
                <a:r>
                  <a:rPr lang="en-US" dirty="0"/>
                  <a:t>Free chlorine, with trace amounts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𝑁𝐶𝑙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≳1.6−1.8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Chloramines are unstable (fast redox reactions)</a:t>
                </a:r>
              </a:p>
              <a:p>
                <a:r>
                  <a:rPr lang="en-US" dirty="0"/>
                  <a:t>“Loss” of residual chlorine due to redox reactions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3">
                <a:extLst>
                  <a:ext uri="{FF2B5EF4-FFF2-40B4-BE49-F238E27FC236}">
                    <a16:creationId xmlns:a16="http://schemas.microsoft.com/office/drawing/2014/main" id="{D96C3568-0E79-4548-8680-E588DBE7ED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4557" y="1261013"/>
                <a:ext cx="4451076" cy="4351338"/>
              </a:xfrm>
              <a:prstGeom prst="rect">
                <a:avLst/>
              </a:prstGeom>
              <a:blipFill>
                <a:blip r:embed="rId4"/>
                <a:stretch>
                  <a:fillRect l="-2055" t="-2801" r="-1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4B9EE85-98EE-4FDC-AF4F-017EBCB048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945986"/>
              </p:ext>
            </p:extLst>
          </p:nvPr>
        </p:nvGraphicFramePr>
        <p:xfrm>
          <a:off x="346367" y="882176"/>
          <a:ext cx="5491163" cy="433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SPW 14.0 Graph" r:id="rId5" imgW="5491776" imgH="4338091" progId="SigmaPlotGraphicObject.13">
                  <p:embed/>
                </p:oleObj>
              </mc:Choice>
              <mc:Fallback>
                <p:oleObj name="SPW 14.0 Graph" r:id="rId5" imgW="5491776" imgH="4338091" progId="SigmaPlotGraphicObject.13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026B590-640A-4A50-A52B-D7591DEA97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6367" y="882176"/>
                        <a:ext cx="5491163" cy="433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2BEFBF0-93A5-4923-AEA1-1A000B9F3DDD}"/>
              </a:ext>
            </a:extLst>
          </p:cNvPr>
          <p:cNvCxnSpPr>
            <a:cxnSpLocks/>
          </p:cNvCxnSpPr>
          <p:nvPr/>
        </p:nvCxnSpPr>
        <p:spPr>
          <a:xfrm flipV="1">
            <a:off x="3280089" y="1400963"/>
            <a:ext cx="6" cy="5259719"/>
          </a:xfrm>
          <a:prstGeom prst="line">
            <a:avLst/>
          </a:prstGeom>
          <a:ln w="2540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9BD358D-3A32-48B2-82A4-24E8BD23BE7F}"/>
              </a:ext>
            </a:extLst>
          </p:cNvPr>
          <p:cNvCxnSpPr>
            <a:cxnSpLocks/>
          </p:cNvCxnSpPr>
          <p:nvPr/>
        </p:nvCxnSpPr>
        <p:spPr>
          <a:xfrm flipV="1">
            <a:off x="5097658" y="1400964"/>
            <a:ext cx="7" cy="5259718"/>
          </a:xfrm>
          <a:prstGeom prst="line">
            <a:avLst/>
          </a:prstGeom>
          <a:ln w="2540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3D71E15-C77C-4B36-B91F-46D53A6C1BF2}"/>
                  </a:ext>
                </a:extLst>
              </p:cNvPr>
              <p:cNvSpPr txBox="1"/>
              <p:nvPr/>
            </p:nvSpPr>
            <p:spPr>
              <a:xfrm>
                <a:off x="1903394" y="3819066"/>
                <a:ext cx="93583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𝐶𝑙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3D71E15-C77C-4B36-B91F-46D53A6C1B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3394" y="3819066"/>
                <a:ext cx="935834" cy="369332"/>
              </a:xfrm>
              <a:prstGeom prst="rect">
                <a:avLst/>
              </a:prstGeom>
              <a:blipFill>
                <a:blip r:embed="rId7"/>
                <a:stretch>
                  <a:fillRect l="-7143" r="-6494"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Arrow: Left 7">
            <a:extLst>
              <a:ext uri="{FF2B5EF4-FFF2-40B4-BE49-F238E27FC236}">
                <a16:creationId xmlns:a16="http://schemas.microsoft.com/office/drawing/2014/main" id="{BC10EED5-3885-468A-80A4-DE44D744D4C0}"/>
              </a:ext>
            </a:extLst>
          </p:cNvPr>
          <p:cNvSpPr/>
          <p:nvPr/>
        </p:nvSpPr>
        <p:spPr>
          <a:xfrm>
            <a:off x="1163460" y="5934633"/>
            <a:ext cx="2132155" cy="10163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Chloramination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7A7F21C-93AE-48CB-A80A-EBAB2E0631C3}"/>
                  </a:ext>
                </a:extLst>
              </p:cNvPr>
              <p:cNvSpPr txBox="1"/>
              <p:nvPr/>
            </p:nvSpPr>
            <p:spPr>
              <a:xfrm>
                <a:off x="3295615" y="3084546"/>
                <a:ext cx="1546962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𝑁𝐻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𝐶𝑙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 b="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𝑎𝑛𝑑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𝑁𝐻𝐶𝑙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b="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7A7F21C-93AE-48CB-A80A-EBAB2E063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5615" y="3084546"/>
                <a:ext cx="1546962" cy="738664"/>
              </a:xfrm>
              <a:prstGeom prst="rect">
                <a:avLst/>
              </a:prstGeom>
              <a:blipFill>
                <a:blip r:embed="rId8"/>
                <a:stretch>
                  <a:fillRect l="-4348" r="-1581" b="-6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8B695FE-719B-49B0-82F4-54A13A7FF05D}"/>
                  </a:ext>
                </a:extLst>
              </p:cNvPr>
              <p:cNvSpPr txBox="1"/>
              <p:nvPr/>
            </p:nvSpPr>
            <p:spPr>
              <a:xfrm>
                <a:off x="5151184" y="2312830"/>
                <a:ext cx="2042867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𝑟𝑒𝑒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𝐶h𝑙𝑜𝑟𝑖𝑛𝑒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 b="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𝑎𝑛𝑑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𝑁𝐶𝑙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8B695FE-719B-49B0-82F4-54A13A7FF0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1184" y="2312830"/>
                <a:ext cx="2042867" cy="738664"/>
              </a:xfrm>
              <a:prstGeom prst="rect">
                <a:avLst/>
              </a:prstGeom>
              <a:blipFill>
                <a:blip r:embed="rId9"/>
                <a:stretch>
                  <a:fillRect l="-2985" b="-57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rrow: Right 10">
            <a:extLst>
              <a:ext uri="{FF2B5EF4-FFF2-40B4-BE49-F238E27FC236}">
                <a16:creationId xmlns:a16="http://schemas.microsoft.com/office/drawing/2014/main" id="{5B6A424B-0111-4C32-9430-43F5F96195DD}"/>
              </a:ext>
            </a:extLst>
          </p:cNvPr>
          <p:cNvSpPr/>
          <p:nvPr/>
        </p:nvSpPr>
        <p:spPr>
          <a:xfrm>
            <a:off x="5097658" y="5934633"/>
            <a:ext cx="1996665" cy="10163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Breakpoint</a:t>
            </a:r>
          </a:p>
          <a:p>
            <a:pPr algn="ctr"/>
            <a:r>
              <a:rPr lang="en-US" dirty="0"/>
              <a:t>Chlorination</a:t>
            </a:r>
          </a:p>
        </p:txBody>
      </p:sp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E97B66C5-65BB-45BA-A609-B5777C49ED7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782882" y="4832168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2C23FF6-1554-421B-9BA2-5E07430FA35E}"/>
                  </a:ext>
                </a:extLst>
              </p:cNvPr>
              <p:cNvSpPr txBox="1"/>
              <p:nvPr/>
            </p:nvSpPr>
            <p:spPr>
              <a:xfrm>
                <a:off x="533617" y="5266082"/>
                <a:ext cx="89915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2C23FF6-1554-421B-9BA2-5E07430FA3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17" y="5266082"/>
                <a:ext cx="899157" cy="27699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Content Placeholder 4">
            <a:extLst>
              <a:ext uri="{FF2B5EF4-FFF2-40B4-BE49-F238E27FC236}">
                <a16:creationId xmlns:a16="http://schemas.microsoft.com/office/drawing/2014/main" id="{F5ED10B0-FCD4-4044-9CE5-37E8B29B37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1223127" y="5314150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EC7F039-E237-4342-9FC6-765C3F8ADA67}"/>
                  </a:ext>
                </a:extLst>
              </p:cNvPr>
              <p:cNvSpPr txBox="1"/>
              <p:nvPr/>
            </p:nvSpPr>
            <p:spPr>
              <a:xfrm>
                <a:off x="915353" y="5748064"/>
                <a:ext cx="101617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=0.2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EC7F039-E237-4342-9FC6-765C3F8ADA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353" y="5748064"/>
                <a:ext cx="1016176" cy="27699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Content Placeholder 4">
            <a:extLst>
              <a:ext uri="{FF2B5EF4-FFF2-40B4-BE49-F238E27FC236}">
                <a16:creationId xmlns:a16="http://schemas.microsoft.com/office/drawing/2014/main" id="{4C20C3EC-5D2B-410B-A7E3-C7A3DCD516C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1731215" y="4832168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562C3F0-751E-405C-A433-2CA086D5CA8F}"/>
                  </a:ext>
                </a:extLst>
              </p:cNvPr>
              <p:cNvSpPr txBox="1"/>
              <p:nvPr/>
            </p:nvSpPr>
            <p:spPr>
              <a:xfrm>
                <a:off x="1423441" y="5266082"/>
                <a:ext cx="101617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=0.4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562C3F0-751E-405C-A433-2CA086D5CA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3441" y="5266082"/>
                <a:ext cx="1016176" cy="276999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152F8535-19BF-4BA0-B526-E6F0F9C926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2199439" y="5299323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1E14542-C6E5-4B2F-9BA4-32B6934D6B60}"/>
                  </a:ext>
                </a:extLst>
              </p:cNvPr>
              <p:cNvSpPr txBox="1"/>
              <p:nvPr/>
            </p:nvSpPr>
            <p:spPr>
              <a:xfrm>
                <a:off x="1891665" y="5733237"/>
                <a:ext cx="10161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=0.6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1E14542-C6E5-4B2F-9BA4-32B6934D6B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1665" y="5733237"/>
                <a:ext cx="1016176" cy="276999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Content Placeholder 4">
            <a:extLst>
              <a:ext uri="{FF2B5EF4-FFF2-40B4-BE49-F238E27FC236}">
                <a16:creationId xmlns:a16="http://schemas.microsoft.com/office/drawing/2014/main" id="{F36A2FFD-DEBC-4500-9196-11DA39561F4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2655991" y="4809849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ADEE486-6C6D-44DE-AA03-9056A04EBF7C}"/>
                  </a:ext>
                </a:extLst>
              </p:cNvPr>
              <p:cNvSpPr txBox="1"/>
              <p:nvPr/>
            </p:nvSpPr>
            <p:spPr>
              <a:xfrm>
                <a:off x="2348217" y="5243763"/>
                <a:ext cx="101617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𝐶𝑙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=0.8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ADEE486-6C6D-44DE-AA03-9056A04EBF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8217" y="5243763"/>
                <a:ext cx="1016176" cy="276999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Content Placeholder 4">
            <a:extLst>
              <a:ext uri="{FF2B5EF4-FFF2-40B4-BE49-F238E27FC236}">
                <a16:creationId xmlns:a16="http://schemas.microsoft.com/office/drawing/2014/main" id="{435CD264-BCDA-4E3F-BF51-EE7C74C5ED7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3124215" y="5277004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7FC99E1-C046-4592-909A-35F0A399275F}"/>
                  </a:ext>
                </a:extLst>
              </p:cNvPr>
              <p:cNvSpPr txBox="1"/>
              <p:nvPr/>
            </p:nvSpPr>
            <p:spPr>
              <a:xfrm>
                <a:off x="2816441" y="5710918"/>
                <a:ext cx="10161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200" dirty="0"/>
                  <a:t>1.0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7FC99E1-C046-4592-909A-35F0A3992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6441" y="5710918"/>
                <a:ext cx="1016176" cy="276999"/>
              </a:xfrm>
              <a:prstGeom prst="rect">
                <a:avLst/>
              </a:prstGeom>
              <a:blipFill>
                <a:blip r:embed="rId17"/>
                <a:stretch>
                  <a:fillRect t="-2222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Content Placeholder 4">
            <a:extLst>
              <a:ext uri="{FF2B5EF4-FFF2-40B4-BE49-F238E27FC236}">
                <a16:creationId xmlns:a16="http://schemas.microsoft.com/office/drawing/2014/main" id="{1891BCFE-B242-4CB2-BFD6-C9532FED22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3635545" y="4809849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6A0DE25-FE30-40CF-B73A-41CCE2F7960D}"/>
                  </a:ext>
                </a:extLst>
              </p:cNvPr>
              <p:cNvSpPr txBox="1"/>
              <p:nvPr/>
            </p:nvSpPr>
            <p:spPr>
              <a:xfrm>
                <a:off x="3327771" y="5243763"/>
                <a:ext cx="93173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200" dirty="0"/>
                  <a:t>1.2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6A0DE25-FE30-40CF-B73A-41CCE2F796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7771" y="5243763"/>
                <a:ext cx="931730" cy="276999"/>
              </a:xfrm>
              <a:prstGeom prst="rect">
                <a:avLst/>
              </a:prstGeom>
              <a:blipFill>
                <a:blip r:embed="rId18"/>
                <a:stretch>
                  <a:fillRect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Content Placeholder 4">
            <a:extLst>
              <a:ext uri="{FF2B5EF4-FFF2-40B4-BE49-F238E27FC236}">
                <a16:creationId xmlns:a16="http://schemas.microsoft.com/office/drawing/2014/main" id="{93319845-7264-4B9C-9E0E-CF130BC7FC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4103769" y="5277004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E49F55B-E39F-406A-932B-A70E3B26A13D}"/>
                  </a:ext>
                </a:extLst>
              </p:cNvPr>
              <p:cNvSpPr txBox="1"/>
              <p:nvPr/>
            </p:nvSpPr>
            <p:spPr>
              <a:xfrm>
                <a:off x="3795995" y="5710918"/>
                <a:ext cx="10161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200" dirty="0"/>
                  <a:t>1.4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E49F55B-E39F-406A-932B-A70E3B26A1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5995" y="5710918"/>
                <a:ext cx="1016176" cy="276999"/>
              </a:xfrm>
              <a:prstGeom prst="rect">
                <a:avLst/>
              </a:prstGeom>
              <a:blipFill>
                <a:blip r:embed="rId19"/>
                <a:stretch>
                  <a:fillRect t="-2222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Content Placeholder 4">
            <a:extLst>
              <a:ext uri="{FF2B5EF4-FFF2-40B4-BE49-F238E27FC236}">
                <a16:creationId xmlns:a16="http://schemas.microsoft.com/office/drawing/2014/main" id="{DB43A6A7-565E-4414-B458-D7D5425E55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4578011" y="4797756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FB102B4-B3E8-4388-B822-3CAEE623C361}"/>
                  </a:ext>
                </a:extLst>
              </p:cNvPr>
              <p:cNvSpPr txBox="1"/>
              <p:nvPr/>
            </p:nvSpPr>
            <p:spPr>
              <a:xfrm>
                <a:off x="4270237" y="5231670"/>
                <a:ext cx="93173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200" dirty="0"/>
                  <a:t>1.6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FB102B4-B3E8-4388-B822-3CAEE623C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0237" y="5231670"/>
                <a:ext cx="931730" cy="276999"/>
              </a:xfrm>
              <a:prstGeom prst="rect">
                <a:avLst/>
              </a:prstGeom>
              <a:blipFill>
                <a:blip r:embed="rId20"/>
                <a:stretch>
                  <a:fillRect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Content Placeholder 4">
            <a:extLst>
              <a:ext uri="{FF2B5EF4-FFF2-40B4-BE49-F238E27FC236}">
                <a16:creationId xmlns:a16="http://schemas.microsoft.com/office/drawing/2014/main" id="{46521CE4-FCA6-49DA-B132-1A0C1A59890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5046235" y="5264911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DD2DBF4-7457-4801-9FB0-BA5B4972DC9F}"/>
                  </a:ext>
                </a:extLst>
              </p:cNvPr>
              <p:cNvSpPr txBox="1"/>
              <p:nvPr/>
            </p:nvSpPr>
            <p:spPr>
              <a:xfrm>
                <a:off x="4738461" y="5698825"/>
                <a:ext cx="10161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200" dirty="0"/>
                  <a:t>1.8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DD2DBF4-7457-4801-9FB0-BA5B4972DC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8461" y="5698825"/>
                <a:ext cx="1016176" cy="276999"/>
              </a:xfrm>
              <a:prstGeom prst="rect">
                <a:avLst/>
              </a:prstGeom>
              <a:blipFill>
                <a:blip r:embed="rId21"/>
                <a:stretch>
                  <a:fillRect t="-2222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Content Placeholder 4">
            <a:extLst>
              <a:ext uri="{FF2B5EF4-FFF2-40B4-BE49-F238E27FC236}">
                <a16:creationId xmlns:a16="http://schemas.microsoft.com/office/drawing/2014/main" id="{B106EC1E-5FAB-434F-8061-3CFFA8FB2A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5402980" y="4814547"/>
            <a:ext cx="400629" cy="457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A09564A-DA0D-497D-A130-1C35622068A4}"/>
                  </a:ext>
                </a:extLst>
              </p:cNvPr>
              <p:cNvSpPr txBox="1"/>
              <p:nvPr/>
            </p:nvSpPr>
            <p:spPr>
              <a:xfrm>
                <a:off x="5095206" y="5248461"/>
                <a:ext cx="93173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𝐶𝑙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200" dirty="0"/>
                  <a:t>2.0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A09564A-DA0D-497D-A130-1C3562206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5206" y="5248461"/>
                <a:ext cx="931730" cy="276999"/>
              </a:xfrm>
              <a:prstGeom prst="rect">
                <a:avLst/>
              </a:prstGeom>
              <a:blipFill>
                <a:blip r:embed="rId22"/>
                <a:stretch>
                  <a:fillRect t="-2222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916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9" grpId="0"/>
      <p:bldP spid="10" grpId="0"/>
      <p:bldP spid="11" grpId="0" animBg="1"/>
      <p:bldP spid="13" grpId="0"/>
      <p:bldP spid="15" grpId="0"/>
      <p:bldP spid="17" grpId="0"/>
      <p:bldP spid="19" grpId="0"/>
      <p:bldP spid="21" grpId="0"/>
      <p:bldP spid="23" grpId="0"/>
      <p:bldP spid="25" grpId="0"/>
      <p:bldP spid="27" grpId="0"/>
      <p:bldP spid="29" grpId="0"/>
      <p:bldP spid="31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1E26471A-9AF4-4DD6-B8BF-E5767E0DEC2C}"/>
              </a:ext>
            </a:extLst>
          </p:cNvPr>
          <p:cNvSpPr txBox="1">
            <a:spLocks/>
          </p:cNvSpPr>
          <p:nvPr/>
        </p:nvSpPr>
        <p:spPr>
          <a:xfrm>
            <a:off x="15661" y="152935"/>
            <a:ext cx="5883417" cy="9631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00CC"/>
                </a:solidFill>
              </a:rPr>
              <a:t>Breakpoint Chlorination Experiment</a:t>
            </a:r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221ADFC-3168-4447-AB0A-18DF12F478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873757"/>
              </p:ext>
            </p:extLst>
          </p:nvPr>
        </p:nvGraphicFramePr>
        <p:xfrm>
          <a:off x="211789" y="1403267"/>
          <a:ext cx="5491163" cy="433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SPW 14.0 Graph" r:id="rId4" imgW="5491776" imgH="4338091" progId="SigmaPlotGraphicObject.13">
                  <p:embed/>
                </p:oleObj>
              </mc:Choice>
              <mc:Fallback>
                <p:oleObj name="SPW 14.0 Graph" r:id="rId4" imgW="5491776" imgH="4338091" progId="SigmaPlotGraphicObject.13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AC80E8C-E239-4897-AA17-55AD980C77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789" y="1403267"/>
                        <a:ext cx="5491163" cy="433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7BED345-289D-4EF4-B584-3D1CD27669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538925"/>
              </p:ext>
            </p:extLst>
          </p:nvPr>
        </p:nvGraphicFramePr>
        <p:xfrm>
          <a:off x="5899078" y="613091"/>
          <a:ext cx="5513387" cy="271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SPW 14.0 Graph" r:id="rId6" imgW="5513006" imgH="2715768" progId="SigmaPlotGraphicObject.13">
                  <p:embed/>
                </p:oleObj>
              </mc:Choice>
              <mc:Fallback>
                <p:oleObj name="SPW 14.0 Graph" r:id="rId6" imgW="5513006" imgH="2715768" progId="SigmaPlotGraphicObject.13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204EF6A-7FB1-43B6-99AB-878E91AE44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99078" y="613091"/>
                        <a:ext cx="5513387" cy="271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8ED160E-0D72-4F47-A88C-4D87A4B98A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864995"/>
              </p:ext>
            </p:extLst>
          </p:nvPr>
        </p:nvGraphicFramePr>
        <p:xfrm>
          <a:off x="5917333" y="3565209"/>
          <a:ext cx="5476875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SPW 14.0 Graph" r:id="rId8" imgW="5476663" imgH="2679356" progId="SigmaPlotGraphicObject.13">
                  <p:embed/>
                </p:oleObj>
              </mc:Choice>
              <mc:Fallback>
                <p:oleObj name="SPW 14.0 Graph" r:id="rId8" imgW="5476663" imgH="2679356" progId="SigmaPlotGraphicObject.13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428357C-4564-4156-B01C-4BDA2F0205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17333" y="3565209"/>
                        <a:ext cx="5476875" cy="267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794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1274</Words>
  <Application>Microsoft Office PowerPoint</Application>
  <PresentationFormat>Widescreen</PresentationFormat>
  <Paragraphs>173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Roboto Slab</vt:lpstr>
      <vt:lpstr>Symbol</vt:lpstr>
      <vt:lpstr>Office Theme</vt:lpstr>
      <vt:lpstr>SPW 14.0 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Chlorination of Municipal Wastewater Roles of Reduced-N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26</cp:revision>
  <dcterms:created xsi:type="dcterms:W3CDTF">2023-08-11T09:22:14Z</dcterms:created>
  <dcterms:modified xsi:type="dcterms:W3CDTF">2024-01-11T20:05:42Z</dcterms:modified>
</cp:coreProperties>
</file>