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5" r:id="rId3"/>
    <p:sldId id="266" r:id="rId4"/>
    <p:sldId id="267" r:id="rId5"/>
    <p:sldId id="271" r:id="rId6"/>
    <p:sldId id="272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pa.gov/national-aquatic-resource-surveys/indicators-enterococci" TargetMode="External"/><Relationship Id="rId5" Type="http://schemas.openxmlformats.org/officeDocument/2006/relationships/image" Target="../media/image7.jpg"/><Relationship Id="rId4" Type="http://schemas.openxmlformats.org/officeDocument/2006/relationships/hyperlink" Target="https://doh.wa.gov/community-and-environment/drinking-water/contaminants/colifor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newscenter.lbl.gov/wp-content/uploads/2020/12/Phage-colored.jpg" TargetMode="Externa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Microbial Indicators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F73EED-91E7-48F9-9D82-417E2FBEDECB}"/>
              </a:ext>
            </a:extLst>
          </p:cNvPr>
          <p:cNvGrpSpPr/>
          <p:nvPr/>
        </p:nvGrpSpPr>
        <p:grpSpPr>
          <a:xfrm>
            <a:off x="5781430" y="5287037"/>
            <a:ext cx="2028091" cy="1376204"/>
            <a:chOff x="5539153" y="3942794"/>
            <a:chExt cx="2028091" cy="137620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69A7ED3-9AA8-49CA-B720-553B628E7E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43"/>
            <a:stretch/>
          </p:blipFill>
          <p:spPr>
            <a:xfrm>
              <a:off x="5539153" y="3942794"/>
              <a:ext cx="2028091" cy="137620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A89C76-299C-479A-AEEC-55B3A275A410}"/>
                </a:ext>
              </a:extLst>
            </p:cNvPr>
            <p:cNvSpPr txBox="1"/>
            <p:nvPr/>
          </p:nvSpPr>
          <p:spPr>
            <a:xfrm>
              <a:off x="5819665" y="4672036"/>
              <a:ext cx="14670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Lyles School of</a:t>
              </a:r>
            </a:p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Civil Engineering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765962-805D-47F4-8E07-5AC021B4F94A}"/>
              </a:ext>
            </a:extLst>
          </p:cNvPr>
          <p:cNvGrpSpPr/>
          <p:nvPr/>
        </p:nvGrpSpPr>
        <p:grpSpPr>
          <a:xfrm>
            <a:off x="8090033" y="5287037"/>
            <a:ext cx="2028091" cy="1376204"/>
            <a:chOff x="7847756" y="3942794"/>
            <a:chExt cx="2028091" cy="137620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4807E02-5D84-4005-87E1-F1B78F458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43"/>
            <a:stretch/>
          </p:blipFill>
          <p:spPr>
            <a:xfrm>
              <a:off x="7847756" y="3942794"/>
              <a:ext cx="2028091" cy="137620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AA9733-54FE-415F-B9D0-BBC141049EB1}"/>
                </a:ext>
              </a:extLst>
            </p:cNvPr>
            <p:cNvSpPr txBox="1"/>
            <p:nvPr/>
          </p:nvSpPr>
          <p:spPr>
            <a:xfrm>
              <a:off x="7903051" y="4672036"/>
              <a:ext cx="19175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Environmental and</a:t>
              </a:r>
            </a:p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Ecological Engineering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056E-2A39-43B3-9EFA-38B1D32B3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207"/>
            <a:ext cx="10515600" cy="96349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Wastewater Microbiology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930A6-6762-4B61-A06E-05AB9B592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3877" y="1008186"/>
            <a:ext cx="5675923" cy="578338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Viruses</a:t>
            </a:r>
          </a:p>
          <a:p>
            <a:r>
              <a:rPr lang="en-US" dirty="0"/>
              <a:t>Bacteria (vegetative cells, spores)</a:t>
            </a:r>
          </a:p>
          <a:p>
            <a:r>
              <a:rPr lang="en-US" dirty="0"/>
              <a:t>Protozoa (including resting stages)</a:t>
            </a:r>
          </a:p>
          <a:p>
            <a:r>
              <a:rPr lang="en-US" dirty="0"/>
              <a:t>Yeasts</a:t>
            </a:r>
          </a:p>
          <a:p>
            <a:r>
              <a:rPr lang="en-US" dirty="0"/>
              <a:t>Algae</a:t>
            </a:r>
          </a:p>
          <a:p>
            <a:r>
              <a:rPr lang="en-US" dirty="0"/>
              <a:t>Most are non-pathogenic</a:t>
            </a:r>
          </a:p>
          <a:p>
            <a:r>
              <a:rPr lang="en-US" dirty="0"/>
              <a:t>Some are pathogenic</a:t>
            </a:r>
          </a:p>
          <a:p>
            <a:r>
              <a:rPr lang="en-US" dirty="0"/>
              <a:t>Impractical/impossible to measure entire inventory</a:t>
            </a:r>
          </a:p>
          <a:p>
            <a:r>
              <a:rPr lang="en-US" dirty="0"/>
              <a:t>“Indicator” organisms are used as an index of microbial quality</a:t>
            </a:r>
          </a:p>
          <a:p>
            <a:r>
              <a:rPr lang="en-US" dirty="0"/>
              <a:t>Effluent concentration of indicator(s) of forms the basis for disinfection system design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462804F-F810-4B37-A729-6ADF552E1B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17816" y="1600975"/>
            <a:ext cx="5181599" cy="371174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A6A9F5-3A66-4534-AB36-CA48F831CB2C}"/>
              </a:ext>
            </a:extLst>
          </p:cNvPr>
          <p:cNvSpPr txBox="1"/>
          <p:nvPr/>
        </p:nvSpPr>
        <p:spPr>
          <a:xfrm>
            <a:off x="6097384" y="5312722"/>
            <a:ext cx="58224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 err="1"/>
              <a:t>Gutzeit</a:t>
            </a:r>
            <a:r>
              <a:rPr lang="en-US" sz="1400" dirty="0"/>
              <a:t>, G &amp; DA, Lorch &amp; Weber, A &amp; Engels, M &amp; </a:t>
            </a:r>
            <a:r>
              <a:rPr lang="en-US" sz="1400" dirty="0" err="1"/>
              <a:t>Neis</a:t>
            </a:r>
            <a:r>
              <a:rPr lang="en-US" sz="1400" dirty="0"/>
              <a:t>, Uwe. (2005). “</a:t>
            </a:r>
            <a:r>
              <a:rPr lang="en-US" sz="1400" dirty="0" err="1"/>
              <a:t>Bioflocculent</a:t>
            </a:r>
            <a:r>
              <a:rPr lang="en-US" sz="1400" dirty="0"/>
              <a:t> algal-bacterial biomass improves low-cost wastewater treatment.” </a:t>
            </a:r>
            <a:r>
              <a:rPr lang="en-US" sz="1400" i="1" dirty="0"/>
              <a:t>Water Science and Technology</a:t>
            </a:r>
            <a:r>
              <a:rPr lang="en-US" sz="1400" dirty="0"/>
              <a:t>, </a:t>
            </a:r>
            <a:r>
              <a:rPr lang="en-US" sz="1400" b="1" dirty="0"/>
              <a:t>52</a:t>
            </a:r>
            <a:r>
              <a:rPr lang="en-US" sz="1400" dirty="0"/>
              <a:t>. 9-18. 10.2166/wst.2005.0415. </a:t>
            </a:r>
          </a:p>
        </p:txBody>
      </p:sp>
    </p:spTree>
    <p:extLst>
      <p:ext uri="{BB962C8B-B14F-4D97-AF65-F5344CB8AC3E}">
        <p14:creationId xmlns:p14="http://schemas.microsoft.com/office/powerpoint/2010/main" val="34404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50059-C74D-4ECA-A2DB-1539C0B4C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4108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Characteristics of Ideal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EA92B-84FE-4106-A262-F58EEA65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70733"/>
            <a:ext cx="4765431" cy="4918026"/>
          </a:xfrm>
        </p:spPr>
        <p:txBody>
          <a:bodyPr>
            <a:normAutofit/>
          </a:bodyPr>
          <a:lstStyle/>
          <a:p>
            <a:r>
              <a:rPr lang="en-US" dirty="0"/>
              <a:t>Common to (undisinfected) wastewater samples</a:t>
            </a:r>
          </a:p>
          <a:p>
            <a:r>
              <a:rPr lang="en-US" dirty="0"/>
              <a:t>Non-pathogenic to humans</a:t>
            </a:r>
          </a:p>
          <a:p>
            <a:r>
              <a:rPr lang="en-US" dirty="0"/>
              <a:t>Simple, inexpensive, rapid to quantify using culture-based methods</a:t>
            </a:r>
          </a:p>
          <a:p>
            <a:r>
              <a:rPr lang="en-US" dirty="0"/>
              <a:t>Presence (absence) correlates strongly with presence (absence) of pathogens</a:t>
            </a:r>
          </a:p>
          <a:p>
            <a:r>
              <a:rPr lang="en-US" dirty="0"/>
              <a:t>At least as resistant to disinfectants as pathogens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89532A-A708-4611-A641-1DBE0F6008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70733"/>
            <a:ext cx="5181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A measure of the risk of exposure to microbial pathogens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126C42-6044-4849-A262-09F0A55F33E1}"/>
              </a:ext>
            </a:extLst>
          </p:cNvPr>
          <p:cNvSpPr txBox="1"/>
          <p:nvPr/>
        </p:nvSpPr>
        <p:spPr>
          <a:xfrm>
            <a:off x="6588368" y="5528019"/>
            <a:ext cx="4765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Forster, B. and </a:t>
            </a:r>
            <a:r>
              <a:rPr lang="en-US" sz="1400" dirty="0" err="1"/>
              <a:t>Pinedo</a:t>
            </a:r>
            <a:r>
              <a:rPr lang="en-US" sz="1400" dirty="0"/>
              <a:t>, C.A. (2016) </a:t>
            </a:r>
            <a:r>
              <a:rPr lang="en-US" sz="1400" i="1" dirty="0"/>
              <a:t>Bacterial Examination of Waters: Membrane Filtration Protocol</a:t>
            </a:r>
            <a:r>
              <a:rPr lang="en-US" sz="1400" dirty="0"/>
              <a:t>, American Society for Microbiology, 15 pp.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E2CD3C-45CF-45BE-9AAD-BAE497ECE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727" y="2106001"/>
            <a:ext cx="3488226" cy="341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6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05AF7-56A7-466E-B9B7-6570F55D6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0629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Common Bacterial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B7DDC-43D5-441A-8FA0-FB61D74C0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354" y="1195754"/>
            <a:ext cx="5738446" cy="529712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Coliform bacteria</a:t>
            </a:r>
          </a:p>
          <a:p>
            <a:pPr lvl="1"/>
            <a:r>
              <a:rPr lang="en-US" dirty="0"/>
              <a:t>Total coliforms</a:t>
            </a:r>
          </a:p>
          <a:p>
            <a:pPr lvl="1"/>
            <a:r>
              <a:rPr lang="en-US" dirty="0"/>
              <a:t>Fecal coliforms</a:t>
            </a:r>
          </a:p>
          <a:p>
            <a:pPr lvl="1"/>
            <a:r>
              <a:rPr lang="en-US" i="1" dirty="0"/>
              <a:t>E. coli</a:t>
            </a:r>
          </a:p>
          <a:p>
            <a:r>
              <a:rPr lang="en-US" dirty="0"/>
              <a:t>Enterococcus</a:t>
            </a:r>
          </a:p>
          <a:p>
            <a:pPr lvl="1"/>
            <a:r>
              <a:rPr lang="en-US" dirty="0"/>
              <a:t>For discharge to marine or brackish water</a:t>
            </a:r>
          </a:p>
          <a:p>
            <a:r>
              <a:rPr lang="en-US" dirty="0"/>
              <a:t>Indicator should be consistent with intended use of discharged water</a:t>
            </a:r>
          </a:p>
          <a:p>
            <a:r>
              <a:rPr lang="en-US" dirty="0"/>
              <a:t>Quantification by culture-based methods</a:t>
            </a:r>
          </a:p>
          <a:p>
            <a:pPr lvl="1"/>
            <a:r>
              <a:rPr lang="en-US" dirty="0"/>
              <a:t>Membrane filtration</a:t>
            </a:r>
          </a:p>
          <a:p>
            <a:pPr lvl="1"/>
            <a:r>
              <a:rPr lang="en-US" dirty="0"/>
              <a:t>Fermentation tubes (MPN)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A95187D-E4DF-4075-96FC-9C9AD596A3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53907" y="1367692"/>
            <a:ext cx="4602307" cy="27613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C4E1B5-3755-4473-B350-5876008D40AC}"/>
              </a:ext>
            </a:extLst>
          </p:cNvPr>
          <p:cNvSpPr txBox="1"/>
          <p:nvPr/>
        </p:nvSpPr>
        <p:spPr>
          <a:xfrm rot="16200000">
            <a:off x="10258010" y="2271330"/>
            <a:ext cx="2661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4"/>
              </a:rPr>
              <a:t>https://doh.wa.gov/community-and-environment/drinking-water/contaminants/coliform</a:t>
            </a:r>
            <a:r>
              <a:rPr lang="en-US" sz="1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AFADC8-0F5D-4517-B83E-BD97CD5ED4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23" y="4301014"/>
            <a:ext cx="3180862" cy="21391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97914A-1DF6-4AD6-8503-DEF407B4F81D}"/>
              </a:ext>
            </a:extLst>
          </p:cNvPr>
          <p:cNvSpPr txBox="1"/>
          <p:nvPr/>
        </p:nvSpPr>
        <p:spPr>
          <a:xfrm rot="16200000">
            <a:off x="9394094" y="4893526"/>
            <a:ext cx="2696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6"/>
              </a:rPr>
              <a:t>https://www.epa.gov/national-aquatic-resource-surveys/indicators-enterococci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34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556778C-1AC2-414B-8327-63DC4EDED9A3}"/>
              </a:ext>
            </a:extLst>
          </p:cNvPr>
          <p:cNvSpPr txBox="1">
            <a:spLocks/>
          </p:cNvSpPr>
          <p:nvPr/>
        </p:nvSpPr>
        <p:spPr>
          <a:xfrm>
            <a:off x="838200" y="138479"/>
            <a:ext cx="10515600" cy="9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rgbClr val="0000CC"/>
                </a:solidFill>
              </a:rPr>
              <a:t>Non-Bacterial Indicators: Bacteriophage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E17C97-AC24-49AA-9823-C17B8F4E6F76}"/>
              </a:ext>
            </a:extLst>
          </p:cNvPr>
          <p:cNvSpPr txBox="1">
            <a:spLocks/>
          </p:cNvSpPr>
          <p:nvPr/>
        </p:nvSpPr>
        <p:spPr>
          <a:xfrm>
            <a:off x="339791" y="922089"/>
            <a:ext cx="5715000" cy="3207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Abundant and more persistent than bacteria</a:t>
            </a:r>
          </a:p>
          <a:p>
            <a:r>
              <a:rPr lang="en-US" dirty="0"/>
              <a:t>Indicators of viral contamination</a:t>
            </a:r>
          </a:p>
          <a:p>
            <a:r>
              <a:rPr lang="en-US" dirty="0"/>
              <a:t>Culture-based infectivity assays are safe, relatively simple (plaque assay)</a:t>
            </a:r>
          </a:p>
          <a:p>
            <a:r>
              <a:rPr lang="en-US" dirty="0"/>
              <a:t>Tend to be more resistant to disinfectants than bacteria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C80F0F25-3FE0-4952-9CB1-55141F0E4362}"/>
              </a:ext>
            </a:extLst>
          </p:cNvPr>
          <p:cNvSpPr txBox="1">
            <a:spLocks/>
          </p:cNvSpPr>
          <p:nvPr/>
        </p:nvSpPr>
        <p:spPr>
          <a:xfrm>
            <a:off x="6377354" y="966298"/>
            <a:ext cx="4976446" cy="5082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F-specific coliphages</a:t>
            </a:r>
          </a:p>
          <a:p>
            <a:r>
              <a:rPr lang="en-US" dirty="0"/>
              <a:t>Somatic coliphages</a:t>
            </a:r>
          </a:p>
          <a:p>
            <a:r>
              <a:rPr lang="en-US" dirty="0"/>
              <a:t>Structurally similar to human pathogenic viruses</a:t>
            </a:r>
          </a:p>
          <a:p>
            <a:r>
              <a:rPr lang="en-US" dirty="0"/>
              <a:t>Responses to disinfectants similar to human viruses</a:t>
            </a:r>
          </a:p>
          <a:p>
            <a:pPr lvl="1"/>
            <a:r>
              <a:rPr lang="en-US" dirty="0"/>
              <a:t>Often slightly conservative relative to human pathogens</a:t>
            </a:r>
          </a:p>
          <a:p>
            <a:pPr lvl="1"/>
            <a:r>
              <a:rPr lang="en-US" dirty="0"/>
              <a:t>Human Norovirus (HNV)</a:t>
            </a:r>
          </a:p>
          <a:p>
            <a:pPr lvl="1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1B5AF03-949A-4D80-9BE3-C4AE78520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51" y="4129574"/>
            <a:ext cx="3043750" cy="27284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B2AE5C-CBF3-48E2-90B8-2C8CA2894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940" y="4129572"/>
            <a:ext cx="3194841" cy="2728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E14B0B-A3D8-483E-A196-A04204B4FD92}"/>
              </a:ext>
            </a:extLst>
          </p:cNvPr>
          <p:cNvSpPr txBox="1"/>
          <p:nvPr/>
        </p:nvSpPr>
        <p:spPr>
          <a:xfrm>
            <a:off x="6470781" y="6049107"/>
            <a:ext cx="3470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5"/>
              </a:rPr>
              <a:t>https://newscenter.lbl.gov/wp-content/uploads/2020/12/Phage-colored.jpg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565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556778C-1AC2-414B-8327-63DC4EDED9A3}"/>
              </a:ext>
            </a:extLst>
          </p:cNvPr>
          <p:cNvSpPr txBox="1">
            <a:spLocks/>
          </p:cNvSpPr>
          <p:nvPr/>
        </p:nvSpPr>
        <p:spPr>
          <a:xfrm>
            <a:off x="838200" y="138479"/>
            <a:ext cx="10515600" cy="9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E17C97-AC24-49AA-9823-C17B8F4E6F76}"/>
              </a:ext>
            </a:extLst>
          </p:cNvPr>
          <p:cNvSpPr txBox="1">
            <a:spLocks/>
          </p:cNvSpPr>
          <p:nvPr/>
        </p:nvSpPr>
        <p:spPr>
          <a:xfrm>
            <a:off x="838199" y="1265966"/>
            <a:ext cx="10515599" cy="4783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Broad spectrum of microorganisms in wastewater</a:t>
            </a:r>
          </a:p>
          <a:p>
            <a:r>
              <a:rPr lang="en-US" dirty="0"/>
              <a:t>Indicators are used as an index of microbial water quality</a:t>
            </a:r>
          </a:p>
          <a:p>
            <a:r>
              <a:rPr lang="en-US" dirty="0"/>
              <a:t>Common bacterial indicators</a:t>
            </a:r>
          </a:p>
          <a:p>
            <a:pPr lvl="1"/>
            <a:r>
              <a:rPr lang="en-US" dirty="0"/>
              <a:t>Coliforms</a:t>
            </a:r>
          </a:p>
          <a:p>
            <a:pPr lvl="1"/>
            <a:r>
              <a:rPr lang="en-US" dirty="0"/>
              <a:t>Enterococcus</a:t>
            </a:r>
          </a:p>
          <a:p>
            <a:r>
              <a:rPr lang="en-US" dirty="0"/>
              <a:t>Bacteriophage as an alternative to bacterial indicators</a:t>
            </a:r>
          </a:p>
          <a:p>
            <a:r>
              <a:rPr lang="en-US" dirty="0"/>
              <a:t>Effluent concentration of viable/infective indicator(s) often forms the basis for disinfection system design</a:t>
            </a:r>
          </a:p>
        </p:txBody>
      </p:sp>
    </p:spTree>
    <p:extLst>
      <p:ext uri="{BB962C8B-B14F-4D97-AF65-F5344CB8AC3E}">
        <p14:creationId xmlns:p14="http://schemas.microsoft.com/office/powerpoint/2010/main" val="52687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421</Words>
  <Application>Microsoft Office PowerPoint</Application>
  <PresentationFormat>Widescreen</PresentationFormat>
  <Paragraphs>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Abadi</vt:lpstr>
      <vt:lpstr>Arial</vt:lpstr>
      <vt:lpstr>Calibri</vt:lpstr>
      <vt:lpstr>Calibri Light</vt:lpstr>
      <vt:lpstr>Roboto Slab</vt:lpstr>
      <vt:lpstr>Office Theme</vt:lpstr>
      <vt:lpstr>PowerPoint Presentation</vt:lpstr>
      <vt:lpstr>Wastewater Microbiology</vt:lpstr>
      <vt:lpstr>Characteristics of Ideal Indicators</vt:lpstr>
      <vt:lpstr>Common Bacterial Indicators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36</cp:revision>
  <dcterms:created xsi:type="dcterms:W3CDTF">2023-08-11T09:22:14Z</dcterms:created>
  <dcterms:modified xsi:type="dcterms:W3CDTF">2024-01-11T20:04:43Z</dcterms:modified>
</cp:coreProperties>
</file>