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Roboto Slab" pitchFamily="2" charset="0"/>
      <p:regular r:id="rId22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i9Syj5bdQ+ay3WD41VYE/fzp9Y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hyperlink" Target="https://navier-flow-consultants.com/chlorine-contact-tanks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hewatertreatments.com/disinfection/chlorinators/" TargetMode="Externa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5667373" y="857250"/>
            <a:ext cx="6191251" cy="2616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</a:pPr>
            <a:r>
              <a:rPr lang="en-US" sz="1400" b="0" i="0" u="none" strike="noStrike" cap="none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Course on Wastewater Disinfection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endParaRPr lang="en-US" sz="3600"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Contact Chamber Design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 Slab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Ernest R. Blatchley III</a:t>
            </a:r>
            <a:endParaRPr sz="2800" dirty="0"/>
          </a:p>
        </p:txBody>
      </p:sp>
      <p:grpSp>
        <p:nvGrpSpPr>
          <p:cNvPr id="85" name="Google Shape;85;p1"/>
          <p:cNvGrpSpPr/>
          <p:nvPr/>
        </p:nvGrpSpPr>
        <p:grpSpPr>
          <a:xfrm>
            <a:off x="5781430" y="5287037"/>
            <a:ext cx="2028091" cy="1376204"/>
            <a:chOff x="5539153" y="3942794"/>
            <a:chExt cx="2028091" cy="1376204"/>
          </a:xfrm>
        </p:grpSpPr>
        <p:pic>
          <p:nvPicPr>
            <p:cNvPr id="86" name="Google Shape;86;p1"/>
            <p:cNvPicPr preferRelativeResize="0"/>
            <p:nvPr/>
          </p:nvPicPr>
          <p:blipFill rotWithShape="1">
            <a:blip r:embed="rId4">
              <a:alphaModFix/>
            </a:blip>
            <a:srcRect t="32143"/>
            <a:stretch/>
          </p:blipFill>
          <p:spPr>
            <a:xfrm>
              <a:off x="5539153" y="3942794"/>
              <a:ext cx="2028091" cy="13762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Google Shape;87;p1"/>
            <p:cNvSpPr txBox="1"/>
            <p:nvPr/>
          </p:nvSpPr>
          <p:spPr>
            <a:xfrm>
              <a:off x="5819665" y="4672036"/>
              <a:ext cx="146706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Lyles School of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Civil Engineering</a:t>
              </a:r>
              <a:endParaRPr/>
            </a:p>
          </p:txBody>
        </p:sp>
      </p:grpSp>
      <p:grpSp>
        <p:nvGrpSpPr>
          <p:cNvPr id="88" name="Google Shape;88;p1"/>
          <p:cNvGrpSpPr/>
          <p:nvPr/>
        </p:nvGrpSpPr>
        <p:grpSpPr>
          <a:xfrm>
            <a:off x="8090033" y="5287037"/>
            <a:ext cx="2028091" cy="1376204"/>
            <a:chOff x="7847756" y="3942794"/>
            <a:chExt cx="2028091" cy="1376204"/>
          </a:xfrm>
        </p:grpSpPr>
        <p:pic>
          <p:nvPicPr>
            <p:cNvPr id="89" name="Google Shape;89;p1"/>
            <p:cNvPicPr preferRelativeResize="0"/>
            <p:nvPr/>
          </p:nvPicPr>
          <p:blipFill rotWithShape="1">
            <a:blip r:embed="rId4">
              <a:alphaModFix/>
            </a:blip>
            <a:srcRect t="32143"/>
            <a:stretch/>
          </p:blipFill>
          <p:spPr>
            <a:xfrm>
              <a:off x="7847756" y="3942794"/>
              <a:ext cx="2028091" cy="13762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0" name="Google Shape;90;p1"/>
            <p:cNvSpPr txBox="1"/>
            <p:nvPr/>
          </p:nvSpPr>
          <p:spPr>
            <a:xfrm>
              <a:off x="7903051" y="4672036"/>
              <a:ext cx="1917513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Environmental and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Ecological Engineering</a:t>
              </a: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"/>
          <p:cNvSpPr txBox="1"/>
          <p:nvPr/>
        </p:nvSpPr>
        <p:spPr>
          <a:xfrm>
            <a:off x="2209800" y="228600"/>
            <a:ext cx="7772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Velocity Contours</a:t>
            </a:r>
            <a:endParaRPr sz="4400">
              <a:solidFill>
                <a:srgbClr val="00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4" name="Google Shape;224;p10"/>
          <p:cNvPicPr preferRelativeResize="0"/>
          <p:nvPr/>
        </p:nvPicPr>
        <p:blipFill rotWithShape="1">
          <a:blip r:embed="rId4">
            <a:alphaModFix/>
          </a:blip>
          <a:srcRect b="12444"/>
          <a:stretch/>
        </p:blipFill>
        <p:spPr>
          <a:xfrm>
            <a:off x="1916996" y="1066802"/>
            <a:ext cx="8249708" cy="5082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9800" y="1258665"/>
            <a:ext cx="7958314" cy="55993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0" name="Google Shape;230;p11"/>
          <p:cNvGrpSpPr/>
          <p:nvPr/>
        </p:nvGrpSpPr>
        <p:grpSpPr>
          <a:xfrm>
            <a:off x="7315200" y="3734320"/>
            <a:ext cx="3124200" cy="3123681"/>
            <a:chOff x="3360" y="1951"/>
            <a:chExt cx="2256" cy="2177"/>
          </a:xfrm>
        </p:grpSpPr>
        <p:pic>
          <p:nvPicPr>
            <p:cNvPr id="231" name="Google Shape;231;p11" descr="Color Me IF"/>
            <p:cNvPicPr preferRelativeResize="0"/>
            <p:nvPr/>
          </p:nvPicPr>
          <p:blipFill rotWithShape="1">
            <a:blip r:embed="rId5">
              <a:alphaModFix/>
            </a:blip>
            <a:srcRect l="12483" t="4991" r="6242" b="8319"/>
            <a:stretch/>
          </p:blipFill>
          <p:spPr>
            <a:xfrm>
              <a:off x="3360" y="2322"/>
              <a:ext cx="2256" cy="180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32" name="Google Shape;232;p11"/>
            <p:cNvCxnSpPr/>
            <p:nvPr/>
          </p:nvCxnSpPr>
          <p:spPr>
            <a:xfrm>
              <a:off x="4020" y="1951"/>
              <a:ext cx="588" cy="785"/>
            </a:xfrm>
            <a:prstGeom prst="straightConnector1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233" name="Google Shape;233;p11"/>
          <p:cNvSpPr txBox="1"/>
          <p:nvPr/>
        </p:nvSpPr>
        <p:spPr>
          <a:xfrm>
            <a:off x="3657600" y="4267200"/>
            <a:ext cx="3482975" cy="950913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234" name="Google Shape;234;p11"/>
          <p:cNvSpPr txBox="1"/>
          <p:nvPr/>
        </p:nvSpPr>
        <p:spPr>
          <a:xfrm>
            <a:off x="1752599" y="41945"/>
            <a:ext cx="880913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Dose Calculation</a:t>
            </a:r>
            <a:b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Lagrangian Numerical Model</a:t>
            </a:r>
            <a:endParaRPr sz="4400">
              <a:solidFill>
                <a:srgbClr val="00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"/>
          <p:cNvSpPr txBox="1">
            <a:spLocks noGrp="1"/>
          </p:cNvSpPr>
          <p:nvPr>
            <p:ph type="title"/>
          </p:nvPr>
        </p:nvSpPr>
        <p:spPr>
          <a:xfrm>
            <a:off x="838200" y="61978"/>
            <a:ext cx="10515600" cy="810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UV Disinfection System Characteristics</a:t>
            </a:r>
            <a:endParaRPr/>
          </a:p>
        </p:txBody>
      </p:sp>
      <p:sp>
        <p:nvSpPr>
          <p:cNvPr id="240" name="Google Shape;240;p12"/>
          <p:cNvSpPr txBox="1">
            <a:spLocks noGrp="1"/>
          </p:cNvSpPr>
          <p:nvPr>
            <p:ph type="body" idx="1"/>
          </p:nvPr>
        </p:nvSpPr>
        <p:spPr>
          <a:xfrm>
            <a:off x="345233" y="1175658"/>
            <a:ext cx="5674567" cy="5523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Process performance (disinfection efficacy) depends on: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Influent target concentration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Intrinsic kinetics of target inactivation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Dose distribution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Hydraulic behavior can be critical with open-channel systems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Free surface changes (head loss)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Stepped channels can be used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Downstream control of liquid level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“Flap gate”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Elongated weir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241" name="Google Shape;241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72200" y="787724"/>
            <a:ext cx="5384800" cy="1536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2" name="Google Shape;242;p12"/>
          <p:cNvGrpSpPr/>
          <p:nvPr/>
        </p:nvGrpSpPr>
        <p:grpSpPr>
          <a:xfrm>
            <a:off x="6108700" y="2433203"/>
            <a:ext cx="5448300" cy="4088603"/>
            <a:chOff x="6108700" y="2433203"/>
            <a:chExt cx="5448300" cy="4088603"/>
          </a:xfrm>
        </p:grpSpPr>
        <p:pic>
          <p:nvPicPr>
            <p:cNvPr id="243" name="Google Shape;243;p12"/>
            <p:cNvPicPr preferRelativeResize="0"/>
            <p:nvPr/>
          </p:nvPicPr>
          <p:blipFill rotWithShape="1">
            <a:blip r:embed="rId5">
              <a:alphaModFix/>
            </a:blip>
            <a:srcRect t="10032" b="4013"/>
            <a:stretch/>
          </p:blipFill>
          <p:spPr>
            <a:xfrm>
              <a:off x="9241971" y="2433203"/>
              <a:ext cx="2044571" cy="19486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4" name="Google Shape;244;p12" descr="http://www.goldenharvestinc.com/images/photos/gh9000/9000-3.jpg"/>
            <p:cNvPicPr preferRelativeResize="0"/>
            <p:nvPr/>
          </p:nvPicPr>
          <p:blipFill rotWithShape="1">
            <a:blip r:embed="rId6">
              <a:alphaModFix/>
            </a:blip>
            <a:srcRect l="4079" r="3807" b="42064"/>
            <a:stretch/>
          </p:blipFill>
          <p:spPr>
            <a:xfrm>
              <a:off x="6460833" y="2433203"/>
              <a:ext cx="2218807" cy="19503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5" name="Google Shape;245;p1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108700" y="4381856"/>
              <a:ext cx="2711450" cy="213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" name="Google Shape;246;p12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820150" y="4381856"/>
              <a:ext cx="2736850" cy="21399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3"/>
          <p:cNvSpPr txBox="1">
            <a:spLocks noGrp="1"/>
          </p:cNvSpPr>
          <p:nvPr>
            <p:ph type="title"/>
          </p:nvPr>
        </p:nvSpPr>
        <p:spPr>
          <a:xfrm>
            <a:off x="838200" y="113199"/>
            <a:ext cx="10515600" cy="810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Multi-Channel Systems: Influent Distribution</a:t>
            </a:r>
            <a:endParaRPr/>
          </a:p>
        </p:txBody>
      </p:sp>
      <p:sp>
        <p:nvSpPr>
          <p:cNvPr id="252" name="Google Shape;252;p13"/>
          <p:cNvSpPr txBox="1">
            <a:spLocks noGrp="1"/>
          </p:cNvSpPr>
          <p:nvPr>
            <p:ph type="body" idx="1"/>
          </p:nvPr>
        </p:nvSpPr>
        <p:spPr>
          <a:xfrm>
            <a:off x="345233" y="1175658"/>
            <a:ext cx="5674567" cy="5001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Large systems often involve multiple channels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Flow variability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Maintenance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Redundancy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Uniform distribution among “active” channels is critical to performance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Inclusion of flow resistance at upstream end (momentum distribution)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Similar to “flow straighteners” used in wind tunnels</a:t>
            </a:r>
            <a:endParaRPr/>
          </a:p>
        </p:txBody>
      </p:sp>
      <p:pic>
        <p:nvPicPr>
          <p:cNvPr id="253" name="Google Shape;253;p13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172203" y="765110"/>
            <a:ext cx="5379096" cy="5728996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13"/>
          <p:cNvSpPr txBox="1"/>
          <p:nvPr/>
        </p:nvSpPr>
        <p:spPr>
          <a:xfrm rot="-5400000">
            <a:off x="9541392" y="3327144"/>
            <a:ext cx="461074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Images courtesy of Malcolm Pirnie/ARCADIS, Indianapolis, IN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Summary</a:t>
            </a:r>
            <a:endParaRPr/>
          </a:p>
        </p:txBody>
      </p:sp>
      <p:sp>
        <p:nvSpPr>
          <p:cNvPr id="260" name="Google Shape;260;p14"/>
          <p:cNvSpPr txBox="1">
            <a:spLocks noGrp="1"/>
          </p:cNvSpPr>
          <p:nvPr>
            <p:ph type="body" idx="1"/>
          </p:nvPr>
        </p:nvSpPr>
        <p:spPr>
          <a:xfrm>
            <a:off x="838200" y="1381125"/>
            <a:ext cx="10515600" cy="5111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Contemporary analysis and design of disinfection systems is based on numerical simulations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Transport behavior, mixing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Disinfection kinetics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Chemical, biochemical, photochemical reactions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Contact chambers for chemical disinfection (chlorine, PAA) should promote plug-flow conditions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Low dispersion number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Narrow RTD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UV photoreactor performance is governed by UV dose distribution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Narrow dose distribution is desirable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Reactor design is generally conducted by manufacturers based on CFD-E field modeling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/>
          <p:nvPr/>
        </p:nvSpPr>
        <p:spPr>
          <a:xfrm>
            <a:off x="838200" y="163790"/>
            <a:ext cx="10515600" cy="742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 b="0" i="0" u="none" strike="noStrike" cap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Efficacy of Chemical Disinfection Processes</a:t>
            </a:r>
            <a:endParaRPr/>
          </a:p>
        </p:txBody>
      </p:sp>
      <p:sp>
        <p:nvSpPr>
          <p:cNvPr id="96" name="Google Shape;96;p2"/>
          <p:cNvSpPr txBox="1"/>
          <p:nvPr/>
        </p:nvSpPr>
        <p:spPr>
          <a:xfrm>
            <a:off x="330612" y="1122577"/>
            <a:ext cx="5642295" cy="5385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Treatment objectives often call for 3-6 log</a:t>
            </a:r>
            <a:r>
              <a:rPr lang="en-US" sz="2400" b="0" i="0" u="none" strike="noStrike" cap="none" baseline="-25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units of inactivation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Process behavior governed by combined effects of: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Transport processes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Mixing behavior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Intrinsic kinetics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Process requirements mandate efficient hydrodynamics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Approach plug flow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Minimize short-circuiting, dead zones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Narrow Residence Time Distribution (RTD)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Tracer testing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CFD</a:t>
            </a:r>
            <a:endParaRPr/>
          </a:p>
        </p:txBody>
      </p:sp>
      <p:pic>
        <p:nvPicPr>
          <p:cNvPr id="97" name="Google Shape;9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79422" y="906012"/>
            <a:ext cx="4906118" cy="5788198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/>
          <p:nvPr/>
        </p:nvSpPr>
        <p:spPr>
          <a:xfrm rot="-5400000">
            <a:off x="9340369" y="3430779"/>
            <a:ext cx="4629472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Angeloudis </a:t>
            </a:r>
            <a:r>
              <a:rPr lang="en-US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(2015) “Predicting the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disinfection efficiency range in chlorine contact tanks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through a CFD-based approach,</a:t>
            </a:r>
            <a:r>
              <a:rPr lang="en-US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Water Research</a:t>
            </a: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60</a:t>
            </a: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188-129.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ct val="1000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Numerical Simulation of Disinfection Process Dynamics</a:t>
            </a:r>
            <a:endParaRPr/>
          </a:p>
        </p:txBody>
      </p:sp>
      <p:sp>
        <p:nvSpPr>
          <p:cNvPr id="104" name="Google Shape;104;p3"/>
          <p:cNvSpPr txBox="1">
            <a:spLocks noGrp="1"/>
          </p:cNvSpPr>
          <p:nvPr>
            <p:ph type="body" idx="1"/>
          </p:nvPr>
        </p:nvSpPr>
        <p:spPr>
          <a:xfrm>
            <a:off x="322140" y="906586"/>
            <a:ext cx="5877170" cy="6060832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l="-1659" t="-2112" b="-903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 </a:t>
            </a:r>
            <a:endParaRPr/>
          </a:p>
        </p:txBody>
      </p:sp>
      <p:graphicFrame>
        <p:nvGraphicFramePr>
          <p:cNvPr id="105" name="Google Shape;105;p3"/>
          <p:cNvGraphicFramePr/>
          <p:nvPr/>
        </p:nvGraphicFramePr>
        <p:xfrm>
          <a:off x="6423653" y="2744228"/>
          <a:ext cx="4846337" cy="3800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6" imgW="4846337" imgH="3800082" progId="SigmaPlotGraphicObject.13">
                  <p:embed/>
                </p:oleObj>
              </mc:Choice>
              <mc:Fallback>
                <p:oleObj r:id="rId6" imgW="4846337" imgH="3800082" progId="SigmaPlotGraphicObject.13">
                  <p:embed/>
                  <p:pic>
                    <p:nvPicPr>
                      <p:cNvPr id="105" name="Google Shape;105;p3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/>
                      <a:stretch/>
                    </p:blipFill>
                    <p:spPr>
                      <a:xfrm>
                        <a:off x="6423653" y="2744228"/>
                        <a:ext cx="4846337" cy="38000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6" name="Google Shape;106;p3" descr="Chlorine Contact Tank Tracer Analysis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8">
            <a:alphaModFix/>
          </a:blip>
          <a:srcRect/>
          <a:stretch/>
        </p:blipFill>
        <p:spPr>
          <a:xfrm>
            <a:off x="6715375" y="1012575"/>
            <a:ext cx="4407900" cy="295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3"/>
          <p:cNvSpPr txBox="1"/>
          <p:nvPr/>
        </p:nvSpPr>
        <p:spPr>
          <a:xfrm rot="-5400000">
            <a:off x="9935651" y="1771855"/>
            <a:ext cx="319189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https://navier-flow-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consultants.com/chlorine-contact-tanks/</a:t>
            </a: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"/>
          <p:cNvSpPr txBox="1"/>
          <p:nvPr/>
        </p:nvSpPr>
        <p:spPr>
          <a:xfrm>
            <a:off x="-2" y="104287"/>
            <a:ext cx="12191991" cy="56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ct val="100000"/>
              <a:buFont typeface="Calibri"/>
              <a:buNone/>
            </a:pPr>
            <a:r>
              <a:rPr lang="en-US" sz="4400" b="0" i="0" u="none" strike="noStrike" cap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Other Chemical Disinfectant Contact Chambers</a:t>
            </a:r>
            <a:endParaRPr/>
          </a:p>
        </p:txBody>
      </p:sp>
      <p:grpSp>
        <p:nvGrpSpPr>
          <p:cNvPr id="113" name="Google Shape;113;p4"/>
          <p:cNvGrpSpPr/>
          <p:nvPr/>
        </p:nvGrpSpPr>
        <p:grpSpPr>
          <a:xfrm>
            <a:off x="0" y="933740"/>
            <a:ext cx="4994829" cy="5778192"/>
            <a:chOff x="0" y="933740"/>
            <a:chExt cx="4994829" cy="5778192"/>
          </a:xfrm>
        </p:grpSpPr>
        <p:grpSp>
          <p:nvGrpSpPr>
            <p:cNvPr id="114" name="Google Shape;114;p4"/>
            <p:cNvGrpSpPr/>
            <p:nvPr/>
          </p:nvGrpSpPr>
          <p:grpSpPr>
            <a:xfrm>
              <a:off x="0" y="1289343"/>
              <a:ext cx="4994829" cy="5422589"/>
              <a:chOff x="0" y="1289343"/>
              <a:chExt cx="4994829" cy="5422589"/>
            </a:xfrm>
          </p:grpSpPr>
          <p:pic>
            <p:nvPicPr>
              <p:cNvPr id="115" name="Google Shape;115;p4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454523" y="1289343"/>
                <a:ext cx="3384605" cy="463491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6" name="Google Shape;116;p4"/>
              <p:cNvSpPr txBox="1"/>
              <p:nvPr/>
            </p:nvSpPr>
            <p:spPr>
              <a:xfrm>
                <a:off x="0" y="5973268"/>
                <a:ext cx="4994829" cy="738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Image from: Bin, A.K. and Roustan, M. (2000) “Mass Transfer</a:t>
                </a:r>
                <a:endParaRPr/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0" i="1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In Ozone Reactors,” Proceedings, Fundamental and Engineering </a:t>
                </a:r>
                <a:endParaRPr/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0" i="1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Concepts for Ozone Reactor Engineering</a:t>
                </a:r>
                <a:r>
                  <a:rPr lang="en-US" sz="1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, Toulouse, France, 99-131.</a:t>
                </a:r>
                <a:endParaRPr sz="1400" b="0" i="1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7" name="Google Shape;117;p4"/>
            <p:cNvSpPr txBox="1"/>
            <p:nvPr/>
          </p:nvSpPr>
          <p:spPr>
            <a:xfrm>
              <a:off x="1240102" y="933740"/>
              <a:ext cx="18134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Deep U-Tube</a:t>
              </a:r>
              <a:endParaRPr/>
            </a:p>
          </p:txBody>
        </p:sp>
      </p:grpSp>
      <p:grpSp>
        <p:nvGrpSpPr>
          <p:cNvPr id="118" name="Google Shape;118;p4"/>
          <p:cNvGrpSpPr/>
          <p:nvPr/>
        </p:nvGrpSpPr>
        <p:grpSpPr>
          <a:xfrm>
            <a:off x="5310223" y="933739"/>
            <a:ext cx="5881600" cy="5432835"/>
            <a:chOff x="5310223" y="933739"/>
            <a:chExt cx="5881600" cy="5432835"/>
          </a:xfrm>
        </p:grpSpPr>
        <p:grpSp>
          <p:nvGrpSpPr>
            <p:cNvPr id="119" name="Google Shape;119;p4"/>
            <p:cNvGrpSpPr/>
            <p:nvPr/>
          </p:nvGrpSpPr>
          <p:grpSpPr>
            <a:xfrm>
              <a:off x="5310223" y="1744786"/>
              <a:ext cx="5881600" cy="4621788"/>
              <a:chOff x="5310223" y="1744786"/>
              <a:chExt cx="5881600" cy="4621788"/>
            </a:xfrm>
          </p:grpSpPr>
          <p:pic>
            <p:nvPicPr>
              <p:cNvPr id="120" name="Google Shape;120;p4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310223" y="1744786"/>
                <a:ext cx="5778074" cy="417947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1" name="Google Shape;121;p4"/>
              <p:cNvSpPr txBox="1"/>
              <p:nvPr/>
            </p:nvSpPr>
            <p:spPr>
              <a:xfrm>
                <a:off x="5339965" y="6058797"/>
                <a:ext cx="5851858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Image from: </a:t>
                </a:r>
                <a:r>
                  <a:rPr lang="en-US" sz="1400" u="sng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  <a:hlinkClick r:id="rId6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https://www.thewatertreatments.com/disinfection/chlorinators/</a:t>
                </a:r>
                <a:r>
                  <a:rPr lang="en-US" sz="14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endParaRPr/>
              </a:p>
            </p:txBody>
          </p:sp>
        </p:grpSp>
        <p:sp>
          <p:nvSpPr>
            <p:cNvPr id="122" name="Google Shape;122;p4"/>
            <p:cNvSpPr txBox="1"/>
            <p:nvPr/>
          </p:nvSpPr>
          <p:spPr>
            <a:xfrm>
              <a:off x="7433795" y="933739"/>
              <a:ext cx="2514535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Long, Straight Pipe</a:t>
              </a:r>
              <a:endParaRPr/>
            </a:p>
          </p:txBody>
        </p:sp>
      </p:grpSp>
      <p:grpSp>
        <p:nvGrpSpPr>
          <p:cNvPr id="123" name="Google Shape;123;p4"/>
          <p:cNvGrpSpPr/>
          <p:nvPr/>
        </p:nvGrpSpPr>
        <p:grpSpPr>
          <a:xfrm>
            <a:off x="3654462" y="2363134"/>
            <a:ext cx="389032" cy="3561126"/>
            <a:chOff x="3654462" y="2709644"/>
            <a:chExt cx="389032" cy="3561126"/>
          </a:xfrm>
        </p:grpSpPr>
        <p:cxnSp>
          <p:nvCxnSpPr>
            <p:cNvPr id="124" name="Google Shape;124;p4"/>
            <p:cNvCxnSpPr/>
            <p:nvPr/>
          </p:nvCxnSpPr>
          <p:spPr>
            <a:xfrm>
              <a:off x="4043494" y="2709644"/>
              <a:ext cx="0" cy="3561126"/>
            </a:xfrm>
            <a:prstGeom prst="straightConnector1">
              <a:avLst/>
            </a:prstGeom>
            <a:noFill/>
            <a:ln w="19050" cap="flat" cmpd="sng">
              <a:solidFill>
                <a:srgbClr val="0000FF"/>
              </a:solidFill>
              <a:prstDash val="solid"/>
              <a:miter lim="800000"/>
              <a:headEnd type="stealth" w="lg" len="lg"/>
              <a:tailEnd type="stealth" w="lg" len="lg"/>
            </a:ln>
          </p:spPr>
        </p:cxnSp>
        <p:sp>
          <p:nvSpPr>
            <p:cNvPr id="125" name="Google Shape;125;p4"/>
            <p:cNvSpPr txBox="1"/>
            <p:nvPr/>
          </p:nvSpPr>
          <p:spPr>
            <a:xfrm rot="-5400000">
              <a:off x="3111717" y="4310070"/>
              <a:ext cx="145482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Depth &gt; 10 m</a:t>
              </a: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44027" y="307405"/>
            <a:ext cx="6138260" cy="6243189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5"/>
          <p:cNvSpPr txBox="1"/>
          <p:nvPr/>
        </p:nvSpPr>
        <p:spPr>
          <a:xfrm>
            <a:off x="838200" y="211121"/>
            <a:ext cx="10515600" cy="818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CFD Simulations</a:t>
            </a:r>
            <a:endParaRPr sz="4400">
              <a:solidFill>
                <a:srgbClr val="00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5"/>
          <p:cNvSpPr txBox="1"/>
          <p:nvPr/>
        </p:nvSpPr>
        <p:spPr>
          <a:xfrm>
            <a:off x="413887" y="905075"/>
            <a:ext cx="4658628" cy="5828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Numerical simulations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Equations of motion, continuity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Turbulence closure model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Reaction terms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Define geometry, operating conditions of reactor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Provides detailed descriptions of transport behavior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be important for accurate simulations of disinfection efficacy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Applied to a wide range of disinfectants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5"/>
          <p:cNvSpPr txBox="1"/>
          <p:nvPr/>
        </p:nvSpPr>
        <p:spPr>
          <a:xfrm rot="-5400000">
            <a:off x="8652110" y="3059667"/>
            <a:ext cx="596355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Wei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(2020) “Development of a CFD-Based Artificial Neural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Network Metamodel in a Wastewater Disinfection Process with Peracetic Acid,”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Journal of Environmental Engineering, ASCE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146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12: 04020140.</a:t>
            </a:r>
            <a:endParaRPr sz="14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"/>
          <p:cNvSpPr txBox="1">
            <a:spLocks noGrp="1"/>
          </p:cNvSpPr>
          <p:nvPr>
            <p:ph type="title"/>
          </p:nvPr>
        </p:nvSpPr>
        <p:spPr>
          <a:xfrm>
            <a:off x="838200" y="11503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Chemical Disinfection Contact Chamber Characteristics</a:t>
            </a:r>
            <a:endParaRPr/>
          </a:p>
        </p:txBody>
      </p:sp>
      <p:sp>
        <p:nvSpPr>
          <p:cNvPr id="139" name="Google Shape;139;p6"/>
          <p:cNvSpPr txBox="1">
            <a:spLocks noGrp="1"/>
          </p:cNvSpPr>
          <p:nvPr>
            <p:ph type="body" idx="1"/>
          </p:nvPr>
        </p:nvSpPr>
        <p:spPr>
          <a:xfrm>
            <a:off x="328247" y="1445235"/>
            <a:ext cx="5691554" cy="5221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Principles are generally applicable to chemical disinfection systems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Long, narrow reactors approach plug flow conditions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Serpentine reactors provide benefits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Common internal walls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Lower construction costs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Smaller footprint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Turns introduce dead zones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Designs involving few, long channels preferred (narrow RTD)</a:t>
            </a:r>
            <a:endParaRPr/>
          </a:p>
        </p:txBody>
      </p:sp>
      <p:sp>
        <p:nvSpPr>
          <p:cNvPr id="140" name="Google Shape;140;p6"/>
          <p:cNvSpPr/>
          <p:nvPr/>
        </p:nvSpPr>
        <p:spPr>
          <a:xfrm>
            <a:off x="7323015" y="1828325"/>
            <a:ext cx="1500554" cy="4264565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"/>
          <p:cNvSpPr/>
          <p:nvPr/>
        </p:nvSpPr>
        <p:spPr>
          <a:xfrm>
            <a:off x="9853246" y="1828325"/>
            <a:ext cx="1500554" cy="4264564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6"/>
          <p:cNvSpPr/>
          <p:nvPr/>
        </p:nvSpPr>
        <p:spPr>
          <a:xfrm>
            <a:off x="7367297" y="1362269"/>
            <a:ext cx="289249" cy="46605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6"/>
          <p:cNvSpPr/>
          <p:nvPr/>
        </p:nvSpPr>
        <p:spPr>
          <a:xfrm>
            <a:off x="9884889" y="1362269"/>
            <a:ext cx="289249" cy="46605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4" name="Google Shape;144;p6"/>
          <p:cNvCxnSpPr/>
          <p:nvPr/>
        </p:nvCxnSpPr>
        <p:spPr>
          <a:xfrm>
            <a:off x="7323015" y="2276669"/>
            <a:ext cx="1102528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5" name="Google Shape;145;p6"/>
          <p:cNvCxnSpPr/>
          <p:nvPr/>
        </p:nvCxnSpPr>
        <p:spPr>
          <a:xfrm>
            <a:off x="7721041" y="2746309"/>
            <a:ext cx="1102528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6" name="Google Shape;146;p6"/>
          <p:cNvCxnSpPr/>
          <p:nvPr/>
        </p:nvCxnSpPr>
        <p:spPr>
          <a:xfrm>
            <a:off x="7323015" y="3212840"/>
            <a:ext cx="1102528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7" name="Google Shape;147;p6"/>
          <p:cNvCxnSpPr/>
          <p:nvPr/>
        </p:nvCxnSpPr>
        <p:spPr>
          <a:xfrm>
            <a:off x="7721041" y="3682480"/>
            <a:ext cx="1102528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8" name="Google Shape;148;p6"/>
          <p:cNvCxnSpPr/>
          <p:nvPr/>
        </p:nvCxnSpPr>
        <p:spPr>
          <a:xfrm>
            <a:off x="7323015" y="4139680"/>
            <a:ext cx="1102528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9" name="Google Shape;149;p6"/>
          <p:cNvCxnSpPr/>
          <p:nvPr/>
        </p:nvCxnSpPr>
        <p:spPr>
          <a:xfrm>
            <a:off x="7721041" y="4609320"/>
            <a:ext cx="1102528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0" name="Google Shape;150;p6"/>
          <p:cNvCxnSpPr/>
          <p:nvPr/>
        </p:nvCxnSpPr>
        <p:spPr>
          <a:xfrm>
            <a:off x="7323015" y="5100734"/>
            <a:ext cx="1102528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1" name="Google Shape;151;p6"/>
          <p:cNvCxnSpPr/>
          <p:nvPr/>
        </p:nvCxnSpPr>
        <p:spPr>
          <a:xfrm>
            <a:off x="7721041" y="5570374"/>
            <a:ext cx="1102528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2" name="Google Shape;152;p6"/>
          <p:cNvCxnSpPr/>
          <p:nvPr/>
        </p:nvCxnSpPr>
        <p:spPr>
          <a:xfrm>
            <a:off x="10254343" y="1828325"/>
            <a:ext cx="0" cy="3863348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3" name="Google Shape;153;p6"/>
          <p:cNvCxnSpPr/>
          <p:nvPr/>
        </p:nvCxnSpPr>
        <p:spPr>
          <a:xfrm>
            <a:off x="10621347" y="2217334"/>
            <a:ext cx="0" cy="3863348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4" name="Google Shape;154;p6"/>
          <p:cNvCxnSpPr/>
          <p:nvPr/>
        </p:nvCxnSpPr>
        <p:spPr>
          <a:xfrm>
            <a:off x="10979021" y="1837889"/>
            <a:ext cx="0" cy="3863348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5" name="Google Shape;155;p6"/>
          <p:cNvSpPr/>
          <p:nvPr/>
        </p:nvSpPr>
        <p:spPr>
          <a:xfrm>
            <a:off x="8502591" y="6080980"/>
            <a:ext cx="289249" cy="46605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11076991" y="6090253"/>
            <a:ext cx="289249" cy="46605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7" name="Google Shape;157;p6"/>
          <p:cNvCxnSpPr/>
          <p:nvPr/>
        </p:nvCxnSpPr>
        <p:spPr>
          <a:xfrm rot="10800000">
            <a:off x="7606412" y="1595059"/>
            <a:ext cx="535733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158" name="Google Shape;158;p6"/>
          <p:cNvSpPr txBox="1"/>
          <p:nvPr/>
        </p:nvSpPr>
        <p:spPr>
          <a:xfrm>
            <a:off x="7730605" y="1305810"/>
            <a:ext cx="130272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Disinfectant</a:t>
            </a:r>
            <a:endParaRPr/>
          </a:p>
        </p:txBody>
      </p:sp>
      <p:cxnSp>
        <p:nvCxnSpPr>
          <p:cNvPr id="159" name="Google Shape;159;p6"/>
          <p:cNvCxnSpPr/>
          <p:nvPr/>
        </p:nvCxnSpPr>
        <p:spPr>
          <a:xfrm rot="10800000">
            <a:off x="10111488" y="1592223"/>
            <a:ext cx="535733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160" name="Google Shape;160;p6"/>
          <p:cNvSpPr txBox="1"/>
          <p:nvPr/>
        </p:nvSpPr>
        <p:spPr>
          <a:xfrm>
            <a:off x="10235681" y="1302974"/>
            <a:ext cx="130272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Disinfectant</a:t>
            </a:r>
            <a:endParaRPr/>
          </a:p>
        </p:txBody>
      </p:sp>
      <p:sp>
        <p:nvSpPr>
          <p:cNvPr id="161" name="Google Shape;161;p6"/>
          <p:cNvSpPr/>
          <p:nvPr/>
        </p:nvSpPr>
        <p:spPr>
          <a:xfrm>
            <a:off x="8425543" y="2071396"/>
            <a:ext cx="328247" cy="53991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6"/>
          <p:cNvSpPr/>
          <p:nvPr/>
        </p:nvSpPr>
        <p:spPr>
          <a:xfrm>
            <a:off x="7323015" y="3054220"/>
            <a:ext cx="168111" cy="14928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6"/>
          <p:cNvSpPr/>
          <p:nvPr/>
        </p:nvSpPr>
        <p:spPr>
          <a:xfrm>
            <a:off x="7323015" y="3987755"/>
            <a:ext cx="168111" cy="14928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6"/>
          <p:cNvSpPr/>
          <p:nvPr/>
        </p:nvSpPr>
        <p:spPr>
          <a:xfrm>
            <a:off x="7323014" y="4948808"/>
            <a:ext cx="168111" cy="14928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6"/>
          <p:cNvSpPr/>
          <p:nvPr/>
        </p:nvSpPr>
        <p:spPr>
          <a:xfrm>
            <a:off x="7325925" y="2116257"/>
            <a:ext cx="168111" cy="14928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6"/>
          <p:cNvSpPr/>
          <p:nvPr/>
        </p:nvSpPr>
        <p:spPr>
          <a:xfrm flipH="1">
            <a:off x="8647217" y="2574499"/>
            <a:ext cx="168111" cy="16926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6"/>
          <p:cNvSpPr/>
          <p:nvPr/>
        </p:nvSpPr>
        <p:spPr>
          <a:xfrm flipH="1">
            <a:off x="8647217" y="3510634"/>
            <a:ext cx="168111" cy="16926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6"/>
          <p:cNvSpPr/>
          <p:nvPr/>
        </p:nvSpPr>
        <p:spPr>
          <a:xfrm flipH="1">
            <a:off x="8647216" y="4440051"/>
            <a:ext cx="168111" cy="16926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6"/>
          <p:cNvSpPr/>
          <p:nvPr/>
        </p:nvSpPr>
        <p:spPr>
          <a:xfrm flipH="1">
            <a:off x="8647216" y="5401104"/>
            <a:ext cx="168111" cy="16926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6"/>
          <p:cNvSpPr/>
          <p:nvPr/>
        </p:nvSpPr>
        <p:spPr>
          <a:xfrm>
            <a:off x="7959053" y="2276669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6"/>
          <p:cNvSpPr/>
          <p:nvPr/>
        </p:nvSpPr>
        <p:spPr>
          <a:xfrm>
            <a:off x="7983097" y="3212840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6"/>
          <p:cNvSpPr/>
          <p:nvPr/>
        </p:nvSpPr>
        <p:spPr>
          <a:xfrm>
            <a:off x="7959053" y="4149010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6"/>
          <p:cNvSpPr/>
          <p:nvPr/>
        </p:nvSpPr>
        <p:spPr>
          <a:xfrm>
            <a:off x="7979170" y="5113174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6"/>
          <p:cNvSpPr/>
          <p:nvPr/>
        </p:nvSpPr>
        <p:spPr>
          <a:xfrm>
            <a:off x="7730605" y="5570373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6"/>
          <p:cNvSpPr/>
          <p:nvPr/>
        </p:nvSpPr>
        <p:spPr>
          <a:xfrm>
            <a:off x="7744037" y="4606210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6"/>
          <p:cNvSpPr/>
          <p:nvPr/>
        </p:nvSpPr>
        <p:spPr>
          <a:xfrm>
            <a:off x="7721041" y="3693366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6"/>
          <p:cNvSpPr/>
          <p:nvPr/>
        </p:nvSpPr>
        <p:spPr>
          <a:xfrm>
            <a:off x="7715654" y="2743199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6"/>
          <p:cNvSpPr/>
          <p:nvPr/>
        </p:nvSpPr>
        <p:spPr>
          <a:xfrm>
            <a:off x="8440256" y="2959833"/>
            <a:ext cx="328247" cy="53991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6"/>
          <p:cNvSpPr/>
          <p:nvPr/>
        </p:nvSpPr>
        <p:spPr>
          <a:xfrm>
            <a:off x="8434810" y="3886672"/>
            <a:ext cx="328247" cy="53991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6"/>
          <p:cNvSpPr/>
          <p:nvPr/>
        </p:nvSpPr>
        <p:spPr>
          <a:xfrm>
            <a:off x="8448008" y="4878589"/>
            <a:ext cx="328247" cy="53991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6"/>
          <p:cNvSpPr/>
          <p:nvPr/>
        </p:nvSpPr>
        <p:spPr>
          <a:xfrm flipH="1">
            <a:off x="7410205" y="2498811"/>
            <a:ext cx="323710" cy="53991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6"/>
          <p:cNvSpPr/>
          <p:nvPr/>
        </p:nvSpPr>
        <p:spPr>
          <a:xfrm flipH="1">
            <a:off x="7444557" y="3445202"/>
            <a:ext cx="323710" cy="53991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6"/>
          <p:cNvSpPr/>
          <p:nvPr/>
        </p:nvSpPr>
        <p:spPr>
          <a:xfrm flipH="1">
            <a:off x="7485965" y="4388202"/>
            <a:ext cx="323710" cy="53991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6"/>
          <p:cNvSpPr/>
          <p:nvPr/>
        </p:nvSpPr>
        <p:spPr>
          <a:xfrm flipH="1">
            <a:off x="7448316" y="5334561"/>
            <a:ext cx="323710" cy="53991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6"/>
          <p:cNvSpPr/>
          <p:nvPr/>
        </p:nvSpPr>
        <p:spPr>
          <a:xfrm>
            <a:off x="7325925" y="5931393"/>
            <a:ext cx="168111" cy="14928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6"/>
          <p:cNvSpPr/>
          <p:nvPr/>
        </p:nvSpPr>
        <p:spPr>
          <a:xfrm rot="-5400000">
            <a:off x="10491318" y="1907272"/>
            <a:ext cx="328247" cy="53991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6"/>
          <p:cNvSpPr/>
          <p:nvPr/>
        </p:nvSpPr>
        <p:spPr>
          <a:xfrm rot="-5400000" flipH="1">
            <a:off x="10099550" y="5501702"/>
            <a:ext cx="328247" cy="515113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6"/>
          <p:cNvSpPr/>
          <p:nvPr/>
        </p:nvSpPr>
        <p:spPr>
          <a:xfrm rot="-5400000" flipH="1">
            <a:off x="10837807" y="5532923"/>
            <a:ext cx="328247" cy="515113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6"/>
          <p:cNvSpPr/>
          <p:nvPr/>
        </p:nvSpPr>
        <p:spPr>
          <a:xfrm rot="-5400000">
            <a:off x="10083475" y="5416200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6"/>
          <p:cNvSpPr/>
          <p:nvPr/>
        </p:nvSpPr>
        <p:spPr>
          <a:xfrm rot="-5400000">
            <a:off x="10811364" y="5415888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6"/>
          <p:cNvSpPr/>
          <p:nvPr/>
        </p:nvSpPr>
        <p:spPr>
          <a:xfrm rot="-5400000">
            <a:off x="10438781" y="2373216"/>
            <a:ext cx="466490" cy="111967"/>
          </a:xfrm>
          <a:custGeom>
            <a:avLst/>
            <a:gdLst/>
            <a:ahLst/>
            <a:cxnLst/>
            <a:rect l="l" t="t" r="r" b="b"/>
            <a:pathLst>
              <a:path w="961053" h="345232" extrusionOk="0">
                <a:moveTo>
                  <a:pt x="0" y="18661"/>
                </a:moveTo>
                <a:lnTo>
                  <a:pt x="961053" y="0"/>
                </a:lnTo>
                <a:lnTo>
                  <a:pt x="830424" y="242596"/>
                </a:lnTo>
                <a:lnTo>
                  <a:pt x="643812" y="335902"/>
                </a:lnTo>
                <a:lnTo>
                  <a:pt x="475861" y="345232"/>
                </a:lnTo>
                <a:lnTo>
                  <a:pt x="298580" y="326571"/>
                </a:lnTo>
                <a:lnTo>
                  <a:pt x="121298" y="261257"/>
                </a:lnTo>
                <a:lnTo>
                  <a:pt x="27992" y="139959"/>
                </a:lnTo>
                <a:lnTo>
                  <a:pt x="0" y="18661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6"/>
          <p:cNvSpPr/>
          <p:nvPr/>
        </p:nvSpPr>
        <p:spPr>
          <a:xfrm rot="-5400000">
            <a:off x="10444823" y="5912336"/>
            <a:ext cx="168111" cy="14928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6"/>
          <p:cNvSpPr/>
          <p:nvPr/>
        </p:nvSpPr>
        <p:spPr>
          <a:xfrm rot="10800000">
            <a:off x="10810910" y="1837889"/>
            <a:ext cx="168111" cy="149289"/>
          </a:xfrm>
          <a:prstGeom prst="snip1Rect">
            <a:avLst>
              <a:gd name="adj" fmla="val 5000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/>
          <p:nvPr/>
        </p:nvSpPr>
        <p:spPr>
          <a:xfrm>
            <a:off x="838200" y="138623"/>
            <a:ext cx="10515600" cy="7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Characteristics of UV Disinfection Systems</a:t>
            </a:r>
            <a:endParaRPr sz="4400">
              <a:solidFill>
                <a:srgbClr val="00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9" name="Google Shape;199;p7"/>
          <p:cNvGrpSpPr/>
          <p:nvPr/>
        </p:nvGrpSpPr>
        <p:grpSpPr>
          <a:xfrm>
            <a:off x="6639324" y="1945441"/>
            <a:ext cx="5819377" cy="3936290"/>
            <a:chOff x="6372624" y="1964491"/>
            <a:chExt cx="5819377" cy="3936290"/>
          </a:xfrm>
        </p:grpSpPr>
        <p:pic>
          <p:nvPicPr>
            <p:cNvPr id="200" name="Google Shape;200;p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372624" y="1964491"/>
              <a:ext cx="5819377" cy="31290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1" name="Google Shape;201;p7"/>
            <p:cNvSpPr txBox="1"/>
            <p:nvPr/>
          </p:nvSpPr>
          <p:spPr>
            <a:xfrm>
              <a:off x="7115585" y="4946674"/>
              <a:ext cx="4333453" cy="9541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Image from: Ahmed, Y.M.; Jongewaard, M; Li, M.; Blatchley III, E.R. (2018) “Ray Tracing for Fluence Rate Simulations in Ultraviolet Photoreactors,” </a:t>
              </a:r>
              <a:r>
                <a:rPr lang="en-US" sz="1400" i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Environmental Science &amp; Technology</a:t>
              </a: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en-US" sz="14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52</a:t>
              </a: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8, 4738-4745.</a:t>
              </a:r>
              <a:endParaRPr/>
            </a:p>
          </p:txBody>
        </p:sp>
      </p:grpSp>
      <p:sp>
        <p:nvSpPr>
          <p:cNvPr id="202" name="Google Shape;202;p7"/>
          <p:cNvSpPr txBox="1"/>
          <p:nvPr/>
        </p:nvSpPr>
        <p:spPr>
          <a:xfrm>
            <a:off x="136850" y="976269"/>
            <a:ext cx="7254550" cy="588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Strong spatial gradients in local fluence rate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Equally strong spatial gradients in local photochemical reaction rate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 uncommon to see variation of </a:t>
            </a:r>
            <a:r>
              <a:rPr lang="en-US" sz="2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(reaction rate) of 10-100x over a distance of 5-10 cm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Operate in turbulent regime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 particles will receive a large UV dose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Trajectory close to a lamp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fluence rate, low velocity (long exposure time)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 particles will receive a small UV dose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Trajectory no close to a lamp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Low fluence rate, high velocity (short exposure time)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Simulations of reactor performance often conducted by CFD + Fluence Rate Field Model + Kinetic Model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8"/>
          <p:cNvSpPr txBox="1">
            <a:spLocks noGrp="1"/>
          </p:cNvSpPr>
          <p:nvPr>
            <p:ph type="title"/>
          </p:nvPr>
        </p:nvSpPr>
        <p:spPr>
          <a:xfrm>
            <a:off x="838200" y="131861"/>
            <a:ext cx="10515600" cy="782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Dose Distribution Function</a:t>
            </a:r>
            <a:endParaRPr/>
          </a:p>
        </p:txBody>
      </p:sp>
      <p:sp>
        <p:nvSpPr>
          <p:cNvPr id="208" name="Google Shape;208;p8"/>
          <p:cNvSpPr txBox="1">
            <a:spLocks noGrp="1"/>
          </p:cNvSpPr>
          <p:nvPr>
            <p:ph type="body" idx="1"/>
          </p:nvPr>
        </p:nvSpPr>
        <p:spPr>
          <a:xfrm>
            <a:off x="270588" y="914401"/>
            <a:ext cx="5749212" cy="526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“Dose” (</a:t>
            </a:r>
            <a:r>
              <a:rPr lang="en-US" i="1"/>
              <a:t>aka</a:t>
            </a:r>
            <a:r>
              <a:rPr lang="en-US"/>
              <a:t> Fluence) is the Master Variable in photochemical reactors (not time)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For an individual particle, UV dose received depends on trajectory through the irradiated zone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Particles that pass close to UV source will receive large dose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Particles that do not come close to a source will receive small dose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Process performance depends on the dose distribution</a:t>
            </a:r>
            <a:endParaRPr/>
          </a:p>
        </p:txBody>
      </p:sp>
      <p:pic>
        <p:nvPicPr>
          <p:cNvPr id="209" name="Google Shape;209;p8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 t="2376"/>
          <a:stretch/>
        </p:blipFill>
        <p:spPr>
          <a:xfrm>
            <a:off x="6172202" y="1648750"/>
            <a:ext cx="5181600" cy="3793864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8"/>
          <p:cNvSpPr txBox="1"/>
          <p:nvPr/>
        </p:nvSpPr>
        <p:spPr>
          <a:xfrm>
            <a:off x="6746034" y="5442614"/>
            <a:ext cx="42040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courtesy of Trojan Technologies, Inc.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9" descr="IMG_1464"/>
          <p:cNvPicPr preferRelativeResize="0"/>
          <p:nvPr/>
        </p:nvPicPr>
        <p:blipFill rotWithShape="1">
          <a:blip r:embed="rId4">
            <a:alphaModFix/>
          </a:blip>
          <a:srcRect t="25781" b="29296"/>
          <a:stretch/>
        </p:blipFill>
        <p:spPr>
          <a:xfrm>
            <a:off x="1905000" y="1371601"/>
            <a:ext cx="8229600" cy="2771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9"/>
          <p:cNvSpPr txBox="1"/>
          <p:nvPr/>
        </p:nvSpPr>
        <p:spPr>
          <a:xfrm>
            <a:off x="2209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Flow Field Simulation</a:t>
            </a:r>
            <a:endParaRPr sz="4400">
              <a:solidFill>
                <a:srgbClr val="00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7" name="Google Shape;217;p9" descr="Hot geom"/>
          <p:cNvPicPr preferRelativeResize="0"/>
          <p:nvPr/>
        </p:nvPicPr>
        <p:blipFill rotWithShape="1">
          <a:blip r:embed="rId5">
            <a:alphaModFix/>
          </a:blip>
          <a:srcRect t="32727" b="26182"/>
          <a:stretch/>
        </p:blipFill>
        <p:spPr>
          <a:xfrm>
            <a:off x="1905000" y="4311650"/>
            <a:ext cx="8229600" cy="239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9" descr="Hot_mesh"/>
          <p:cNvPicPr preferRelativeResize="0"/>
          <p:nvPr/>
        </p:nvPicPr>
        <p:blipFill rotWithShape="1">
          <a:blip r:embed="rId6">
            <a:alphaModFix/>
          </a:blip>
          <a:srcRect t="32727" b="32727"/>
          <a:stretch/>
        </p:blipFill>
        <p:spPr>
          <a:xfrm>
            <a:off x="1905000" y="4387850"/>
            <a:ext cx="8229600" cy="201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</Words>
  <Application>Microsoft Office PowerPoint</Application>
  <PresentationFormat>Widescreen</PresentationFormat>
  <Paragraphs>115</Paragraphs>
  <Slides>15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Roboto Slab</vt:lpstr>
      <vt:lpstr>Office Theme</vt:lpstr>
      <vt:lpstr>SigmaPlotGraphicObject.13</vt:lpstr>
      <vt:lpstr>PowerPoint Presentation</vt:lpstr>
      <vt:lpstr>PowerPoint Presentation</vt:lpstr>
      <vt:lpstr>Numerical Simulation of Disinfection Process Dynamics</vt:lpstr>
      <vt:lpstr>PowerPoint Presentation</vt:lpstr>
      <vt:lpstr>PowerPoint Presentation</vt:lpstr>
      <vt:lpstr>Chemical Disinfection Contact Chamber Characteristics</vt:lpstr>
      <vt:lpstr>PowerPoint Presentation</vt:lpstr>
      <vt:lpstr>Dose Distribution Function</vt:lpstr>
      <vt:lpstr>PowerPoint Presentation</vt:lpstr>
      <vt:lpstr>PowerPoint Presentation</vt:lpstr>
      <vt:lpstr>PowerPoint Presentation</vt:lpstr>
      <vt:lpstr>UV Disinfection System Characteristics</vt:lpstr>
      <vt:lpstr>Multi-Channel Systems: Influent Distribution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3</cp:revision>
  <dcterms:created xsi:type="dcterms:W3CDTF">2023-08-11T09:22:14Z</dcterms:created>
  <dcterms:modified xsi:type="dcterms:W3CDTF">2024-01-11T20:06:46Z</dcterms:modified>
</cp:coreProperties>
</file>