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Roboto Slab" pitchFamily="2" charset="0"/>
      <p:regular r:id="rId16"/>
      <p:bold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8" roundtripDataSignature="AMtx7mj7dtjB1L+75ak3+VcvfINp2wVL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9" name="Google Shape;29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ercurynews.com/2011/11/09/end-of-chlorine-gas-at-silicon-valleys-largest-sewage-treatment-plant/" TargetMode="Externa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www.cdc.gov/parasites/crypto/index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hyperlink" Target="https://www.cdc.gov/ncezid/dfwed/pdfs/nat-covis-surv-overview-508c.pdf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s://phil.cdc.gov/details.aspx?pid=1001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b.gov.sg/watersupply/fournationaltaps/newater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cs.org/pressroom/newsreleases/2013/september" TargetMode="External"/><Relationship Id="rId5" Type="http://schemas.openxmlformats.org/officeDocument/2006/relationships/image" Target="../media/image11.jpg"/><Relationship Id="rId4" Type="http://schemas.openxmlformats.org/officeDocument/2006/relationships/image" Target="../media/image10.jpg"/><Relationship Id="rId9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foodsafepal.com/wp-content/uploads/2022/12/sanitization-vs-disinfection-vs-sterilization-1024x474.webp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choosechicago.com/blog/arts-culture-entertainment/10-things-you-should-absolutely-do-on-the-chicago-riverwalk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hyperlink" Target="https://naturemuseum.org/2021/02/what-happens-to-the-chicago-river-in-the-winter/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3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5667373" y="857250"/>
            <a:ext cx="6191400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</a:pPr>
            <a:r>
              <a:rPr lang="en-US" sz="1400" b="0" i="0" u="none" strike="noStrike" cap="none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Course on Wastewater Disinfection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endParaRPr sz="3600" dirty="0"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Background/Introduction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 Slab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Ernest R. Blatchley III</a:t>
            </a:r>
            <a:endParaRPr sz="2800" dirty="0"/>
          </a:p>
        </p:txBody>
      </p:sp>
      <p:grpSp>
        <p:nvGrpSpPr>
          <p:cNvPr id="85" name="Google Shape;85;p1"/>
          <p:cNvGrpSpPr/>
          <p:nvPr/>
        </p:nvGrpSpPr>
        <p:grpSpPr>
          <a:xfrm>
            <a:off x="5781430" y="5287037"/>
            <a:ext cx="2028091" cy="1376204"/>
            <a:chOff x="5539153" y="3942794"/>
            <a:chExt cx="2028091" cy="1376204"/>
          </a:xfrm>
        </p:grpSpPr>
        <p:pic>
          <p:nvPicPr>
            <p:cNvPr id="86" name="Google Shape;86;p1"/>
            <p:cNvPicPr preferRelativeResize="0"/>
            <p:nvPr/>
          </p:nvPicPr>
          <p:blipFill rotWithShape="1">
            <a:blip r:embed="rId4">
              <a:alphaModFix/>
            </a:blip>
            <a:srcRect t="32143"/>
            <a:stretch/>
          </p:blipFill>
          <p:spPr>
            <a:xfrm>
              <a:off x="5539153" y="3942794"/>
              <a:ext cx="2028091" cy="1376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"/>
            <p:cNvSpPr txBox="1"/>
            <p:nvPr/>
          </p:nvSpPr>
          <p:spPr>
            <a:xfrm>
              <a:off x="5819665" y="4672036"/>
              <a:ext cx="146706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Lyles School of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Civil Engineering</a:t>
              </a:r>
              <a:endParaRPr/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8090033" y="5287037"/>
            <a:ext cx="2028091" cy="1376204"/>
            <a:chOff x="7847756" y="3942794"/>
            <a:chExt cx="2028091" cy="1376204"/>
          </a:xfrm>
        </p:grpSpPr>
        <p:pic>
          <p:nvPicPr>
            <p:cNvPr id="89" name="Google Shape;89;p1"/>
            <p:cNvPicPr preferRelativeResize="0"/>
            <p:nvPr/>
          </p:nvPicPr>
          <p:blipFill rotWithShape="1">
            <a:blip r:embed="rId4">
              <a:alphaModFix/>
            </a:blip>
            <a:srcRect t="32143"/>
            <a:stretch/>
          </p:blipFill>
          <p:spPr>
            <a:xfrm>
              <a:off x="7847756" y="3942794"/>
              <a:ext cx="2028091" cy="1376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Google Shape;90;p1"/>
            <p:cNvSpPr txBox="1"/>
            <p:nvPr/>
          </p:nvSpPr>
          <p:spPr>
            <a:xfrm>
              <a:off x="7903051" y="4672036"/>
              <a:ext cx="1917513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Environmental and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Ecological Engineering</a:t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81915" y="4154337"/>
            <a:ext cx="3887163" cy="2049393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762000" y="69800"/>
            <a:ext cx="10515600" cy="705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Wastewater Disinfection: History</a:t>
            </a:r>
            <a:endParaRPr/>
          </a:p>
        </p:txBody>
      </p:sp>
      <p:sp>
        <p:nvSpPr>
          <p:cNvPr id="97" name="Google Shape;97;p2"/>
          <p:cNvSpPr txBox="1">
            <a:spLocks noGrp="1"/>
          </p:cNvSpPr>
          <p:nvPr>
            <p:ph type="body" idx="1"/>
          </p:nvPr>
        </p:nvSpPr>
        <p:spPr>
          <a:xfrm>
            <a:off x="131216" y="750836"/>
            <a:ext cx="5406119" cy="4767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1893: Chlorination applied in Hamburg,  Germany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1906: Ozone applied in France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1909: Liquid chlorine becomes available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1916: UV applied in France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1961: Chlorine residual controllers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1970s-1980s: Open-channel UV systems, EPA support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Use of peracids</a:t>
            </a:r>
            <a:endParaRPr/>
          </a:p>
        </p:txBody>
      </p:sp>
      <p:pic>
        <p:nvPicPr>
          <p:cNvPr id="98" name="Google Shape;98;p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6428825" y="1133230"/>
            <a:ext cx="3642462" cy="2423893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 txBox="1"/>
          <p:nvPr/>
        </p:nvSpPr>
        <p:spPr>
          <a:xfrm rot="-5400000">
            <a:off x="9297657" y="1505142"/>
            <a:ext cx="2678163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https://www.mercurynews.com/2011/11/09/end-of-chlorine-gas-at-silicon-valleys-largest-sewage-treatment-plant/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00" name="Google Shape;100;p2"/>
          <p:cNvPicPr preferRelativeResize="0"/>
          <p:nvPr/>
        </p:nvPicPr>
        <p:blipFill rotWithShape="1">
          <a:blip r:embed="rId7">
            <a:alphaModFix/>
          </a:blip>
          <a:srcRect l="40912"/>
          <a:stretch/>
        </p:blipFill>
        <p:spPr>
          <a:xfrm rot="5400000">
            <a:off x="9121514" y="3434409"/>
            <a:ext cx="2617555" cy="3322429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"/>
          <p:cNvSpPr txBox="1"/>
          <p:nvPr/>
        </p:nvSpPr>
        <p:spPr>
          <a:xfrm>
            <a:off x="186548" y="5432530"/>
            <a:ext cx="526010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Sources: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Lofrano and Brown (2010) “Wastewater Management Through the Ages: A History of Mankind,”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Science of the Total Environment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408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5254-5264.</a:t>
            </a:r>
            <a:endParaRPr sz="1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Whitby and Scheible (1984) “The History of UV and Wastewater,”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IUVA News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3, 15-24.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377092" y="271341"/>
            <a:ext cx="597681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Wastewater Disinfection: Goals</a:t>
            </a:r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body" idx="1"/>
          </p:nvPr>
        </p:nvSpPr>
        <p:spPr>
          <a:xfrm>
            <a:off x="173421" y="1825625"/>
            <a:ext cx="584637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Reduce concentration of viable or infective wastewater pathogens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Reduce human exposure to viable or infective wastewater pathogens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Reduce the risk of disease transmission associated with wastewater pathogens</a:t>
            </a:r>
            <a:endParaRPr/>
          </a:p>
        </p:txBody>
      </p:sp>
      <p:pic>
        <p:nvPicPr>
          <p:cNvPr id="108" name="Google Shape;108;p3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713415" y="94357"/>
            <a:ext cx="3333618" cy="252054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"/>
          <p:cNvSpPr txBox="1"/>
          <p:nvPr/>
        </p:nvSpPr>
        <p:spPr>
          <a:xfrm rot="-5400000">
            <a:off x="9394034" y="877573"/>
            <a:ext cx="2375877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https://www.cdc.gov/ncezid/dfwed/pdfs/nat-covis-surv-overview-508c.pdf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10" name="Google Shape;110;p3"/>
          <p:cNvPicPr preferRelativeResize="0"/>
          <p:nvPr/>
        </p:nvPicPr>
        <p:blipFill rotWithShape="1">
          <a:blip r:embed="rId6">
            <a:alphaModFix/>
          </a:blip>
          <a:srcRect l="2887" r="10747" b="15360"/>
          <a:stretch/>
        </p:blipFill>
        <p:spPr>
          <a:xfrm>
            <a:off x="6713415" y="2779498"/>
            <a:ext cx="3333618" cy="170519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 txBox="1"/>
          <p:nvPr/>
        </p:nvSpPr>
        <p:spPr>
          <a:xfrm rot="-5400000">
            <a:off x="9830667" y="3155043"/>
            <a:ext cx="150261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https://www.cdc.gov/parasites/crypto/index.html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8">
            <a:alphaModFix/>
          </a:blip>
          <a:srcRect l="10438" t="10465" r="10989" b="9245"/>
          <a:stretch/>
        </p:blipFill>
        <p:spPr>
          <a:xfrm>
            <a:off x="6713415" y="4649298"/>
            <a:ext cx="2694143" cy="1962517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3"/>
          <p:cNvSpPr txBox="1"/>
          <p:nvPr/>
        </p:nvSpPr>
        <p:spPr>
          <a:xfrm>
            <a:off x="9421389" y="5261224"/>
            <a:ext cx="221175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https://phil.cdc.gov/details.aspx?pid=10010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14" name="Google Shape;114;p3"/>
          <p:cNvSpPr txBox="1"/>
          <p:nvPr/>
        </p:nvSpPr>
        <p:spPr>
          <a:xfrm rot="-5400000">
            <a:off x="5949662" y="1273738"/>
            <a:ext cx="98937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Vibrio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cholerae</a:t>
            </a:r>
            <a:endParaRPr/>
          </a:p>
        </p:txBody>
      </p:sp>
      <p:sp>
        <p:nvSpPr>
          <p:cNvPr id="115" name="Google Shape;115;p3"/>
          <p:cNvSpPr txBox="1"/>
          <p:nvPr/>
        </p:nvSpPr>
        <p:spPr>
          <a:xfrm rot="-5400000">
            <a:off x="5554698" y="3306819"/>
            <a:ext cx="172893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Cryptosporidium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parvum</a:t>
            </a:r>
            <a:endParaRPr/>
          </a:p>
        </p:txBody>
      </p:sp>
      <p:sp>
        <p:nvSpPr>
          <p:cNvPr id="116" name="Google Shape;116;p3"/>
          <p:cNvSpPr txBox="1"/>
          <p:nvPr/>
        </p:nvSpPr>
        <p:spPr>
          <a:xfrm rot="-5400000">
            <a:off x="5925777" y="5445890"/>
            <a:ext cx="122559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Adenovirus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>
            <a:spLocks noGrp="1"/>
          </p:cNvSpPr>
          <p:nvPr>
            <p:ph type="title"/>
          </p:nvPr>
        </p:nvSpPr>
        <p:spPr>
          <a:xfrm>
            <a:off x="321408" y="78154"/>
            <a:ext cx="5101492" cy="1109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ct val="1000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Disinfection Requirements</a:t>
            </a:r>
            <a:endParaRPr/>
          </a:p>
        </p:txBody>
      </p:sp>
      <p:sp>
        <p:nvSpPr>
          <p:cNvPr id="122" name="Google Shape;122;p4"/>
          <p:cNvSpPr txBox="1">
            <a:spLocks noGrp="1"/>
          </p:cNvSpPr>
          <p:nvPr>
            <p:ph type="body" idx="1"/>
          </p:nvPr>
        </p:nvSpPr>
        <p:spPr>
          <a:xfrm>
            <a:off x="179754" y="1187938"/>
            <a:ext cx="5384800" cy="4989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Required extent of inactivation influenced by: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Influent quality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Quality of undisinfected wastewater (upstream treatment)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Intended uses of disinfected wastewater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Wide range of intended uses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Surface water discharge (no contact or contact)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Irrigation (non-edible, edible crops)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Direct potabilization</a:t>
            </a:r>
            <a:endParaRPr/>
          </a:p>
          <a:p>
            <a:pPr marL="685800" lvl="1" indent="-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3" name="Google Shape;123;p4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 t="15542"/>
          <a:stretch/>
        </p:blipFill>
        <p:spPr>
          <a:xfrm>
            <a:off x="5564550" y="36419"/>
            <a:ext cx="3419441" cy="2165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64550" y="2251076"/>
            <a:ext cx="3419441" cy="2281408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4"/>
          <p:cNvSpPr txBox="1"/>
          <p:nvPr/>
        </p:nvSpPr>
        <p:spPr>
          <a:xfrm>
            <a:off x="9089292" y="3016985"/>
            <a:ext cx="2594708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https://www.acs.org/pressroom/newsreleases/2013/september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26" name="Google Shape;126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64551" y="4581145"/>
            <a:ext cx="3419441" cy="219414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"/>
          <p:cNvSpPr txBox="1"/>
          <p:nvPr/>
        </p:nvSpPr>
        <p:spPr>
          <a:xfrm>
            <a:off x="8909538" y="5308883"/>
            <a:ext cx="295421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https://www.pub.gov.sg/watersupply/fournationaltaps/newater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28" name="Google Shape;128;p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060443" y="36419"/>
            <a:ext cx="3079775" cy="2165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Disinfection ≠ Sterilization</a:t>
            </a:r>
            <a:endParaRPr>
              <a:solidFill>
                <a:srgbClr val="0000CC"/>
              </a:solidFill>
            </a:endParaRPr>
          </a:p>
        </p:txBody>
      </p:sp>
      <p:sp>
        <p:nvSpPr>
          <p:cNvPr id="134" name="Google Shape;134;p5"/>
          <p:cNvSpPr txBox="1">
            <a:spLocks noGrp="1"/>
          </p:cNvSpPr>
          <p:nvPr>
            <p:ph type="body" idx="1"/>
          </p:nvPr>
        </p:nvSpPr>
        <p:spPr>
          <a:xfrm>
            <a:off x="323194" y="1365850"/>
            <a:ext cx="5674381" cy="518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rPr lang="en-US">
                <a:solidFill>
                  <a:srgbClr val="FF0000"/>
                </a:solidFill>
              </a:rPr>
              <a:t>Disinfection</a:t>
            </a:r>
            <a:endParaRPr/>
          </a:p>
        </p:txBody>
      </p:sp>
      <p:sp>
        <p:nvSpPr>
          <p:cNvPr id="135" name="Google Shape;135;p5"/>
          <p:cNvSpPr txBox="1">
            <a:spLocks noGrp="1"/>
          </p:cNvSpPr>
          <p:nvPr>
            <p:ph type="body" idx="2"/>
          </p:nvPr>
        </p:nvSpPr>
        <p:spPr>
          <a:xfrm>
            <a:off x="323194" y="1892996"/>
            <a:ext cx="5674382" cy="2153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Inactivation of viable or infective pathogens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Often involves reduction of ≥ 3 log</a:t>
            </a:r>
            <a:r>
              <a:rPr lang="en-US" baseline="-25000"/>
              <a:t>10</a:t>
            </a:r>
            <a:r>
              <a:rPr lang="en-US"/>
              <a:t> units of resistant pathogens</a:t>
            </a:r>
            <a:endParaRPr/>
          </a:p>
        </p:txBody>
      </p:sp>
      <p:sp>
        <p:nvSpPr>
          <p:cNvPr id="136" name="Google Shape;136;p5"/>
          <p:cNvSpPr txBox="1">
            <a:spLocks noGrp="1"/>
          </p:cNvSpPr>
          <p:nvPr>
            <p:ph type="body" idx="3"/>
          </p:nvPr>
        </p:nvSpPr>
        <p:spPr>
          <a:xfrm>
            <a:off x="6172200" y="1365850"/>
            <a:ext cx="5674380" cy="518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rPr lang="en-US">
                <a:solidFill>
                  <a:srgbClr val="FF0000"/>
                </a:solidFill>
              </a:rPr>
              <a:t>Sterlization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37" name="Google Shape;137;p5"/>
          <p:cNvSpPr txBox="1">
            <a:spLocks noGrp="1"/>
          </p:cNvSpPr>
          <p:nvPr>
            <p:ph type="body" idx="4"/>
          </p:nvPr>
        </p:nvSpPr>
        <p:spPr>
          <a:xfrm>
            <a:off x="6172200" y="1892996"/>
            <a:ext cx="5674382" cy="2153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“Complete” elimination of all microbes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Sometimes referred to as process that yields reduction of ≥ 6 log</a:t>
            </a:r>
            <a:r>
              <a:rPr lang="en-US" baseline="-25000"/>
              <a:t>10</a:t>
            </a:r>
            <a:r>
              <a:rPr lang="en-US"/>
              <a:t> units of resistant pathogens</a:t>
            </a:r>
            <a:endParaRPr/>
          </a:p>
        </p:txBody>
      </p:sp>
      <p:pic>
        <p:nvPicPr>
          <p:cNvPr id="138" name="Google Shape;138;p5"/>
          <p:cNvPicPr preferRelativeResize="0"/>
          <p:nvPr/>
        </p:nvPicPr>
        <p:blipFill rotWithShape="1">
          <a:blip r:embed="rId4">
            <a:alphaModFix/>
          </a:blip>
          <a:srcRect t="26115" b="33378"/>
          <a:stretch/>
        </p:blipFill>
        <p:spPr>
          <a:xfrm>
            <a:off x="419894" y="3969928"/>
            <a:ext cx="11352211" cy="212854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5"/>
          <p:cNvSpPr txBox="1"/>
          <p:nvPr/>
        </p:nvSpPr>
        <p:spPr>
          <a:xfrm>
            <a:off x="3719239" y="6132583"/>
            <a:ext cx="407680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adapted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https://foodsafepal.com/wp-content/uploads/2022/12/sanitization-vs-disinfection-vs-sterilization-1024x474.webp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"/>
          <p:cNvSpPr txBox="1">
            <a:spLocks noGrp="1"/>
          </p:cNvSpPr>
          <p:nvPr>
            <p:ph type="title"/>
          </p:nvPr>
        </p:nvSpPr>
        <p:spPr>
          <a:xfrm>
            <a:off x="838200" y="112877"/>
            <a:ext cx="10515600" cy="880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Disinfection is not Always Applied</a:t>
            </a:r>
            <a:endParaRPr/>
          </a:p>
        </p:txBody>
      </p:sp>
      <p:sp>
        <p:nvSpPr>
          <p:cNvPr id="145" name="Google Shape;145;p6"/>
          <p:cNvSpPr txBox="1">
            <a:spLocks noGrp="1"/>
          </p:cNvSpPr>
          <p:nvPr>
            <p:ph type="body" idx="1"/>
          </p:nvPr>
        </p:nvSpPr>
        <p:spPr>
          <a:xfrm>
            <a:off x="465083" y="859854"/>
            <a:ext cx="5554717" cy="5317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Omitted in many countries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Dilution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Natural attenuation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Applied seasonally in some temperate locations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Goal is to minimize human contact, disease transmission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Minimal direct contact in cold-weather months</a:t>
            </a:r>
            <a:endParaRPr/>
          </a:p>
        </p:txBody>
      </p:sp>
      <p:pic>
        <p:nvPicPr>
          <p:cNvPr id="146" name="Google Shape;146;p6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172202" y="3792996"/>
            <a:ext cx="5005404" cy="281554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6"/>
          <p:cNvSpPr txBox="1"/>
          <p:nvPr/>
        </p:nvSpPr>
        <p:spPr>
          <a:xfrm rot="-5400000">
            <a:off x="10431440" y="4908263"/>
            <a:ext cx="244643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https://naturemuseum.org/2021/02/what-happens-to-the-chicago-river-in-the-winter/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48" name="Google Shape;148;p6"/>
          <p:cNvPicPr preferRelativeResize="0"/>
          <p:nvPr/>
        </p:nvPicPr>
        <p:blipFill rotWithShape="1">
          <a:blip r:embed="rId6">
            <a:alphaModFix/>
          </a:blip>
          <a:srcRect b="14999"/>
          <a:stretch/>
        </p:blipFill>
        <p:spPr>
          <a:xfrm>
            <a:off x="6172202" y="859854"/>
            <a:ext cx="5005404" cy="2834032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6"/>
          <p:cNvSpPr txBox="1"/>
          <p:nvPr/>
        </p:nvSpPr>
        <p:spPr>
          <a:xfrm rot="-5400000">
            <a:off x="9861332" y="1799817"/>
            <a:ext cx="3586656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https://www.choosechicago.com/blog/arts-culture-entertainment/10-things-you-should-absolutely-do-on-the-chicago-riverwalk/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"/>
          <p:cNvSpPr txBox="1">
            <a:spLocks noGrp="1"/>
          </p:cNvSpPr>
          <p:nvPr>
            <p:ph type="title"/>
          </p:nvPr>
        </p:nvSpPr>
        <p:spPr>
          <a:xfrm>
            <a:off x="838200" y="11747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Principles of Wastewater Disinfection Extend to Other Media</a:t>
            </a:r>
            <a:endParaRPr/>
          </a:p>
        </p:txBody>
      </p:sp>
      <p:sp>
        <p:nvSpPr>
          <p:cNvPr id="155" name="Google Shape;155;p7"/>
          <p:cNvSpPr txBox="1">
            <a:spLocks noGrp="1"/>
          </p:cNvSpPr>
          <p:nvPr>
            <p:ph type="body" idx="1"/>
          </p:nvPr>
        </p:nvSpPr>
        <p:spPr>
          <a:xfrm>
            <a:off x="142875" y="1443038"/>
            <a:ext cx="3133725" cy="473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Drinking water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Swimming pools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Ballast water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Food processing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Surfaces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Medical devices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Air</a:t>
            </a:r>
            <a:endParaRPr/>
          </a:p>
        </p:txBody>
      </p:sp>
      <p:pic>
        <p:nvPicPr>
          <p:cNvPr id="156" name="Google Shape;156;p7"/>
          <p:cNvPicPr preferRelativeResize="0"/>
          <p:nvPr/>
        </p:nvPicPr>
        <p:blipFill rotWithShape="1">
          <a:blip r:embed="rId4">
            <a:alphaModFix/>
          </a:blip>
          <a:srcRect l="2293" t="5971" r="6353" b="50001"/>
          <a:stretch/>
        </p:blipFill>
        <p:spPr>
          <a:xfrm>
            <a:off x="6910583" y="1450975"/>
            <a:ext cx="4497325" cy="1625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62227" y="1450976"/>
            <a:ext cx="3664763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7"/>
          <p:cNvPicPr preferRelativeResize="0"/>
          <p:nvPr/>
        </p:nvPicPr>
        <p:blipFill rotWithShape="1">
          <a:blip r:embed="rId6">
            <a:alphaModFix/>
          </a:blip>
          <a:srcRect t="18174" b="17659"/>
          <a:stretch/>
        </p:blipFill>
        <p:spPr>
          <a:xfrm>
            <a:off x="3162227" y="3162300"/>
            <a:ext cx="3664763" cy="1408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7"/>
          <p:cNvPicPr preferRelativeResize="0"/>
          <p:nvPr/>
        </p:nvPicPr>
        <p:blipFill rotWithShape="1">
          <a:blip r:embed="rId7">
            <a:alphaModFix/>
          </a:blip>
          <a:srcRect t="21157" b="36991"/>
          <a:stretch/>
        </p:blipFill>
        <p:spPr>
          <a:xfrm>
            <a:off x="6910582" y="3162301"/>
            <a:ext cx="4488407" cy="1408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162227" y="4656885"/>
            <a:ext cx="3664763" cy="1394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910583" y="4663359"/>
            <a:ext cx="4497326" cy="13812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Summary</a:t>
            </a:r>
            <a:endParaRPr/>
          </a:p>
        </p:txBody>
      </p:sp>
      <p:sp>
        <p:nvSpPr>
          <p:cNvPr id="167" name="Google Shape;16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Wastewater disinfection is practiced to reduce the risk of disease transmission associated with wastewater pathogens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Common disinfectants include: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Chlorine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Ultraviolet radiation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Peracetic acid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Wastewater disinfection processes are variable, depending on location, season, intended uses of treated water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Principles of disinfection extend to other media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</Words>
  <Application>Microsoft Office PowerPoint</Application>
  <PresentationFormat>Widescreen</PresentationFormat>
  <Paragraphs>78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Roboto Slab</vt:lpstr>
      <vt:lpstr>Office Theme</vt:lpstr>
      <vt:lpstr>PowerPoint Presentation</vt:lpstr>
      <vt:lpstr>Wastewater Disinfection: History</vt:lpstr>
      <vt:lpstr>Wastewater Disinfection: Goals</vt:lpstr>
      <vt:lpstr>Disinfection Requirements</vt:lpstr>
      <vt:lpstr>Disinfection ≠ Sterilization</vt:lpstr>
      <vt:lpstr>Disinfection is not Always Applied</vt:lpstr>
      <vt:lpstr>Principles of Wastewater Disinfection Extend to Other Media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2</cp:revision>
  <dcterms:created xsi:type="dcterms:W3CDTF">2023-08-11T09:22:14Z</dcterms:created>
  <dcterms:modified xsi:type="dcterms:W3CDTF">2024-01-11T20:05:06Z</dcterms:modified>
</cp:coreProperties>
</file>