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7" r:id="rId4"/>
    <p:sldId id="266" r:id="rId5"/>
    <p:sldId id="265" r:id="rId6"/>
    <p:sldId id="264" r:id="rId7"/>
    <p:sldId id="263" r:id="rId8"/>
    <p:sldId id="271" r:id="rId9"/>
    <p:sldId id="270" r:id="rId10"/>
    <p:sldId id="275" r:id="rId11"/>
    <p:sldId id="274" r:id="rId12"/>
    <p:sldId id="273" r:id="rId13"/>
    <p:sldId id="272" r:id="rId14"/>
    <p:sldId id="276" r:id="rId15"/>
    <p:sldId id="268" r:id="rId16"/>
    <p:sldId id="269" r:id="rId17"/>
    <p:sldId id="277" r:id="rId18"/>
    <p:sldId id="278" r:id="rId19"/>
    <p:sldId id="25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shio.com/product/care222-filtered-far-uv-c-excimer-lamp-module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hyperlink" Target="https://doi.org/10.1063/1.497653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hyperlink" Target="https://aquisense.com/uvc-led-technology/#benefit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9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Relationship Id="rId9" Type="http://schemas.openxmlformats.org/officeDocument/2006/relationships/hyperlink" Target="https://www.uvtechnik.com/en/products/uv-medium-pressure-lamps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48861"/>
            <a:ext cx="63487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Disinfection with UV Radiation, Sources of Germicidal (UV-C) Radiation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9318CA6D-9FCC-47AB-AA32-98FD8F5063AD}"/>
              </a:ext>
            </a:extLst>
          </p:cNvPr>
          <p:cNvSpPr txBox="1">
            <a:spLocks/>
          </p:cNvSpPr>
          <p:nvPr/>
        </p:nvSpPr>
        <p:spPr>
          <a:xfrm>
            <a:off x="839788" y="113455"/>
            <a:ext cx="10515600" cy="884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Common Excimer Lamp Configurations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FF4450E-CF97-48FF-85DC-096E0ACE97C8}"/>
              </a:ext>
            </a:extLst>
          </p:cNvPr>
          <p:cNvSpPr txBox="1">
            <a:spLocks/>
          </p:cNvSpPr>
          <p:nvPr/>
        </p:nvSpPr>
        <p:spPr>
          <a:xfrm>
            <a:off x="265310" y="877006"/>
            <a:ext cx="3803352" cy="709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>
                <a:solidFill>
                  <a:srgbClr val="FF0000"/>
                </a:solidFill>
              </a:rPr>
              <a:t>Dielectric Barrier-Discharge (DBD)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>
                <a:solidFill>
                  <a:srgbClr val="FF0000"/>
                </a:solidFill>
              </a:rPr>
              <a:t>Often Annular Geometry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173B0308-A311-4C35-81E6-08E92F22CA57}"/>
              </a:ext>
            </a:extLst>
          </p:cNvPr>
          <p:cNvSpPr txBox="1">
            <a:spLocks/>
          </p:cNvSpPr>
          <p:nvPr/>
        </p:nvSpPr>
        <p:spPr>
          <a:xfrm>
            <a:off x="265310" y="1586706"/>
            <a:ext cx="3803352" cy="306079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Inner electrode</a:t>
            </a:r>
          </a:p>
          <a:p>
            <a:r>
              <a:rPr lang="en-US" dirty="0"/>
              <a:t>Quartz sleeve (inner dielectric barrier)</a:t>
            </a:r>
          </a:p>
          <a:p>
            <a:r>
              <a:rPr lang="en-US" dirty="0"/>
              <a:t>Excimer gases</a:t>
            </a:r>
          </a:p>
          <a:p>
            <a:r>
              <a:rPr lang="en-US" dirty="0"/>
              <a:t>Quartz sleeve (outer dielectric barrier</a:t>
            </a:r>
          </a:p>
          <a:p>
            <a:r>
              <a:rPr lang="en-US" dirty="0"/>
              <a:t>Wire mesh electrode</a:t>
            </a:r>
          </a:p>
          <a:p>
            <a:r>
              <a:rPr lang="en-US" dirty="0"/>
              <a:t>High voltage between electrodes causes excitation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AD8869E-C266-467A-9641-26E9C96EB391}"/>
              </a:ext>
            </a:extLst>
          </p:cNvPr>
          <p:cNvSpPr txBox="1">
            <a:spLocks/>
          </p:cNvSpPr>
          <p:nvPr/>
        </p:nvSpPr>
        <p:spPr>
          <a:xfrm>
            <a:off x="4404530" y="870347"/>
            <a:ext cx="3187817" cy="4090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000">
                <a:solidFill>
                  <a:srgbClr val="FF0000"/>
                </a:solidFill>
              </a:rPr>
              <a:t>Flat Screen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82674ADB-1E1C-4BB0-A401-69DCCDA113C4}"/>
              </a:ext>
            </a:extLst>
          </p:cNvPr>
          <p:cNvSpPr txBox="1">
            <a:spLocks/>
          </p:cNvSpPr>
          <p:nvPr/>
        </p:nvSpPr>
        <p:spPr>
          <a:xfrm>
            <a:off x="4098525" y="1231856"/>
            <a:ext cx="4276363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Microcavities milled into quartz plate</a:t>
            </a:r>
          </a:p>
          <a:p>
            <a:r>
              <a:rPr lang="en-US" sz="2200" dirty="0"/>
              <a:t>Cavities filled with excimer gases</a:t>
            </a:r>
          </a:p>
          <a:p>
            <a:r>
              <a:rPr lang="en-US" sz="2200" dirty="0"/>
              <a:t>Electrodes around microcavities used to excite gases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7AB83E-F5BE-49EA-B838-DEAFF73BFC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66" y="4489554"/>
            <a:ext cx="3969113" cy="2254991"/>
          </a:xfrm>
          <a:prstGeom prst="rect">
            <a:avLst/>
          </a:prstGeom>
          <a:noFill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D80547A-FD72-47DA-B9D6-A3CAB951A950}"/>
              </a:ext>
            </a:extLst>
          </p:cNvPr>
          <p:cNvGrpSpPr/>
          <p:nvPr/>
        </p:nvGrpSpPr>
        <p:grpSpPr>
          <a:xfrm>
            <a:off x="4238903" y="3036815"/>
            <a:ext cx="3519070" cy="3744653"/>
            <a:chOff x="4238903" y="3036815"/>
            <a:chExt cx="3519070" cy="374465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37A75F-2CC4-4F6B-9355-6646D9BC607E}"/>
                </a:ext>
              </a:extLst>
            </p:cNvPr>
            <p:cNvSpPr txBox="1"/>
            <p:nvPr/>
          </p:nvSpPr>
          <p:spPr>
            <a:xfrm>
              <a:off x="4610654" y="6042804"/>
              <a:ext cx="277556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Images from Park </a:t>
              </a:r>
              <a:r>
                <a:rPr lang="en-US" sz="1400" i="1" dirty="0"/>
                <a:t>et al.</a:t>
              </a:r>
              <a:r>
                <a:rPr lang="en-US" sz="1400" dirty="0"/>
                <a:t> (2017) </a:t>
              </a:r>
            </a:p>
            <a:p>
              <a:pPr algn="ctr"/>
              <a:r>
                <a:rPr lang="en-US" sz="1400" i="1" dirty="0"/>
                <a:t>APL Photonics</a:t>
              </a:r>
              <a:r>
                <a:rPr lang="en-US" sz="1400" dirty="0"/>
                <a:t>, </a:t>
              </a:r>
              <a:r>
                <a:rPr lang="en-US" sz="1400" b="1" dirty="0"/>
                <a:t>2</a:t>
              </a:r>
              <a:r>
                <a:rPr lang="en-US" sz="1400" dirty="0"/>
                <a:t>, 041302,</a:t>
              </a:r>
            </a:p>
            <a:p>
              <a:pPr algn="ctr"/>
              <a:r>
                <a:rPr lang="en-US" sz="1400" dirty="0">
                  <a:hlinkClick r:id="rId4"/>
                </a:rPr>
                <a:t>https://doi.org/10.1063/1.4976530</a:t>
              </a:r>
              <a:endParaRPr lang="en-US" sz="1400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68014E-B370-495F-A667-1CFCF8900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8903" y="3036815"/>
              <a:ext cx="3519070" cy="14527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FC1982-FFD2-44DD-862E-A0CCC07DD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1133" y="4489554"/>
              <a:ext cx="1594610" cy="156347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FDD2A85-1C7F-4C57-AC14-7C466397E35B}"/>
              </a:ext>
            </a:extLst>
          </p:cNvPr>
          <p:cNvSpPr txBox="1">
            <a:spLocks/>
          </p:cNvSpPr>
          <p:nvPr/>
        </p:nvSpPr>
        <p:spPr>
          <a:xfrm>
            <a:off x="8511787" y="790059"/>
            <a:ext cx="3187817" cy="4090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rgbClr val="FF0000"/>
                </a:solidFill>
              </a:rPr>
              <a:t>Lamp Modules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BB4B4C86-011C-4632-9E8E-D7EEC5D16946}"/>
              </a:ext>
            </a:extLst>
          </p:cNvPr>
          <p:cNvSpPr txBox="1">
            <a:spLocks/>
          </p:cNvSpPr>
          <p:nvPr/>
        </p:nvSpPr>
        <p:spPr>
          <a:xfrm>
            <a:off x="8293363" y="1194521"/>
            <a:ext cx="3633327" cy="1649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Cavities within module filled with excimer gases</a:t>
            </a:r>
          </a:p>
          <a:p>
            <a:r>
              <a:rPr lang="en-US" sz="2200" dirty="0"/>
              <a:t>Peripheral electrodes excite excimer gases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95A506B-A206-43F9-A034-8CE631AD056E}"/>
              </a:ext>
            </a:extLst>
          </p:cNvPr>
          <p:cNvGrpSpPr/>
          <p:nvPr/>
        </p:nvGrpSpPr>
        <p:grpSpPr>
          <a:xfrm>
            <a:off x="8648501" y="3036815"/>
            <a:ext cx="2914388" cy="2973142"/>
            <a:chOff x="8648501" y="3036815"/>
            <a:chExt cx="2914388" cy="2973142"/>
          </a:xfrm>
        </p:grpSpPr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A3A6749-29BC-47D0-A34F-76DF794D2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0079" y="3036815"/>
              <a:ext cx="2297619" cy="229761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B9D62C-CA26-4A1F-BBC3-DD73D777CD79}"/>
                </a:ext>
              </a:extLst>
            </p:cNvPr>
            <p:cNvSpPr txBox="1"/>
            <p:nvPr/>
          </p:nvSpPr>
          <p:spPr>
            <a:xfrm>
              <a:off x="8648501" y="5271293"/>
              <a:ext cx="291438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https://www.ushio.com/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product/care222-filtered-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far-</a:t>
              </a:r>
              <a:r>
                <a:rPr lang="en-US" sz="1400" dirty="0" err="1">
                  <a:hlinkClick r:id="rId8"/>
                </a:rPr>
                <a:t>uv</a:t>
              </a:r>
              <a:r>
                <a:rPr lang="en-US" sz="1400" dirty="0">
                  <a:hlinkClick r:id="rId8"/>
                </a:rPr>
                <a:t>-c-excimer-lamp-module/</a:t>
              </a:r>
              <a:r>
                <a:rPr lang="en-US" sz="14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251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2FEF71F1-C22F-4CD8-A9C6-7F4F791DEE87}"/>
              </a:ext>
            </a:extLst>
          </p:cNvPr>
          <p:cNvSpPr txBox="1">
            <a:spLocks/>
          </p:cNvSpPr>
          <p:nvPr/>
        </p:nvSpPr>
        <p:spPr>
          <a:xfrm>
            <a:off x="838200" y="155400"/>
            <a:ext cx="10515600" cy="8177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Physics, Chemistry of Excimer Lamps</a:t>
            </a:r>
            <a:endParaRPr lang="en-US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299AA930-210C-4525-855F-11E42EB443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691" y="899719"/>
                <a:ext cx="7592036" cy="50585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Rare gas (</a:t>
                </a:r>
                <a:r>
                  <a:rPr lang="en-US" sz="2800" dirty="0" err="1"/>
                  <a:t>Rg</a:t>
                </a:r>
                <a:r>
                  <a:rPr lang="en-US" sz="2800" dirty="0"/>
                  <a:t>) excimers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Electronic excitation of </a:t>
                </a:r>
                <a:r>
                  <a:rPr lang="en-US" sz="2400" dirty="0" err="1"/>
                  <a:t>Rg</a:t>
                </a:r>
                <a:r>
                  <a:rPr lang="en-US" sz="2400" dirty="0"/>
                  <a:t> atom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Transfer of kinetic energy from electron to </a:t>
                </a:r>
                <a:r>
                  <a:rPr lang="en-US" sz="2400" dirty="0" err="1"/>
                  <a:t>Rg</a:t>
                </a:r>
                <a:r>
                  <a:rPr lang="en-US" sz="2400" dirty="0"/>
                  <a:t> atom</a:t>
                </a:r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𝑅𝑔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𝑅𝑔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Three-body reaction to form excimer</a:t>
                </a:r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𝑅𝑔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𝑅𝑔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𝑅𝑔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𝑅𝑔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𝑅𝑔</m:t>
                      </m:r>
                    </m:oMath>
                  </m:oMathPara>
                </a14:m>
                <a:endParaRPr lang="en-US" sz="2400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𝑅𝑔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2400" dirty="0"/>
                  <a:t> formation strongly dependent on </a:t>
                </a:r>
                <a:r>
                  <a:rPr lang="en-US" sz="2400" dirty="0" err="1"/>
                  <a:t>Rg</a:t>
                </a:r>
                <a:r>
                  <a:rPr lang="en-US" sz="2400" dirty="0"/>
                  <a:t> pressure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Other excited intermediates formed, may contribute to excimer lamp emission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Rare gas/Halogen (</a:t>
                </a:r>
                <a:r>
                  <a:rPr lang="en-US" sz="2800" dirty="0" err="1"/>
                  <a:t>Rg</a:t>
                </a:r>
                <a:r>
                  <a:rPr lang="en-US" sz="2800" dirty="0"/>
                  <a:t>/X) mixtures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Electronic excitation of </a:t>
                </a:r>
                <a:r>
                  <a:rPr lang="en-US" sz="2400" dirty="0" err="1"/>
                  <a:t>Rg</a:t>
                </a:r>
                <a:r>
                  <a:rPr lang="en-US" sz="2400" dirty="0"/>
                  <a:t> atom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“Harpoon” reaction to form excimer</a:t>
                </a:r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𝑅𝑔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𝑅𝑔𝑋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𝑋</m:t>
                      </m:r>
                    </m:oMath>
                  </m:oMathPara>
                </a14:m>
                <a:endParaRPr lang="en-US" sz="2400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299AA930-210C-4525-855F-11E42EB44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91" y="899719"/>
                <a:ext cx="7592036" cy="5058561"/>
              </a:xfrm>
              <a:prstGeom prst="rect">
                <a:avLst/>
              </a:prstGeom>
              <a:blipFill>
                <a:blip r:embed="rId3"/>
                <a:stretch>
                  <a:fillRect l="-1446" t="-2051" r="-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8AD1DE97-5879-4C3E-AE52-184A8C1A0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657" y="911223"/>
            <a:ext cx="3464652" cy="49828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266C36-763E-4A4C-A724-823854889470}"/>
              </a:ext>
            </a:extLst>
          </p:cNvPr>
          <p:cNvSpPr txBox="1"/>
          <p:nvPr/>
        </p:nvSpPr>
        <p:spPr>
          <a:xfrm>
            <a:off x="1673218" y="5959234"/>
            <a:ext cx="8845563" cy="830997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Output photon energy corresponds to the energy difference between</a:t>
            </a:r>
          </a:p>
          <a:p>
            <a:pPr algn="ctr"/>
            <a:r>
              <a:rPr lang="en-US" sz="2400" dirty="0"/>
              <a:t>excimer and its constituent atoms in the ground state</a:t>
            </a:r>
          </a:p>
        </p:txBody>
      </p:sp>
    </p:spTree>
    <p:extLst>
      <p:ext uri="{BB962C8B-B14F-4D97-AF65-F5344CB8AC3E}">
        <p14:creationId xmlns:p14="http://schemas.microsoft.com/office/powerpoint/2010/main" val="185413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B2334-0899-4847-8365-00B2B919D59E}"/>
              </a:ext>
            </a:extLst>
          </p:cNvPr>
          <p:cNvSpPr txBox="1">
            <a:spLocks/>
          </p:cNvSpPr>
          <p:nvPr/>
        </p:nvSpPr>
        <p:spPr>
          <a:xfrm>
            <a:off x="838200" y="103869"/>
            <a:ext cx="10515600" cy="936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Characteristics of Excimer Lamps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F5206-42C2-46EE-B151-D3473B330101}"/>
              </a:ext>
            </a:extLst>
          </p:cNvPr>
          <p:cNvSpPr txBox="1">
            <a:spLocks/>
          </p:cNvSpPr>
          <p:nvPr/>
        </p:nvSpPr>
        <p:spPr>
          <a:xfrm>
            <a:off x="606623" y="1171575"/>
            <a:ext cx="5181600" cy="4968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No mercury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Output spectrum “selectable” based on constituent gases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Rapid on/off (&lt; 1 s, typ.)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Wide range of shapes, sizes, form factors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Can be configured into a wide range of system geometries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Electrical efficiency highly variable, depends on excimer gas composition (10’s of %)</a:t>
            </a:r>
          </a:p>
        </p:txBody>
      </p:sp>
      <p:pic>
        <p:nvPicPr>
          <p:cNvPr id="4" name="Content Placeholder 5" descr="A person holding a syringe&#10;&#10;Description automatically generated with low confidence">
            <a:extLst>
              <a:ext uri="{FF2B5EF4-FFF2-40B4-BE49-F238E27FC236}">
                <a16:creationId xmlns:a16="http://schemas.microsoft.com/office/drawing/2014/main" id="{4DDFFE8E-E566-4980-B49A-851CE174E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68472"/>
            <a:ext cx="5181600" cy="27066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078DD7-A064-48DB-BDD2-68DAD4F1E17D}"/>
              </a:ext>
            </a:extLst>
          </p:cNvPr>
          <p:cNvSpPr txBox="1"/>
          <p:nvPr/>
        </p:nvSpPr>
        <p:spPr>
          <a:xfrm rot="16200000">
            <a:off x="9786134" y="2060173"/>
            <a:ext cx="350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Vanesa Rueda (2016) MS Thesis, </a:t>
            </a:r>
          </a:p>
          <a:p>
            <a:pPr algn="ctr"/>
            <a:r>
              <a:rPr lang="en-US" sz="1400" dirty="0"/>
              <a:t>Pontificia Universidad Javeriana</a:t>
            </a:r>
          </a:p>
        </p:txBody>
      </p:sp>
      <p:pic>
        <p:nvPicPr>
          <p:cNvPr id="6" name="Picture 5" descr="A picture containing person, person, appliance&#10;&#10;Description automatically generated">
            <a:extLst>
              <a:ext uri="{FF2B5EF4-FFF2-40B4-BE49-F238E27FC236}">
                <a16:creationId xmlns:a16="http://schemas.microsoft.com/office/drawing/2014/main" id="{B3DD78AB-DBB2-4345-9FD1-82E889355A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44612" y="4084410"/>
            <a:ext cx="3051110" cy="22883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93D79B-CFF9-4E29-875B-1317973EF366}"/>
              </a:ext>
            </a:extLst>
          </p:cNvPr>
          <p:cNvSpPr txBox="1"/>
          <p:nvPr/>
        </p:nvSpPr>
        <p:spPr>
          <a:xfrm rot="16200000">
            <a:off x="8554946" y="5123615"/>
            <a:ext cx="26265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Image from Far UVC Technologies</a:t>
            </a:r>
          </a:p>
        </p:txBody>
      </p:sp>
    </p:spTree>
    <p:extLst>
      <p:ext uri="{BB962C8B-B14F-4D97-AF65-F5344CB8AC3E}">
        <p14:creationId xmlns:p14="http://schemas.microsoft.com/office/powerpoint/2010/main" val="84480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EE32A89E-FB26-4E44-B718-385FB9A1E9B2}"/>
              </a:ext>
            </a:extLst>
          </p:cNvPr>
          <p:cNvSpPr txBox="1">
            <a:spLocks/>
          </p:cNvSpPr>
          <p:nvPr/>
        </p:nvSpPr>
        <p:spPr>
          <a:xfrm>
            <a:off x="838200" y="187843"/>
            <a:ext cx="10515600" cy="8105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  <a:latin typeface="+mn-lt"/>
                <a:ea typeface="Calibri" panose="020F0502020204030204" pitchFamily="34" charset="0"/>
              </a:rPr>
              <a:t>Electroluminescence</a:t>
            </a:r>
            <a:endParaRPr lang="en-US" sz="440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97DB9C91-7817-4FFB-9CB7-7399355ECB7E}"/>
              </a:ext>
            </a:extLst>
          </p:cNvPr>
          <p:cNvSpPr txBox="1">
            <a:spLocks/>
          </p:cNvSpPr>
          <p:nvPr/>
        </p:nvSpPr>
        <p:spPr>
          <a:xfrm>
            <a:off x="151084" y="998375"/>
            <a:ext cx="6413477" cy="5691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Electroluminescence is an optical process in which photons are generated as a result of passing an electrical current through a solid material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Common example = electronically-promoted formation of hole and (photo)electron, with subsequent recombination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Basic operating principle of light-emitting diodes (LEDs)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LEDs were originally developed for IR, then visible, now UV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Other luminescent phenomena: bioluminescence, chemiluminescence</a:t>
            </a:r>
          </a:p>
        </p:txBody>
      </p:sp>
      <p:pic>
        <p:nvPicPr>
          <p:cNvPr id="4" name="Content Placeholder 7" descr="A person holding a ring&#10;&#10;Description automatically generated with low confidence">
            <a:extLst>
              <a:ext uri="{FF2B5EF4-FFF2-40B4-BE49-F238E27FC236}">
                <a16:creationId xmlns:a16="http://schemas.microsoft.com/office/drawing/2014/main" id="{48E10747-CAD6-4218-B39A-B41096158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9" r="23588"/>
          <a:stretch/>
        </p:blipFill>
        <p:spPr>
          <a:xfrm>
            <a:off x="8073096" y="998375"/>
            <a:ext cx="2757484" cy="28282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1FDB84-318F-43DC-9511-A2EAE916BDF6}"/>
              </a:ext>
            </a:extLst>
          </p:cNvPr>
          <p:cNvSpPr txBox="1"/>
          <p:nvPr/>
        </p:nvSpPr>
        <p:spPr>
          <a:xfrm rot="16200000">
            <a:off x="9678085" y="2146205"/>
            <a:ext cx="2828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4"/>
              </a:rPr>
              <a:t>https://aquisense.com/</a:t>
            </a:r>
          </a:p>
          <a:p>
            <a:pPr algn="ctr"/>
            <a:r>
              <a:rPr lang="en-US" sz="1400" dirty="0" err="1">
                <a:hlinkClick r:id="rId4"/>
              </a:rPr>
              <a:t>uvc</a:t>
            </a:r>
            <a:r>
              <a:rPr lang="en-US" sz="1400" dirty="0">
                <a:hlinkClick r:id="rId4"/>
              </a:rPr>
              <a:t>-led-technology/#benefits</a:t>
            </a:r>
            <a:r>
              <a:rPr lang="en-US" sz="1400" dirty="0"/>
              <a:t>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BCED86-735F-4633-AF7B-C2FA10AFDC03}"/>
              </a:ext>
            </a:extLst>
          </p:cNvPr>
          <p:cNvGrpSpPr/>
          <p:nvPr/>
        </p:nvGrpSpPr>
        <p:grpSpPr>
          <a:xfrm>
            <a:off x="6603911" y="4030823"/>
            <a:ext cx="2814168" cy="2715217"/>
            <a:chOff x="6603911" y="4030823"/>
            <a:chExt cx="2814168" cy="2715217"/>
          </a:xfrm>
        </p:grpSpPr>
        <p:pic>
          <p:nvPicPr>
            <p:cNvPr id="7" name="Picture 6" descr="A picture containing invertebrate, coelenterate, jellyfish, hydrozoan&#10;&#10;Description automatically generated">
              <a:extLst>
                <a:ext uri="{FF2B5EF4-FFF2-40B4-BE49-F238E27FC236}">
                  <a16:creationId xmlns:a16="http://schemas.microsoft.com/office/drawing/2014/main" id="{7C272945-312C-4763-8855-3FCB2D5540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30" t="2126" r="24803" b="1616"/>
            <a:stretch/>
          </p:blipFill>
          <p:spPr>
            <a:xfrm>
              <a:off x="6639207" y="4030823"/>
              <a:ext cx="2743576" cy="203254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D10739A-0FD4-48D7-AE4B-242424B733A2}"/>
                </a:ext>
              </a:extLst>
            </p:cNvPr>
            <p:cNvSpPr txBox="1"/>
            <p:nvPr/>
          </p:nvSpPr>
          <p:spPr>
            <a:xfrm>
              <a:off x="6603911" y="6007376"/>
              <a:ext cx="281416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https://blueocean.net/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bioluminescence-natures-fireworks-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from-fireflies-to-jellyfish/</a:t>
              </a:r>
              <a:r>
                <a:rPr lang="en-US" sz="1400" dirty="0"/>
                <a:t>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C8E51E4-14A2-4593-9443-EC087B4809D4}"/>
              </a:ext>
            </a:extLst>
          </p:cNvPr>
          <p:cNvGrpSpPr/>
          <p:nvPr/>
        </p:nvGrpSpPr>
        <p:grpSpPr>
          <a:xfrm>
            <a:off x="9441781" y="4293118"/>
            <a:ext cx="2674373" cy="2248684"/>
            <a:chOff x="9441781" y="4293118"/>
            <a:chExt cx="2674373" cy="2248684"/>
          </a:xfrm>
        </p:grpSpPr>
        <p:pic>
          <p:nvPicPr>
            <p:cNvPr id="10" name="Picture 9" descr="A group of colored pencils&#10;&#10;Description automatically generated with medium confidence">
              <a:extLst>
                <a:ext uri="{FF2B5EF4-FFF2-40B4-BE49-F238E27FC236}">
                  <a16:creationId xmlns:a16="http://schemas.microsoft.com/office/drawing/2014/main" id="{DB5869A6-E92E-4980-AE7C-4E534CA475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90" b="19048"/>
            <a:stretch/>
          </p:blipFill>
          <p:spPr>
            <a:xfrm>
              <a:off x="9441781" y="4293118"/>
              <a:ext cx="2674373" cy="151002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ABC28B-264E-4263-BB01-9978DE6D6966}"/>
                </a:ext>
              </a:extLst>
            </p:cNvPr>
            <p:cNvSpPr txBox="1"/>
            <p:nvPr/>
          </p:nvSpPr>
          <p:spPr>
            <a:xfrm>
              <a:off x="9633044" y="5803138"/>
              <a:ext cx="229184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" action="ppaction://noaction"/>
                </a:rPr>
                <a:t>https://www.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teachersource.com/product/</a:t>
              </a:r>
            </a:p>
            <a:p>
              <a:pPr algn="ctr"/>
              <a:r>
                <a:rPr lang="en-US" sz="1400" dirty="0">
                  <a:hlinkClick r:id="" action="ppaction://noaction"/>
                </a:rPr>
                <a:t>mini-light-sticks</a:t>
              </a:r>
              <a:r>
                <a:rPr lang="en-US" sz="14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966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73787-0F2B-433E-90AD-ED9B5B688F96}"/>
              </a:ext>
            </a:extLst>
          </p:cNvPr>
          <p:cNvSpPr txBox="1">
            <a:spLocks/>
          </p:cNvSpPr>
          <p:nvPr/>
        </p:nvSpPr>
        <p:spPr>
          <a:xfrm>
            <a:off x="335902" y="150520"/>
            <a:ext cx="6316824" cy="941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LEDs -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7FC79-6992-4C19-89B9-914C2E1645C0}"/>
              </a:ext>
            </a:extLst>
          </p:cNvPr>
          <p:cNvSpPr txBox="1">
            <a:spLocks/>
          </p:cNvSpPr>
          <p:nvPr/>
        </p:nvSpPr>
        <p:spPr>
          <a:xfrm>
            <a:off x="335901" y="1212980"/>
            <a:ext cx="6316825" cy="5494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All LEDs are diodes; allow electrical current to flow in one direction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Diodes are produced by ‘doping’ of semiconductor material (usually Si or Ge) with materials to allow formation of free electrons and electron holes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n-type semiconductor (negative): pentavalent impurity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p-type semiconductor (positive): trivalent impurity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Contact between p-type and n-type semiconductors yields a p-n junction</a:t>
            </a:r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65780AA5-22EF-4F2D-839A-7452232A1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580" y="447869"/>
            <a:ext cx="3759199" cy="6205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73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94CBA-DEBF-4AF1-BF2E-143A0CE54AD5}"/>
              </a:ext>
            </a:extLst>
          </p:cNvPr>
          <p:cNvSpPr txBox="1">
            <a:spLocks/>
          </p:cNvSpPr>
          <p:nvPr/>
        </p:nvSpPr>
        <p:spPr>
          <a:xfrm>
            <a:off x="335902" y="150520"/>
            <a:ext cx="6624734" cy="941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LEDs – Photon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274F9-BC86-473D-88C8-B302183DEEA5}"/>
              </a:ext>
            </a:extLst>
          </p:cNvPr>
          <p:cNvSpPr txBox="1">
            <a:spLocks/>
          </p:cNvSpPr>
          <p:nvPr/>
        </p:nvSpPr>
        <p:spPr>
          <a:xfrm>
            <a:off x="335901" y="1212980"/>
            <a:ext cx="6624735" cy="5494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Free electrons from n-type material diffuse toward p-type material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“Holes” from p-type material diffuse toward n-type material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Result is formation of a “depletion zone” in the vicinity of the p-n junction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“Barrier potential” from depletion zone prevents flow of electrical current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Barrier potential is a material property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Si </a:t>
            </a:r>
            <a:r>
              <a:rPr lang="en-US" sz="2400" dirty="0">
                <a:sym typeface="Symbol" panose="05050102010706020507" pitchFamily="18" charset="2"/>
              </a:rPr>
              <a:t> 0.7 V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ym typeface="Symbol" panose="05050102010706020507" pitchFamily="18" charset="2"/>
              </a:rPr>
              <a:t>Ge  0.3 V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AE7E90BF-E684-43D7-812A-A3F034EAA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580" y="447869"/>
            <a:ext cx="3759199" cy="6205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05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52FCE-8832-4ED8-9384-5DB2E7E3DC43}"/>
              </a:ext>
            </a:extLst>
          </p:cNvPr>
          <p:cNvSpPr txBox="1">
            <a:spLocks/>
          </p:cNvSpPr>
          <p:nvPr/>
        </p:nvSpPr>
        <p:spPr>
          <a:xfrm>
            <a:off x="335902" y="150520"/>
            <a:ext cx="6624734" cy="941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LEDs – Photon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94838-3370-411E-B2AE-17ACDBD6DF15}"/>
              </a:ext>
            </a:extLst>
          </p:cNvPr>
          <p:cNvSpPr txBox="1">
            <a:spLocks/>
          </p:cNvSpPr>
          <p:nvPr/>
        </p:nvSpPr>
        <p:spPr>
          <a:xfrm>
            <a:off x="335901" y="1212980"/>
            <a:ext cx="6624735" cy="54945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Forward-Biased Condition</a:t>
            </a:r>
            <a:r>
              <a:rPr lang="en-US" dirty="0"/>
              <a:t>: DC circuit with positive terminal connected to p-type material, negative terminal connected to n-type material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When applied voltage exceeds barrier potential, electrical current will flow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Current flow causes electrons and holes to migrate to p-n junction, resulting in recombination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Recombination of electrons and holes results in release of energy, sometimes in the form of a photon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Photon energy corresponds to bandgap, which is governed by dopant composition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Electrical efficiency is typically less than 5%, but rapidly evolving (improving)</a:t>
            </a:r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345BAE4B-5489-447E-A424-1E92ADA59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580" y="447869"/>
            <a:ext cx="3759199" cy="6205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444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0FDB72A-1C8A-4B8E-8C77-4CAFA8C69283}"/>
              </a:ext>
            </a:extLst>
          </p:cNvPr>
          <p:cNvGrpSpPr/>
          <p:nvPr/>
        </p:nvGrpSpPr>
        <p:grpSpPr>
          <a:xfrm>
            <a:off x="6200162" y="662330"/>
            <a:ext cx="5864225" cy="5947914"/>
            <a:chOff x="6200162" y="662330"/>
            <a:chExt cx="5864225" cy="59479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E80B5FC-8223-4273-BEFB-D800AF0B4EBC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5335" y="662330"/>
              <a:ext cx="5607050" cy="42094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B3CF382-7DA2-4865-A09B-1F208BFEE318}"/>
                </a:ext>
              </a:extLst>
            </p:cNvPr>
            <p:cNvSpPr txBox="1"/>
            <p:nvPr/>
          </p:nvSpPr>
          <p:spPr>
            <a:xfrm>
              <a:off x="6200162" y="4855918"/>
              <a:ext cx="5864225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>
                  <a:effectLst/>
                  <a:ea typeface="Calibri" panose="020F0502020204030204" pitchFamily="34" charset="0"/>
                </a:rPr>
                <a:t>Relative output spectra of UV LEDs.  Values in the legend indicate the nominal peak wavelength of each LED, as indicated by the manufacturer.  Horizontal reference line indicates 50% of maximum relative output.  Parenthetical entries in legend indicate spectrum bandwidth at ½ maximum output.  Data provided by </a:t>
              </a:r>
              <a:r>
                <a:rPr lang="en-US" sz="1800" dirty="0" err="1">
                  <a:effectLst/>
                  <a:ea typeface="Calibri" panose="020F0502020204030204" pitchFamily="34" charset="0"/>
                </a:rPr>
                <a:t>AquiSense</a:t>
              </a:r>
              <a:r>
                <a:rPr lang="en-US" sz="1800" dirty="0">
                  <a:effectLst/>
                  <a:ea typeface="Calibri" panose="020F0502020204030204" pitchFamily="34" charset="0"/>
                </a:rPr>
                <a:t>.</a:t>
              </a:r>
              <a:endParaRPr lang="en-US" dirty="0"/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F43552BC-6868-4CEA-B2E1-C51A847B8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729" y="1"/>
            <a:ext cx="10515600" cy="6820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Output Characteristics of UV LEDs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401A35-CB97-472C-85CE-AFE6A848325A}"/>
              </a:ext>
            </a:extLst>
          </p:cNvPr>
          <p:cNvGrpSpPr/>
          <p:nvPr/>
        </p:nvGrpSpPr>
        <p:grpSpPr>
          <a:xfrm>
            <a:off x="0" y="882643"/>
            <a:ext cx="5864225" cy="5890299"/>
            <a:chOff x="0" y="882643"/>
            <a:chExt cx="5864225" cy="589029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2C52B28-0CD0-48CD-8C9C-1F15E18EF742}"/>
                </a:ext>
              </a:extLst>
            </p:cNvPr>
            <p:cNvGrpSpPr/>
            <p:nvPr/>
          </p:nvGrpSpPr>
          <p:grpSpPr>
            <a:xfrm>
              <a:off x="0" y="882643"/>
              <a:ext cx="5864225" cy="4951000"/>
              <a:chOff x="0" y="882643"/>
              <a:chExt cx="5864225" cy="4951000"/>
            </a:xfrm>
          </p:grpSpPr>
          <p:graphicFrame>
            <p:nvGraphicFramePr>
              <p:cNvPr id="2" name="Object 1">
                <a:extLst>
                  <a:ext uri="{FF2B5EF4-FFF2-40B4-BE49-F238E27FC236}">
                    <a16:creationId xmlns:a16="http://schemas.microsoft.com/office/drawing/2014/main" id="{8061E81A-6683-41DE-9FC8-4C436B8C0BE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79320900"/>
                  </p:ext>
                </p:extLst>
              </p:nvPr>
            </p:nvGraphicFramePr>
            <p:xfrm>
              <a:off x="0" y="882643"/>
              <a:ext cx="5864225" cy="4044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0" name="SPW 14.0 Graph" r:id="rId5" imgW="5864564" imgH="4044270" progId="SigmaPlotGraphicObject.13">
                      <p:embed/>
                    </p:oleObj>
                  </mc:Choice>
                  <mc:Fallback>
                    <p:oleObj name="SPW 14.0 Graph" r:id="rId5" imgW="5864564" imgH="4044270" progId="SigmaPlotGraphicObject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0" y="882643"/>
                            <a:ext cx="5864225" cy="40449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C58C03-66D8-4D38-AD6F-00F236431549}"/>
                  </a:ext>
                </a:extLst>
              </p:cNvPr>
              <p:cNvSpPr txBox="1"/>
              <p:nvPr/>
            </p:nvSpPr>
            <p:spPr>
              <a:xfrm>
                <a:off x="630481" y="4910313"/>
                <a:ext cx="4603261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>
                    <a:effectLst/>
                    <a:ea typeface="Calibri" panose="020F0502020204030204" pitchFamily="34" charset="0"/>
                  </a:rPr>
                  <a:t>Bandgap energy (</a:t>
                </a:r>
                <a:r>
                  <a:rPr lang="en-US" dirty="0" err="1">
                    <a:effectLst/>
                    <a:ea typeface="Calibri" panose="020F0502020204030204" pitchFamily="34" charset="0"/>
                  </a:rPr>
                  <a:t>E</a:t>
                </a:r>
                <a:r>
                  <a:rPr lang="en-US" baseline="-25000" dirty="0" err="1">
                    <a:effectLst/>
                    <a:ea typeface="Calibri" panose="020F0502020204030204" pitchFamily="34" charset="0"/>
                  </a:rPr>
                  <a:t>g</a:t>
                </a:r>
                <a:r>
                  <a:rPr lang="en-US" dirty="0">
                    <a:effectLst/>
                    <a:ea typeface="Calibri" panose="020F0502020204030204" pitchFamily="34" charset="0"/>
                  </a:rPr>
                  <a:t>, left) and corresponding wavelength (right) as a function of mole fraction of aluminum (x) in Al</a:t>
                </a:r>
                <a:r>
                  <a:rPr lang="en-US" baseline="-25000" dirty="0">
                    <a:effectLst/>
                    <a:ea typeface="Calibri" panose="020F0502020204030204" pitchFamily="34" charset="0"/>
                  </a:rPr>
                  <a:t>x</a:t>
                </a:r>
                <a:r>
                  <a:rPr lang="en-US" dirty="0">
                    <a:effectLst/>
                    <a:ea typeface="Calibri" panose="020F0502020204030204" pitchFamily="34" charset="0"/>
                  </a:rPr>
                  <a:t>Ga</a:t>
                </a:r>
                <a:r>
                  <a:rPr lang="en-US" baseline="-25000" dirty="0">
                    <a:effectLst/>
                    <a:ea typeface="Calibri" panose="020F0502020204030204" pitchFamily="34" charset="0"/>
                  </a:rPr>
                  <a:t>1-x</a:t>
                </a:r>
                <a:r>
                  <a:rPr lang="en-US" dirty="0">
                    <a:effectLst/>
                    <a:ea typeface="Calibri" panose="020F0502020204030204" pitchFamily="34" charset="0"/>
                  </a:rPr>
                  <a:t>N films.</a:t>
                </a:r>
                <a:endParaRPr lang="en-US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97B06A-1640-4159-BA18-96574E40560D}"/>
                </a:ext>
              </a:extLst>
            </p:cNvPr>
            <p:cNvSpPr txBox="1"/>
            <p:nvPr/>
          </p:nvSpPr>
          <p:spPr>
            <a:xfrm>
              <a:off x="367324" y="6034278"/>
              <a:ext cx="5384800" cy="738664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Images from: Blatchley (2023) “Photochemical Reactors: Theory, Methods, and Applications of Ultraviolet Radiation, Wiley, Hoboken, NJ, ISBN:9781119871309.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C8E4B1F-32D2-4485-BD91-64A53F430686}"/>
              </a:ext>
            </a:extLst>
          </p:cNvPr>
          <p:cNvGrpSpPr/>
          <p:nvPr/>
        </p:nvGrpSpPr>
        <p:grpSpPr>
          <a:xfrm>
            <a:off x="109893" y="631680"/>
            <a:ext cx="5754332" cy="1462699"/>
            <a:chOff x="109893" y="631680"/>
            <a:chExt cx="5754332" cy="146269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ABBF24E-6A3B-4354-B748-85992457861A}"/>
                    </a:ext>
                  </a:extLst>
                </p:cNvPr>
                <p:cNvSpPr txBox="1"/>
                <p:nvPr/>
              </p:nvSpPr>
              <p:spPr>
                <a:xfrm>
                  <a:off x="109893" y="631680"/>
                  <a:ext cx="5754332" cy="451598"/>
                </a:xfrm>
                <a:prstGeom prst="rect">
                  <a:avLst/>
                </a:prstGeom>
                <a:solidFill>
                  <a:srgbClr val="FFFF00"/>
                </a:solidFill>
                <a:ln w="25400">
                  <a:solidFill>
                    <a:srgbClr val="FF000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𝐴𝑙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𝐺𝑎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1−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sup>
                        </m:sSubSup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</m:t>
                        </m:r>
                        <m:sSubSup>
                          <m:sSubSup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∙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sub>
                          <m:sup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𝐴𝑙𝑁</m:t>
                            </m:r>
                          </m:sup>
                        </m:sSubSup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sSubSup>
                          <m:sSubSup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∙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sub>
                          <m:sup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𝐺𝑎𝑁</m:t>
                            </m:r>
                          </m:sup>
                        </m:sSubSup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ABBF24E-6A3B-4354-B748-8599245786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893" y="631680"/>
                  <a:ext cx="5754332" cy="451598"/>
                </a:xfrm>
                <a:prstGeom prst="rect">
                  <a:avLst/>
                </a:prstGeom>
                <a:blipFill>
                  <a:blip r:embed="rId7"/>
                  <a:stretch>
                    <a:fillRect b="-2564"/>
                  </a:stretch>
                </a:blipFill>
                <a:ln w="25400"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6B49C9-897D-4ECB-9941-F5CE7F3FC17D}"/>
                </a:ext>
              </a:extLst>
            </p:cNvPr>
            <p:cNvSpPr txBox="1"/>
            <p:nvPr/>
          </p:nvSpPr>
          <p:spPr>
            <a:xfrm>
              <a:off x="1572179" y="1632714"/>
              <a:ext cx="33170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Equation from: </a:t>
              </a:r>
              <a:r>
                <a:rPr lang="en-US" sz="1200" dirty="0" err="1">
                  <a:effectLst/>
                  <a:ea typeface="Calibri" panose="020F0502020204030204" pitchFamily="34" charset="0"/>
                </a:rPr>
                <a:t>Angerer</a:t>
              </a:r>
              <a:r>
                <a:rPr lang="en-US" sz="1200" dirty="0">
                  <a:ea typeface="Calibri" panose="020F0502020204030204" pitchFamily="34" charset="0"/>
                </a:rPr>
                <a:t> </a:t>
              </a:r>
              <a:r>
                <a:rPr lang="en-US" sz="1200" i="1" dirty="0">
                  <a:ea typeface="Calibri" panose="020F0502020204030204" pitchFamily="34" charset="0"/>
                </a:rPr>
                <a:t>et al</a:t>
              </a:r>
              <a:r>
                <a:rPr lang="en-US" sz="1200" dirty="0">
                  <a:ea typeface="Calibri" panose="020F0502020204030204" pitchFamily="34" charset="0"/>
                </a:rPr>
                <a:t>. (1997) </a:t>
              </a:r>
              <a:r>
                <a:rPr lang="en-US" sz="1200" i="1" dirty="0">
                  <a:effectLst/>
                  <a:ea typeface="Calibri" panose="020F0502020204030204" pitchFamily="34" charset="0"/>
                </a:rPr>
                <a:t>Applied Physics Letters </a:t>
              </a:r>
              <a:r>
                <a:rPr lang="en-US" sz="1200" b="1" dirty="0">
                  <a:effectLst/>
                  <a:ea typeface="Calibri" panose="020F0502020204030204" pitchFamily="34" charset="0"/>
                </a:rPr>
                <a:t>1997,</a:t>
              </a:r>
              <a:r>
                <a:rPr lang="en-US" sz="1200" dirty="0">
                  <a:effectLst/>
                  <a:ea typeface="Calibri" panose="020F0502020204030204" pitchFamily="34" charset="0"/>
                </a:rPr>
                <a:t> </a:t>
              </a:r>
              <a:r>
                <a:rPr lang="en-US" sz="1200" i="1" dirty="0">
                  <a:effectLst/>
                  <a:ea typeface="Calibri" panose="020F0502020204030204" pitchFamily="34" charset="0"/>
                </a:rPr>
                <a:t>71</a:t>
              </a:r>
              <a:r>
                <a:rPr lang="en-US" sz="1200" dirty="0">
                  <a:effectLst/>
                  <a:ea typeface="Calibri" panose="020F0502020204030204" pitchFamily="34" charset="0"/>
                </a:rPr>
                <a:t>, (11), 1504-1506.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63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1555A-D8A2-4D01-845F-50EBAEF5F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A0C49-531A-4AD5-8F0F-E5D5BA668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Hg lamps are the most common sources of UV-C radiation</a:t>
            </a:r>
          </a:p>
          <a:p>
            <a:pPr lvl="1"/>
            <a:r>
              <a:rPr lang="en-US" dirty="0"/>
              <a:t>Electronically-efficient</a:t>
            </a:r>
          </a:p>
          <a:p>
            <a:pPr lvl="1"/>
            <a:r>
              <a:rPr lang="en-US" dirty="0"/>
              <a:t>Generate radiation at useful wavelengths</a:t>
            </a:r>
          </a:p>
          <a:p>
            <a:pPr lvl="1"/>
            <a:r>
              <a:rPr lang="en-US" dirty="0"/>
              <a:t>Concerns about Hg</a:t>
            </a:r>
          </a:p>
          <a:p>
            <a:r>
              <a:rPr lang="en-US" dirty="0"/>
              <a:t>Alternatives to Hg lamps</a:t>
            </a:r>
          </a:p>
          <a:p>
            <a:pPr lvl="1"/>
            <a:r>
              <a:rPr lang="en-US" dirty="0"/>
              <a:t>Excimer lamps</a:t>
            </a:r>
          </a:p>
          <a:p>
            <a:pPr lvl="1"/>
            <a:r>
              <a:rPr lang="en-US" dirty="0"/>
              <a:t>UV LEDs</a:t>
            </a:r>
          </a:p>
          <a:p>
            <a:pPr lvl="1"/>
            <a:r>
              <a:rPr lang="en-US" dirty="0"/>
              <a:t>Tunable or selectable output, based on composition</a:t>
            </a:r>
          </a:p>
          <a:p>
            <a:pPr lvl="1"/>
            <a:r>
              <a:rPr lang="en-US" dirty="0"/>
              <a:t>Lower electronic efficiency, but improving</a:t>
            </a:r>
          </a:p>
        </p:txBody>
      </p:sp>
    </p:spTree>
    <p:extLst>
      <p:ext uri="{BB962C8B-B14F-4D97-AF65-F5344CB8AC3E}">
        <p14:creationId xmlns:p14="http://schemas.microsoft.com/office/powerpoint/2010/main" val="353595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D782791B-B915-43AC-A387-F3D5C2B4FC7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Gas Discharge Lamp Structure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5A9F773-1441-4DB6-8107-50038BD3A4ED}"/>
              </a:ext>
            </a:extLst>
          </p:cNvPr>
          <p:cNvSpPr txBox="1">
            <a:spLocks/>
          </p:cNvSpPr>
          <p:nvPr/>
        </p:nvSpPr>
        <p:spPr>
          <a:xfrm>
            <a:off x="367102" y="1825625"/>
            <a:ext cx="56526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Establishment of voltage between electrodes causes electron (e</a:t>
            </a:r>
            <a:r>
              <a:rPr lang="en-US" sz="2800" baseline="30000" dirty="0"/>
              <a:t>-</a:t>
            </a:r>
            <a:r>
              <a:rPr lang="en-US" sz="2800" dirty="0"/>
              <a:t>) migration from cathode to anode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Electron interactions with gases lead to emission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Lamp components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Lamp envelope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Electrodes (cathode and anode)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Noble gas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Filling gas</a:t>
            </a:r>
            <a:endParaRPr lang="en-US" dirty="0"/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8692BCAD-F283-4CC1-B7DB-9BD5E1D56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147" y="2769441"/>
            <a:ext cx="5652698" cy="21768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34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94170-7077-46D6-886F-F61005180403}"/>
              </a:ext>
            </a:extLst>
          </p:cNvPr>
          <p:cNvSpPr txBox="1">
            <a:spLocks/>
          </p:cNvSpPr>
          <p:nvPr/>
        </p:nvSpPr>
        <p:spPr>
          <a:xfrm>
            <a:off x="322006" y="365125"/>
            <a:ext cx="6237414" cy="885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Lamp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B7933-4CC0-45F8-82BA-6FB24291914C}"/>
              </a:ext>
            </a:extLst>
          </p:cNvPr>
          <p:cNvSpPr txBox="1">
            <a:spLocks/>
          </p:cNvSpPr>
          <p:nvPr/>
        </p:nvSpPr>
        <p:spPr>
          <a:xfrm>
            <a:off x="322006" y="1464906"/>
            <a:ext cx="6237414" cy="49266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Lamp envelope (often quartz or similar)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Impermeable to gases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Chemically compatible with filling gas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Transparent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Electrical insulator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Able to withstand high 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Electrodes (cathode and anode)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Usually made of Tungsten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High melting point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Low vapor pressure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75AE1657-4A0C-4955-9A56-23DCB234F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420" y="210495"/>
            <a:ext cx="4907705" cy="1889924"/>
          </a:xfrm>
          <a:prstGeom prst="rect">
            <a:avLst/>
          </a:prstGeom>
          <a:noFill/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DEBB045-2310-44ED-A36C-527F350DB5CF}"/>
              </a:ext>
            </a:extLst>
          </p:cNvPr>
          <p:cNvSpPr txBox="1">
            <a:spLocks/>
          </p:cNvSpPr>
          <p:nvPr/>
        </p:nvSpPr>
        <p:spPr>
          <a:xfrm>
            <a:off x="5943601" y="2397967"/>
            <a:ext cx="5926394" cy="4460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Noble gas</a:t>
            </a:r>
          </a:p>
          <a:p>
            <a:pPr lvl="1"/>
            <a:r>
              <a:rPr lang="en-US" dirty="0"/>
              <a:t>High ionization energy</a:t>
            </a:r>
          </a:p>
          <a:p>
            <a:pPr lvl="1"/>
            <a:r>
              <a:rPr lang="en-US" dirty="0"/>
              <a:t>Chemically inert</a:t>
            </a:r>
          </a:p>
          <a:p>
            <a:r>
              <a:rPr lang="en-US" dirty="0"/>
              <a:t>Filling gas (Hg commonly used)</a:t>
            </a:r>
          </a:p>
          <a:p>
            <a:pPr lvl="1"/>
            <a:r>
              <a:rPr lang="en-US" dirty="0"/>
              <a:t>Often added as liquid or solid (amalgam)</a:t>
            </a:r>
          </a:p>
          <a:p>
            <a:pPr lvl="1"/>
            <a:r>
              <a:rPr lang="en-US" dirty="0"/>
              <a:t>Low ionization energy (metallic)</a:t>
            </a:r>
          </a:p>
          <a:p>
            <a:pPr lvl="1"/>
            <a:r>
              <a:rPr lang="en-US" dirty="0"/>
              <a:t>High vapor pressure</a:t>
            </a:r>
          </a:p>
          <a:p>
            <a:pPr lvl="1"/>
            <a:r>
              <a:rPr lang="en-US" dirty="0"/>
              <a:t>Inert toward other lamp components</a:t>
            </a:r>
          </a:p>
          <a:p>
            <a:pPr lvl="1"/>
            <a:r>
              <a:rPr lang="en-US" dirty="0"/>
              <a:t>Energy gaps between excited states and lower energy states (</a:t>
            </a:r>
            <a:r>
              <a:rPr lang="en-US" i="1" dirty="0"/>
              <a:t>e.g</a:t>
            </a:r>
            <a:r>
              <a:rPr lang="en-US" dirty="0"/>
              <a:t>., ground state) correspond to useful wavelengths</a:t>
            </a:r>
          </a:p>
        </p:txBody>
      </p:sp>
    </p:spTree>
    <p:extLst>
      <p:ext uri="{BB962C8B-B14F-4D97-AF65-F5344CB8AC3E}">
        <p14:creationId xmlns:p14="http://schemas.microsoft.com/office/powerpoint/2010/main" val="41858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EC3BD1E9-3569-4A89-A505-A0CC99275280}"/>
              </a:ext>
            </a:extLst>
          </p:cNvPr>
          <p:cNvSpPr txBox="1">
            <a:spLocks/>
          </p:cNvSpPr>
          <p:nvPr/>
        </p:nvSpPr>
        <p:spPr>
          <a:xfrm>
            <a:off x="838200" y="19717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Energy Level Diagram for Mercury</a:t>
            </a:r>
            <a:br>
              <a:rPr lang="en-US" sz="4400" dirty="0">
                <a:solidFill>
                  <a:srgbClr val="0000CC"/>
                </a:solidFill>
              </a:rPr>
            </a:br>
            <a:r>
              <a:rPr lang="en-US" sz="4400" dirty="0">
                <a:solidFill>
                  <a:srgbClr val="0000CC"/>
                </a:solidFill>
              </a:rPr>
              <a:t>(</a:t>
            </a:r>
            <a:r>
              <a:rPr lang="en-US" sz="4400" dirty="0" err="1">
                <a:solidFill>
                  <a:srgbClr val="0000CC"/>
                </a:solidFill>
              </a:rPr>
              <a:t>Grotrian</a:t>
            </a:r>
            <a:r>
              <a:rPr lang="en-US" sz="4400" dirty="0">
                <a:solidFill>
                  <a:srgbClr val="0000CC"/>
                </a:solidFill>
              </a:rPr>
              <a:t> Diagram)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F1A93373-E1A7-49BB-9BAE-32EFBB902D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771" y="1528892"/>
                <a:ext cx="5693229" cy="513193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Collision between electron, filling gas (usually </a:t>
                </a:r>
                <a:r>
                  <a:rPr lang="en-US" sz="2800" dirty="0" err="1"/>
                  <a:t>Ar</a:t>
                </a:r>
                <a:r>
                  <a:rPr lang="en-US" sz="2800" dirty="0"/>
                  <a:t>) result in excitation, heating (e- + </a:t>
                </a:r>
                <a:r>
                  <a:rPr lang="en-US" sz="2800" dirty="0" err="1"/>
                  <a:t>Ar</a:t>
                </a:r>
                <a:r>
                  <a:rPr lang="en-US" sz="2800" dirty="0"/>
                  <a:t> </a:t>
                </a:r>
                <a:r>
                  <a:rPr lang="en-US" sz="2800" dirty="0">
                    <a:sym typeface="Symbol" panose="05050102010706020507" pitchFamily="18" charset="2"/>
                  </a:rPr>
                  <a:t> </a:t>
                </a:r>
                <a:r>
                  <a:rPr lang="en-US" sz="2800" dirty="0" err="1">
                    <a:sym typeface="Symbol" panose="05050102010706020507" pitchFamily="18" charset="2"/>
                  </a:rPr>
                  <a:t>Ar</a:t>
                </a:r>
                <a:r>
                  <a:rPr lang="en-US" sz="2800" dirty="0">
                    <a:sym typeface="Symbol" panose="05050102010706020507" pitchFamily="18" charset="2"/>
                  </a:rPr>
                  <a:t>*)</a:t>
                </a:r>
                <a:endParaRPr lang="en-US" sz="28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Collision between excited </a:t>
                </a:r>
                <a:r>
                  <a:rPr lang="en-US" sz="2800" dirty="0" err="1"/>
                  <a:t>Ar</a:t>
                </a:r>
                <a:r>
                  <a:rPr lang="en-US" sz="2800" dirty="0"/>
                  <a:t> or electrons with Hg atom causes excitation (</a:t>
                </a:r>
                <a:r>
                  <a:rPr lang="en-US" sz="2800" dirty="0" err="1"/>
                  <a:t>Ar</a:t>
                </a:r>
                <a:r>
                  <a:rPr lang="en-US" sz="2800" dirty="0"/>
                  <a:t>* + Hg </a:t>
                </a:r>
                <a:r>
                  <a:rPr lang="en-US" sz="2800" dirty="0">
                    <a:sym typeface="Symbol" panose="05050102010706020507" pitchFamily="18" charset="2"/>
                  </a:rPr>
                  <a:t> Hg*)</a:t>
                </a:r>
                <a:endParaRPr lang="en-US" sz="28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Relaxation of Hg* to lower-energy state causes photon emission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𝑚𝑜𝑟𝑒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𝑒𝑥𝑐𝑖𝑡𝑒𝑑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𝑙𝑒𝑠𝑠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𝑒𝑥𝑐𝑖𝑡𝑒𝑑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𝜈</m:t>
                      </m:r>
                    </m:oMath>
                  </m:oMathPara>
                </a14:m>
                <a:endParaRPr lang="en-US" sz="28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Photon energy (wavelength) depends on differences between energy states</a:t>
                </a:r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F1A93373-E1A7-49BB-9BAE-32EFBB902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71" y="1528892"/>
                <a:ext cx="5693229" cy="5131933"/>
              </a:xfrm>
              <a:prstGeom prst="rect">
                <a:avLst/>
              </a:prstGeom>
              <a:blipFill>
                <a:blip r:embed="rId3"/>
                <a:stretch>
                  <a:fillRect l="-1927" t="-2019" r="-857" b="-22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7F054693-F0AD-4473-B117-EB78DACAC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250" y="1484416"/>
            <a:ext cx="4245327" cy="457532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E127E0-3634-4650-BEC8-2A6C6394B78C}"/>
              </a:ext>
            </a:extLst>
          </p:cNvPr>
          <p:cNvSpPr txBox="1"/>
          <p:nvPr/>
        </p:nvSpPr>
        <p:spPr>
          <a:xfrm>
            <a:off x="6483492" y="6138642"/>
            <a:ext cx="4870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effectLst/>
                <a:ea typeface="Calibri" panose="020F0502020204030204" pitchFamily="34" charset="0"/>
              </a:rPr>
              <a:t>Herzberg, G., </a:t>
            </a:r>
            <a:r>
              <a:rPr lang="en-US" sz="1400" i="1" dirty="0">
                <a:effectLst/>
                <a:ea typeface="Calibri" panose="020F0502020204030204" pitchFamily="34" charset="0"/>
              </a:rPr>
              <a:t>Atomic Spectra and Atomic Structure</a:t>
            </a:r>
            <a:r>
              <a:rPr lang="en-US" sz="1400" dirty="0">
                <a:effectLst/>
                <a:ea typeface="Calibri" panose="020F0502020204030204" pitchFamily="34" charset="0"/>
              </a:rPr>
              <a:t>. </a:t>
            </a:r>
          </a:p>
          <a:p>
            <a:pPr algn="ctr"/>
            <a:r>
              <a:rPr lang="en-US" sz="1400" dirty="0">
                <a:effectLst/>
                <a:ea typeface="Calibri" panose="020F0502020204030204" pitchFamily="34" charset="0"/>
              </a:rPr>
              <a:t>Dover Publications: New York, 1944.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DD9BCD-FBBE-47E5-86D9-ECBB316FDF20}"/>
              </a:ext>
            </a:extLst>
          </p:cNvPr>
          <p:cNvSpPr/>
          <p:nvPr/>
        </p:nvSpPr>
        <p:spPr>
          <a:xfrm rot="273007">
            <a:off x="7341617" y="3200107"/>
            <a:ext cx="251669" cy="289366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5AB8B7E-5FD0-40D3-A183-9941BFDB00BF}"/>
              </a:ext>
            </a:extLst>
          </p:cNvPr>
          <p:cNvSpPr/>
          <p:nvPr/>
        </p:nvSpPr>
        <p:spPr>
          <a:xfrm rot="2635812">
            <a:off x="8195809" y="3503345"/>
            <a:ext cx="251669" cy="289366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42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7BF8C-5AEE-4BBC-B675-A260F7FD609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Low Pressure Hg Lamp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A4812-6BCC-49E2-9622-FFCA0AF2BB6D}"/>
              </a:ext>
            </a:extLst>
          </p:cNvPr>
          <p:cNvSpPr txBox="1">
            <a:spLocks/>
          </p:cNvSpPr>
          <p:nvPr/>
        </p:nvSpPr>
        <p:spPr>
          <a:xfrm>
            <a:off x="447869" y="1825624"/>
            <a:ext cx="5571931" cy="48252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Hg partial pressure: 10</a:t>
            </a:r>
            <a:r>
              <a:rPr lang="en-US" sz="2800" baseline="30000" dirty="0"/>
              <a:t>-3</a:t>
            </a:r>
            <a:r>
              <a:rPr lang="en-US" sz="2800" dirty="0"/>
              <a:t>-10</a:t>
            </a:r>
            <a:r>
              <a:rPr lang="en-US" sz="2800" baseline="30000" dirty="0"/>
              <a:t>-2</a:t>
            </a:r>
            <a:r>
              <a:rPr lang="en-US" sz="2800" dirty="0"/>
              <a:t> Torr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Collision between electron, filling gas (usually </a:t>
            </a:r>
            <a:r>
              <a:rPr lang="en-US" sz="2800" dirty="0" err="1"/>
              <a:t>Ar</a:t>
            </a:r>
            <a:r>
              <a:rPr lang="en-US" sz="2800" dirty="0"/>
              <a:t>) result in excitation, heating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Collision between excited </a:t>
            </a:r>
            <a:r>
              <a:rPr lang="en-US" sz="2800" dirty="0" err="1"/>
              <a:t>Ar</a:t>
            </a:r>
            <a:r>
              <a:rPr lang="en-US" sz="2800" dirty="0"/>
              <a:t> or electrons with Hg atom causes excitation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Lamp output strongly affected by T (vapor pressure of Hg)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Ideal operating conditions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Hg partial pressure </a:t>
            </a:r>
            <a:r>
              <a:rPr lang="en-US" sz="2400" dirty="0">
                <a:sym typeface="Symbol" panose="05050102010706020507" pitchFamily="18" charset="2"/>
              </a:rPr>
              <a:t> 7 x 10</a:t>
            </a:r>
            <a:r>
              <a:rPr lang="en-US" sz="2400" baseline="30000" dirty="0">
                <a:sym typeface="Symbol" panose="05050102010706020507" pitchFamily="18" charset="2"/>
              </a:rPr>
              <a:t>-3</a:t>
            </a:r>
            <a:r>
              <a:rPr lang="en-US" sz="2400" dirty="0">
                <a:sym typeface="Symbol" panose="05050102010706020507" pitchFamily="18" charset="2"/>
              </a:rPr>
              <a:t> Torr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ym typeface="Symbol" panose="05050102010706020507" pitchFamily="18" charset="2"/>
              </a:rPr>
              <a:t>40C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191E5-5FB2-4220-B7FB-81D1AE6A6ABF}"/>
              </a:ext>
            </a:extLst>
          </p:cNvPr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Output spectrum dominated by two transitions</a:t>
            </a:r>
          </a:p>
          <a:p>
            <a:pPr lvl="1"/>
            <a:r>
              <a:rPr lang="en-US" sz="2200" dirty="0">
                <a:ea typeface="Times New Roman" panose="02020603050405020304" pitchFamily="18" charset="0"/>
              </a:rPr>
              <a:t>6</a:t>
            </a:r>
            <a:r>
              <a:rPr lang="en-US" sz="2200" baseline="30000" dirty="0">
                <a:ea typeface="Times New Roman" panose="02020603050405020304" pitchFamily="18" charset="0"/>
              </a:rPr>
              <a:t>3</a:t>
            </a:r>
            <a:r>
              <a:rPr lang="en-US" sz="2200" dirty="0">
                <a:ea typeface="Times New Roman" panose="02020603050405020304" pitchFamily="18" charset="0"/>
              </a:rPr>
              <a:t>P</a:t>
            </a:r>
            <a:r>
              <a:rPr lang="en-US" sz="2200" baseline="-25000" dirty="0">
                <a:ea typeface="Times New Roman" panose="02020603050405020304" pitchFamily="18" charset="0"/>
              </a:rPr>
              <a:t>1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>
                <a:ea typeface="Times New Roman" panose="02020603050405020304" pitchFamily="18" charset="0"/>
              </a:rPr>
              <a:t> 6</a:t>
            </a:r>
            <a:r>
              <a:rPr lang="en-US" sz="2200" baseline="30000" dirty="0">
                <a:ea typeface="Times New Roman" panose="02020603050405020304" pitchFamily="18" charset="0"/>
              </a:rPr>
              <a:t>1</a:t>
            </a:r>
            <a:r>
              <a:rPr lang="en-US" sz="2200" dirty="0">
                <a:ea typeface="Times New Roman" panose="02020603050405020304" pitchFamily="18" charset="0"/>
              </a:rPr>
              <a:t>S</a:t>
            </a:r>
            <a:r>
              <a:rPr lang="en-US" sz="2200" baseline="-25000" dirty="0">
                <a:ea typeface="Times New Roman" panose="02020603050405020304" pitchFamily="18" charset="0"/>
              </a:rPr>
              <a:t>0</a:t>
            </a:r>
            <a:r>
              <a:rPr lang="en-US" sz="2200" dirty="0">
                <a:ea typeface="Times New Roman" panose="02020603050405020304" pitchFamily="18" charset="0"/>
              </a:rPr>
              <a:t>	253.7 nm</a:t>
            </a:r>
          </a:p>
          <a:p>
            <a:pPr lvl="1"/>
            <a:r>
              <a:rPr lang="en-US" sz="2200" dirty="0">
                <a:ea typeface="Times New Roman" panose="02020603050405020304" pitchFamily="18" charset="0"/>
              </a:rPr>
              <a:t>6</a:t>
            </a:r>
            <a:r>
              <a:rPr lang="en-US" sz="2200" baseline="30000" dirty="0">
                <a:ea typeface="Times New Roman" panose="02020603050405020304" pitchFamily="18" charset="0"/>
              </a:rPr>
              <a:t>1</a:t>
            </a:r>
            <a:r>
              <a:rPr lang="en-US" sz="2200" dirty="0">
                <a:ea typeface="Times New Roman" panose="02020603050405020304" pitchFamily="18" charset="0"/>
              </a:rPr>
              <a:t>P</a:t>
            </a:r>
            <a:r>
              <a:rPr lang="en-US" sz="2200" baseline="-25000" dirty="0">
                <a:ea typeface="Times New Roman" panose="02020603050405020304" pitchFamily="18" charset="0"/>
              </a:rPr>
              <a:t>1</a:t>
            </a:r>
            <a:r>
              <a:rPr lang="en-US" sz="2200" dirty="0">
                <a:ea typeface="Times New Roman" panose="02020603050405020304" pitchFamily="18" charset="0"/>
              </a:rPr>
              <a:t> </a:t>
            </a:r>
            <a:r>
              <a:rPr lang="en-US" sz="2200" dirty="0"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>
                <a:ea typeface="Times New Roman" panose="02020603050405020304" pitchFamily="18" charset="0"/>
              </a:rPr>
              <a:t> 6</a:t>
            </a:r>
            <a:r>
              <a:rPr lang="en-US" sz="2200" baseline="30000" dirty="0">
                <a:ea typeface="Times New Roman" panose="02020603050405020304" pitchFamily="18" charset="0"/>
              </a:rPr>
              <a:t>1</a:t>
            </a:r>
            <a:r>
              <a:rPr lang="en-US" sz="2200" dirty="0">
                <a:ea typeface="Times New Roman" panose="02020603050405020304" pitchFamily="18" charset="0"/>
              </a:rPr>
              <a:t>S</a:t>
            </a:r>
            <a:r>
              <a:rPr lang="en-US" sz="2200" baseline="-25000" dirty="0">
                <a:ea typeface="Times New Roman" panose="02020603050405020304" pitchFamily="18" charset="0"/>
              </a:rPr>
              <a:t>0</a:t>
            </a:r>
            <a:r>
              <a:rPr lang="en-US" sz="2200" dirty="0">
                <a:ea typeface="Times New Roman" panose="02020603050405020304" pitchFamily="18" charset="0"/>
              </a:rPr>
              <a:t> 	184.9 nm</a:t>
            </a:r>
          </a:p>
          <a:p>
            <a:pPr lvl="1"/>
            <a:r>
              <a:rPr lang="en-US" sz="2200" dirty="0">
                <a:ea typeface="Times New Roman" panose="02020603050405020304" pitchFamily="18" charset="0"/>
              </a:rPr>
              <a:t>Other transitions allow minor emission in the visible</a:t>
            </a:r>
          </a:p>
          <a:p>
            <a:r>
              <a:rPr lang="en-US" sz="3000" dirty="0"/>
              <a:t>Most fluorescent lamps are LP Hg lamps with a fluorescent coating</a:t>
            </a:r>
          </a:p>
          <a:p>
            <a:r>
              <a:rPr lang="en-US" sz="3000" dirty="0"/>
              <a:t>Mercury amalgam lamps allow higher partial pressure of Hg</a:t>
            </a:r>
          </a:p>
          <a:p>
            <a:pPr lvl="1"/>
            <a:r>
              <a:rPr lang="en-US" sz="2600" dirty="0"/>
              <a:t>LP HO lamps</a:t>
            </a:r>
          </a:p>
          <a:p>
            <a:pPr lvl="1"/>
            <a:r>
              <a:rPr lang="en-US" sz="2600" dirty="0"/>
              <a:t>Same spectrum, higher power than conventional LP Hg lamps</a:t>
            </a:r>
          </a:p>
        </p:txBody>
      </p:sp>
    </p:spTree>
    <p:extLst>
      <p:ext uri="{BB962C8B-B14F-4D97-AF65-F5344CB8AC3E}">
        <p14:creationId xmlns:p14="http://schemas.microsoft.com/office/powerpoint/2010/main" val="335663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FE063-6ADE-4A5A-BF89-13092FA171C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Medium Pressure Hg Lamp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29D673-F88C-46B7-AEBD-0F53636F0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4482" y="1825625"/>
                <a:ext cx="572122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Hg partial pressure </a:t>
                </a:r>
                <a:r>
                  <a:rPr lang="en-US" dirty="0">
                    <a:sym typeface="Symbol" panose="05050102010706020507" pitchFamily="18" charset="2"/>
                  </a:rPr>
                  <a:t> 75 Torr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At start-up, output is similar to Low Pressure Hg lamp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Self-absorption causes rapid heating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𝑚𝑜𝑟𝑒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𝑒𝑥𝑐𝑖𝑡𝑒𝑑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⇌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𝑙𝑒𝑠𝑠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𝑒𝑥𝑐𝑖𝑡𝑒𝑑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𝜈</m:t>
                      </m:r>
                    </m:oMath>
                  </m:oMathPara>
                </a14:m>
                <a:endParaRPr lang="en-US" sz="20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Plasma temperature within lamp 5000-7000 K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Output spectrum contributions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Relaxation of excited Hg to lower energy states (lines)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Incandescence (continuum)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29D673-F88C-46B7-AEBD-0F53636F0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82" y="1825625"/>
                <a:ext cx="5721220" cy="4351338"/>
              </a:xfrm>
              <a:prstGeom prst="rect">
                <a:avLst/>
              </a:prstGeom>
              <a:blipFill>
                <a:blip r:embed="rId3"/>
                <a:stretch>
                  <a:fillRect l="-1384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61D67D9F-3A2C-49DA-830E-0518115586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2200" y="1825625"/>
                <a:ext cx="5181600" cy="4351338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Thermal energy also contributes to electronic excitation of Hg</a:t>
                </a:r>
              </a:p>
              <a:p>
                <a:r>
                  <a:rPr lang="en-US" dirty="0"/>
                  <a:t>Spectrum is a combination of lines and a continuum</a:t>
                </a:r>
              </a:p>
              <a:p>
                <a:r>
                  <a:rPr lang="en-US" dirty="0"/>
                  <a:t>Broad hump at 200-245 nm due to ion-electron recombination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𝐻𝑔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𝜈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dirty="0"/>
                  <a:t>Broad hump at 250-270, with strong dip at 253.7 nm due to self-absorption (</a:t>
                </a:r>
                <a:r>
                  <a:rPr lang="en-US" dirty="0">
                    <a:ea typeface="Times New Roman" panose="02020603050405020304" pitchFamily="18" charset="0"/>
                  </a:rPr>
                  <a:t>6</a:t>
                </a:r>
                <a:r>
                  <a:rPr lang="en-US" baseline="30000" dirty="0">
                    <a:ea typeface="Times New Roman" panose="02020603050405020304" pitchFamily="18" charset="0"/>
                  </a:rPr>
                  <a:t>1</a:t>
                </a:r>
                <a:r>
                  <a:rPr lang="en-US" dirty="0">
                    <a:ea typeface="Times New Roman" panose="02020603050405020304" pitchFamily="18" charset="0"/>
                  </a:rPr>
                  <a:t>S</a:t>
                </a:r>
                <a:r>
                  <a:rPr lang="en-US" baseline="-25000" dirty="0">
                    <a:ea typeface="Times New Roman" panose="02020603050405020304" pitchFamily="18" charset="0"/>
                  </a:rPr>
                  <a:t>0</a:t>
                </a:r>
                <a:r>
                  <a:rPr lang="en-US" dirty="0">
                    <a:ea typeface="Times New Roman" panose="02020603050405020304" pitchFamily="18" charset="0"/>
                  </a:rPr>
                  <a:t> </a:t>
                </a:r>
                <a:r>
                  <a:rPr lang="en-US" dirty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</a:t>
                </a:r>
                <a:r>
                  <a:rPr lang="en-US" dirty="0">
                    <a:ea typeface="Times New Roman" panose="02020603050405020304" pitchFamily="18" charset="0"/>
                  </a:rPr>
                  <a:t> 6</a:t>
                </a:r>
                <a:r>
                  <a:rPr lang="en-US" baseline="30000" dirty="0">
                    <a:ea typeface="Times New Roman" panose="02020603050405020304" pitchFamily="18" charset="0"/>
                  </a:rPr>
                  <a:t>3</a:t>
                </a:r>
                <a:r>
                  <a:rPr lang="en-US" dirty="0">
                    <a:ea typeface="Times New Roman" panose="02020603050405020304" pitchFamily="18" charset="0"/>
                  </a:rPr>
                  <a:t>P</a:t>
                </a:r>
                <a:r>
                  <a:rPr lang="en-US" baseline="-25000" dirty="0">
                    <a:ea typeface="Times New Roman" panose="02020603050405020304" pitchFamily="18" charset="0"/>
                  </a:rPr>
                  <a:t>1</a:t>
                </a:r>
                <a:r>
                  <a:rPr lang="en-US" dirty="0">
                    <a:ea typeface="Times New Roman" panose="02020603050405020304" pitchFamily="18" charset="0"/>
                  </a:rPr>
                  <a:t> transition)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61D67D9F-3A2C-49DA-830E-0518115586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1825625"/>
                <a:ext cx="5181600" cy="4351338"/>
              </a:xfrm>
              <a:prstGeom prst="rect">
                <a:avLst/>
              </a:prstGeom>
              <a:blipFill>
                <a:blip r:embed="rId4"/>
                <a:stretch>
                  <a:fillRect l="-2118" t="-3081" r="-1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53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2BA29-6803-454A-9361-CC66D46BA26E}"/>
              </a:ext>
            </a:extLst>
          </p:cNvPr>
          <p:cNvSpPr txBox="1">
            <a:spLocks/>
          </p:cNvSpPr>
          <p:nvPr/>
        </p:nvSpPr>
        <p:spPr>
          <a:xfrm>
            <a:off x="838200" y="88001"/>
            <a:ext cx="10515600" cy="8588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Output Spectra of Hg Lamps (Normalized)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87DFAEF-D0E9-4BEB-9C04-810FE5A480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247" y="1024006"/>
                <a:ext cx="51816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LP Hg lamp; Hg amalgam lamp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Primary emission at 253.7 nm, 184.9 nm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Secondary emissions in the visible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Efficiency </a:t>
                </a:r>
                <a:r>
                  <a:rPr lang="en-US" sz="2200" dirty="0">
                    <a:sym typeface="Symbol" panose="05050102010706020507" pitchFamily="18" charset="2"/>
                  </a:rPr>
                  <a:t> 30-35%</a:t>
                </a:r>
                <a:endParaRPr lang="en-US" sz="22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MP Hg lamp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Broad spectrum, with distinct lines superimposed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High temperature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Efficiency </a:t>
                </a:r>
                <a14:m>
                  <m:oMath xmlns:m="http://schemas.openxmlformats.org/officeDocument/2006/math">
                    <m:r>
                      <a:rPr lang="en-US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</m:t>
                    </m:r>
                  </m:oMath>
                </a14:m>
                <a:r>
                  <a:rPr lang="en-US" sz="2200" dirty="0"/>
                  <a:t> 10%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87DFAEF-D0E9-4BEB-9C04-810FE5A48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47" y="1024006"/>
                <a:ext cx="5181600" cy="4351338"/>
              </a:xfrm>
              <a:prstGeom prst="rect">
                <a:avLst/>
              </a:prstGeom>
              <a:blipFill>
                <a:blip r:embed="rId4"/>
                <a:stretch>
                  <a:fillRect l="-1412" t="-1821" r="-1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id="{3A476A8B-2DA2-43E9-9BC6-D5DC47A3F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17D0518-2FAF-4D72-A36B-CC680D2A45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271262"/>
              </p:ext>
            </p:extLst>
          </p:nvPr>
        </p:nvGraphicFramePr>
        <p:xfrm>
          <a:off x="5756988" y="869594"/>
          <a:ext cx="6272382" cy="4658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SPW 14.0 Graph" r:id="rId5" imgW="5438769" imgH="4029029" progId="SigmaPlotGraphicObject.13">
                  <p:embed/>
                </p:oleObj>
              </mc:Choice>
              <mc:Fallback>
                <p:oleObj name="SPW 14.0 Graph" r:id="rId5" imgW="5438769" imgH="4029029" progId="SigmaPlotGraphicObject.1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C581AAC-6027-42B1-AE41-31150ABAB1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6988" y="869594"/>
                        <a:ext cx="6272382" cy="46584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id="{093E1CC5-3EB4-45BF-A0A2-31D4C97A73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41" b="16623"/>
          <a:stretch/>
        </p:blipFill>
        <p:spPr>
          <a:xfrm>
            <a:off x="364201" y="5043038"/>
            <a:ext cx="2334073" cy="1571753"/>
          </a:xfrm>
          <a:prstGeom prst="rect">
            <a:avLst/>
          </a:prstGeom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9423913-831B-47FB-98A2-E81ED70D8D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220" y="5054022"/>
            <a:ext cx="1845779" cy="15607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029F7D-5434-4672-B55A-B801146414B8}"/>
              </a:ext>
            </a:extLst>
          </p:cNvPr>
          <p:cNvSpPr txBox="1"/>
          <p:nvPr/>
        </p:nvSpPr>
        <p:spPr>
          <a:xfrm>
            <a:off x="4735945" y="5813371"/>
            <a:ext cx="72072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LP Hg Lamp image from: </a:t>
            </a:r>
            <a:r>
              <a:rPr lang="en-US" sz="1400" dirty="0">
                <a:hlinkClick r:id="" action="ppaction://noaction"/>
              </a:rPr>
              <a:t>https://uvsolutionsmag.com/articles/2019/</a:t>
            </a:r>
          </a:p>
          <a:p>
            <a:r>
              <a:rPr lang="en-US" sz="1400" dirty="0">
                <a:hlinkClick r:id="" action="ppaction://noaction"/>
              </a:rPr>
              <a:t>uv-low-pressure-lamps-offering-many-advantages-across-multiple-areas/</a:t>
            </a:r>
            <a:r>
              <a:rPr lang="en-US" sz="1400" dirty="0"/>
              <a:t> </a:t>
            </a:r>
          </a:p>
          <a:p>
            <a:r>
              <a:rPr lang="en-US" sz="1400" dirty="0"/>
              <a:t>MP Hg Lamp image from: </a:t>
            </a:r>
            <a:r>
              <a:rPr lang="en-US" sz="1400" dirty="0">
                <a:hlinkClick r:id="rId9"/>
              </a:rPr>
              <a:t>https://www.uvtechnik.com/en/products/uv-medium-pressure-lamps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424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BDB7C-722F-4E00-8A5F-3122C82E5F6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Concerns About Mercury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67CD2-C6C3-4C23-A769-47F09E84A0CA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Minamata Convention = international treaty designed to control release of mercury, protect human health and environment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Called for elimination of Hg use in many applications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Mining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Coal-fired power plants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Incineration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Hg-based lighting has not been banned, but granted an exemption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Pressure is increasing to eliminate Hg-based lamps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Need exists to develop alternative sources of UV, visible light</a:t>
            </a:r>
          </a:p>
        </p:txBody>
      </p:sp>
    </p:spTree>
    <p:extLst>
      <p:ext uri="{BB962C8B-B14F-4D97-AF65-F5344CB8AC3E}">
        <p14:creationId xmlns:p14="http://schemas.microsoft.com/office/powerpoint/2010/main" val="22091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9C88E67B-21FD-473C-8F2E-C5D5209D34EE}"/>
              </a:ext>
            </a:extLst>
          </p:cNvPr>
          <p:cNvSpPr txBox="1">
            <a:spLocks/>
          </p:cNvSpPr>
          <p:nvPr/>
        </p:nvSpPr>
        <p:spPr>
          <a:xfrm>
            <a:off x="838200" y="110991"/>
            <a:ext cx="10515600" cy="929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Basic Characteristics of Excimer Lamps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12485409-BBF5-46DD-B87C-565CEADC4AE4}"/>
              </a:ext>
            </a:extLst>
          </p:cNvPr>
          <p:cNvSpPr txBox="1">
            <a:spLocks/>
          </p:cNvSpPr>
          <p:nvPr/>
        </p:nvSpPr>
        <p:spPr>
          <a:xfrm>
            <a:off x="285226" y="1040236"/>
            <a:ext cx="7046752" cy="5817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i="1" dirty="0"/>
              <a:t>Excimer</a:t>
            </a:r>
            <a:r>
              <a:rPr lang="en-US" sz="2600" dirty="0"/>
              <a:t> = weakly-bound, electronically-excited dimer that is non-bonding or weakly-bonding in the ground state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Constituent gases are electronically excited to form excimer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Transition of excimer back to constituent gases in the ground state results on photon emission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Photon energy (wavelength) corresponds to energy gap between excimer and ground state gases (atoms)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600" dirty="0"/>
              <a:t>Most excimer lamps involve rare gases (</a:t>
            </a:r>
            <a:r>
              <a:rPr lang="en-US" sz="2600" dirty="0" err="1"/>
              <a:t>Rg</a:t>
            </a:r>
            <a:r>
              <a:rPr lang="en-US" sz="2600" dirty="0"/>
              <a:t>), halogens (X), or rare gas/halogen mixtures (</a:t>
            </a:r>
            <a:r>
              <a:rPr lang="en-US" sz="2600" dirty="0" err="1"/>
              <a:t>Rg</a:t>
            </a:r>
            <a:r>
              <a:rPr lang="en-US" sz="2600" dirty="0"/>
              <a:t>/X)</a:t>
            </a:r>
          </a:p>
        </p:txBody>
      </p:sp>
      <p:pic>
        <p:nvPicPr>
          <p:cNvPr id="4" name="Content Placeholder 7" descr="A picture containing light&#10;&#10;Description automatically generated">
            <a:extLst>
              <a:ext uri="{FF2B5EF4-FFF2-40B4-BE49-F238E27FC236}">
                <a16:creationId xmlns:a16="http://schemas.microsoft.com/office/drawing/2014/main" id="{3A598E94-FE6F-46EE-9A9C-2BAE9285C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573" y="1852579"/>
            <a:ext cx="3810868" cy="38108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30AFE4-D262-4B7B-8BB8-A572579C6A44}"/>
              </a:ext>
            </a:extLst>
          </p:cNvPr>
          <p:cNvSpPr txBox="1"/>
          <p:nvPr/>
        </p:nvSpPr>
        <p:spPr>
          <a:xfrm>
            <a:off x="7909813" y="5737126"/>
            <a:ext cx="29143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Xe</a:t>
            </a:r>
            <a:r>
              <a:rPr lang="en-US" sz="1400" baseline="-25000" dirty="0"/>
              <a:t>2</a:t>
            </a:r>
            <a:r>
              <a:rPr lang="en-US" sz="1400" dirty="0"/>
              <a:t>* Lamp: Peak Output = 172 nm</a:t>
            </a:r>
          </a:p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" action="ppaction://noaction"/>
              </a:rPr>
              <a:t>https://www.ushio.com/</a:t>
            </a:r>
          </a:p>
          <a:p>
            <a:pPr algn="ctr"/>
            <a:r>
              <a:rPr lang="en-US" sz="1400" dirty="0">
                <a:hlinkClick r:id="" action="ppaction://noaction"/>
              </a:rPr>
              <a:t>product/uv-172nm-excimer/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822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1575</Words>
  <Application>Microsoft Office PowerPoint</Application>
  <PresentationFormat>Widescreen</PresentationFormat>
  <Paragraphs>200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Roboto Slab</vt:lpstr>
      <vt:lpstr>Symbol</vt:lpstr>
      <vt:lpstr>Times New Roman</vt:lpstr>
      <vt:lpstr>Office Theme</vt:lpstr>
      <vt:lpstr>SPW 14.0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Output Characteristics of UV LEDs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25</cp:revision>
  <dcterms:created xsi:type="dcterms:W3CDTF">2023-08-11T09:22:14Z</dcterms:created>
  <dcterms:modified xsi:type="dcterms:W3CDTF">2024-01-11T20:08:39Z</dcterms:modified>
</cp:coreProperties>
</file>