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6" r:id="rId4"/>
    <p:sldId id="265" r:id="rId5"/>
    <p:sldId id="264" r:id="rId6"/>
    <p:sldId id="263" r:id="rId7"/>
    <p:sldId id="268" r:id="rId8"/>
    <p:sldId id="25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0.png"/><Relationship Id="rId4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Disinfection with Halogens, Mechanisms and Kinetics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917B87B7-584C-42AE-93C2-B338469F256F}"/>
              </a:ext>
            </a:extLst>
          </p:cNvPr>
          <p:cNvSpPr txBox="1">
            <a:spLocks/>
          </p:cNvSpPr>
          <p:nvPr/>
        </p:nvSpPr>
        <p:spPr>
          <a:xfrm>
            <a:off x="838200" y="256069"/>
            <a:ext cx="10515600" cy="8596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Mechanisms of Disinfection: Chlorine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9C2A5CB6-2CBB-465C-AABF-3C042A86196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5134" y="1115736"/>
                <a:ext cx="5312329" cy="56541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Chemical damage to critical biomolecules, structures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Proteins, nucleic acids, enzymes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Membranes, pili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Microbial/viral inactivation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Bacteria: colony formation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Viruses: infection of host cell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Protozoa: infection of host cell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Algae: cell reproduction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Chemical damage and viability are not identical, but related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Extent of inactivation depends on disinfectant dose: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𝐷𝑜𝑠𝑒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sup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9C2A5CB6-2CBB-465C-AABF-3C042A861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34" y="1115736"/>
                <a:ext cx="5312329" cy="5654180"/>
              </a:xfrm>
              <a:prstGeom prst="rect">
                <a:avLst/>
              </a:prstGeom>
              <a:blipFill>
                <a:blip r:embed="rId3"/>
                <a:stretch>
                  <a:fillRect l="-1491" t="-2047" r="-1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1F72BB13-C604-4C16-9486-231EEDDFF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2115" y="1427864"/>
            <a:ext cx="5894751" cy="24011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809DDA-72AF-48AE-B384-6613A685C1E4}"/>
              </a:ext>
            </a:extLst>
          </p:cNvPr>
          <p:cNvSpPr txBox="1"/>
          <p:nvPr/>
        </p:nvSpPr>
        <p:spPr>
          <a:xfrm>
            <a:off x="6496976" y="3862914"/>
            <a:ext cx="47850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 err="1"/>
              <a:t>Nescerecka</a:t>
            </a:r>
            <a:r>
              <a:rPr lang="en-US" sz="1400" dirty="0"/>
              <a:t> </a:t>
            </a:r>
            <a:r>
              <a:rPr lang="en-US" sz="1400" i="1" dirty="0"/>
              <a:t>et al.</a:t>
            </a:r>
            <a:r>
              <a:rPr lang="en-US" sz="1400" dirty="0"/>
              <a:t> (2015) “Behavior and stability of </a:t>
            </a:r>
          </a:p>
          <a:p>
            <a:pPr algn="ctr"/>
            <a:r>
              <a:rPr lang="en-US" sz="1400" dirty="0"/>
              <a:t>adenosine triphosphate (ATP) during chlorine disinfection,” </a:t>
            </a:r>
          </a:p>
          <a:p>
            <a:pPr algn="ctr"/>
            <a:r>
              <a:rPr lang="en-US" sz="1400" i="1" dirty="0"/>
              <a:t>Water Research</a:t>
            </a:r>
            <a:r>
              <a:rPr lang="en-US" sz="1400" dirty="0"/>
              <a:t>, </a:t>
            </a:r>
            <a:r>
              <a:rPr lang="en-US" sz="1400" b="1" dirty="0"/>
              <a:t>101</a:t>
            </a:r>
            <a:r>
              <a:rPr lang="en-US" sz="1400" dirty="0"/>
              <a:t>, 490-497.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1B1F5E4-4E27-47E8-A630-BA1E10E53911}"/>
                  </a:ext>
                </a:extLst>
              </p:cNvPr>
              <p:cNvSpPr/>
              <p:nvPr/>
            </p:nvSpPr>
            <p:spPr>
              <a:xfrm>
                <a:off x="6011394" y="5041544"/>
                <a:ext cx="5756191" cy="1200329"/>
              </a:xfrm>
              <a:prstGeom prst="rect">
                <a:avLst/>
              </a:prstGeom>
              <a:solidFill>
                <a:srgbClr val="FFFF00"/>
              </a:solidFill>
              <a:ln w="254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dirty="0"/>
                  <a:t> = dose rate (disinfectant concentration)</a:t>
                </a: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400" dirty="0"/>
                  <a:t> = time</a:t>
                </a:r>
              </a:p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2400" dirty="0"/>
                  <a:t> = period of exposure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1B1F5E4-4E27-47E8-A630-BA1E10E539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1394" y="5041544"/>
                <a:ext cx="5756191" cy="1200329"/>
              </a:xfrm>
              <a:prstGeom prst="rect">
                <a:avLst/>
              </a:prstGeom>
              <a:blipFill>
                <a:blip r:embed="rId5"/>
                <a:stretch>
                  <a:fillRect t="-2985" r="-527" b="-9453"/>
                </a:stretch>
              </a:blipFill>
              <a:ln w="254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85C63-1D6B-41A0-AD18-F4B39A8810A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284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Disinfection Process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FDF59-1C6E-49CF-8F8B-553DD741C06B}"/>
              </a:ext>
            </a:extLst>
          </p:cNvPr>
          <p:cNvSpPr txBox="1">
            <a:spLocks/>
          </p:cNvSpPr>
          <p:nvPr/>
        </p:nvSpPr>
        <p:spPr>
          <a:xfrm>
            <a:off x="356135" y="1193534"/>
            <a:ext cx="5663665" cy="4983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Dose (distribution) required to meet a treatment objective depends on: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Treatment objective (</a:t>
            </a:r>
            <a:r>
              <a:rPr lang="en-US" i="1" dirty="0"/>
              <a:t>e.g</a:t>
            </a:r>
            <a:r>
              <a:rPr lang="en-US" dirty="0"/>
              <a:t>., discharge to environment, wastewater reuse [irrigation],  augmentation of potable water supply, etc.)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Target pathogens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Disinfectant (water chemistry, pH, etc.)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Hydrodynamics, transport behavior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Peripheral reactions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Disinfectant “demand”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DBP 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79892A2-1648-48E5-9005-B3FE005190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2199" y="1453662"/>
                <a:ext cx="5663665" cy="4723301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𝑑𝑀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𝑜𝑢𝑡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𝑡𝑟𝑎𝑛𝑠𝑝𝑜𝑟𝑡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𝑚𝑖𝑥𝑖𝑛𝑔</m:t>
                              </m:r>
                            </m:e>
                          </m:eqArr>
                        </m:lim>
                      </m:limLow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limLow>
                        <m:limLow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∀</m:t>
                              </m:r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𝑖𝑛𝑡𝑟𝑖𝑛𝑠𝑖𝑐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𝑘𝑖𝑛𝑒𝑡𝑖𝑐𝑠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79892A2-1648-48E5-9005-B3FE005190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99" y="1453662"/>
                <a:ext cx="5663665" cy="47233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A3232833-C21A-42EC-B1D1-9BE3D635E81A}"/>
              </a:ext>
            </a:extLst>
          </p:cNvPr>
          <p:cNvGrpSpPr/>
          <p:nvPr/>
        </p:nvGrpSpPr>
        <p:grpSpPr>
          <a:xfrm>
            <a:off x="6300145" y="3224463"/>
            <a:ext cx="5321115" cy="1684421"/>
            <a:chOff x="6300145" y="3224463"/>
            <a:chExt cx="5321115" cy="168442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B1148B8-1098-477D-A4FC-16E319852AC6}"/>
                </a:ext>
              </a:extLst>
            </p:cNvPr>
            <p:cNvGrpSpPr/>
            <p:nvPr/>
          </p:nvGrpSpPr>
          <p:grpSpPr>
            <a:xfrm>
              <a:off x="6371924" y="3224463"/>
              <a:ext cx="5072515" cy="1684421"/>
              <a:chOff x="6371924" y="3224463"/>
              <a:chExt cx="5072515" cy="168442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91976DC-A9AC-4E4A-85F9-B54921052E98}"/>
                  </a:ext>
                </a:extLst>
              </p:cNvPr>
              <p:cNvSpPr/>
              <p:nvPr/>
            </p:nvSpPr>
            <p:spPr>
              <a:xfrm>
                <a:off x="7190072" y="3224463"/>
                <a:ext cx="3436219" cy="1684421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F11D40FA-C201-4F14-8498-3A7EBF6D8B4E}"/>
                  </a:ext>
                </a:extLst>
              </p:cNvPr>
              <p:cNvCxnSpPr/>
              <p:nvPr/>
            </p:nvCxnSpPr>
            <p:spPr>
              <a:xfrm>
                <a:off x="6371924" y="4032986"/>
                <a:ext cx="81814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E33F5CB2-8B95-4389-8D51-B7A2884E0162}"/>
                  </a:ext>
                </a:extLst>
              </p:cNvPr>
              <p:cNvCxnSpPr/>
              <p:nvPr/>
            </p:nvCxnSpPr>
            <p:spPr>
              <a:xfrm>
                <a:off x="10626291" y="4032986"/>
                <a:ext cx="81814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1F08B6CE-EB5C-4749-8D80-8AB5574E21D6}"/>
                    </a:ext>
                  </a:extLst>
                </p:cNvPr>
                <p:cNvSpPr txBox="1"/>
                <p:nvPr/>
              </p:nvSpPr>
              <p:spPr>
                <a:xfrm>
                  <a:off x="9789952" y="3500582"/>
                  <a:ext cx="166969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B043F35-1AA9-4FB9-AF0F-BAF388360C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89952" y="3500582"/>
                  <a:ext cx="166969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44444" r="-370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02A0FBB-0BE4-4E40-B84F-92037E5DE6A0}"/>
                    </a:ext>
                  </a:extLst>
                </p:cNvPr>
                <p:cNvSpPr txBox="1"/>
                <p:nvPr/>
              </p:nvSpPr>
              <p:spPr>
                <a:xfrm>
                  <a:off x="7583647" y="4249023"/>
                  <a:ext cx="26289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D1A6C409-34A6-4F1B-9EEE-75B8F992EF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83647" y="4249023"/>
                  <a:ext cx="262892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23256" r="-23256" b="-327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2F6625BB-6D84-4ED6-9CEF-20F4FBC43695}"/>
                    </a:ext>
                  </a:extLst>
                </p:cNvPr>
                <p:cNvSpPr/>
                <p:nvPr/>
              </p:nvSpPr>
              <p:spPr>
                <a:xfrm>
                  <a:off x="6300145" y="3498377"/>
                  <a:ext cx="73667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Φ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C04D3B46-938B-4A15-9527-79115D15DC3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00145" y="3498377"/>
                  <a:ext cx="736677" cy="461665"/>
                </a:xfrm>
                <a:prstGeom prst="rect">
                  <a:avLst/>
                </a:prstGeom>
                <a:blipFill>
                  <a:blip r:embed="rId6"/>
                  <a:stretch>
                    <a:fillRect b="-131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23C5AC5A-26AD-4C53-8C3D-D2AB73572778}"/>
                    </a:ext>
                  </a:extLst>
                </p:cNvPr>
                <p:cNvSpPr/>
                <p:nvPr/>
              </p:nvSpPr>
              <p:spPr>
                <a:xfrm>
                  <a:off x="10728515" y="3498376"/>
                  <a:ext cx="892745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Φ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67E4412C-4835-4B37-B1E1-F4EC566282E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28515" y="3498376"/>
                  <a:ext cx="892745" cy="4616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51D94C0-8188-4F81-A6AB-67EBEE81C1C1}"/>
              </a:ext>
            </a:extLst>
          </p:cNvPr>
          <p:cNvSpPr/>
          <p:nvPr/>
        </p:nvSpPr>
        <p:spPr>
          <a:xfrm>
            <a:off x="10214976" y="1654548"/>
            <a:ext cx="458834" cy="40266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60D28BF-89E4-4053-9381-026126C65C39}"/>
              </a:ext>
            </a:extLst>
          </p:cNvPr>
          <p:cNvSpPr/>
          <p:nvPr/>
        </p:nvSpPr>
        <p:spPr>
          <a:xfrm>
            <a:off x="9644019" y="3527874"/>
            <a:ext cx="458834" cy="40266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0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AD0BD-1156-4810-84E1-5BD54857F69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8633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Disinfection Kinetics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699757-3DE1-4C94-B284-1E305E6D63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8007" y="1228436"/>
                <a:ext cx="5919538" cy="494852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Harriette Chick (1908)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Assumed disinfection kinetics could be described using logic applied to elementary, bimolecular reactions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𝐷𝑀</m:t>
                      </m:r>
                    </m:oMath>
                  </m:oMathPara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dirty="0"/>
                  <a:t> = microorganism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𝑛𝑢𝑚𝑏𝑒𝑟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𝑣𝑜𝑙𝑢𝑚𝑒</m:t>
                        </m:r>
                      </m:den>
                    </m:f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= disinfectant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𝑚𝑎𝑠𝑠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𝑣𝑜𝑙𝑢𝑚𝑒</m:t>
                        </m:r>
                      </m:den>
                    </m:f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𝐷𝑀</m:t>
                    </m:r>
                  </m:oMath>
                </a14:m>
                <a:r>
                  <a:rPr lang="en-US" dirty="0"/>
                  <a:t> = inactivated microorganism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𝑘𝑁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699757-3DE1-4C94-B284-1E305E6D6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07" y="1228436"/>
                <a:ext cx="5919538" cy="4948527"/>
              </a:xfrm>
              <a:prstGeom prst="rect">
                <a:avLst/>
              </a:prstGeom>
              <a:blipFill>
                <a:blip r:embed="rId3"/>
                <a:stretch>
                  <a:fillRect l="-1442" t="-17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09295E1-8A49-4CC6-80D4-B83F42240C7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1228436"/>
                <a:ext cx="5787993" cy="4948527"/>
              </a:xfrm>
              <a:prstGeom prst="rect">
                <a:avLst/>
              </a:prstGeom>
            </p:spPr>
            <p:txBody>
              <a:bodyPr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Herbert Watson (1908)</a:t>
                </a:r>
              </a:p>
              <a:p>
                <a:r>
                  <a:rPr lang="en-US" dirty="0"/>
                  <a:t>Re-examined Chick’s data, proposed a slight modification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m:rPr>
                          <m:sty m:val="p"/>
                        </m:rPr>
                        <a:rPr lang="el-G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sSup>
                        <m:sSupPr>
                          <m:ctrlPr>
                            <a:rPr lang="el-G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Λ</m:t>
                    </m:r>
                  </m:oMath>
                </a14:m>
                <a:r>
                  <a:rPr lang="en-US" dirty="0"/>
                  <a:t> = coefficient of specific lethality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 = disinfectant concentration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= time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=empirical constant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≈1, </m:t>
                        </m:r>
                        <m:r>
                          <m:rPr>
                            <m:sty m:val="p"/>
                          </m:rPr>
                          <a:rPr lang="en-US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usually</m:t>
                        </m:r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Chick-Watson (pseudo-first-order) model is often used to describe disinfection kinetics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09295E1-8A49-4CC6-80D4-B83F42240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228436"/>
                <a:ext cx="5787993" cy="4948527"/>
              </a:xfrm>
              <a:prstGeom prst="rect">
                <a:avLst/>
              </a:prstGeom>
              <a:blipFill>
                <a:blip r:embed="rId4"/>
                <a:stretch>
                  <a:fillRect l="-1581" t="-2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011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96EF6-1809-4E37-B66F-AAE4DC4E427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9261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Chick-Watson Kinetics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D7815EE-9E82-4EF1-8514-0D1E44C6C5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320" y="1628379"/>
                <a:ext cx="4470439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Λ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are constants, then by separation of variables: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𝑒𝑥𝑝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Λ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𝐶𝑡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Extent of inactivation is governed by the disinfectant dose,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𝐶𝑡</m:t>
                    </m:r>
                  </m:oMath>
                </a14:m>
                <a:r>
                  <a:rPr lang="en-US" dirty="0"/>
                  <a:t> or more formally: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𝐷𝑜𝑠𝑒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𝐶𝑡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D7815EE-9E82-4EF1-8514-0D1E44C6C5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320" y="1628379"/>
                <a:ext cx="4470439" cy="4351338"/>
              </a:xfrm>
              <a:prstGeom prst="rect">
                <a:avLst/>
              </a:prstGeom>
              <a:blipFill>
                <a:blip r:embed="rId3"/>
                <a:stretch>
                  <a:fillRect l="-1774" t="-1961" r="-12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76F96ABD-B666-4974-AEB6-AECBA6AE580B}"/>
              </a:ext>
            </a:extLst>
          </p:cNvPr>
          <p:cNvGrpSpPr/>
          <p:nvPr/>
        </p:nvGrpSpPr>
        <p:grpSpPr>
          <a:xfrm>
            <a:off x="7470900" y="2454442"/>
            <a:ext cx="2587500" cy="1448519"/>
            <a:chOff x="7470900" y="2454442"/>
            <a:chExt cx="2587500" cy="1448519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6E9C590-2708-4858-B268-E29B509B0FC5}"/>
                </a:ext>
              </a:extLst>
            </p:cNvPr>
            <p:cNvCxnSpPr/>
            <p:nvPr/>
          </p:nvCxnSpPr>
          <p:spPr>
            <a:xfrm>
              <a:off x="7979343" y="2454442"/>
              <a:ext cx="0" cy="1049154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19FDC30-DE77-42DD-9BBE-9E63493F54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79343" y="3503596"/>
              <a:ext cx="2079057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A0A75FC-747B-4C2E-9810-73934488DC11}"/>
                    </a:ext>
                  </a:extLst>
                </p:cNvPr>
                <p:cNvSpPr txBox="1"/>
                <p:nvPr/>
              </p:nvSpPr>
              <p:spPr>
                <a:xfrm>
                  <a:off x="7470900" y="3441296"/>
                  <a:ext cx="66877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l-GR" sz="2400" b="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Λ</m:t>
                        </m:r>
                      </m:oMath>
                    </m:oMathPara>
                  </a14:m>
                  <a:endParaRPr lang="en-US" sz="2400" dirty="0">
                    <a:solidFill>
                      <a:srgbClr val="0000CC"/>
                    </a:solidFill>
                  </a:endParaRP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C18A1C32-40FC-4B67-BD76-C94585091A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0900" y="3441296"/>
                  <a:ext cx="668773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F75A592-95C5-48DF-A19B-BA238AAC899D}"/>
              </a:ext>
            </a:extLst>
          </p:cNvPr>
          <p:cNvGrpSpPr/>
          <p:nvPr/>
        </p:nvGrpSpPr>
        <p:grpSpPr>
          <a:xfrm>
            <a:off x="5766135" y="1802801"/>
            <a:ext cx="5938185" cy="4033772"/>
            <a:chOff x="5766135" y="1802801"/>
            <a:chExt cx="5938185" cy="4033772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8544C3E-898F-42F3-A3FE-229843313B9F}"/>
                </a:ext>
              </a:extLst>
            </p:cNvPr>
            <p:cNvCxnSpPr/>
            <p:nvPr/>
          </p:nvCxnSpPr>
          <p:spPr>
            <a:xfrm>
              <a:off x="7043373" y="5342021"/>
              <a:ext cx="0" cy="1131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9B5180D-3E80-40A8-9BFF-BE83DC3A35AE}"/>
                </a:ext>
              </a:extLst>
            </p:cNvPr>
            <p:cNvGrpSpPr/>
            <p:nvPr/>
          </p:nvGrpSpPr>
          <p:grpSpPr>
            <a:xfrm>
              <a:off x="5766135" y="1802801"/>
              <a:ext cx="5938185" cy="4033772"/>
              <a:chOff x="5766135" y="1802801"/>
              <a:chExt cx="5938185" cy="4033772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067BF468-393A-45CB-A89B-EC0F41561BD0}"/>
                  </a:ext>
                </a:extLst>
              </p:cNvPr>
              <p:cNvGrpSpPr/>
              <p:nvPr/>
            </p:nvGrpSpPr>
            <p:grpSpPr>
              <a:xfrm>
                <a:off x="5766135" y="1802801"/>
                <a:ext cx="5938185" cy="4033772"/>
                <a:chOff x="5766135" y="1802801"/>
                <a:chExt cx="5938185" cy="4033772"/>
              </a:xfrm>
            </p:grpSpPr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id="{A4964F56-D1CA-4E54-9B39-A5C80831E70D}"/>
                    </a:ext>
                  </a:extLst>
                </p:cNvPr>
                <p:cNvCxnSpPr/>
                <p:nvPr/>
              </p:nvCxnSpPr>
              <p:spPr>
                <a:xfrm>
                  <a:off x="7036067" y="1925053"/>
                  <a:ext cx="0" cy="34169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Straight Connector 5">
                  <a:extLst>
                    <a:ext uri="{FF2B5EF4-FFF2-40B4-BE49-F238E27FC236}">
                      <a16:creationId xmlns:a16="http://schemas.microsoft.com/office/drawing/2014/main" id="{7046688A-BF38-4539-A5B9-A94E210583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36067" y="5342021"/>
                  <a:ext cx="466825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194E44E2-0F48-4D63-8646-6F524133F2A1}"/>
                    </a:ext>
                  </a:extLst>
                </p:cNvPr>
                <p:cNvSpPr txBox="1"/>
                <p:nvPr/>
              </p:nvSpPr>
              <p:spPr>
                <a:xfrm>
                  <a:off x="6635279" y="1802801"/>
                  <a:ext cx="2502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0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E96362D-5173-4512-A704-C4E487A096AE}"/>
                    </a:ext>
                  </a:extLst>
                </p:cNvPr>
                <p:cNvSpPr txBox="1"/>
                <p:nvPr/>
              </p:nvSpPr>
              <p:spPr>
                <a:xfrm>
                  <a:off x="6886781" y="540353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0</a:t>
                  </a:r>
                </a:p>
              </p:txBody>
            </p: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48B86A4F-7CE9-42F9-8C5A-AC7F3AEE1B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36067" y="1987467"/>
                  <a:ext cx="4543925" cy="2276525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" name="Rectangle 9">
                      <a:extLst>
                        <a:ext uri="{FF2B5EF4-FFF2-40B4-BE49-F238E27FC236}">
                          <a16:creationId xmlns:a16="http://schemas.microsoft.com/office/drawing/2014/main" id="{FA554094-3F2A-40B9-9F23-D2E0FC25F7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08029" y="5374908"/>
                      <a:ext cx="567271" cy="4616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𝐶𝑡</m:t>
                            </m:r>
                          </m:oMath>
                        </m:oMathPara>
                      </a14:m>
                      <a:endParaRPr lang="en-US" sz="2400" dirty="0"/>
                    </a:p>
                  </p:txBody>
                </p:sp>
              </mc:Choice>
              <mc:Fallback xmlns="">
                <p:sp>
                  <p:nvSpPr>
                    <p:cNvPr id="15" name="Rectangle 14">
                      <a:extLst>
                        <a:ext uri="{FF2B5EF4-FFF2-40B4-BE49-F238E27FC236}">
                          <a16:creationId xmlns:a16="http://schemas.microsoft.com/office/drawing/2014/main" id="{4C8B2B1A-77AF-47D0-8475-6705B5F1E050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308029" y="5374908"/>
                      <a:ext cx="567271" cy="461665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" name="TextBox 10">
                      <a:extLst>
                        <a:ext uri="{FF2B5EF4-FFF2-40B4-BE49-F238E27FC236}">
                          <a16:creationId xmlns:a16="http://schemas.microsoft.com/office/drawing/2014/main" id="{C88ED367-A506-4979-9DF2-2D142A19F5A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766135" y="3389127"/>
                      <a:ext cx="1095877" cy="829843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𝑙𝑛</m:t>
                            </m:r>
                            <m:d>
                              <m:d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oMath>
                        </m:oMathPara>
                      </a14:m>
                      <a:endParaRPr lang="en-US" sz="2400" dirty="0"/>
                    </a:p>
                  </p:txBody>
                </p:sp>
              </mc:Choice>
              <mc:Fallback xmlns="">
                <p:sp>
                  <p:nvSpPr>
                    <p:cNvPr id="16" name="TextBox 15">
                      <a:extLst>
                        <a:ext uri="{FF2B5EF4-FFF2-40B4-BE49-F238E27FC236}">
                          <a16:creationId xmlns:a16="http://schemas.microsoft.com/office/drawing/2014/main" id="{44E0568D-8D30-49BE-B6F2-7BD0EC7F723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766135" y="3389127"/>
                      <a:ext cx="1095877" cy="829843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A418B2F6-3381-4317-9FDF-D26791710D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86781" y="1987467"/>
                <a:ext cx="14708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3245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A2042-84AB-4C2E-89E7-210D136AEA9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3867615" cy="8591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Ct Concept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438F5-8345-475F-8A9F-2F46C95E93D8}"/>
              </a:ext>
            </a:extLst>
          </p:cNvPr>
          <p:cNvSpPr txBox="1">
            <a:spLocks/>
          </p:cNvSpPr>
          <p:nvPr/>
        </p:nvSpPr>
        <p:spPr>
          <a:xfrm>
            <a:off x="193307" y="1459864"/>
            <a:ext cx="5181600" cy="4964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Has its origin in Chick-Watson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Used for design and regulation of disinfection systems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Focuses exclusively on intrinsic kinetics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Ignores deviations from 1</a:t>
            </a:r>
            <a:r>
              <a:rPr lang="en-US" baseline="30000" dirty="0"/>
              <a:t>st</a:t>
            </a:r>
            <a:r>
              <a:rPr lang="en-US" dirty="0"/>
              <a:t>-order behavior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Ignores the effects of transport behavior and mixing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“Ct Tables” have been developed for many combinations of microbial target and disinfectant (largely focused on drinking water disinfection)</a:t>
            </a:r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EF28B852-529A-4239-A0C7-FF27B2E495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96"/>
          <a:stretch/>
        </p:blipFill>
        <p:spPr>
          <a:xfrm rot="5400000">
            <a:off x="6579320" y="-876694"/>
            <a:ext cx="4351338" cy="69726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8AC236-2828-47B2-8DBB-20F670E85F8E}"/>
              </a:ext>
            </a:extLst>
          </p:cNvPr>
          <p:cNvSpPr txBox="1"/>
          <p:nvPr/>
        </p:nvSpPr>
        <p:spPr>
          <a:xfrm>
            <a:off x="6081853" y="4785294"/>
            <a:ext cx="5346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Table from: </a:t>
            </a:r>
            <a:r>
              <a:rPr lang="en-US" sz="1400" i="1" dirty="0"/>
              <a:t>Disinfection Profiling and Benchmarking Guidance Manual</a:t>
            </a:r>
            <a:r>
              <a:rPr lang="en-US" sz="1400" dirty="0"/>
              <a:t>,</a:t>
            </a:r>
          </a:p>
          <a:p>
            <a:pPr algn="ctr"/>
            <a:r>
              <a:rPr lang="en-US" sz="1400" dirty="0"/>
              <a:t>USEPA, Office of Water, Cincinnati, OH, EPA 815-R-99-013.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706E78-E644-41EF-9BCB-752F97F19250}"/>
              </a:ext>
            </a:extLst>
          </p:cNvPr>
          <p:cNvSpPr/>
          <p:nvPr/>
        </p:nvSpPr>
        <p:spPr>
          <a:xfrm>
            <a:off x="7573818" y="1504855"/>
            <a:ext cx="277091" cy="129309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A06916-C717-4393-AFCB-A09DB647ABDB}"/>
              </a:ext>
            </a:extLst>
          </p:cNvPr>
          <p:cNvSpPr/>
          <p:nvPr/>
        </p:nvSpPr>
        <p:spPr>
          <a:xfrm>
            <a:off x="10480564" y="3474896"/>
            <a:ext cx="277091" cy="129309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C796C5-937F-4F68-8598-2032C6B313ED}"/>
                  </a:ext>
                </a:extLst>
              </p:cNvPr>
              <p:cNvSpPr txBox="1"/>
              <p:nvPr/>
            </p:nvSpPr>
            <p:spPr>
              <a:xfrm>
                <a:off x="6699362" y="5409639"/>
                <a:ext cx="4111254" cy="1151726"/>
              </a:xfrm>
              <a:prstGeom prst="rect">
                <a:avLst/>
              </a:prstGeom>
              <a:solidFill>
                <a:srgbClr val="FFFF00"/>
              </a:solidFill>
              <a:ln w="2540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𝑂𝐶𝑙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p>
                              </m:sSup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𝑂𝐶𝑙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𝐻𝑂𝐶𝑙</m:t>
                              </m:r>
                            </m:e>
                          </m:d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𝑝𝐾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≈7.5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C796C5-937F-4F68-8598-2032C6B31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362" y="5409639"/>
                <a:ext cx="4111254" cy="11517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254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3E59C35-6913-45E8-BE71-DF9C10D4139C}"/>
              </a:ext>
            </a:extLst>
          </p:cNvPr>
          <p:cNvCxnSpPr>
            <a:stCxn id="6" idx="2"/>
          </p:cNvCxnSpPr>
          <p:nvPr/>
        </p:nvCxnSpPr>
        <p:spPr>
          <a:xfrm>
            <a:off x="7712364" y="1634164"/>
            <a:ext cx="138545" cy="3775475"/>
          </a:xfrm>
          <a:prstGeom prst="straightConnector1">
            <a:avLst/>
          </a:prstGeom>
          <a:ln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3969884-1F29-44A6-85E7-489069FFAF4E}"/>
              </a:ext>
            </a:extLst>
          </p:cNvPr>
          <p:cNvCxnSpPr>
            <a:cxnSpLocks/>
          </p:cNvCxnSpPr>
          <p:nvPr/>
        </p:nvCxnSpPr>
        <p:spPr>
          <a:xfrm flipH="1">
            <a:off x="9749064" y="3604205"/>
            <a:ext cx="870045" cy="1805434"/>
          </a:xfrm>
          <a:prstGeom prst="straightConnector1">
            <a:avLst/>
          </a:prstGeom>
          <a:ln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67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B59DD-9083-4DAD-B226-EEE224CAF6B3}"/>
              </a:ext>
            </a:extLst>
          </p:cNvPr>
          <p:cNvSpPr txBox="1">
            <a:spLocks/>
          </p:cNvSpPr>
          <p:nvPr/>
        </p:nvSpPr>
        <p:spPr>
          <a:xfrm>
            <a:off x="838200" y="333620"/>
            <a:ext cx="105156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EC837-6DF4-431A-B999-EF6DF3157A47}"/>
              </a:ext>
            </a:extLst>
          </p:cNvPr>
          <p:cNvSpPr txBox="1">
            <a:spLocks/>
          </p:cNvSpPr>
          <p:nvPr/>
        </p:nvSpPr>
        <p:spPr>
          <a:xfrm>
            <a:off x="838199" y="1281723"/>
            <a:ext cx="10834511" cy="5096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Chlorine is a broad-spectrum antimicrobial agent that causes microbial inactivation via several mechanisms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Effective for inactivation of vegetative bacteria, viruses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Limited effectiveness against bacterial spores, protozoan parasites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Disinfection kinetics represent an important component of disinfection system design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Chick-Watson model, based on 1</a:t>
            </a:r>
            <a:r>
              <a:rPr lang="en-US" baseline="30000" dirty="0"/>
              <a:t>st</a:t>
            </a:r>
            <a:r>
              <a:rPr lang="en-US" dirty="0"/>
              <a:t>-order kinetics, represents the fundamental model of disinfection kinetics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Chick-Watson model represents the foundation of the “Ct Concept”</a:t>
            </a:r>
          </a:p>
        </p:txBody>
      </p:sp>
    </p:spTree>
    <p:extLst>
      <p:ext uri="{BB962C8B-B14F-4D97-AF65-F5344CB8AC3E}">
        <p14:creationId xmlns:p14="http://schemas.microsoft.com/office/powerpoint/2010/main" val="186341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501</Words>
  <Application>Microsoft Office PowerPoint</Application>
  <PresentationFormat>Widescreen</PresentationFormat>
  <Paragraphs>84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17</cp:revision>
  <dcterms:created xsi:type="dcterms:W3CDTF">2023-08-11T09:22:14Z</dcterms:created>
  <dcterms:modified xsi:type="dcterms:W3CDTF">2024-01-11T20:03:58Z</dcterms:modified>
</cp:coreProperties>
</file>