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7" r:id="rId3"/>
    <p:sldId id="280" r:id="rId4"/>
    <p:sldId id="279" r:id="rId5"/>
    <p:sldId id="278" r:id="rId6"/>
    <p:sldId id="283" r:id="rId7"/>
    <p:sldId id="282" r:id="rId8"/>
    <p:sldId id="284" r:id="rId9"/>
    <p:sldId id="285" r:id="rId10"/>
    <p:sldId id="281" r:id="rId11"/>
    <p:sldId id="25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1F789-5DB2-4198-A8E4-1204B5639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1096A-BE82-40B4-B660-671046FB7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254A4-3511-44FF-B85B-1351455D2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7EDD4-F0DF-496A-961D-452B1CB79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F06E-578B-47A6-B144-BB7BDA0B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20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1860A-20EF-4BA5-8AD7-FD5E4BE8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542DD-29A3-4AFA-8ED6-8662B8A42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2019A-A80B-46A6-AA12-05719BDF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19308-F8FD-42DB-A8AA-FC368AC8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11DE8-8433-4650-981C-CF29C340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73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86B2A-C924-452E-9C8C-905004027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95CFD-CEB2-4C3A-92D3-248D17F72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664E-D618-4661-BDFA-124A54B3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8FD97-639F-4393-A6CD-0D1C4D9E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F66B-2FDE-4E3E-A526-1664FB4E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70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8C3D3-FA99-4873-9580-368ECBFF9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2C605-CBA0-42D7-B53E-2B0C5B3BD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39F-8FCF-4E01-8843-E4C0794A9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0E6B2-E06B-4047-BA9F-923487C6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54FEF-F2F5-43DA-9D87-955D154B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08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40B1D-8AC6-4C93-8CD3-193B2D593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FA478-6599-4D2E-BF61-F2D2F34EE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A12E5-093A-49E8-8BDE-6B337128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C0ACC-1287-49EB-A86D-A9ABE5E1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53B76-4320-4C73-8C62-5865D179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2DD88-EBE8-498E-B8BF-2C99B1CF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090F-FDB2-47B1-9A14-E13628497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7D4BC-FC2A-4B23-A0B6-D1AEE1B41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9F9C5-D2E6-4112-AEA8-F6AD735CC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8DC79-8AA7-4884-88BA-81BAA3951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3C13B-0646-4F19-B330-387C8AFD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97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5FF77-912C-455D-9846-92B0EB321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D1C41-917F-4D56-80A4-24910A99F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A633C-54AF-4F68-A44E-8D5A2141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E5B34A-D0E9-4AC3-9AE0-ABAE8859C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C77B3B-C939-4A2E-8E64-0928D08E4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5B7A99-C07B-488B-BBAA-5B819604F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A524FE-F953-48EF-871A-D0207210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FC0A8-45E3-4A89-989E-2C93EC17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8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98C27-BBC7-4092-903F-16483956B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2A16D8-26A1-45B1-811E-B02BC172B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A0116-6556-4C49-9C27-7BEFFF513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B56137-1BDA-4FEC-B1BB-4C65CDAA0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68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1D132E-E9D0-4036-A207-29A2DF51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56FBE7-E9D1-4734-805B-DBF82AEAB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C2EF4-4495-4713-BA44-BD79525C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79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033C5-CC07-4066-8703-ED548134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20BFC-29BF-4D2E-BD8D-CF187B81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641E5-21F3-45DC-A959-0187A9F4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DC208-B667-4BC2-9B1F-9BEAD0E1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54AC3-08B5-422E-B297-840B8AE4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02A511-FB4D-4DAF-AFD7-46654738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2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C3607-9379-45D1-B35D-F3D4B2D9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B68A0-252F-4D30-BE6C-D249BA5AE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8C318-5896-4A3F-97FD-B16362B8F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F9E26-2F8E-4B61-9319-FC3CC9A8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F9F03-20E4-4B56-A378-BAC53A1D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46731-1721-4505-984F-FC9F2199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4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F28454-164D-4842-836A-35E3C6DA2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AFC644-15E4-49AE-840B-B5B08CA35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1D3B2-DBAC-4C8F-9CFE-36A5C558F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44358-9286-446B-B649-0008F95A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01FEF-8D50-4143-8456-9E25A5C0B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91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6.PNG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gif"/><Relationship Id="rId4" Type="http://schemas.openxmlformats.org/officeDocument/2006/relationships/hyperlink" Target="https://earthobservatory.nasa.gov/features/UVB" TargetMode="External"/><Relationship Id="rId9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19125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prstClr val="white"/>
                </a:solidFill>
                <a:latin typeface="Roboto Slab" pitchFamily="2" charset="0"/>
                <a:ea typeface="Roboto Slab" pitchFamily="2" charset="0"/>
              </a:rPr>
              <a:t>Course on Wastewater Disinfection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Disinfection with UV Radiation, Mechanisms and Kinetics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Ernest R. Blatchley III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91BDE5-C30C-4FCD-9B3E-0788CB291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3" y="5442739"/>
            <a:ext cx="2028091" cy="12323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55FC62-FD2D-44C1-BDC0-6F5D56C85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985" y="5434365"/>
            <a:ext cx="1801166" cy="123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13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32CC0-C0D3-49CC-B04F-6D0A86E69ADA}"/>
              </a:ext>
            </a:extLst>
          </p:cNvPr>
          <p:cNvSpPr txBox="1">
            <a:spLocks/>
          </p:cNvSpPr>
          <p:nvPr/>
        </p:nvSpPr>
        <p:spPr>
          <a:xfrm>
            <a:off x="838200" y="146051"/>
            <a:ext cx="10515600" cy="84455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Summary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C9AEA-E2D8-4EEC-8FFE-641453762497}"/>
              </a:ext>
            </a:extLst>
          </p:cNvPr>
          <p:cNvSpPr txBox="1">
            <a:spLocks/>
          </p:cNvSpPr>
          <p:nvPr/>
        </p:nvSpPr>
        <p:spPr>
          <a:xfrm>
            <a:off x="838199" y="981074"/>
            <a:ext cx="10834511" cy="5397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Inactivation of microorganisms, viruses by exposure to UV radiation is caused by photochemical damage to nucleic acids, proteins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Single-event model assumes one unit of photochemical damage will cause inactivation of a microbe or virus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Many microbes, viruses follow single-event kinetics well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Common deviations from single-event (1</a:t>
            </a:r>
            <a:r>
              <a:rPr lang="en-US" baseline="30000" dirty="0"/>
              <a:t>st</a:t>
            </a:r>
            <a:r>
              <a:rPr lang="en-US" dirty="0"/>
              <a:t>-order) behavior observed in experiments include shoulder, tailing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Series-event model is mechanistically consistent with shouldering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PPES model is an example of a two-population model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UV doses required to inactivate most microbes, viruses are quite small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UV disinfection is a broad-spectrum antimicrobial, antiviral process</a:t>
            </a:r>
          </a:p>
        </p:txBody>
      </p:sp>
    </p:spTree>
    <p:extLst>
      <p:ext uri="{BB962C8B-B14F-4D97-AF65-F5344CB8AC3E}">
        <p14:creationId xmlns:p14="http://schemas.microsoft.com/office/powerpoint/2010/main" val="38012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359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1355B-1E69-4466-9D3E-1A6C8C82ED58}"/>
              </a:ext>
            </a:extLst>
          </p:cNvPr>
          <p:cNvSpPr txBox="1">
            <a:spLocks/>
          </p:cNvSpPr>
          <p:nvPr/>
        </p:nvSpPr>
        <p:spPr>
          <a:xfrm>
            <a:off x="461393" y="0"/>
            <a:ext cx="5165683" cy="86750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0000CC"/>
                </a:solidFill>
              </a:rPr>
              <a:t>UV Disinfection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4403F7B3-0F6B-4ECD-86F2-53C9C4570B2F}"/>
              </a:ext>
            </a:extLst>
          </p:cNvPr>
          <p:cNvSpPr txBox="1">
            <a:spLocks/>
          </p:cNvSpPr>
          <p:nvPr/>
        </p:nvSpPr>
        <p:spPr>
          <a:xfrm>
            <a:off x="424423" y="867506"/>
            <a:ext cx="5558406" cy="28085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Common applications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Drinking water production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Wastewater disinfection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Wastewater reuse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Disinfection of air and surfaces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Mechanism of inactivation: Photochemical damage to critical biomolecules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Nucleic acids (DNA, RNA)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Proteins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1D84824-AC85-4316-A8F6-7DF6A0CCF1A4}"/>
              </a:ext>
            </a:extLst>
          </p:cNvPr>
          <p:cNvGrpSpPr/>
          <p:nvPr/>
        </p:nvGrpSpPr>
        <p:grpSpPr>
          <a:xfrm>
            <a:off x="6209173" y="369051"/>
            <a:ext cx="4239012" cy="2571750"/>
            <a:chOff x="6209173" y="369051"/>
            <a:chExt cx="4239012" cy="257175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1740926-B9EA-4A4A-BDFA-EBE286689789}"/>
                </a:ext>
              </a:extLst>
            </p:cNvPr>
            <p:cNvSpPr txBox="1"/>
            <p:nvPr/>
          </p:nvSpPr>
          <p:spPr>
            <a:xfrm rot="16200000">
              <a:off x="9088688" y="1331760"/>
              <a:ext cx="20726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Image from: </a:t>
              </a:r>
              <a:r>
                <a:rPr lang="en-US" sz="1200" dirty="0">
                  <a:hlinkClick r:id="rId4"/>
                </a:rPr>
                <a:t>https://earthobservatory.nasa.gov/features/UVB</a:t>
              </a:r>
              <a:r>
                <a:rPr lang="en-US" sz="1200" dirty="0"/>
                <a:t> 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FFB13D-A4CF-40B4-AEBC-AB046D325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9173" y="369051"/>
              <a:ext cx="3333750" cy="2571750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EA0A346-68D2-4F75-88A0-6A357E49010A}"/>
              </a:ext>
            </a:extLst>
          </p:cNvPr>
          <p:cNvGrpSpPr/>
          <p:nvPr/>
        </p:nvGrpSpPr>
        <p:grpSpPr>
          <a:xfrm>
            <a:off x="703385" y="3667410"/>
            <a:ext cx="4408707" cy="3190590"/>
            <a:chOff x="703385" y="3667410"/>
            <a:chExt cx="4408707" cy="3190590"/>
          </a:xfrm>
        </p:grpSpPr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886980BD-F783-4DE6-826F-9C815553F02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84890639"/>
                </p:ext>
              </p:extLst>
            </p:nvPr>
          </p:nvGraphicFramePr>
          <p:xfrm>
            <a:off x="945661" y="3667410"/>
            <a:ext cx="3506636" cy="25673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" name="SPW 14.0 Graph" r:id="rId6" imgW="5512315" imgH="4035687" progId="SigmaPlotGraphicObject.13">
                    <p:embed/>
                  </p:oleObj>
                </mc:Choice>
                <mc:Fallback>
                  <p:oleObj name="SPW 14.0 Graph" r:id="rId6" imgW="5512315" imgH="4035687" progId="SigmaPlotGraphicObject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45661" y="3667410"/>
                          <a:ext cx="3506636" cy="256735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D101953-B130-4DDE-8EC6-F03D7A6B204D}"/>
                </a:ext>
              </a:extLst>
            </p:cNvPr>
            <p:cNvSpPr txBox="1"/>
            <p:nvPr/>
          </p:nvSpPr>
          <p:spPr>
            <a:xfrm>
              <a:off x="703385" y="6211669"/>
              <a:ext cx="440870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Spectra derived from: </a:t>
              </a:r>
            </a:p>
            <a:p>
              <a:pPr algn="ctr"/>
              <a:r>
                <a:rPr lang="en-US" sz="1200" dirty="0" err="1"/>
                <a:t>Setlow</a:t>
              </a:r>
              <a:r>
                <a:rPr lang="en-US" sz="1200" dirty="0"/>
                <a:t> and Doyle </a:t>
              </a:r>
              <a:r>
                <a:rPr lang="en-US" sz="1200" i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Biochimica</a:t>
              </a:r>
              <a:r>
                <a:rPr lang="en-US" sz="12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Et </a:t>
              </a:r>
              <a:r>
                <a:rPr lang="en-US" sz="1200" i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Biophysica</a:t>
              </a:r>
              <a:r>
                <a:rPr lang="en-US" sz="12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Acta </a:t>
              </a:r>
              <a:r>
                <a:rPr lang="en-US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1957</a:t>
              </a:r>
              <a:r>
                <a: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2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24</a:t>
              </a:r>
              <a:r>
                <a: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(1), 27-41.</a:t>
              </a:r>
            </a:p>
            <a:p>
              <a:pPr algn="ctr"/>
              <a:r>
                <a:rPr lang="en-US" sz="12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Voet</a:t>
              </a:r>
              <a:r>
                <a:rPr lang="en-US" sz="12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et el. </a:t>
              </a:r>
              <a:r>
                <a:rPr lang="en-US" sz="12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Biopolymers </a:t>
              </a:r>
              <a:r>
                <a:rPr lang="en-US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1963</a:t>
              </a:r>
              <a:r>
                <a: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2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r>
                <a: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(3), 193-208</a:t>
              </a:r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en-US" sz="1200" dirty="0"/>
            </a:p>
          </p:txBody>
        </p:sp>
      </p:grp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0FDF81A-889B-4E38-B817-9B7230DFC3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73461"/>
              </p:ext>
            </p:extLst>
          </p:nvPr>
        </p:nvGraphicFramePr>
        <p:xfrm>
          <a:off x="6209173" y="3270832"/>
          <a:ext cx="4484065" cy="336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SPW 14.0 Graph" r:id="rId8" imgW="5612966" imgH="4206285" progId="SigmaPlotGraphicObject.13">
                  <p:embed/>
                </p:oleObj>
              </mc:Choice>
              <mc:Fallback>
                <p:oleObj name="SPW 14.0 Graph" r:id="rId8" imgW="5612966" imgH="4206285" progId="SigmaPlotGraphicObject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09173" y="3270832"/>
                        <a:ext cx="4484065" cy="336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634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3F2D0-2CE0-497E-8993-359AC6B46827}"/>
              </a:ext>
            </a:extLst>
          </p:cNvPr>
          <p:cNvSpPr txBox="1">
            <a:spLocks/>
          </p:cNvSpPr>
          <p:nvPr/>
        </p:nvSpPr>
        <p:spPr>
          <a:xfrm>
            <a:off x="838200" y="151003"/>
            <a:ext cx="10515600" cy="75500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Single-Event Model</a:t>
            </a:r>
            <a:endParaRPr lang="en-US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FDDE9F-EFBD-41C1-A823-B36930E8FC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4617" y="1157681"/>
                <a:ext cx="5575183" cy="501928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Basis: one unit of photochemical damage is assumed to inactivate a microorganism/virus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For simplicity, assume we have a monochromatic source (</a:t>
                </a:r>
                <a:r>
                  <a:rPr lang="en-US" i="1" dirty="0"/>
                  <a:t>i.e.</a:t>
                </a:r>
                <a:r>
                  <a:rPr lang="en-US" dirty="0"/>
                  <a:t>, emits one wavelength of UV radiation)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Kinetics of inactivation simulated as a pure photochemical reaction</a:t>
                </a: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𝑑𝑁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𝐸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en-US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𝐸</m:t>
                    </m:r>
                  </m:oMath>
                </a14:m>
                <a:r>
                  <a:rPr lang="en-US" dirty="0"/>
                  <a:t> = fluence rate (irradiance)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d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𝑚𝑊</m:t>
                        </m:r>
                      </m:num>
                      <m:den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smtClean="0">
                                <a:latin typeface="Cambria Math" panose="02040503050406030204" pitchFamily="18" charset="0"/>
                              </a:rPr>
                              <m:t>𝑐𝑚</m:t>
                            </m:r>
                          </m:e>
                          <m:sup>
                            <m:r>
                              <a:rPr lang="en-US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FDDE9F-EFBD-41C1-A823-B36930E8FC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617" y="1157681"/>
                <a:ext cx="5575183" cy="5019282"/>
              </a:xfrm>
              <a:prstGeom prst="rect">
                <a:avLst/>
              </a:prstGeom>
              <a:blipFill>
                <a:blip r:embed="rId3"/>
                <a:stretch>
                  <a:fillRect l="-1530" t="-17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C5F027A1-8154-43F8-8647-CAE48A9015A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72200" y="1157681"/>
                <a:ext cx="5181600" cy="5019282"/>
              </a:xfrm>
              <a:prstGeom prst="rect">
                <a:avLst/>
              </a:prstGeom>
            </p:spPr>
            <p:txBody>
              <a:bodyPr>
                <a:normAutofit fontScale="925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Rearranging, then integrating: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f>
                            <m:f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𝑑𝑁</m:t>
                              </m:r>
                            </m:num>
                            <m:den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den>
                          </m:f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=−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nary>
                            <m:naryPr>
                              <m:limLoc m:val="undOvr"/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4"/>
                                </m:r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𝜏</m:t>
                              </m:r>
                            </m:sup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𝑑𝑡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nary>
                      <m:naryPr>
                        <m:limLoc m:val="undOvr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sup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𝑑𝑡</m:t>
                        </m:r>
                      </m:e>
                    </m:nary>
                  </m:oMath>
                </a14:m>
                <a:r>
                  <a:rPr lang="en-US" dirty="0"/>
                  <a:t> = UV “dose” (D)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d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𝑚𝐽</m:t>
                        </m:r>
                      </m:num>
                      <m:den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smtClean="0">
                                <a:latin typeface="Cambria Math" panose="02040503050406030204" pitchFamily="18" charset="0"/>
                              </a:rPr>
                              <m:t>𝑐𝑚</m:t>
                            </m:r>
                          </m:e>
                          <m:sup>
                            <m:r>
                              <a:rPr lang="en-US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𝑒𝑥𝑝</m:t>
                      </m:r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Single-event model is a direct analog of Chick-Watson</a:t>
                </a:r>
              </a:p>
              <a:p>
                <a:r>
                  <a:rPr lang="en-US" dirty="0"/>
                  <a:t>Dose is the master variable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C5F027A1-8154-43F8-8647-CAE48A9015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200" y="1157681"/>
                <a:ext cx="5181600" cy="5019282"/>
              </a:xfrm>
              <a:prstGeom prst="rect">
                <a:avLst/>
              </a:prstGeom>
              <a:blipFill>
                <a:blip r:embed="rId4"/>
                <a:stretch>
                  <a:fillRect l="-1882" t="-2430" b="-14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407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B674A-DF6E-4876-BFC9-027522547861}"/>
              </a:ext>
            </a:extLst>
          </p:cNvPr>
          <p:cNvSpPr txBox="1">
            <a:spLocks/>
          </p:cNvSpPr>
          <p:nvPr/>
        </p:nvSpPr>
        <p:spPr>
          <a:xfrm>
            <a:off x="838200" y="5747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Single-Event Model for Simulation of </a:t>
            </a:r>
            <a:br>
              <a:rPr lang="en-US">
                <a:solidFill>
                  <a:srgbClr val="0000CC"/>
                </a:solidFill>
              </a:rPr>
            </a:br>
            <a:r>
              <a:rPr lang="en-US">
                <a:solidFill>
                  <a:srgbClr val="0000CC"/>
                </a:solidFill>
              </a:rPr>
              <a:t>UV Disinfection Kinetics</a:t>
            </a:r>
            <a:endParaRPr lang="en-US" dirty="0">
              <a:solidFill>
                <a:srgbClr val="0000CC"/>
              </a:solidFill>
            </a:endParaRPr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356EC1CB-D392-40A5-92A1-F74F455D14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13" y="1194831"/>
            <a:ext cx="3880393" cy="28883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0D922A-0EB3-4DC4-BA36-E990C7BA7F80}"/>
              </a:ext>
            </a:extLst>
          </p:cNvPr>
          <p:cNvSpPr txBox="1"/>
          <p:nvPr/>
        </p:nvSpPr>
        <p:spPr>
          <a:xfrm>
            <a:off x="300123" y="5144019"/>
            <a:ext cx="53999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MNV = murine norovirus (noroviruses are responsible for majority of waterborne and foodborne disease among humans)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MS2 = coliphage, common surrogate for human viruses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3E2F42-0EB3-4A43-9E9C-D859360AB735}"/>
              </a:ext>
            </a:extLst>
          </p:cNvPr>
          <p:cNvSpPr txBox="1"/>
          <p:nvPr/>
        </p:nvSpPr>
        <p:spPr>
          <a:xfrm>
            <a:off x="132866" y="4083167"/>
            <a:ext cx="531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 from</a:t>
            </a:r>
            <a:r>
              <a:rPr lang="en-US" sz="1400" b="1" dirty="0"/>
              <a:t>: </a:t>
            </a:r>
            <a:r>
              <a:rPr lang="en-US" sz="1400" dirty="0"/>
              <a:t>Weng et al. (2018) “Infectivity reduction efficacy of UV irradiation and peracetic acid-UV combined treatment on MS2 bacteriophage and murine norovirus in secondary wastewater effluent,” </a:t>
            </a:r>
            <a:r>
              <a:rPr lang="en-US" sz="1400" i="1" dirty="0"/>
              <a:t>Journal of Environmental Management</a:t>
            </a:r>
            <a:r>
              <a:rPr lang="en-US" sz="1400" dirty="0"/>
              <a:t>, </a:t>
            </a:r>
            <a:r>
              <a:rPr lang="en-US" sz="1400" b="1" dirty="0"/>
              <a:t>221</a:t>
            </a:r>
            <a:r>
              <a:rPr lang="en-US" sz="1400" dirty="0"/>
              <a:t>, 1-9.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1A0610D-51E3-4EED-A006-653201B8AF18}"/>
              </a:ext>
            </a:extLst>
          </p:cNvPr>
          <p:cNvGrpSpPr/>
          <p:nvPr/>
        </p:nvGrpSpPr>
        <p:grpSpPr>
          <a:xfrm>
            <a:off x="5967662" y="1284645"/>
            <a:ext cx="6224337" cy="5379964"/>
            <a:chOff x="5967662" y="1284645"/>
            <a:chExt cx="6224337" cy="5379964"/>
          </a:xfrm>
        </p:grpSpPr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D6E30C2A-30CA-4353-A5AF-A4DC7CAE778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83909537"/>
                </p:ext>
              </p:extLst>
            </p:nvPr>
          </p:nvGraphicFramePr>
          <p:xfrm>
            <a:off x="6096000" y="1284645"/>
            <a:ext cx="5170790" cy="48567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SPW 14.0 Graph" r:id="rId5" imgW="5619157" imgH="5278317" progId="SigmaPlotGraphicObject.13">
                    <p:embed/>
                  </p:oleObj>
                </mc:Choice>
                <mc:Fallback>
                  <p:oleObj name="SPW 14.0 Graph" r:id="rId5" imgW="5619157" imgH="5278317" progId="SigmaPlotGraphicObject.13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9E1F6B7A-714F-410D-91E7-6784234895B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096000" y="1284645"/>
                          <a:ext cx="5170790" cy="485674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23DCFCE-558D-4223-82DB-D77A75A9F8FB}"/>
                </a:ext>
              </a:extLst>
            </p:cNvPr>
            <p:cNvSpPr txBox="1"/>
            <p:nvPr/>
          </p:nvSpPr>
          <p:spPr>
            <a:xfrm>
              <a:off x="5967662" y="6141389"/>
              <a:ext cx="62243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Data from: </a:t>
              </a:r>
              <a:r>
                <a:rPr lang="en-US" sz="1400" dirty="0" err="1"/>
                <a:t>Malayeri</a:t>
              </a:r>
              <a:r>
                <a:rPr lang="en-US" sz="1400" dirty="0"/>
                <a:t> </a:t>
              </a:r>
              <a:r>
                <a:rPr lang="en-US" sz="1400" i="1" dirty="0"/>
                <a:t>et al.</a:t>
              </a:r>
              <a:r>
                <a:rPr lang="en-US" sz="1400" dirty="0"/>
                <a:t> (2016) “Fluence (UV Dose) Required to Achieve Incremental Log Inactivation of Bacteria, Protozoa, Viruses and Algae,” </a:t>
              </a:r>
              <a:r>
                <a:rPr lang="en-US" sz="1400" i="1" dirty="0"/>
                <a:t>IUVA News.</a:t>
              </a:r>
              <a:endParaRPr lang="en-US" sz="1400" dirty="0"/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D46C79F-2DC0-4E4F-BF6E-526FCB687424}"/>
              </a:ext>
            </a:extLst>
          </p:cNvPr>
          <p:cNvSpPr/>
          <p:nvPr/>
        </p:nvSpPr>
        <p:spPr>
          <a:xfrm>
            <a:off x="6845181" y="1777525"/>
            <a:ext cx="1051133" cy="1651475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3281742-8F68-4F8B-92C4-A4DA97295372}"/>
              </a:ext>
            </a:extLst>
          </p:cNvPr>
          <p:cNvSpPr/>
          <p:nvPr/>
        </p:nvSpPr>
        <p:spPr>
          <a:xfrm>
            <a:off x="7766702" y="3339966"/>
            <a:ext cx="1406174" cy="116602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510FBE8-D6E4-4478-955A-1F84A74DFBD4}"/>
              </a:ext>
            </a:extLst>
          </p:cNvPr>
          <p:cNvSpPr/>
          <p:nvPr/>
        </p:nvSpPr>
        <p:spPr>
          <a:xfrm>
            <a:off x="9172876" y="3657599"/>
            <a:ext cx="394140" cy="846789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7A151F3-587B-4F4F-95A1-567E2237112A}"/>
              </a:ext>
            </a:extLst>
          </p:cNvPr>
          <p:cNvSpPr/>
          <p:nvPr/>
        </p:nvSpPr>
        <p:spPr>
          <a:xfrm>
            <a:off x="9497540" y="2387863"/>
            <a:ext cx="1513761" cy="1587371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94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C8E13-EE4F-44F6-A985-F61C5DE7708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Common Deviations from Single-Event Model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BC79DDA3-F65D-456C-993E-217F4EDA6F0D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Shoulder, attributed to: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Repair processes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Requirement for multiple units of damage to cause inactivation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Tailing, attributed to: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Population heterogeneity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Particle association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Models have been developed to address these common deviations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5F1DD95-06D0-4350-829C-658123135BE3}"/>
              </a:ext>
            </a:extLst>
          </p:cNvPr>
          <p:cNvGrpSpPr/>
          <p:nvPr/>
        </p:nvGrpSpPr>
        <p:grpSpPr>
          <a:xfrm>
            <a:off x="6306419" y="1825625"/>
            <a:ext cx="5691188" cy="4251325"/>
            <a:chOff x="1041400" y="2903538"/>
            <a:chExt cx="5691188" cy="425132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84EF916-8375-453D-B991-7E276D735065}"/>
                </a:ext>
              </a:extLst>
            </p:cNvPr>
            <p:cNvGrpSpPr/>
            <p:nvPr/>
          </p:nvGrpSpPr>
          <p:grpSpPr>
            <a:xfrm>
              <a:off x="1041400" y="2903538"/>
              <a:ext cx="5691188" cy="4251325"/>
              <a:chOff x="1041400" y="2903538"/>
              <a:chExt cx="5691188" cy="4251325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61FC7467-616B-468B-A7FF-615FB1ADF316}"/>
                  </a:ext>
                </a:extLst>
              </p:cNvPr>
              <p:cNvGrpSpPr/>
              <p:nvPr/>
            </p:nvGrpSpPr>
            <p:grpSpPr>
              <a:xfrm>
                <a:off x="1041400" y="2903538"/>
                <a:ext cx="5691188" cy="4251325"/>
                <a:chOff x="1041400" y="2903538"/>
                <a:chExt cx="5691188" cy="4251325"/>
              </a:xfrm>
            </p:grpSpPr>
            <p:graphicFrame>
              <p:nvGraphicFramePr>
                <p:cNvPr id="13" name="Object 12">
                  <a:extLst>
                    <a:ext uri="{FF2B5EF4-FFF2-40B4-BE49-F238E27FC236}">
                      <a16:creationId xmlns:a16="http://schemas.microsoft.com/office/drawing/2014/main" id="{054AAC46-A20D-4CFA-A823-B246CADDBA9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711079547"/>
                    </p:ext>
                  </p:extLst>
                </p:nvPr>
              </p:nvGraphicFramePr>
              <p:xfrm>
                <a:off x="1041400" y="2903538"/>
                <a:ext cx="5691188" cy="425132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108" name="SPW 14.0 Graph" r:id="rId4" imgW="5690648" imgH="4250575" progId="SigmaPlotGraphicObject.13">
                        <p:embed/>
                      </p:oleObj>
                    </mc:Choice>
                    <mc:Fallback>
                      <p:oleObj name="SPW 14.0 Graph" r:id="rId4" imgW="5690648" imgH="4250575" progId="SigmaPlotGraphicObject.13">
                        <p:embed/>
                        <p:pic>
                          <p:nvPicPr>
                            <p:cNvPr id="15" name="Object 14">
                              <a:extLst>
                                <a:ext uri="{FF2B5EF4-FFF2-40B4-BE49-F238E27FC236}">
                                  <a16:creationId xmlns:a16="http://schemas.microsoft.com/office/drawing/2014/main" id="{C146B0EF-8DBC-4216-B2E6-FCA720407A31}"/>
                                </a:ext>
                              </a:extLst>
                            </p:cNvPr>
                            <p:cNvPicPr/>
                            <p:nvPr/>
                          </p:nvPicPr>
                          <p:blipFill>
                            <a:blip r:embed="rId5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041400" y="2903538"/>
                              <a:ext cx="5691188" cy="4251325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14" name="Freeform 7">
                  <a:extLst>
                    <a:ext uri="{FF2B5EF4-FFF2-40B4-BE49-F238E27FC236}">
                      <a16:creationId xmlns:a16="http://schemas.microsoft.com/office/drawing/2014/main" id="{D6B2980A-1627-40FB-8558-253715F05B79}"/>
                    </a:ext>
                  </a:extLst>
                </p:cNvPr>
                <p:cNvSpPr/>
                <p:nvPr/>
              </p:nvSpPr>
              <p:spPr>
                <a:xfrm>
                  <a:off x="1676400" y="3505553"/>
                  <a:ext cx="4248150" cy="1371247"/>
                </a:xfrm>
                <a:custGeom>
                  <a:avLst/>
                  <a:gdLst>
                    <a:gd name="connsiteX0" fmla="*/ 0 w 4248150"/>
                    <a:gd name="connsiteY0" fmla="*/ 9172 h 2047522"/>
                    <a:gd name="connsiteX1" fmla="*/ 590550 w 4248150"/>
                    <a:gd name="connsiteY1" fmla="*/ 9172 h 2047522"/>
                    <a:gd name="connsiteX2" fmla="*/ 1095375 w 4248150"/>
                    <a:gd name="connsiteY2" fmla="*/ 9172 h 2047522"/>
                    <a:gd name="connsiteX3" fmla="*/ 1590675 w 4248150"/>
                    <a:gd name="connsiteY3" fmla="*/ 132997 h 2047522"/>
                    <a:gd name="connsiteX4" fmla="*/ 2105025 w 4248150"/>
                    <a:gd name="connsiteY4" fmla="*/ 485422 h 2047522"/>
                    <a:gd name="connsiteX5" fmla="*/ 4248150 w 4248150"/>
                    <a:gd name="connsiteY5" fmla="*/ 2047522 h 2047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48150" h="2047522">
                      <a:moveTo>
                        <a:pt x="0" y="9172"/>
                      </a:moveTo>
                      <a:lnTo>
                        <a:pt x="590550" y="9172"/>
                      </a:lnTo>
                      <a:cubicBezTo>
                        <a:pt x="773112" y="9172"/>
                        <a:pt x="928688" y="-11465"/>
                        <a:pt x="1095375" y="9172"/>
                      </a:cubicBezTo>
                      <a:cubicBezTo>
                        <a:pt x="1262062" y="29809"/>
                        <a:pt x="1422400" y="53622"/>
                        <a:pt x="1590675" y="132997"/>
                      </a:cubicBezTo>
                      <a:cubicBezTo>
                        <a:pt x="1758950" y="212372"/>
                        <a:pt x="2105025" y="485422"/>
                        <a:pt x="2105025" y="485422"/>
                      </a:cubicBezTo>
                      <a:lnTo>
                        <a:pt x="4248150" y="2047522"/>
                      </a:lnTo>
                    </a:path>
                  </a:pathLst>
                </a:custGeom>
                <a:noFill/>
                <a:ln w="19050">
                  <a:solidFill>
                    <a:srgbClr val="0000C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 10">
                  <a:extLst>
                    <a:ext uri="{FF2B5EF4-FFF2-40B4-BE49-F238E27FC236}">
                      <a16:creationId xmlns:a16="http://schemas.microsoft.com/office/drawing/2014/main" id="{0C322F51-4860-42A1-92B5-16F13C727EC0}"/>
                    </a:ext>
                  </a:extLst>
                </p:cNvPr>
                <p:cNvSpPr/>
                <p:nvPr/>
              </p:nvSpPr>
              <p:spPr>
                <a:xfrm>
                  <a:off x="3693459" y="4858871"/>
                  <a:ext cx="2283012" cy="669523"/>
                </a:xfrm>
                <a:custGeom>
                  <a:avLst/>
                  <a:gdLst>
                    <a:gd name="connsiteX0" fmla="*/ 0 w 2283012"/>
                    <a:gd name="connsiteY0" fmla="*/ 0 h 669523"/>
                    <a:gd name="connsiteX1" fmla="*/ 513976 w 2283012"/>
                    <a:gd name="connsiteY1" fmla="*/ 334682 h 669523"/>
                    <a:gd name="connsiteX2" fmla="*/ 663388 w 2283012"/>
                    <a:gd name="connsiteY2" fmla="*/ 442258 h 669523"/>
                    <a:gd name="connsiteX3" fmla="*/ 1004047 w 2283012"/>
                    <a:gd name="connsiteY3" fmla="*/ 555811 h 669523"/>
                    <a:gd name="connsiteX4" fmla="*/ 1816847 w 2283012"/>
                    <a:gd name="connsiteY4" fmla="*/ 651435 h 669523"/>
                    <a:gd name="connsiteX5" fmla="*/ 2283012 w 2283012"/>
                    <a:gd name="connsiteY5" fmla="*/ 669364 h 669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83012" h="669523">
                      <a:moveTo>
                        <a:pt x="0" y="0"/>
                      </a:moveTo>
                      <a:lnTo>
                        <a:pt x="513976" y="334682"/>
                      </a:lnTo>
                      <a:cubicBezTo>
                        <a:pt x="624541" y="408392"/>
                        <a:pt x="581710" y="405403"/>
                        <a:pt x="663388" y="442258"/>
                      </a:cubicBezTo>
                      <a:cubicBezTo>
                        <a:pt x="745066" y="479113"/>
                        <a:pt x="811804" y="520948"/>
                        <a:pt x="1004047" y="555811"/>
                      </a:cubicBezTo>
                      <a:cubicBezTo>
                        <a:pt x="1196290" y="590674"/>
                        <a:pt x="1603686" y="632510"/>
                        <a:pt x="1816847" y="651435"/>
                      </a:cubicBezTo>
                      <a:cubicBezTo>
                        <a:pt x="2030008" y="670360"/>
                        <a:pt x="2156510" y="669862"/>
                        <a:pt x="2283012" y="669364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E421E8F7-8FEA-4D34-AF3A-2A446146ED83}"/>
                  </a:ext>
                </a:extLst>
              </p:cNvPr>
              <p:cNvCxnSpPr/>
              <p:nvPr/>
            </p:nvCxnSpPr>
            <p:spPr>
              <a:xfrm>
                <a:off x="2676525" y="4181475"/>
                <a:ext cx="0" cy="67739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38ECA184-20BB-426F-B051-119B3BB3DE5C}"/>
                  </a:ext>
                </a:extLst>
              </p:cNvPr>
              <p:cNvCxnSpPr>
                <a:stCxn id="15" idx="0"/>
              </p:cNvCxnSpPr>
              <p:nvPr/>
            </p:nvCxnSpPr>
            <p:spPr>
              <a:xfrm flipH="1">
                <a:off x="2676525" y="4858871"/>
                <a:ext cx="101693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5B95BF0-9A4A-4B43-9B5A-A7808C2F4086}"/>
                  </a:ext>
                </a:extLst>
              </p:cNvPr>
              <p:cNvSpPr txBox="1"/>
              <p:nvPr/>
            </p:nvSpPr>
            <p:spPr>
              <a:xfrm>
                <a:off x="2266866" y="4852302"/>
                <a:ext cx="88197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k = -slope</a:t>
                </a: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58FFEB4-148E-4E82-BABB-EDAF16DF2EF0}"/>
                </a:ext>
              </a:extLst>
            </p:cNvPr>
            <p:cNvSpPr txBox="1"/>
            <p:nvPr/>
          </p:nvSpPr>
          <p:spPr>
            <a:xfrm>
              <a:off x="1849054" y="2989327"/>
              <a:ext cx="8274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shoulder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8F537E9A-A86E-4557-BB54-B650E53E2342}"/>
                </a:ext>
              </a:extLst>
            </p:cNvPr>
            <p:cNvCxnSpPr/>
            <p:nvPr/>
          </p:nvCxnSpPr>
          <p:spPr>
            <a:xfrm>
              <a:off x="1676400" y="3244850"/>
              <a:ext cx="1200150" cy="0"/>
            </a:xfrm>
            <a:prstGeom prst="straightConnector1">
              <a:avLst/>
            </a:prstGeom>
            <a:ln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E63E86A-0833-4227-8C83-C349553410CD}"/>
                </a:ext>
              </a:extLst>
            </p:cNvPr>
            <p:cNvSpPr txBox="1"/>
            <p:nvPr/>
          </p:nvSpPr>
          <p:spPr>
            <a:xfrm>
              <a:off x="5097079" y="5228369"/>
              <a:ext cx="6345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tailing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19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F8B7D-6EC6-4284-91CA-9DD1A6AA0114}"/>
              </a:ext>
            </a:extLst>
          </p:cNvPr>
          <p:cNvSpPr txBox="1">
            <a:spLocks/>
          </p:cNvSpPr>
          <p:nvPr/>
        </p:nvSpPr>
        <p:spPr>
          <a:xfrm>
            <a:off x="838200" y="182244"/>
            <a:ext cx="10515600" cy="83292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Series-Event Model</a:t>
            </a:r>
            <a:endParaRPr lang="en-US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4F69948-ED66-4109-A563-D9B2E33B7C1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5760" y="1015165"/>
                <a:ext cx="5654040" cy="516179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Basis: some microbes are not inactivated until they accumulate multiple units of damage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A threshold dose is assumed to be required to initiate inactivation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box>
                        <m:box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boxP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𝜈</m:t>
                              </m:r>
                            </m:e>
                          </m:groupChr>
                        </m:e>
                      </m:box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box>
                        <m:box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boxP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𝜈</m:t>
                              </m:r>
                            </m:e>
                          </m:groupChr>
                        </m:e>
                      </m:box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box>
                        <m:box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boxP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𝜈</m:t>
                              </m:r>
                            </m:e>
                          </m:groupCh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⋯</m:t>
                          </m:r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𝜈</m:t>
                              </m:r>
                            </m:e>
                          </m:groupCh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box>
                            <m:box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boxPr>
                            <m:e>
                              <m:groupChr>
                                <m:groupChrPr>
                                  <m:chr m:val="→"/>
                                  <m:vertJc m:val="bot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𝜈</m:t>
                                  </m:r>
                                </m:e>
                              </m:groupCh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box>
                                <m:box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boxPr>
                                <m:e>
                                  <m:groupChr>
                                    <m:groupChrPr>
                                      <m:chr m:val="→"/>
                                      <m:vertJc m:val="bot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𝜈</m:t>
                                      </m:r>
                                    </m:e>
                                  </m:groupChr>
                                </m:e>
                              </m:box>
                            </m:e>
                          </m:box>
                        </m:e>
                      </m:box>
                      <m:r>
                        <a:rPr lang="en-US" i="1">
                          <a:latin typeface="Cambria Math" panose="02040503050406030204" pitchFamily="18" charset="0"/>
                        </a:rPr>
                        <m:t>⋯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4F69948-ED66-4109-A563-D9B2E33B7C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60" y="1015165"/>
                <a:ext cx="5654040" cy="5161798"/>
              </a:xfrm>
              <a:prstGeom prst="rect">
                <a:avLst/>
              </a:prstGeom>
              <a:blipFill>
                <a:blip r:embed="rId3"/>
                <a:stretch>
                  <a:fillRect l="-1401" t="-1655" r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BCA8A0FD-8ADE-48B3-BAD5-BC6EFBCD1E0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72199" y="1015165"/>
                <a:ext cx="5654039" cy="5549264"/>
              </a:xfrm>
              <a:prstGeom prst="rect">
                <a:avLst/>
              </a:prstGeom>
            </p:spPr>
            <p:txBody>
              <a:bodyPr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Each photochemical event is assumed to follow 1</a:t>
                </a:r>
                <a:r>
                  <a:rPr lang="en-US" baseline="30000" dirty="0"/>
                  <a:t>st</a:t>
                </a:r>
                <a:r>
                  <a:rPr lang="en-US" dirty="0"/>
                  <a:t>-order kinetics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𝑑𝐷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𝑘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𝑘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All microbes with less than </a:t>
                </a:r>
                <a:r>
                  <a:rPr lang="en-US" i="1" dirty="0"/>
                  <a:t>n</a:t>
                </a:r>
                <a:r>
                  <a:rPr lang="en-US" dirty="0"/>
                  <a:t> units of damage retain viability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A series of differential equations leads to: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𝑒𝑥𝑝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𝑘𝐷</m:t>
                          </m:r>
                        </m:e>
                      </m:d>
                      <m:nary>
                        <m:naryPr>
                          <m:chr m:val="∑"/>
                          <m:limLoc m:val="undOvr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𝑘𝐷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!</m:t>
                              </m:r>
                            </m:den>
                          </m:f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BCA8A0FD-8ADE-48B3-BAD5-BC6EFBCD1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199" y="1015165"/>
                <a:ext cx="5654039" cy="5549264"/>
              </a:xfrm>
              <a:prstGeom prst="rect">
                <a:avLst/>
              </a:prstGeom>
              <a:blipFill>
                <a:blip r:embed="rId4"/>
                <a:stretch>
                  <a:fillRect l="-1832" t="-2527" r="-4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Elbow Connector 12">
            <a:extLst>
              <a:ext uri="{FF2B5EF4-FFF2-40B4-BE49-F238E27FC236}">
                <a16:creationId xmlns:a16="http://schemas.microsoft.com/office/drawing/2014/main" id="{5AA4E856-6470-494E-ADEE-AE4E5955490D}"/>
              </a:ext>
            </a:extLst>
          </p:cNvPr>
          <p:cNvCxnSpPr>
            <a:cxnSpLocks/>
          </p:cNvCxnSpPr>
          <p:nvPr/>
        </p:nvCxnSpPr>
        <p:spPr>
          <a:xfrm>
            <a:off x="3939019" y="3071337"/>
            <a:ext cx="1145555" cy="1049454"/>
          </a:xfrm>
          <a:prstGeom prst="bentConnector3">
            <a:avLst>
              <a:gd name="adj1" fmla="val 5084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74B4F60-5FAF-4517-A36D-6615F9BAAD11}"/>
                  </a:ext>
                </a:extLst>
              </p:cNvPr>
              <p:cNvSpPr txBox="1"/>
              <p:nvPr/>
            </p:nvSpPr>
            <p:spPr>
              <a:xfrm>
                <a:off x="680587" y="4481226"/>
                <a:ext cx="5024386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800" dirty="0"/>
                  <a:t> = microorganism with </a:t>
                </a:r>
                <a:r>
                  <a:rPr lang="en-US" sz="2800" i="1" dirty="0"/>
                  <a:t>i</a:t>
                </a:r>
                <a:r>
                  <a:rPr lang="en-US" sz="2800" dirty="0"/>
                  <a:t> units of damage</a:t>
                </a:r>
              </a:p>
              <a:p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𝜈</m:t>
                    </m:r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energy associated with a single photon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74B4F60-5FAF-4517-A36D-6615F9BAAD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587" y="4481226"/>
                <a:ext cx="5024386" cy="1815882"/>
              </a:xfrm>
              <a:prstGeom prst="rect">
                <a:avLst/>
              </a:prstGeom>
              <a:blipFill>
                <a:blip r:embed="rId5"/>
                <a:stretch>
                  <a:fillRect l="-2549" t="-3020" b="-87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363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1D179-079D-4D27-BED5-8737E079BB5F}"/>
              </a:ext>
            </a:extLst>
          </p:cNvPr>
          <p:cNvSpPr txBox="1">
            <a:spLocks/>
          </p:cNvSpPr>
          <p:nvPr/>
        </p:nvSpPr>
        <p:spPr>
          <a:xfrm>
            <a:off x="838200" y="172621"/>
            <a:ext cx="10515600" cy="77065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Series-Event Model</a:t>
            </a:r>
            <a:endParaRPr lang="en-US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3D95169-5BFA-4ED0-BDDF-79C6CB974A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1211" y="943277"/>
                <a:ext cx="5634789" cy="560671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Series-event model provides a mechanistic explanation for shoulder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As </a:t>
                </a:r>
                <a:r>
                  <a:rPr lang="en-US" i="1" dirty="0"/>
                  <a:t>n</a:t>
                </a:r>
                <a:r>
                  <a:rPr lang="en-US" dirty="0"/>
                  <a:t> increases, the size of the shoulder increases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For the special case of </a:t>
                </a:r>
                <a:r>
                  <a:rPr lang="en-US" i="1" dirty="0"/>
                  <a:t>n=1</a:t>
                </a:r>
                <a:r>
                  <a:rPr lang="en-US" dirty="0"/>
                  <a:t>, the series-event model reduces to the single-event model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𝑘𝐷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!</m:t>
                              </m:r>
                            </m:den>
                          </m:f>
                        </m:e>
                      </m:nary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≡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m:rPr>
                          <m:sty m:val="p"/>
                        </m:rPr>
                        <a:rPr lang="en-US" smtClean="0">
                          <a:latin typeface="Cambria Math" panose="02040503050406030204" pitchFamily="18" charset="0"/>
                        </a:rPr>
                        <m:t>for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𝑒𝑥𝑝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𝑘𝐷</m:t>
                          </m:r>
                        </m:e>
                      </m:d>
                      <m:nary>
                        <m:naryPr>
                          <m:chr m:val="∑"/>
                          <m:limLoc m:val="undOvr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𝑘𝐷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!</m:t>
                              </m:r>
                            </m:den>
                          </m:f>
                        </m:e>
                      </m:nary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3D95169-5BFA-4ED0-BDDF-79C6CB974A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211" y="943277"/>
                <a:ext cx="5634789" cy="5606716"/>
              </a:xfrm>
              <a:prstGeom prst="rect">
                <a:avLst/>
              </a:prstGeom>
              <a:blipFill>
                <a:blip r:embed="rId3"/>
                <a:stretch>
                  <a:fillRect l="-1515" t="-1523" r="-5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076ABA76-16DF-464E-8EFE-85C690881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1583" y="1038786"/>
            <a:ext cx="5069481" cy="47924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4899C3-1CCB-4F97-879F-88FBBE16D14F}"/>
              </a:ext>
            </a:extLst>
          </p:cNvPr>
          <p:cNvSpPr txBox="1"/>
          <p:nvPr/>
        </p:nvSpPr>
        <p:spPr>
          <a:xfrm>
            <a:off x="9573761" y="2150828"/>
            <a:ext cx="1780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Bacteriophage f2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C6953F-2409-4977-80C1-77F157CE4D4A}"/>
              </a:ext>
            </a:extLst>
          </p:cNvPr>
          <p:cNvSpPr txBox="1"/>
          <p:nvPr/>
        </p:nvSpPr>
        <p:spPr>
          <a:xfrm>
            <a:off x="6901313" y="4037553"/>
            <a:ext cx="1229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>
                <a:solidFill>
                  <a:srgbClr val="FF0000"/>
                </a:solidFill>
              </a:rPr>
              <a:t>Escherichia</a:t>
            </a:r>
          </a:p>
          <a:p>
            <a:pPr algn="ctr"/>
            <a:r>
              <a:rPr lang="en-US" i="1" dirty="0">
                <a:solidFill>
                  <a:srgbClr val="FF0000"/>
                </a:solidFill>
              </a:rPr>
              <a:t>coli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557FC6-365A-4D76-A89C-1B762F6527E6}"/>
              </a:ext>
            </a:extLst>
          </p:cNvPr>
          <p:cNvSpPr txBox="1"/>
          <p:nvPr/>
        </p:nvSpPr>
        <p:spPr>
          <a:xfrm>
            <a:off x="8560465" y="2950026"/>
            <a:ext cx="1283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>
                <a:solidFill>
                  <a:srgbClr val="FF0000"/>
                </a:solidFill>
              </a:rPr>
              <a:t>Candida </a:t>
            </a:r>
          </a:p>
          <a:p>
            <a:pPr algn="ctr"/>
            <a:r>
              <a:rPr lang="en-US" i="1" dirty="0" err="1">
                <a:solidFill>
                  <a:srgbClr val="FF0000"/>
                </a:solidFill>
              </a:rPr>
              <a:t>parapsilosis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C1A3A1-0F1B-4D4E-BBBE-C4D069ADB1B6}"/>
              </a:ext>
            </a:extLst>
          </p:cNvPr>
          <p:cNvSpPr txBox="1"/>
          <p:nvPr/>
        </p:nvSpPr>
        <p:spPr>
          <a:xfrm>
            <a:off x="6586730" y="5915353"/>
            <a:ext cx="4819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Modified from: Severin </a:t>
            </a:r>
            <a:r>
              <a:rPr lang="en-US" sz="1400" i="1" dirty="0"/>
              <a:t>et al.</a:t>
            </a:r>
            <a:r>
              <a:rPr lang="en-US" sz="1400" dirty="0"/>
              <a:t> (1983) “Kinetic Modeling of UV Disinfection of Water,” </a:t>
            </a:r>
            <a:r>
              <a:rPr lang="en-US" sz="1400" i="1" dirty="0"/>
              <a:t>Water Research</a:t>
            </a:r>
            <a:r>
              <a:rPr lang="en-US" sz="1400" b="1" dirty="0"/>
              <a:t>,</a:t>
            </a:r>
            <a:r>
              <a:rPr lang="en-US" sz="1400" dirty="0"/>
              <a:t> </a:t>
            </a:r>
            <a:r>
              <a:rPr lang="en-US" sz="1400" b="1" dirty="0"/>
              <a:t>17, </a:t>
            </a:r>
            <a:r>
              <a:rPr lang="en-US" sz="1400" dirty="0"/>
              <a:t>(11), 1669-1678.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B480B42-7245-41B5-BCDD-E1B8751D5DD9}"/>
              </a:ext>
            </a:extLst>
          </p:cNvPr>
          <p:cNvGrpSpPr/>
          <p:nvPr/>
        </p:nvGrpSpPr>
        <p:grpSpPr>
          <a:xfrm>
            <a:off x="3645796" y="4937577"/>
            <a:ext cx="1311528" cy="1500996"/>
            <a:chOff x="3645796" y="4937577"/>
            <a:chExt cx="1311528" cy="1500996"/>
          </a:xfrm>
        </p:grpSpPr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A076D3C6-8F1C-4A7E-82D4-5AC461EB1C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45796" y="5279830"/>
              <a:ext cx="1066163" cy="1158743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479EF0C-F4D0-4F8B-A5D1-906882BCDE80}"/>
                </a:ext>
              </a:extLst>
            </p:cNvPr>
            <p:cNvSpPr txBox="1"/>
            <p:nvPr/>
          </p:nvSpPr>
          <p:spPr>
            <a:xfrm>
              <a:off x="4617166" y="4937577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16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B1EE1D01-BBE9-4475-8651-75EA7C57CED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1340" y="1317753"/>
                <a:ext cx="10821337" cy="510945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spcBef>
                    <a:spcPts val="1882"/>
                  </a:spcBef>
                  <a:buFont typeface="Arial" panose="020B0604020202020204" pitchFamily="34" charset="0"/>
                  <a:buChar char="•"/>
                </a:pPr>
                <a:r>
                  <a:rPr lang="en-US" sz="2800" dirty="0">
                    <a:latin typeface="Arial" pitchFamily="34" charset="0"/>
                    <a:cs typeface="Arial" pitchFamily="34" charset="0"/>
                  </a:rPr>
                  <a:t>Two-Population Model:</a:t>
                </a:r>
              </a:p>
              <a:p>
                <a:pPr marL="800100" lvl="1" indent="-342900" algn="l">
                  <a:spcBef>
                    <a:spcPts val="1882"/>
                  </a:spcBef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Arial" pitchFamily="34" charset="0"/>
                    <a:cs typeface="Arial" pitchFamily="34" charset="0"/>
                  </a:rPr>
                  <a:t>Sub-population A: Sensitive to UV exposure (series-event)</a:t>
                </a:r>
              </a:p>
              <a:p>
                <a:pPr marL="800100" lvl="1" indent="-342900" algn="l">
                  <a:spcBef>
                    <a:spcPts val="1882"/>
                  </a:spcBef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Arial" pitchFamily="34" charset="0"/>
                    <a:cs typeface="Arial" pitchFamily="34" charset="0"/>
                  </a:rPr>
                  <a:t>Sub-population B: Resistant to UV exposure (single-event)</a:t>
                </a:r>
              </a:p>
              <a:p>
                <a:pPr marL="800100" lvl="1" indent="-342900" algn="l">
                  <a:spcBef>
                    <a:spcPts val="1882"/>
                  </a:spcBef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Arial" pitchFamily="34" charset="0"/>
                    <a:cs typeface="Arial" pitchFamily="34" charset="0"/>
                  </a:rPr>
                  <a:t>Initial concentrations: </a:t>
                </a:r>
                <a:r>
                  <a:rPr lang="en-US" sz="2400" i="1" dirty="0"/>
                  <a:t>A</a:t>
                </a:r>
                <a:r>
                  <a:rPr lang="en-US" sz="2400" i="1" baseline="-25000" dirty="0"/>
                  <a:t>0</a:t>
                </a:r>
                <a:r>
                  <a:rPr lang="en-US" sz="2400" i="1" dirty="0"/>
                  <a:t> </a:t>
                </a:r>
                <a:r>
                  <a:rPr lang="en-US" sz="2400" dirty="0"/>
                  <a:t>and </a:t>
                </a:r>
                <a:r>
                  <a:rPr lang="en-US" sz="2400" i="1" dirty="0"/>
                  <a:t>B</a:t>
                </a:r>
                <a:r>
                  <a:rPr lang="en-US" sz="2400" i="1" baseline="-25000" dirty="0"/>
                  <a:t>0</a:t>
                </a:r>
                <a:endParaRPr lang="en-US" sz="2400" i="1" baseline="-25000" dirty="0">
                  <a:latin typeface="Arial" pitchFamily="34" charset="0"/>
                  <a:cs typeface="Arial" pitchFamily="34" charset="0"/>
                </a:endParaRPr>
              </a:p>
              <a:p>
                <a:pPr lvl="1">
                  <a:spcBef>
                    <a:spcPts val="627"/>
                  </a:spcBef>
                </a:pPr>
                <a:r>
                  <a:rPr lang="en-US" sz="2800" i="1" dirty="0">
                    <a:latin typeface="Arial" pitchFamily="34" charset="0"/>
                    <a:cs typeface="Arial" pitchFamily="34" charset="0"/>
                  </a:rPr>
                  <a:t>N</a:t>
                </a:r>
                <a:r>
                  <a:rPr lang="en-US" sz="2800" i="1" baseline="-25000" dirty="0">
                    <a:latin typeface="Arial" pitchFamily="34" charset="0"/>
                    <a:cs typeface="Arial" pitchFamily="34" charset="0"/>
                  </a:rPr>
                  <a:t>0</a:t>
                </a:r>
                <a:r>
                  <a:rPr lang="en-US" sz="2800" i="1" dirty="0">
                    <a:latin typeface="Arial" pitchFamily="34" charset="0"/>
                    <a:cs typeface="Arial" pitchFamily="34" charset="0"/>
                  </a:rPr>
                  <a:t> = A</a:t>
                </a:r>
                <a:r>
                  <a:rPr lang="en-US" sz="2800" i="1" baseline="-25000" dirty="0">
                    <a:latin typeface="Arial" pitchFamily="34" charset="0"/>
                    <a:cs typeface="Arial" pitchFamily="34" charset="0"/>
                  </a:rPr>
                  <a:t>0 </a:t>
                </a:r>
                <a:r>
                  <a:rPr lang="en-US" sz="2800" i="1" dirty="0">
                    <a:latin typeface="Arial" pitchFamily="34" charset="0"/>
                    <a:cs typeface="Arial" pitchFamily="34" charset="0"/>
                  </a:rPr>
                  <a:t>+ B</a:t>
                </a:r>
                <a:r>
                  <a:rPr lang="en-US" sz="2800" i="1" baseline="-25000" dirty="0">
                    <a:latin typeface="Arial" pitchFamily="34" charset="0"/>
                    <a:cs typeface="Arial" pitchFamily="34" charset="0"/>
                  </a:rPr>
                  <a:t>0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i="1" dirty="0">
                    <a:latin typeface="Arial" pitchFamily="34" charset="0"/>
                    <a:cs typeface="Arial" pitchFamily="34" charset="0"/>
                  </a:rPr>
                  <a:t>k</a:t>
                </a:r>
                <a:r>
                  <a:rPr lang="en-US" sz="2800" i="1" baseline="-25000" dirty="0">
                    <a:latin typeface="Arial" pitchFamily="34" charset="0"/>
                    <a:cs typeface="Arial" pitchFamily="34" charset="0"/>
                  </a:rPr>
                  <a:t>A </a:t>
                </a:r>
                <a:r>
                  <a:rPr lang="en-US" sz="2800" i="1" dirty="0">
                    <a:latin typeface="Arial" pitchFamily="34" charset="0"/>
                    <a:cs typeface="Arial" pitchFamily="34" charset="0"/>
                  </a:rPr>
                  <a:t>and k</a:t>
                </a:r>
                <a:r>
                  <a:rPr lang="en-US" sz="2800" i="1" baseline="-25000" dirty="0">
                    <a:latin typeface="Arial" pitchFamily="34" charset="0"/>
                    <a:cs typeface="Arial" pitchFamily="34" charset="0"/>
                  </a:rPr>
                  <a:t>B</a:t>
                </a:r>
                <a:r>
                  <a:rPr lang="en-US" sz="2800" b="1" i="1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>
                    <a:latin typeface="Arial" pitchFamily="34" charset="0"/>
                    <a:cs typeface="Arial" pitchFamily="34" charset="0"/>
                  </a:rPr>
                  <a:t>are inactivation constants</a:t>
                </a:r>
              </a:p>
              <a:p>
                <a:pPr marL="342900" indent="-342900" algn="l">
                  <a:spcAft>
                    <a:spcPts val="1882"/>
                  </a:spcAft>
                  <a:buFont typeface="Arial" panose="020B0604020202020204" pitchFamily="34" charset="0"/>
                  <a:buChar char="•"/>
                </a:pPr>
                <a:r>
                  <a:rPr lang="en-US" sz="2800" dirty="0">
                    <a:latin typeface="Arial" pitchFamily="34" charset="0"/>
                    <a:cs typeface="Arial" pitchFamily="34" charset="0"/>
                  </a:rPr>
                  <a:t>“Shoulder” behavior is simulated using the series-event model</a:t>
                </a:r>
              </a:p>
              <a:p>
                <a:pPr marL="11949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/>
                            </a:rPr>
                            <m:t>𝑁</m:t>
                          </m:r>
                          <m:r>
                            <a:rPr lang="en-US" sz="2800" i="1">
                              <a:latin typeface="Cambria Math"/>
                            </a:rPr>
                            <m:t>(</m:t>
                          </m:r>
                          <m:r>
                            <a:rPr lang="en-US" sz="2800" i="1">
                              <a:latin typeface="Cambria Math"/>
                            </a:rPr>
                            <m:t>𝑡</m:t>
                          </m:r>
                          <m:r>
                            <a:rPr lang="en-US" sz="2800" i="1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en-US" sz="2800" i="1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𝑒𝑥𝑝</m:t>
                          </m:r>
                          <m:d>
                            <m:dPr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  <m:t>𝐷</m:t>
                              </m:r>
                            </m:e>
                          </m:d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nary>
                            <m:naryPr>
                              <m:chr m:val="∑"/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−1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2800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sz="2800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800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𝑘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800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𝐴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800" i="1">
                                              <a:latin typeface="Cambria Math"/>
                                              <a:ea typeface="Cambria Math"/>
                                            </a:rPr>
                                            <m:t>∙</m:t>
                                          </m:r>
                                          <m:r>
                                            <a:rPr lang="en-US" sz="2800" b="0" i="1" smtClean="0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  <m:t>𝐷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2800" i="1">
                                          <a:latin typeface="Cambria Math"/>
                                          <a:ea typeface="Cambria Math"/>
                                        </a:rPr>
                                        <m:t>𝑖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𝑖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!</m:t>
                                  </m:r>
                                </m:den>
                              </m:f>
                            </m:e>
                          </m:nary>
                        </m:e>
                      </m:d>
                      <m:r>
                        <a:rPr lang="en-US" sz="2800" i="1"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en-US" sz="28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𝑒𝑥𝑝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/>
                                  <a:ea typeface="Cambria Math"/>
                                </a:rPr>
                                <m:t>𝐵</m:t>
                              </m:r>
                            </m:sub>
                          </m:sSub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𝐷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  <a:p>
                <a:pPr marL="119499"/>
                <a:endParaRPr lang="en-US" sz="2800" dirty="0">
                  <a:latin typeface="Arial" pitchFamily="34" charset="0"/>
                  <a:cs typeface="Arial" pitchFamily="34" charset="0"/>
                </a:endParaRPr>
              </a:p>
              <a:p>
                <a:endParaRPr lang="en-US" sz="2800" i="1" baseline="-25000" dirty="0">
                  <a:latin typeface="Arial" pitchFamily="34" charset="0"/>
                  <a:cs typeface="Arial" pitchFamily="34" charset="0"/>
                </a:endParaRPr>
              </a:p>
              <a:p>
                <a:endParaRPr lang="en-US" sz="2100" dirty="0"/>
              </a:p>
            </p:txBody>
          </p:sp>
        </mc:Choice>
        <mc:Fallback xmlns=""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B1EE1D01-BBE9-4475-8651-75EA7C57CE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340" y="1317753"/>
                <a:ext cx="10821337" cy="5109456"/>
              </a:xfrm>
              <a:prstGeom prst="rect">
                <a:avLst/>
              </a:prstGeom>
              <a:blipFill>
                <a:blip r:embed="rId3"/>
                <a:stretch>
                  <a:fillRect l="-1014" t="-2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1">
            <a:extLst>
              <a:ext uri="{FF2B5EF4-FFF2-40B4-BE49-F238E27FC236}">
                <a16:creationId xmlns:a16="http://schemas.microsoft.com/office/drawing/2014/main" id="{09C7876E-2CFD-411A-B6A7-73890DD3BC2B}"/>
              </a:ext>
            </a:extLst>
          </p:cNvPr>
          <p:cNvSpPr txBox="1">
            <a:spLocks/>
          </p:cNvSpPr>
          <p:nvPr/>
        </p:nvSpPr>
        <p:spPr>
          <a:xfrm>
            <a:off x="571340" y="1"/>
            <a:ext cx="11156297" cy="14182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  <a:latin typeface="+mn-lt"/>
                <a:cs typeface="Arial" panose="020B0604020202020204" pitchFamily="34" charset="0"/>
              </a:rPr>
              <a:t>Phenotypic Persistence and </a:t>
            </a:r>
          </a:p>
          <a:p>
            <a:r>
              <a:rPr lang="en-US" sz="4400" dirty="0">
                <a:solidFill>
                  <a:srgbClr val="0000CC"/>
                </a:solidFill>
                <a:latin typeface="+mn-lt"/>
                <a:cs typeface="Arial" panose="020B0604020202020204" pitchFamily="34" charset="0"/>
              </a:rPr>
              <a:t>External Shielding Model</a:t>
            </a:r>
            <a:endParaRPr lang="en-US" sz="4400" dirty="0">
              <a:solidFill>
                <a:srgbClr val="0000CC"/>
              </a:solidFill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E489436-E89E-445F-A4D2-FE3885695BE6}"/>
              </a:ext>
            </a:extLst>
          </p:cNvPr>
          <p:cNvGrpSpPr/>
          <p:nvPr/>
        </p:nvGrpSpPr>
        <p:grpSpPr>
          <a:xfrm>
            <a:off x="2362200" y="5972538"/>
            <a:ext cx="5286210" cy="824005"/>
            <a:chOff x="2037292" y="5848494"/>
            <a:chExt cx="2419493" cy="792277"/>
          </a:xfrm>
        </p:grpSpPr>
        <p:sp>
          <p:nvSpPr>
            <p:cNvPr id="5" name="Right Brace 4">
              <a:extLst>
                <a:ext uri="{FF2B5EF4-FFF2-40B4-BE49-F238E27FC236}">
                  <a16:creationId xmlns:a16="http://schemas.microsoft.com/office/drawing/2014/main" id="{5B4DC1E4-8C99-4ACD-9EE6-EDD8FEE228BD}"/>
                </a:ext>
              </a:extLst>
            </p:cNvPr>
            <p:cNvSpPr/>
            <p:nvPr/>
          </p:nvSpPr>
          <p:spPr>
            <a:xfrm rot="5400000">
              <a:off x="3016610" y="4869176"/>
              <a:ext cx="460858" cy="2419493"/>
            </a:xfrm>
            <a:prstGeom prst="rightBrac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0C6C83C-93F8-431B-B6DD-B4C7A5564E61}"/>
                </a:ext>
              </a:extLst>
            </p:cNvPr>
            <p:cNvSpPr txBox="1"/>
            <p:nvPr/>
          </p:nvSpPr>
          <p:spPr>
            <a:xfrm>
              <a:off x="2403847" y="6285660"/>
              <a:ext cx="1172189" cy="35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Arial" pitchFamily="34" charset="0"/>
                  <a:cs typeface="Arial" pitchFamily="34" charset="0"/>
                </a:rPr>
                <a:t>Sensitive Sub-Population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E26D840-C828-435E-851F-3405CB65E892}"/>
              </a:ext>
            </a:extLst>
          </p:cNvPr>
          <p:cNvGrpSpPr/>
          <p:nvPr/>
        </p:nvGrpSpPr>
        <p:grpSpPr>
          <a:xfrm>
            <a:off x="7878052" y="5800794"/>
            <a:ext cx="2732798" cy="850175"/>
            <a:chOff x="2037292" y="5848494"/>
            <a:chExt cx="2419494" cy="817440"/>
          </a:xfrm>
        </p:grpSpPr>
        <p:sp>
          <p:nvSpPr>
            <p:cNvPr id="12" name="Right Brace 11">
              <a:extLst>
                <a:ext uri="{FF2B5EF4-FFF2-40B4-BE49-F238E27FC236}">
                  <a16:creationId xmlns:a16="http://schemas.microsoft.com/office/drawing/2014/main" id="{DF346126-0895-4C60-B222-04EA6140EC8C}"/>
                </a:ext>
              </a:extLst>
            </p:cNvPr>
            <p:cNvSpPr/>
            <p:nvPr/>
          </p:nvSpPr>
          <p:spPr>
            <a:xfrm rot="5400000">
              <a:off x="3016610" y="4869176"/>
              <a:ext cx="460858" cy="2419493"/>
            </a:xfrm>
            <a:prstGeom prst="rightBrac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7CD4490-B7ED-4C22-945A-08000BE106CA}"/>
                </a:ext>
              </a:extLst>
            </p:cNvPr>
            <p:cNvSpPr txBox="1"/>
            <p:nvPr/>
          </p:nvSpPr>
          <p:spPr>
            <a:xfrm>
              <a:off x="2232163" y="6311991"/>
              <a:ext cx="2224623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Arial" pitchFamily="34" charset="0"/>
                  <a:cs typeface="Arial" pitchFamily="34" charset="0"/>
                </a:rPr>
                <a:t>Persistent Sub-Population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601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67F20-90BF-497B-A065-54E4ABCD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PPES Model Application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6DDB79-9A05-42CF-9A87-5ACC3EE365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360" y="1299865"/>
            <a:ext cx="5839640" cy="42582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05E0AC-482D-46F0-9919-84CC7A8F637D}"/>
              </a:ext>
            </a:extLst>
          </p:cNvPr>
          <p:cNvSpPr txBox="1"/>
          <p:nvPr/>
        </p:nvSpPr>
        <p:spPr>
          <a:xfrm>
            <a:off x="2817845" y="1782147"/>
            <a:ext cx="1740348" cy="120032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/>
              <a:t>B. subtilis </a:t>
            </a:r>
            <a:r>
              <a:rPr lang="en-US" dirty="0"/>
              <a:t>spores</a:t>
            </a:r>
          </a:p>
          <a:p>
            <a:pPr marL="285750" indent="-285750">
              <a:buFont typeface="Symbol" panose="05050102010706020507" pitchFamily="18" charset="2"/>
              <a:buChar char="D"/>
            </a:pPr>
            <a:r>
              <a:rPr lang="en-US" dirty="0">
                <a:sym typeface="Symbol" panose="05050102010706020507" pitchFamily="18" charset="2"/>
              </a:rPr>
              <a:t>222 nm</a:t>
            </a:r>
            <a:endParaRPr lang="en-US" dirty="0">
              <a:solidFill>
                <a:schemeClr val="bg1">
                  <a:lumMod val="50000"/>
                </a:schemeClr>
              </a:solidFill>
              <a:sym typeface="Symbol" panose="05050102010706020507" pitchFamily="18" charset="2"/>
            </a:endParaRP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sym typeface="Symbol" panose="05050102010706020507" pitchFamily="18" charset="2"/>
              </a:rPr>
              <a:t></a:t>
            </a:r>
            <a:r>
              <a:rPr lang="en-US" dirty="0">
                <a:sym typeface="Symbol" panose="05050102010706020507" pitchFamily="18" charset="2"/>
              </a:rPr>
              <a:t>  254 nm</a:t>
            </a:r>
          </a:p>
          <a:p>
            <a:r>
              <a:rPr lang="en-US" dirty="0">
                <a:sym typeface="Symbol" panose="05050102010706020507" pitchFamily="18" charset="2"/>
              </a:rPr>
              <a:t>   282 nm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8824B7-2181-49A4-9825-7D9D6ECB78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4858" y="1328444"/>
            <a:ext cx="5917846" cy="42723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64705EE-0705-4A25-9A1E-31A0B7949FF5}"/>
              </a:ext>
            </a:extLst>
          </p:cNvPr>
          <p:cNvSpPr txBox="1"/>
          <p:nvPr/>
        </p:nvSpPr>
        <p:spPr>
          <a:xfrm>
            <a:off x="8929396" y="1950098"/>
            <a:ext cx="2263889" cy="64633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/>
              <a:t>E. coli</a:t>
            </a:r>
          </a:p>
          <a:p>
            <a:r>
              <a:rPr lang="en-US" dirty="0"/>
              <a:t>Replicate Experiments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1D8916-06A3-4D2A-A2F3-C10C2A637990}"/>
              </a:ext>
            </a:extLst>
          </p:cNvPr>
          <p:cNvSpPr txBox="1"/>
          <p:nvPr/>
        </p:nvSpPr>
        <p:spPr>
          <a:xfrm>
            <a:off x="2079171" y="5969654"/>
            <a:ext cx="8033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Images from: Pennell, K.G.; Aronson, A.I.; Blatchley III, E.R. (2007) “Phenotypic Persistence and External Shielding Ultraviolet Radiation Inactivation Kinetic Model,” </a:t>
            </a:r>
            <a:r>
              <a:rPr lang="en-US" sz="1400" i="1" dirty="0"/>
              <a:t>Journal of Applied Microbiology</a:t>
            </a:r>
            <a:r>
              <a:rPr lang="en-US" sz="1400" dirty="0"/>
              <a:t>, </a:t>
            </a:r>
            <a:r>
              <a:rPr lang="en-US" sz="1400" b="1" dirty="0"/>
              <a:t>104</a:t>
            </a:r>
            <a:r>
              <a:rPr lang="en-US" sz="1400" dirty="0"/>
              <a:t>, 1192-1202.</a:t>
            </a:r>
          </a:p>
        </p:txBody>
      </p:sp>
    </p:spTree>
    <p:extLst>
      <p:ext uri="{BB962C8B-B14F-4D97-AF65-F5344CB8AC3E}">
        <p14:creationId xmlns:p14="http://schemas.microsoft.com/office/powerpoint/2010/main" val="3950570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763</Words>
  <Application>Microsoft Office PowerPoint</Application>
  <PresentationFormat>Widescreen</PresentationFormat>
  <Paragraphs>107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Roboto Slab</vt:lpstr>
      <vt:lpstr>Symbol</vt:lpstr>
      <vt:lpstr>Times New Roman</vt:lpstr>
      <vt:lpstr>Office Theme</vt:lpstr>
      <vt:lpstr>SPW 14.0 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PPES Model Application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31</cp:revision>
  <dcterms:created xsi:type="dcterms:W3CDTF">2023-08-11T09:22:14Z</dcterms:created>
  <dcterms:modified xsi:type="dcterms:W3CDTF">2024-01-11T20:08:20Z</dcterms:modified>
</cp:coreProperties>
</file>