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Roboto Slab" pitchFamily="2" charset="0"/>
      <p:regular r:id="rId19"/>
      <p:bold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geNvYBxvBf6Thrmg4Eh4vTeCmew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FAFB5C2-AFE5-44E0-87F4-D9E9690F0BD5}">
  <a:tblStyle styleId="{1FAFB5C2-AFE5-44E0-87F4-D9E9690F0BD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7" name="Google Shape;16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9" name="Google Shape;13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
        <p:cNvGrpSpPr/>
        <p:nvPr/>
      </p:nvGrpSpPr>
      <p:grpSpPr>
        <a:xfrm>
          <a:off x="0" y="0"/>
          <a:ext cx="0" cy="0"/>
          <a:chOff x="0" y="0"/>
          <a:chExt cx="0" cy="0"/>
        </a:xfrm>
      </p:grpSpPr>
      <p:sp>
        <p:nvSpPr>
          <p:cNvPr id="18" name="Google Shape;18;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
        <p:cNvGrpSpPr/>
        <p:nvPr/>
      </p:nvGrpSpPr>
      <p:grpSpPr>
        <a:xfrm>
          <a:off x="0" y="0"/>
          <a:ext cx="0" cy="0"/>
          <a:chOff x="0" y="0"/>
          <a:chExt cx="0" cy="0"/>
        </a:xfrm>
      </p:grpSpPr>
      <p:sp>
        <p:nvSpPr>
          <p:cNvPr id="30" name="Google Shape;30;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2" name="Google Shape;3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
        <p:cNvGrpSpPr/>
        <p:nvPr/>
      </p:nvGrpSpPr>
      <p:grpSpPr>
        <a:xfrm>
          <a:off x="0" y="0"/>
          <a:ext cx="0" cy="0"/>
          <a:chOff x="0" y="0"/>
          <a:chExt cx="0" cy="0"/>
        </a:xfrm>
      </p:grpSpPr>
      <p:sp>
        <p:nvSpPr>
          <p:cNvPr id="36" name="Google Shape;36;p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8" name="Google Shape;3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1"/>
        <p:cNvGrpSpPr/>
        <p:nvPr/>
      </p:nvGrpSpPr>
      <p:grpSpPr>
        <a:xfrm>
          <a:off x="0" y="0"/>
          <a:ext cx="0" cy="0"/>
          <a:chOff x="0" y="0"/>
          <a:chExt cx="0" cy="0"/>
        </a:xfrm>
      </p:grpSpPr>
      <p:sp>
        <p:nvSpPr>
          <p:cNvPr id="42" name="Google Shape;42;p1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1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4" name="Google Shape;44;p1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1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2"/>
          <p:cNvSpPr>
            <a:spLocks noGrp="1"/>
          </p:cNvSpPr>
          <p:nvPr>
            <p:ph type="pic" idx="2"/>
          </p:nvPr>
        </p:nvSpPr>
        <p:spPr>
          <a:xfrm>
            <a:off x="5183188" y="987425"/>
            <a:ext cx="6172200" cy="4873625"/>
          </a:xfrm>
          <a:prstGeom prst="rect">
            <a:avLst/>
          </a:prstGeom>
          <a:noFill/>
          <a:ln>
            <a:noFill/>
          </a:ln>
        </p:spPr>
      </p:sp>
      <p:sp>
        <p:nvSpPr>
          <p:cNvPr id="64" name="Google Shape;64;p2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mwdh2o.com/building-local-supplies/pure-water-southern-california/"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mwrd.org/tunnel-and-reservoir-plan-tar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hyperlink" Target="https://news.wttw.com/2020/11/04/behind-scenes-virtual-tour-showcases-mwrd-work-chicago-river-reversal" TargetMode="Externa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legacy.mwrd.org/irj/portal/anonymous/stickney" TargetMode="Externa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8" Type="http://schemas.openxmlformats.org/officeDocument/2006/relationships/hyperlink" Target="https://www.smith-root.com/barriers/sites/chicago-sanitary-and-ship-canal-2a" TargetMode="External"/><Relationship Id="rId3" Type="http://schemas.openxmlformats.org/officeDocument/2006/relationships/image" Target="../media/image14.png"/><Relationship Id="rId7"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loc.gov/resource/hhh.il0976.sheet/?sp=2&amp;st=image"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www.mwdh2o.com/building-local-supplies/pure-water-southern-california/" TargetMode="Externa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p:nvPr/>
        </p:nvSpPr>
        <p:spPr>
          <a:xfrm>
            <a:off x="5667373" y="857250"/>
            <a:ext cx="6191251" cy="31700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Roboto Slab"/>
              <a:buNone/>
            </a:pPr>
            <a:r>
              <a:rPr lang="en-US" sz="1400" b="0" i="0" u="none" strike="noStrike" cap="none" dirty="0">
                <a:solidFill>
                  <a:srgbClr val="FFFFFF"/>
                </a:solidFill>
                <a:latin typeface="Roboto Slab"/>
                <a:ea typeface="Roboto Slab"/>
                <a:cs typeface="Roboto Slab"/>
                <a:sym typeface="Roboto Slab"/>
              </a:rPr>
              <a:t>Course on Wastewater Disinfection</a:t>
            </a:r>
            <a:endParaRPr dirty="0"/>
          </a:p>
          <a:p>
            <a:pPr marL="0" marR="0" lvl="0" indent="0" algn="l" rtl="0">
              <a:lnSpc>
                <a:spcPct val="100000"/>
              </a:lnSpc>
              <a:spcBef>
                <a:spcPts val="0"/>
              </a:spcBef>
              <a:spcAft>
                <a:spcPts val="0"/>
              </a:spcAft>
              <a:buClr>
                <a:schemeClr val="dk1"/>
              </a:buClr>
              <a:buSzPts val="2000"/>
              <a:buFont typeface="Calibri"/>
              <a:buNone/>
            </a:pPr>
            <a:endParaRPr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endParaRPr lang="en-US"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Disinfection Applications, Case Studies</a:t>
            </a:r>
            <a:endParaRPr dirty="0"/>
          </a:p>
          <a:p>
            <a:pPr marL="0" marR="0" lvl="0" indent="0" algn="l" rtl="0">
              <a:lnSpc>
                <a:spcPct val="100000"/>
              </a:lnSpc>
              <a:spcBef>
                <a:spcPts val="0"/>
              </a:spcBef>
              <a:spcAft>
                <a:spcPts val="0"/>
              </a:spcAft>
              <a:buClr>
                <a:schemeClr val="dk1"/>
              </a:buClr>
              <a:buSzPts val="36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2000"/>
              <a:buFont typeface="Roboto Slab"/>
              <a:buNone/>
            </a:pPr>
            <a:r>
              <a:rPr lang="en-US" sz="2800" b="0" i="0" u="none" strike="noStrike" cap="none" dirty="0">
                <a:solidFill>
                  <a:srgbClr val="000000"/>
                </a:solidFill>
                <a:latin typeface="Roboto Slab"/>
                <a:ea typeface="Roboto Slab"/>
                <a:cs typeface="Roboto Slab"/>
                <a:sym typeface="Roboto Slab"/>
              </a:rPr>
              <a:t>Ernest R. Blatchley III</a:t>
            </a:r>
            <a:endParaRPr sz="2800" dirty="0"/>
          </a:p>
        </p:txBody>
      </p:sp>
      <p:grpSp>
        <p:nvGrpSpPr>
          <p:cNvPr id="85" name="Google Shape;85;p1"/>
          <p:cNvGrpSpPr/>
          <p:nvPr/>
        </p:nvGrpSpPr>
        <p:grpSpPr>
          <a:xfrm>
            <a:off x="5781430" y="5287037"/>
            <a:ext cx="2028091" cy="1376204"/>
            <a:chOff x="5539153" y="3942794"/>
            <a:chExt cx="2028091" cy="1376204"/>
          </a:xfrm>
        </p:grpSpPr>
        <p:pic>
          <p:nvPicPr>
            <p:cNvPr id="86" name="Google Shape;86;p1"/>
            <p:cNvPicPr preferRelativeResize="0"/>
            <p:nvPr/>
          </p:nvPicPr>
          <p:blipFill rotWithShape="1">
            <a:blip r:embed="rId4">
              <a:alphaModFix/>
            </a:blip>
            <a:srcRect t="32143"/>
            <a:stretch/>
          </p:blipFill>
          <p:spPr>
            <a:xfrm>
              <a:off x="5539153" y="3942794"/>
              <a:ext cx="2028091" cy="1376204"/>
            </a:xfrm>
            <a:prstGeom prst="rect">
              <a:avLst/>
            </a:prstGeom>
            <a:noFill/>
            <a:ln>
              <a:noFill/>
            </a:ln>
          </p:spPr>
        </p:pic>
        <p:sp>
          <p:nvSpPr>
            <p:cNvPr id="87" name="Google Shape;87;p1"/>
            <p:cNvSpPr txBox="1"/>
            <p:nvPr/>
          </p:nvSpPr>
          <p:spPr>
            <a:xfrm>
              <a:off x="5819665" y="4672036"/>
              <a:ext cx="1467068"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0" i="0" u="none" strike="noStrike" cap="none">
                  <a:solidFill>
                    <a:schemeClr val="dk1"/>
                  </a:solidFill>
                  <a:latin typeface="Arial"/>
                  <a:ea typeface="Arial"/>
                  <a:cs typeface="Arial"/>
                  <a:sym typeface="Arial"/>
                </a:rPr>
                <a:t>Lyles School of</a:t>
              </a:r>
              <a:endParaRPr/>
            </a:p>
            <a:p>
              <a:pPr marL="0" marR="0" lvl="0" indent="0" algn="ctr" rtl="0">
                <a:spcBef>
                  <a:spcPts val="0"/>
                </a:spcBef>
                <a:spcAft>
                  <a:spcPts val="0"/>
                </a:spcAft>
                <a:buNone/>
              </a:pPr>
              <a:r>
                <a:rPr lang="en-US" sz="1400" b="0" i="0" u="none" strike="noStrike" cap="none">
                  <a:solidFill>
                    <a:schemeClr val="dk1"/>
                  </a:solidFill>
                  <a:latin typeface="Arial"/>
                  <a:ea typeface="Arial"/>
                  <a:cs typeface="Arial"/>
                  <a:sym typeface="Arial"/>
                </a:rPr>
                <a:t>Civil Engineering</a:t>
              </a:r>
              <a:endParaRPr/>
            </a:p>
          </p:txBody>
        </p:sp>
      </p:grpSp>
      <p:grpSp>
        <p:nvGrpSpPr>
          <p:cNvPr id="88" name="Google Shape;88;p1"/>
          <p:cNvGrpSpPr/>
          <p:nvPr/>
        </p:nvGrpSpPr>
        <p:grpSpPr>
          <a:xfrm>
            <a:off x="8090033" y="5287037"/>
            <a:ext cx="2028091" cy="1376204"/>
            <a:chOff x="7847756" y="3942794"/>
            <a:chExt cx="2028091" cy="1376204"/>
          </a:xfrm>
        </p:grpSpPr>
        <p:pic>
          <p:nvPicPr>
            <p:cNvPr id="89" name="Google Shape;89;p1"/>
            <p:cNvPicPr preferRelativeResize="0"/>
            <p:nvPr/>
          </p:nvPicPr>
          <p:blipFill rotWithShape="1">
            <a:blip r:embed="rId4">
              <a:alphaModFix/>
            </a:blip>
            <a:srcRect t="32143"/>
            <a:stretch/>
          </p:blipFill>
          <p:spPr>
            <a:xfrm>
              <a:off x="7847756" y="3942794"/>
              <a:ext cx="2028091" cy="1376204"/>
            </a:xfrm>
            <a:prstGeom prst="rect">
              <a:avLst/>
            </a:prstGeom>
            <a:noFill/>
            <a:ln>
              <a:noFill/>
            </a:ln>
          </p:spPr>
        </p:pic>
        <p:sp>
          <p:nvSpPr>
            <p:cNvPr id="90" name="Google Shape;90;p1"/>
            <p:cNvSpPr txBox="1"/>
            <p:nvPr/>
          </p:nvSpPr>
          <p:spPr>
            <a:xfrm>
              <a:off x="7903051" y="4672036"/>
              <a:ext cx="1917513"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0" i="0" u="none" strike="noStrike" cap="none">
                  <a:solidFill>
                    <a:schemeClr val="dk1"/>
                  </a:solidFill>
                  <a:latin typeface="Arial"/>
                  <a:ea typeface="Arial"/>
                  <a:cs typeface="Arial"/>
                  <a:sym typeface="Arial"/>
                </a:rPr>
                <a:t>Environmental and</a:t>
              </a:r>
              <a:endParaRPr/>
            </a:p>
            <a:p>
              <a:pPr marL="0" marR="0" lvl="0" indent="0" algn="ctr" rtl="0">
                <a:spcBef>
                  <a:spcPts val="0"/>
                </a:spcBef>
                <a:spcAft>
                  <a:spcPts val="0"/>
                </a:spcAft>
                <a:buNone/>
              </a:pPr>
              <a:r>
                <a:rPr lang="en-US" sz="1400" b="0" i="0" u="none" strike="noStrike" cap="none">
                  <a:solidFill>
                    <a:schemeClr val="dk1"/>
                  </a:solidFill>
                  <a:latin typeface="Arial"/>
                  <a:ea typeface="Arial"/>
                  <a:cs typeface="Arial"/>
                  <a:sym typeface="Arial"/>
                </a:rPr>
                <a:t>Ecological Engineering</a:t>
              </a: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sp>
        <p:nvSpPr>
          <p:cNvPr id="169" name="Google Shape;169;p10"/>
          <p:cNvSpPr txBox="1">
            <a:spLocks noGrp="1"/>
          </p:cNvSpPr>
          <p:nvPr>
            <p:ph type="title"/>
          </p:nvPr>
        </p:nvSpPr>
        <p:spPr>
          <a:xfrm>
            <a:off x="838200" y="68140"/>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Grace F. Napolitano Pure Water</a:t>
            </a:r>
            <a:br>
              <a:rPr lang="en-US">
                <a:solidFill>
                  <a:srgbClr val="0000CC"/>
                </a:solidFill>
              </a:rPr>
            </a:br>
            <a:r>
              <a:rPr lang="en-US">
                <a:solidFill>
                  <a:srgbClr val="0000CC"/>
                </a:solidFill>
              </a:rPr>
              <a:t>Southern California Innovation Center</a:t>
            </a:r>
            <a:endParaRPr/>
          </a:p>
        </p:txBody>
      </p:sp>
      <p:grpSp>
        <p:nvGrpSpPr>
          <p:cNvPr id="170" name="Google Shape;170;p10"/>
          <p:cNvGrpSpPr/>
          <p:nvPr/>
        </p:nvGrpSpPr>
        <p:grpSpPr>
          <a:xfrm>
            <a:off x="93785" y="1336153"/>
            <a:ext cx="5570579" cy="2217894"/>
            <a:chOff x="93785" y="1336153"/>
            <a:chExt cx="5570579" cy="2217894"/>
          </a:xfrm>
        </p:grpSpPr>
        <p:pic>
          <p:nvPicPr>
            <p:cNvPr id="171" name="Google Shape;171;p10"/>
            <p:cNvPicPr preferRelativeResize="0"/>
            <p:nvPr/>
          </p:nvPicPr>
          <p:blipFill rotWithShape="1">
            <a:blip r:embed="rId4">
              <a:alphaModFix/>
            </a:blip>
            <a:srcRect/>
            <a:stretch/>
          </p:blipFill>
          <p:spPr>
            <a:xfrm>
              <a:off x="93785" y="1518750"/>
              <a:ext cx="5570579" cy="2035297"/>
            </a:xfrm>
            <a:prstGeom prst="rect">
              <a:avLst/>
            </a:prstGeom>
            <a:noFill/>
            <a:ln>
              <a:noFill/>
            </a:ln>
          </p:spPr>
        </p:pic>
        <p:sp>
          <p:nvSpPr>
            <p:cNvPr id="172" name="Google Shape;172;p10"/>
            <p:cNvSpPr txBox="1"/>
            <p:nvPr/>
          </p:nvSpPr>
          <p:spPr>
            <a:xfrm>
              <a:off x="93785" y="1336153"/>
              <a:ext cx="4117537" cy="46166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0000"/>
                  </a:solidFill>
                  <a:latin typeface="Calibri"/>
                  <a:ea typeface="Calibri"/>
                  <a:cs typeface="Calibri"/>
                  <a:sym typeface="Calibri"/>
                </a:rPr>
                <a:t>Stage 1: Membrane Bioreactors</a:t>
              </a:r>
              <a:endParaRPr/>
            </a:p>
          </p:txBody>
        </p:sp>
      </p:grpSp>
      <p:grpSp>
        <p:nvGrpSpPr>
          <p:cNvPr id="173" name="Google Shape;173;p10"/>
          <p:cNvGrpSpPr/>
          <p:nvPr/>
        </p:nvGrpSpPr>
        <p:grpSpPr>
          <a:xfrm>
            <a:off x="93785" y="3935149"/>
            <a:ext cx="5570579" cy="2127163"/>
            <a:chOff x="93785" y="3935149"/>
            <a:chExt cx="5570579" cy="2127163"/>
          </a:xfrm>
        </p:grpSpPr>
        <p:pic>
          <p:nvPicPr>
            <p:cNvPr id="174" name="Google Shape;174;p10"/>
            <p:cNvPicPr preferRelativeResize="0"/>
            <p:nvPr/>
          </p:nvPicPr>
          <p:blipFill rotWithShape="1">
            <a:blip r:embed="rId5">
              <a:alphaModFix/>
            </a:blip>
            <a:srcRect/>
            <a:stretch/>
          </p:blipFill>
          <p:spPr>
            <a:xfrm>
              <a:off x="204794" y="4102466"/>
              <a:ext cx="5459570" cy="1959846"/>
            </a:xfrm>
            <a:prstGeom prst="rect">
              <a:avLst/>
            </a:prstGeom>
            <a:noFill/>
            <a:ln>
              <a:noFill/>
            </a:ln>
          </p:spPr>
        </p:pic>
        <p:sp>
          <p:nvSpPr>
            <p:cNvPr id="175" name="Google Shape;175;p10"/>
            <p:cNvSpPr txBox="1"/>
            <p:nvPr/>
          </p:nvSpPr>
          <p:spPr>
            <a:xfrm>
              <a:off x="93785" y="3935149"/>
              <a:ext cx="3333926" cy="46166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0000"/>
                  </a:solidFill>
                  <a:latin typeface="Calibri"/>
                  <a:ea typeface="Calibri"/>
                  <a:cs typeface="Calibri"/>
                  <a:sym typeface="Calibri"/>
                </a:rPr>
                <a:t>Stage 2: Reverse Osmosis</a:t>
              </a:r>
              <a:endParaRPr/>
            </a:p>
          </p:txBody>
        </p:sp>
      </p:grpSp>
      <p:grpSp>
        <p:nvGrpSpPr>
          <p:cNvPr id="176" name="Google Shape;176;p10"/>
          <p:cNvGrpSpPr/>
          <p:nvPr/>
        </p:nvGrpSpPr>
        <p:grpSpPr>
          <a:xfrm>
            <a:off x="5935785" y="1336152"/>
            <a:ext cx="5479338" cy="2266131"/>
            <a:chOff x="5935785" y="1336152"/>
            <a:chExt cx="5479338" cy="2266131"/>
          </a:xfrm>
        </p:grpSpPr>
        <p:pic>
          <p:nvPicPr>
            <p:cNvPr id="177" name="Google Shape;177;p10"/>
            <p:cNvPicPr preferRelativeResize="0"/>
            <p:nvPr/>
          </p:nvPicPr>
          <p:blipFill rotWithShape="1">
            <a:blip r:embed="rId6">
              <a:alphaModFix/>
            </a:blip>
            <a:srcRect/>
            <a:stretch/>
          </p:blipFill>
          <p:spPr>
            <a:xfrm>
              <a:off x="6183857" y="1566985"/>
              <a:ext cx="5231266" cy="2035298"/>
            </a:xfrm>
            <a:prstGeom prst="rect">
              <a:avLst/>
            </a:prstGeom>
            <a:noFill/>
            <a:ln>
              <a:noFill/>
            </a:ln>
          </p:spPr>
        </p:pic>
        <p:sp>
          <p:nvSpPr>
            <p:cNvPr id="178" name="Google Shape;178;p10"/>
            <p:cNvSpPr txBox="1"/>
            <p:nvPr/>
          </p:nvSpPr>
          <p:spPr>
            <a:xfrm>
              <a:off x="5935785" y="1336152"/>
              <a:ext cx="4790607" cy="46166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FF0000"/>
                  </a:solidFill>
                  <a:latin typeface="Calibri"/>
                  <a:ea typeface="Calibri"/>
                  <a:cs typeface="Calibri"/>
                  <a:sym typeface="Calibri"/>
                </a:rPr>
                <a:t>Stage 3: UV/AOP (Cl:UV or H</a:t>
              </a:r>
              <a:r>
                <a:rPr lang="en-US" sz="2400" baseline="-25000">
                  <a:solidFill>
                    <a:srgbClr val="FF0000"/>
                  </a:solidFill>
                  <a:latin typeface="Calibri"/>
                  <a:ea typeface="Calibri"/>
                  <a:cs typeface="Calibri"/>
                  <a:sym typeface="Calibri"/>
                </a:rPr>
                <a:t>2</a:t>
              </a:r>
              <a:r>
                <a:rPr lang="en-US" sz="2400">
                  <a:solidFill>
                    <a:srgbClr val="FF0000"/>
                  </a:solidFill>
                  <a:latin typeface="Calibri"/>
                  <a:ea typeface="Calibri"/>
                  <a:cs typeface="Calibri"/>
                  <a:sym typeface="Calibri"/>
                </a:rPr>
                <a:t>O</a:t>
              </a:r>
              <a:r>
                <a:rPr lang="en-US" sz="2400" baseline="-25000">
                  <a:solidFill>
                    <a:srgbClr val="FF0000"/>
                  </a:solidFill>
                  <a:latin typeface="Calibri"/>
                  <a:ea typeface="Calibri"/>
                  <a:cs typeface="Calibri"/>
                  <a:sym typeface="Calibri"/>
                </a:rPr>
                <a:t>2</a:t>
              </a:r>
              <a:r>
                <a:rPr lang="en-US" sz="2400">
                  <a:solidFill>
                    <a:srgbClr val="FF0000"/>
                  </a:solidFill>
                  <a:latin typeface="Calibri"/>
                  <a:ea typeface="Calibri"/>
                  <a:cs typeface="Calibri"/>
                  <a:sym typeface="Calibri"/>
                </a:rPr>
                <a:t>/UV)</a:t>
              </a:r>
              <a:endParaRPr/>
            </a:p>
          </p:txBody>
        </p:sp>
      </p:grpSp>
      <p:sp>
        <p:nvSpPr>
          <p:cNvPr id="179" name="Google Shape;179;p10"/>
          <p:cNvSpPr txBox="1"/>
          <p:nvPr/>
        </p:nvSpPr>
        <p:spPr>
          <a:xfrm>
            <a:off x="2283214" y="6330462"/>
            <a:ext cx="730514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Images from: </a:t>
            </a:r>
            <a:r>
              <a:rPr lang="en-US" sz="1400" u="sng">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https://www.mwdh2o.com/building-local-supplies/pure-water-southern-california/</a:t>
            </a:r>
            <a:r>
              <a:rPr lang="en-US" sz="1400">
                <a:solidFill>
                  <a:schemeClr val="dk1"/>
                </a:solidFill>
                <a:latin typeface="Calibri"/>
                <a:ea typeface="Calibri"/>
                <a:cs typeface="Calibri"/>
                <a:sym typeface="Calibri"/>
              </a:rPr>
              <a:t> </a:t>
            </a:r>
            <a:endParaRPr/>
          </a:p>
        </p:txBody>
      </p:sp>
      <p:sp>
        <p:nvSpPr>
          <p:cNvPr id="180" name="Google Shape;180;p10"/>
          <p:cNvSpPr txBox="1"/>
          <p:nvPr/>
        </p:nvSpPr>
        <p:spPr>
          <a:xfrm>
            <a:off x="5670815" y="3703397"/>
            <a:ext cx="6521185" cy="2492990"/>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Comprehensive treatment</a:t>
            </a:r>
            <a:endParaRPr/>
          </a:p>
          <a:p>
            <a:pPr marL="457200" marR="0" lvl="0" indent="-457200" algn="l" rtl="0">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Removal or alteration of most dissolved, particulate pollutants</a:t>
            </a:r>
            <a:endParaRPr/>
          </a:p>
          <a:p>
            <a:pPr marL="457200" marR="0" lvl="0" indent="-457200" algn="l" rtl="0">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Extensive disinfection (99.9999% removal or inactivation)</a:t>
            </a:r>
            <a:endParaRPr/>
          </a:p>
          <a:p>
            <a:pPr marL="457200" marR="0" lvl="0" indent="-457200" algn="l" rtl="0">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Degradation of micropollutants, PPCPs, etc.</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fade">
                                      <p:cBhvr>
                                        <p:cTn id="12" dur="500"/>
                                        <p:tgtEl>
                                          <p:spTgt spid="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6"/>
                                        </p:tgtEl>
                                        <p:attrNameLst>
                                          <p:attrName>style.visibility</p:attrName>
                                        </p:attrNameLst>
                                      </p:cBhvr>
                                      <p:to>
                                        <p:strVal val="visible"/>
                                      </p:to>
                                    </p:set>
                                    <p:animEffect transition="in" filter="fade">
                                      <p:cBhvr>
                                        <p:cTn id="17" dur="500"/>
                                        <p:tgtEl>
                                          <p:spTgt spid="1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0">
                                            <p:txEl>
                                              <p:pRg st="0" end="0"/>
                                            </p:txEl>
                                          </p:spTgt>
                                        </p:tgtEl>
                                        <p:attrNameLst>
                                          <p:attrName>style.visibility</p:attrName>
                                        </p:attrNameLst>
                                      </p:cBhvr>
                                      <p:to>
                                        <p:strVal val="visible"/>
                                      </p:to>
                                    </p:set>
                                    <p:animEffect transition="in" filter="fade">
                                      <p:cBhvr>
                                        <p:cTn id="22" dur="500"/>
                                        <p:tgtEl>
                                          <p:spTgt spid="18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0">
                                            <p:txEl>
                                              <p:pRg st="1" end="1"/>
                                            </p:txEl>
                                          </p:spTgt>
                                        </p:tgtEl>
                                        <p:attrNameLst>
                                          <p:attrName>style.visibility</p:attrName>
                                        </p:attrNameLst>
                                      </p:cBhvr>
                                      <p:to>
                                        <p:strVal val="visible"/>
                                      </p:to>
                                    </p:set>
                                    <p:animEffect transition="in" filter="fade">
                                      <p:cBhvr>
                                        <p:cTn id="27" dur="500"/>
                                        <p:tgtEl>
                                          <p:spTgt spid="18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0">
                                            <p:txEl>
                                              <p:pRg st="2" end="2"/>
                                            </p:txEl>
                                          </p:spTgt>
                                        </p:tgtEl>
                                        <p:attrNameLst>
                                          <p:attrName>style.visibility</p:attrName>
                                        </p:attrNameLst>
                                      </p:cBhvr>
                                      <p:to>
                                        <p:strVal val="visible"/>
                                      </p:to>
                                    </p:set>
                                    <p:animEffect transition="in" filter="fade">
                                      <p:cBhvr>
                                        <p:cTn id="32" dur="500"/>
                                        <p:tgtEl>
                                          <p:spTgt spid="18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0">
                                            <p:txEl>
                                              <p:pRg st="3" end="3"/>
                                            </p:txEl>
                                          </p:spTgt>
                                        </p:tgtEl>
                                        <p:attrNameLst>
                                          <p:attrName>style.visibility</p:attrName>
                                        </p:attrNameLst>
                                      </p:cBhvr>
                                      <p:to>
                                        <p:strVal val="visible"/>
                                      </p:to>
                                    </p:set>
                                    <p:animEffect transition="in" filter="fade">
                                      <p:cBhvr>
                                        <p:cTn id="37" dur="500"/>
                                        <p:tgtEl>
                                          <p:spTgt spid="18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4"/>
        <p:cNvGrpSpPr/>
        <p:nvPr/>
      </p:nvGrpSpPr>
      <p:grpSpPr>
        <a:xfrm>
          <a:off x="0" y="0"/>
          <a:ext cx="0" cy="0"/>
          <a:chOff x="0" y="0"/>
          <a:chExt cx="0" cy="0"/>
        </a:xfrm>
      </p:grpSpPr>
      <p:sp>
        <p:nvSpPr>
          <p:cNvPr id="185" name="Google Shape;18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Summary</a:t>
            </a:r>
            <a:endParaRPr/>
          </a:p>
        </p:txBody>
      </p:sp>
      <p:sp>
        <p:nvSpPr>
          <p:cNvPr id="186" name="Google Shape;18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Wastewater disinfection is needed when human exposure to wastewater pathogens is likely (</a:t>
            </a:r>
            <a:r>
              <a:rPr lang="en-US" i="1"/>
              <a:t>i.e.</a:t>
            </a:r>
            <a:r>
              <a:rPr lang="en-US"/>
              <a:t>, not all situations)</a:t>
            </a:r>
            <a:endParaRPr/>
          </a:p>
          <a:p>
            <a:pPr marL="228600" lvl="0" indent="-228600" algn="l" rtl="0">
              <a:lnSpc>
                <a:spcPct val="90000"/>
              </a:lnSpc>
              <a:spcBef>
                <a:spcPts val="1000"/>
              </a:spcBef>
              <a:spcAft>
                <a:spcPts val="0"/>
              </a:spcAft>
              <a:buClr>
                <a:schemeClr val="dk1"/>
              </a:buClr>
              <a:buSzPts val="2800"/>
              <a:buChar char="•"/>
            </a:pPr>
            <a:r>
              <a:rPr lang="en-US"/>
              <a:t>MWRD (Chicago) has been a thought leader in wastewater management, including disinfection</a:t>
            </a:r>
            <a:endParaRPr/>
          </a:p>
          <a:p>
            <a:pPr marL="228600" lvl="0" indent="-228600" algn="l" rtl="0">
              <a:lnSpc>
                <a:spcPct val="90000"/>
              </a:lnSpc>
              <a:spcBef>
                <a:spcPts val="1000"/>
              </a:spcBef>
              <a:spcAft>
                <a:spcPts val="0"/>
              </a:spcAft>
              <a:buClr>
                <a:schemeClr val="dk1"/>
              </a:buClr>
              <a:buSzPts val="2800"/>
              <a:buChar char="•"/>
            </a:pPr>
            <a:r>
              <a:rPr lang="en-US"/>
              <a:t>Increasing demand for water promotes reuse (up to and including direct potabilization)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6">
                                            <p:txEl>
                                              <p:pRg st="0" end="0"/>
                                            </p:txEl>
                                          </p:spTgt>
                                        </p:tgtEl>
                                        <p:attrNameLst>
                                          <p:attrName>style.visibility</p:attrName>
                                        </p:attrNameLst>
                                      </p:cBhvr>
                                      <p:to>
                                        <p:strVal val="visible"/>
                                      </p:to>
                                    </p:set>
                                    <p:animEffect transition="in" filter="fade">
                                      <p:cBhvr>
                                        <p:cTn id="7" dur="500"/>
                                        <p:tgtEl>
                                          <p:spTgt spid="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6">
                                            <p:txEl>
                                              <p:pRg st="1" end="1"/>
                                            </p:txEl>
                                          </p:spTgt>
                                        </p:tgtEl>
                                        <p:attrNameLst>
                                          <p:attrName>style.visibility</p:attrName>
                                        </p:attrNameLst>
                                      </p:cBhvr>
                                      <p:to>
                                        <p:strVal val="visible"/>
                                      </p:to>
                                    </p:set>
                                    <p:animEffect transition="in" filter="fade">
                                      <p:cBhvr>
                                        <p:cTn id="12" dur="500"/>
                                        <p:tgtEl>
                                          <p:spTgt spid="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
                                            <p:txEl>
                                              <p:pRg st="2" end="2"/>
                                            </p:txEl>
                                          </p:spTgt>
                                        </p:tgtEl>
                                        <p:attrNameLst>
                                          <p:attrName>style.visibility</p:attrName>
                                        </p:attrNameLst>
                                      </p:cBhvr>
                                      <p:to>
                                        <p:strVal val="visible"/>
                                      </p:to>
                                    </p:set>
                                    <p:animEffect transition="in" filter="fade">
                                      <p:cBhvr>
                                        <p:cTn id="17" dur="500"/>
                                        <p:tgtEl>
                                          <p:spTgt spid="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0"/>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1825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Metropolitan Water Reclamation District of Greater Chicago (MWRD)</a:t>
            </a:r>
            <a:endParaRPr/>
          </a:p>
        </p:txBody>
      </p:sp>
      <p:sp>
        <p:nvSpPr>
          <p:cNvPr id="96" name="Google Shape;96;p2"/>
          <p:cNvSpPr txBox="1">
            <a:spLocks noGrp="1"/>
          </p:cNvSpPr>
          <p:nvPr>
            <p:ph type="body" idx="1"/>
          </p:nvPr>
        </p:nvSpPr>
        <p:spPr>
          <a:xfrm>
            <a:off x="312615" y="1343818"/>
            <a:ext cx="6109679" cy="483314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Seven water reclamation facilities: treat roughly 450 x 10</a:t>
            </a:r>
            <a:r>
              <a:rPr lang="en-US" baseline="30000"/>
              <a:t>9</a:t>
            </a:r>
            <a:r>
              <a:rPr lang="en-US"/>
              <a:t> gallons (1.7 x 10</a:t>
            </a:r>
            <a:r>
              <a:rPr lang="en-US" baseline="30000"/>
              <a:t>9</a:t>
            </a:r>
            <a:r>
              <a:rPr lang="en-US"/>
              <a:t> m</a:t>
            </a:r>
            <a:r>
              <a:rPr lang="en-US" baseline="30000"/>
              <a:t>3</a:t>
            </a:r>
            <a:r>
              <a:rPr lang="en-US"/>
              <a:t>) per year</a:t>
            </a:r>
            <a:endParaRPr/>
          </a:p>
          <a:p>
            <a:pPr marL="228600" lvl="0" indent="-228600" algn="l" rtl="0">
              <a:lnSpc>
                <a:spcPct val="90000"/>
              </a:lnSpc>
              <a:spcBef>
                <a:spcPts val="1000"/>
              </a:spcBef>
              <a:spcAft>
                <a:spcPts val="0"/>
              </a:spcAft>
              <a:buClr>
                <a:schemeClr val="dk1"/>
              </a:buClr>
              <a:buSzPts val="2800"/>
              <a:buChar char="•"/>
            </a:pPr>
            <a:r>
              <a:rPr lang="en-US"/>
              <a:t>Long history of creativity</a:t>
            </a:r>
            <a:endParaRPr/>
          </a:p>
          <a:p>
            <a:pPr marL="228600" lvl="0" indent="-228600" algn="l" rtl="0">
              <a:lnSpc>
                <a:spcPct val="90000"/>
              </a:lnSpc>
              <a:spcBef>
                <a:spcPts val="1000"/>
              </a:spcBef>
              <a:spcAft>
                <a:spcPts val="0"/>
              </a:spcAft>
              <a:buClr>
                <a:schemeClr val="dk1"/>
              </a:buClr>
              <a:buSzPts val="2800"/>
              <a:buChar char="•"/>
            </a:pPr>
            <a:r>
              <a:rPr lang="en-US"/>
              <a:t>Thought leaders in wastewater management</a:t>
            </a:r>
            <a:endParaRPr/>
          </a:p>
          <a:p>
            <a:pPr marL="228600" lvl="0" indent="-228600" algn="l" rtl="0">
              <a:lnSpc>
                <a:spcPct val="90000"/>
              </a:lnSpc>
              <a:spcBef>
                <a:spcPts val="1000"/>
              </a:spcBef>
              <a:spcAft>
                <a:spcPts val="0"/>
              </a:spcAft>
              <a:buClr>
                <a:schemeClr val="dk1"/>
              </a:buClr>
              <a:buSzPts val="2800"/>
              <a:buChar char="•"/>
            </a:pPr>
            <a:r>
              <a:rPr lang="en-US"/>
              <a:t>Tunnel and Reservoir Plan (TARP), </a:t>
            </a:r>
            <a:r>
              <a:rPr lang="en-US" i="1"/>
              <a:t>aka</a:t>
            </a:r>
            <a:r>
              <a:rPr lang="en-US"/>
              <a:t> “Deep Tunnel” project</a:t>
            </a:r>
            <a:endParaRPr/>
          </a:p>
          <a:p>
            <a:pPr marL="228600" lvl="0" indent="-228600" algn="l" rtl="0">
              <a:lnSpc>
                <a:spcPct val="90000"/>
              </a:lnSpc>
              <a:spcBef>
                <a:spcPts val="1000"/>
              </a:spcBef>
              <a:spcAft>
                <a:spcPts val="0"/>
              </a:spcAft>
              <a:buClr>
                <a:schemeClr val="dk1"/>
              </a:buClr>
              <a:buSzPts val="2800"/>
              <a:buChar char="•"/>
            </a:pPr>
            <a:r>
              <a:rPr lang="en-US"/>
              <a:t>Challenged conventional thinking on disinfection</a:t>
            </a:r>
            <a:endParaRPr/>
          </a:p>
        </p:txBody>
      </p:sp>
      <p:pic>
        <p:nvPicPr>
          <p:cNvPr id="97" name="Google Shape;97;p2"/>
          <p:cNvPicPr preferRelativeResize="0">
            <a:picLocks noGrp="1"/>
          </p:cNvPicPr>
          <p:nvPr>
            <p:ph type="body" idx="2"/>
          </p:nvPr>
        </p:nvPicPr>
        <p:blipFill rotWithShape="1">
          <a:blip r:embed="rId4">
            <a:alphaModFix/>
          </a:blip>
          <a:srcRect/>
          <a:stretch/>
        </p:blipFill>
        <p:spPr>
          <a:xfrm>
            <a:off x="6572738" y="3310699"/>
            <a:ext cx="4781064" cy="2688508"/>
          </a:xfrm>
          <a:prstGeom prst="rect">
            <a:avLst/>
          </a:prstGeom>
          <a:noFill/>
          <a:ln>
            <a:noFill/>
          </a:ln>
        </p:spPr>
      </p:pic>
      <p:sp>
        <p:nvSpPr>
          <p:cNvPr id="98" name="Google Shape;98;p2"/>
          <p:cNvSpPr txBox="1"/>
          <p:nvPr/>
        </p:nvSpPr>
        <p:spPr>
          <a:xfrm>
            <a:off x="6497513" y="6004014"/>
            <a:ext cx="4931508"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0" i="0" u="none" strike="noStrike" cap="none">
                <a:solidFill>
                  <a:schemeClr val="dk1"/>
                </a:solidFill>
                <a:latin typeface="Calibri"/>
                <a:ea typeface="Calibri"/>
                <a:cs typeface="Calibri"/>
                <a:sym typeface="Calibri"/>
              </a:rPr>
              <a:t>Image from: </a:t>
            </a:r>
            <a:r>
              <a:rPr lang="en-US" sz="1400"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https://news.wttw.com/2020/11/04/behind-scenes-virtual-tour-showcases-mwrd-work-chicago-river-reversal</a:t>
            </a:r>
            <a:r>
              <a:rPr lang="en-US" sz="1400" b="0" i="0" u="none" strike="noStrike" cap="none">
                <a:solidFill>
                  <a:schemeClr val="dk1"/>
                </a:solidFill>
                <a:latin typeface="Calibri"/>
                <a:ea typeface="Calibri"/>
                <a:cs typeface="Calibri"/>
                <a:sym typeface="Calibri"/>
              </a:rPr>
              <a:t> </a:t>
            </a:r>
            <a:endParaRPr/>
          </a:p>
        </p:txBody>
      </p:sp>
      <p:grpSp>
        <p:nvGrpSpPr>
          <p:cNvPr id="99" name="Google Shape;99;p2"/>
          <p:cNvGrpSpPr/>
          <p:nvPr/>
        </p:nvGrpSpPr>
        <p:grpSpPr>
          <a:xfrm>
            <a:off x="6572735" y="1162888"/>
            <a:ext cx="5519730" cy="2297365"/>
            <a:chOff x="6572735" y="1162888"/>
            <a:chExt cx="5519730" cy="2297365"/>
          </a:xfrm>
        </p:grpSpPr>
        <p:pic>
          <p:nvPicPr>
            <p:cNvPr id="100" name="Google Shape;100;p2"/>
            <p:cNvPicPr preferRelativeResize="0"/>
            <p:nvPr/>
          </p:nvPicPr>
          <p:blipFill rotWithShape="1">
            <a:blip r:embed="rId6">
              <a:alphaModFix/>
            </a:blip>
            <a:srcRect/>
            <a:stretch/>
          </p:blipFill>
          <p:spPr>
            <a:xfrm>
              <a:off x="6572735" y="1343818"/>
              <a:ext cx="4781065" cy="1870038"/>
            </a:xfrm>
            <a:prstGeom prst="rect">
              <a:avLst/>
            </a:prstGeom>
            <a:noFill/>
            <a:ln>
              <a:noFill/>
            </a:ln>
          </p:spPr>
        </p:pic>
        <p:sp>
          <p:nvSpPr>
            <p:cNvPr id="101" name="Google Shape;101;p2"/>
            <p:cNvSpPr txBox="1"/>
            <p:nvPr/>
          </p:nvSpPr>
          <p:spPr>
            <a:xfrm rot="-5400000">
              <a:off x="10574450" y="1942238"/>
              <a:ext cx="2297365" cy="73866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0" i="0" u="none" strike="noStrike" cap="none">
                  <a:solidFill>
                    <a:schemeClr val="dk1"/>
                  </a:solidFill>
                  <a:latin typeface="Calibri"/>
                  <a:ea typeface="Calibri"/>
                  <a:cs typeface="Calibri"/>
                  <a:sym typeface="Calibri"/>
                </a:rPr>
                <a:t>Image from: </a:t>
              </a:r>
              <a:r>
                <a:rPr lang="en-US" sz="1400" b="0" i="0" u="sng" strike="noStrike" cap="none">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https://mwrd.org/tunnel-and-reservoir-plan-tarp</a:t>
              </a:r>
              <a:r>
                <a:rPr lang="en-US" sz="1400" b="0" i="0" u="none" strike="noStrike" cap="none">
                  <a:solidFill>
                    <a:schemeClr val="dk1"/>
                  </a:solidFill>
                  <a:latin typeface="Calibri"/>
                  <a:ea typeface="Calibri"/>
                  <a:cs typeface="Calibri"/>
                  <a:sym typeface="Calibri"/>
                </a:rPr>
                <a:t>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6">
                                            <p:txEl>
                                              <p:pRg st="0" end="0"/>
                                            </p:txEl>
                                          </p:spTgt>
                                        </p:tgtEl>
                                        <p:attrNameLst>
                                          <p:attrName>style.visibility</p:attrName>
                                        </p:attrNameLst>
                                      </p:cBhvr>
                                      <p:to>
                                        <p:strVal val="visible"/>
                                      </p:to>
                                    </p:set>
                                    <p:animEffect transition="in" filter="fade">
                                      <p:cBhvr>
                                        <p:cTn id="7" dur="500"/>
                                        <p:tgtEl>
                                          <p:spTgt spid="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6">
                                            <p:txEl>
                                              <p:pRg st="1" end="1"/>
                                            </p:txEl>
                                          </p:spTgt>
                                        </p:tgtEl>
                                        <p:attrNameLst>
                                          <p:attrName>style.visibility</p:attrName>
                                        </p:attrNameLst>
                                      </p:cBhvr>
                                      <p:to>
                                        <p:strVal val="visible"/>
                                      </p:to>
                                    </p:set>
                                    <p:animEffect transition="in" filter="fade">
                                      <p:cBhvr>
                                        <p:cTn id="12" dur="500"/>
                                        <p:tgtEl>
                                          <p:spTgt spid="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6">
                                            <p:txEl>
                                              <p:pRg st="2" end="2"/>
                                            </p:txEl>
                                          </p:spTgt>
                                        </p:tgtEl>
                                        <p:attrNameLst>
                                          <p:attrName>style.visibility</p:attrName>
                                        </p:attrNameLst>
                                      </p:cBhvr>
                                      <p:to>
                                        <p:strVal val="visible"/>
                                      </p:to>
                                    </p:set>
                                    <p:animEffect transition="in" filter="fade">
                                      <p:cBhvr>
                                        <p:cTn id="17" dur="500"/>
                                        <p:tgtEl>
                                          <p:spTgt spid="9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6">
                                            <p:txEl>
                                              <p:pRg st="3" end="3"/>
                                            </p:txEl>
                                          </p:spTgt>
                                        </p:tgtEl>
                                        <p:attrNameLst>
                                          <p:attrName>style.visibility</p:attrName>
                                        </p:attrNameLst>
                                      </p:cBhvr>
                                      <p:to>
                                        <p:strVal val="visible"/>
                                      </p:to>
                                    </p:set>
                                    <p:animEffect transition="in" filter="fade">
                                      <p:cBhvr>
                                        <p:cTn id="22" dur="500"/>
                                        <p:tgtEl>
                                          <p:spTgt spid="9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6">
                                            <p:txEl>
                                              <p:pRg st="4" end="4"/>
                                            </p:txEl>
                                          </p:spTgt>
                                        </p:tgtEl>
                                        <p:attrNameLst>
                                          <p:attrName>style.visibility</p:attrName>
                                        </p:attrNameLst>
                                      </p:cBhvr>
                                      <p:to>
                                        <p:strVal val="visible"/>
                                      </p:to>
                                    </p:set>
                                    <p:animEffect transition="in" filter="fade">
                                      <p:cBhvr>
                                        <p:cTn id="27" dur="500"/>
                                        <p:tgtEl>
                                          <p:spTgt spid="9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500"/>
                                        <p:tgtEl>
                                          <p:spTgt spid="9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7"/>
                                        </p:tgtEl>
                                        <p:attrNameLst>
                                          <p:attrName>style.visibility</p:attrName>
                                        </p:attrNameLst>
                                      </p:cBhvr>
                                      <p:to>
                                        <p:strVal val="visible"/>
                                      </p:to>
                                    </p:set>
                                    <p:anim calcmode="lin" valueType="num">
                                      <p:cBhvr additive="base">
                                        <p:cTn id="37" dur="500"/>
                                        <p:tgtEl>
                                          <p:spTgt spid="97"/>
                                        </p:tgtEl>
                                        <p:attrNameLst>
                                          <p:attrName>ppt_y</p:attrName>
                                        </p:attrNameLst>
                                      </p:cBhvr>
                                      <p:tavLst>
                                        <p:tav tm="0">
                                          <p:val>
                                            <p:strVal val="#ppt_y+1"/>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98"/>
                                        </p:tgtEl>
                                        <p:attrNameLst>
                                          <p:attrName>style.visibility</p:attrName>
                                        </p:attrNameLst>
                                      </p:cBhvr>
                                      <p:to>
                                        <p:strVal val="visible"/>
                                      </p:to>
                                    </p:set>
                                    <p:anim calcmode="lin" valueType="num">
                                      <p:cBhvr additive="base">
                                        <p:cTn id="40" dur="500"/>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5"/>
        <p:cNvGrpSpPr/>
        <p:nvPr/>
      </p:nvGrpSpPr>
      <p:grpSpPr>
        <a:xfrm>
          <a:off x="0" y="0"/>
          <a:ext cx="0" cy="0"/>
          <a:chOff x="0" y="0"/>
          <a:chExt cx="0" cy="0"/>
        </a:xfrm>
      </p:grpSpPr>
      <p:sp>
        <p:nvSpPr>
          <p:cNvPr id="106" name="Google Shape;106;p3"/>
          <p:cNvSpPr txBox="1">
            <a:spLocks noGrp="1"/>
          </p:cNvSpPr>
          <p:nvPr>
            <p:ph type="title"/>
          </p:nvPr>
        </p:nvSpPr>
        <p:spPr>
          <a:xfrm>
            <a:off x="476738" y="0"/>
            <a:ext cx="11238524" cy="237026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Timeline of MWRD Decisions Related to </a:t>
            </a:r>
            <a:br>
              <a:rPr lang="en-US">
                <a:solidFill>
                  <a:srgbClr val="0000CC"/>
                </a:solidFill>
              </a:rPr>
            </a:br>
            <a:r>
              <a:rPr lang="en-US">
                <a:solidFill>
                  <a:srgbClr val="0000CC"/>
                </a:solidFill>
              </a:rPr>
              <a:t>Effluent Disinfection</a:t>
            </a:r>
            <a:br>
              <a:rPr lang="en-US">
                <a:solidFill>
                  <a:srgbClr val="0000CC"/>
                </a:solidFill>
              </a:rPr>
            </a:br>
            <a:r>
              <a:rPr lang="en-US" sz="2400">
                <a:solidFill>
                  <a:srgbClr val="0000CC"/>
                </a:solidFill>
              </a:rPr>
              <a:t>Information from Leu-Hing </a:t>
            </a:r>
            <a:r>
              <a:rPr lang="en-US" sz="2400" i="1">
                <a:solidFill>
                  <a:srgbClr val="0000CC"/>
                </a:solidFill>
              </a:rPr>
              <a:t>et al.</a:t>
            </a:r>
            <a:r>
              <a:rPr lang="en-US" sz="2400">
                <a:solidFill>
                  <a:srgbClr val="0000CC"/>
                </a:solidFill>
              </a:rPr>
              <a:t> (1984) </a:t>
            </a:r>
            <a:r>
              <a:rPr lang="en-US" sz="2400" i="1">
                <a:solidFill>
                  <a:srgbClr val="0000CC"/>
                </a:solidFill>
              </a:rPr>
              <a:t>Wastewater Disinfection: A Review of Technical and Legal Aspects in Illinois</a:t>
            </a:r>
            <a:r>
              <a:rPr lang="en-US" sz="2400">
                <a:solidFill>
                  <a:srgbClr val="0000CC"/>
                </a:solidFill>
              </a:rPr>
              <a:t>, WPCF Pre-Conference Workshop, New Orleans, LA</a:t>
            </a:r>
            <a:endParaRPr>
              <a:solidFill>
                <a:srgbClr val="0000CC"/>
              </a:solidFill>
            </a:endParaRPr>
          </a:p>
        </p:txBody>
      </p:sp>
      <p:sp>
        <p:nvSpPr>
          <p:cNvPr id="107" name="Google Shape;107;p3"/>
          <p:cNvSpPr txBox="1">
            <a:spLocks noGrp="1"/>
          </p:cNvSpPr>
          <p:nvPr>
            <p:ph type="body" idx="1"/>
          </p:nvPr>
        </p:nvSpPr>
        <p:spPr>
          <a:xfrm>
            <a:off x="195385" y="2133600"/>
            <a:ext cx="11785599" cy="446258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1972 – Illinois Pollution Control Board (IPCB) adopts year-round effluent and water quality standards for Fecal Coliforms</a:t>
            </a:r>
            <a:endParaRPr/>
          </a:p>
          <a:p>
            <a:pPr marL="685800" lvl="1" indent="-228600" algn="l" rtl="0">
              <a:lnSpc>
                <a:spcPct val="90000"/>
              </a:lnSpc>
              <a:spcBef>
                <a:spcPts val="500"/>
              </a:spcBef>
              <a:spcAft>
                <a:spcPts val="0"/>
              </a:spcAft>
              <a:buClr>
                <a:schemeClr val="dk1"/>
              </a:buClr>
              <a:buSzPts val="2400"/>
              <a:buChar char="•"/>
            </a:pPr>
            <a:r>
              <a:rPr lang="en-US"/>
              <a:t>Effluent: 400 cfu/100 mL</a:t>
            </a:r>
            <a:endParaRPr/>
          </a:p>
          <a:p>
            <a:pPr marL="685800" lvl="1" indent="-228600" algn="l" rtl="0">
              <a:lnSpc>
                <a:spcPct val="90000"/>
              </a:lnSpc>
              <a:spcBef>
                <a:spcPts val="500"/>
              </a:spcBef>
              <a:spcAft>
                <a:spcPts val="0"/>
              </a:spcAft>
              <a:buClr>
                <a:schemeClr val="dk1"/>
              </a:buClr>
              <a:buSzPts val="2400"/>
              <a:buChar char="•"/>
            </a:pPr>
            <a:r>
              <a:rPr lang="en-US"/>
              <a:t>Water Quality: 200 cfu/100 mL</a:t>
            </a:r>
            <a:endParaRPr/>
          </a:p>
          <a:p>
            <a:pPr marL="228600" lvl="0" indent="-228600" algn="l" rtl="0">
              <a:lnSpc>
                <a:spcPct val="90000"/>
              </a:lnSpc>
              <a:spcBef>
                <a:spcPts val="1000"/>
              </a:spcBef>
              <a:spcAft>
                <a:spcPts val="0"/>
              </a:spcAft>
              <a:buClr>
                <a:schemeClr val="dk1"/>
              </a:buClr>
              <a:buSzPts val="2800"/>
              <a:buChar char="•"/>
            </a:pPr>
            <a:r>
              <a:rPr lang="en-US"/>
              <a:t>1974 – Chlorination initiated at MWRD facilities</a:t>
            </a:r>
            <a:endParaRPr/>
          </a:p>
          <a:p>
            <a:pPr marL="228600" lvl="0" indent="-228600" algn="l" rtl="0">
              <a:lnSpc>
                <a:spcPct val="90000"/>
              </a:lnSpc>
              <a:spcBef>
                <a:spcPts val="1000"/>
              </a:spcBef>
              <a:spcAft>
                <a:spcPts val="0"/>
              </a:spcAft>
              <a:buClr>
                <a:schemeClr val="dk1"/>
              </a:buClr>
              <a:buSzPts val="2800"/>
              <a:buChar char="•"/>
            </a:pPr>
            <a:r>
              <a:rPr lang="en-US"/>
              <a:t>1975 – Fish kills observed in receiving streams; adverse health effects associated with chlorination DBPs</a:t>
            </a:r>
            <a:endParaRPr/>
          </a:p>
          <a:p>
            <a:pPr marL="228600" lvl="0" indent="-228600" algn="l" rtl="0">
              <a:lnSpc>
                <a:spcPct val="90000"/>
              </a:lnSpc>
              <a:spcBef>
                <a:spcPts val="1000"/>
              </a:spcBef>
              <a:spcAft>
                <a:spcPts val="0"/>
              </a:spcAft>
              <a:buClr>
                <a:schemeClr val="dk1"/>
              </a:buClr>
              <a:buSzPts val="2800"/>
              <a:buChar char="•"/>
            </a:pPr>
            <a:r>
              <a:rPr lang="en-US"/>
              <a:t>1976 – US EPA deletes Fecal Coliform standard from definition of 2° treatment</a:t>
            </a:r>
            <a:endParaRPr/>
          </a:p>
          <a:p>
            <a:pPr marL="228600" lvl="0" indent="-228600" algn="l" rtl="0">
              <a:lnSpc>
                <a:spcPct val="90000"/>
              </a:lnSpc>
              <a:spcBef>
                <a:spcPts val="1000"/>
              </a:spcBef>
              <a:spcAft>
                <a:spcPts val="0"/>
              </a:spcAft>
              <a:buClr>
                <a:schemeClr val="dk1"/>
              </a:buClr>
              <a:buSzPts val="2800"/>
              <a:buChar char="•"/>
            </a:pPr>
            <a:r>
              <a:rPr lang="en-US"/>
              <a:t>1977 – Illinois EPA proposes revisions to effluent and water quality standards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
                                            <p:txEl>
                                              <p:pRg st="0" end="0"/>
                                            </p:txEl>
                                          </p:spTgt>
                                        </p:tgtEl>
                                        <p:attrNameLst>
                                          <p:attrName>style.visibility</p:attrName>
                                        </p:attrNameLst>
                                      </p:cBhvr>
                                      <p:to>
                                        <p:strVal val="visible"/>
                                      </p:to>
                                    </p:set>
                                    <p:animEffect transition="in" filter="fade">
                                      <p:cBhvr>
                                        <p:cTn id="7" dur="500"/>
                                        <p:tgtEl>
                                          <p:spTgt spid="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7">
                                            <p:txEl>
                                              <p:pRg st="1" end="1"/>
                                            </p:txEl>
                                          </p:spTgt>
                                        </p:tgtEl>
                                        <p:attrNameLst>
                                          <p:attrName>style.visibility</p:attrName>
                                        </p:attrNameLst>
                                      </p:cBhvr>
                                      <p:to>
                                        <p:strVal val="visible"/>
                                      </p:to>
                                    </p:set>
                                    <p:animEffect transition="in" filter="fade">
                                      <p:cBhvr>
                                        <p:cTn id="12" dur="500"/>
                                        <p:tgtEl>
                                          <p:spTgt spid="1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7">
                                            <p:txEl>
                                              <p:pRg st="2" end="2"/>
                                            </p:txEl>
                                          </p:spTgt>
                                        </p:tgtEl>
                                        <p:attrNameLst>
                                          <p:attrName>style.visibility</p:attrName>
                                        </p:attrNameLst>
                                      </p:cBhvr>
                                      <p:to>
                                        <p:strVal val="visible"/>
                                      </p:to>
                                    </p:set>
                                    <p:animEffect transition="in" filter="fade">
                                      <p:cBhvr>
                                        <p:cTn id="17" dur="500"/>
                                        <p:tgtEl>
                                          <p:spTgt spid="1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7">
                                            <p:txEl>
                                              <p:pRg st="3" end="3"/>
                                            </p:txEl>
                                          </p:spTgt>
                                        </p:tgtEl>
                                        <p:attrNameLst>
                                          <p:attrName>style.visibility</p:attrName>
                                        </p:attrNameLst>
                                      </p:cBhvr>
                                      <p:to>
                                        <p:strVal val="visible"/>
                                      </p:to>
                                    </p:set>
                                    <p:animEffect transition="in" filter="fade">
                                      <p:cBhvr>
                                        <p:cTn id="22" dur="500"/>
                                        <p:tgtEl>
                                          <p:spTgt spid="1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7">
                                            <p:txEl>
                                              <p:pRg st="4" end="4"/>
                                            </p:txEl>
                                          </p:spTgt>
                                        </p:tgtEl>
                                        <p:attrNameLst>
                                          <p:attrName>style.visibility</p:attrName>
                                        </p:attrNameLst>
                                      </p:cBhvr>
                                      <p:to>
                                        <p:strVal val="visible"/>
                                      </p:to>
                                    </p:set>
                                    <p:animEffect transition="in" filter="fade">
                                      <p:cBhvr>
                                        <p:cTn id="27" dur="500"/>
                                        <p:tgtEl>
                                          <p:spTgt spid="10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7">
                                            <p:txEl>
                                              <p:pRg st="5" end="5"/>
                                            </p:txEl>
                                          </p:spTgt>
                                        </p:tgtEl>
                                        <p:attrNameLst>
                                          <p:attrName>style.visibility</p:attrName>
                                        </p:attrNameLst>
                                      </p:cBhvr>
                                      <p:to>
                                        <p:strVal val="visible"/>
                                      </p:to>
                                    </p:set>
                                    <p:animEffect transition="in" filter="fade">
                                      <p:cBhvr>
                                        <p:cTn id="32" dur="500"/>
                                        <p:tgtEl>
                                          <p:spTgt spid="10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7">
                                            <p:txEl>
                                              <p:pRg st="6" end="6"/>
                                            </p:txEl>
                                          </p:spTgt>
                                        </p:tgtEl>
                                        <p:attrNameLst>
                                          <p:attrName>style.visibility</p:attrName>
                                        </p:attrNameLst>
                                      </p:cBhvr>
                                      <p:to>
                                        <p:strVal val="visible"/>
                                      </p:to>
                                    </p:set>
                                    <p:animEffect transition="in" filter="fade">
                                      <p:cBhvr>
                                        <p:cTn id="37" dur="500"/>
                                        <p:tgtEl>
                                          <p:spTgt spid="1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1"/>
        <p:cNvGrpSpPr/>
        <p:nvPr/>
      </p:nvGrpSpPr>
      <p:grpSpPr>
        <a:xfrm>
          <a:off x="0" y="0"/>
          <a:ext cx="0" cy="0"/>
          <a:chOff x="0" y="0"/>
          <a:chExt cx="0" cy="0"/>
        </a:xfrm>
      </p:grpSpPr>
      <p:sp>
        <p:nvSpPr>
          <p:cNvPr id="112" name="Google Shape;112;p4"/>
          <p:cNvSpPr txBox="1">
            <a:spLocks noGrp="1"/>
          </p:cNvSpPr>
          <p:nvPr>
            <p:ph type="title"/>
          </p:nvPr>
        </p:nvSpPr>
        <p:spPr>
          <a:xfrm>
            <a:off x="476738" y="0"/>
            <a:ext cx="11238524" cy="237026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Timeline of MWRD Decisions Related to </a:t>
            </a:r>
            <a:br>
              <a:rPr lang="en-US">
                <a:solidFill>
                  <a:srgbClr val="0000CC"/>
                </a:solidFill>
              </a:rPr>
            </a:br>
            <a:r>
              <a:rPr lang="en-US">
                <a:solidFill>
                  <a:srgbClr val="0000CC"/>
                </a:solidFill>
              </a:rPr>
              <a:t>Effluent Disinfection</a:t>
            </a:r>
            <a:br>
              <a:rPr lang="en-US">
                <a:solidFill>
                  <a:srgbClr val="0000CC"/>
                </a:solidFill>
              </a:rPr>
            </a:br>
            <a:r>
              <a:rPr lang="en-US" sz="2400">
                <a:solidFill>
                  <a:srgbClr val="0000CC"/>
                </a:solidFill>
              </a:rPr>
              <a:t>Information from Leu-Hing </a:t>
            </a:r>
            <a:r>
              <a:rPr lang="en-US" sz="2400" i="1">
                <a:solidFill>
                  <a:srgbClr val="0000CC"/>
                </a:solidFill>
              </a:rPr>
              <a:t>et al.</a:t>
            </a:r>
            <a:r>
              <a:rPr lang="en-US" sz="2400">
                <a:solidFill>
                  <a:srgbClr val="0000CC"/>
                </a:solidFill>
              </a:rPr>
              <a:t> (1984) </a:t>
            </a:r>
            <a:r>
              <a:rPr lang="en-US" sz="2400" i="1">
                <a:solidFill>
                  <a:srgbClr val="0000CC"/>
                </a:solidFill>
              </a:rPr>
              <a:t>Wastewater Disinfection: A Review of Technical and Legal Aspects in Illinois</a:t>
            </a:r>
            <a:r>
              <a:rPr lang="en-US" sz="2400">
                <a:solidFill>
                  <a:srgbClr val="0000CC"/>
                </a:solidFill>
              </a:rPr>
              <a:t>, WPCF Pre-Conference Workshop, New Orleans, LA</a:t>
            </a:r>
            <a:endParaRPr>
              <a:solidFill>
                <a:srgbClr val="0000CC"/>
              </a:solidFill>
            </a:endParaRPr>
          </a:p>
        </p:txBody>
      </p:sp>
      <p:sp>
        <p:nvSpPr>
          <p:cNvPr id="113" name="Google Shape;113;p4"/>
          <p:cNvSpPr txBox="1">
            <a:spLocks noGrp="1"/>
          </p:cNvSpPr>
          <p:nvPr>
            <p:ph type="body" idx="1"/>
          </p:nvPr>
        </p:nvSpPr>
        <p:spPr>
          <a:xfrm>
            <a:off x="195385" y="2133600"/>
            <a:ext cx="11785599" cy="446258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EPA decision on Fecal Coliform standards:</a:t>
            </a:r>
            <a:endParaRPr/>
          </a:p>
          <a:p>
            <a:pPr marL="0" lvl="0" indent="0" algn="l" rtl="0">
              <a:lnSpc>
                <a:spcPct val="90000"/>
              </a:lnSpc>
              <a:spcBef>
                <a:spcPts val="1000"/>
              </a:spcBef>
              <a:spcAft>
                <a:spcPts val="0"/>
              </a:spcAft>
              <a:buClr>
                <a:schemeClr val="dk1"/>
              </a:buClr>
              <a:buSzPts val="2400"/>
              <a:buNone/>
            </a:pPr>
            <a:r>
              <a:rPr lang="en-US" sz="2400"/>
              <a:t>“</a:t>
            </a:r>
            <a:r>
              <a:rPr lang="en-US" sz="2400" i="0" u="none" strike="noStrike"/>
              <a:t>The benefits achieved by disinfection should be weighed against the environmental risks</a:t>
            </a:r>
            <a:r>
              <a:rPr lang="en-US" sz="2400"/>
              <a:t> </a:t>
            </a:r>
            <a:r>
              <a:rPr lang="en-US" sz="2400" i="0" u="none" strike="noStrike"/>
              <a:t>and costs. It is intended that the use of chlorine disinfection would be considered only when there are public health hazards to be controlled. The exclusive use of chlorine for disinfection should not be continued where protection of aquatic life is of pri</a:t>
            </a:r>
            <a:r>
              <a:rPr lang="en-US" sz="2400"/>
              <a:t>m</a:t>
            </a:r>
            <a:r>
              <a:rPr lang="en-US" sz="2400" i="0" u="none" strike="noStrike"/>
              <a:t>ary consideration.”</a:t>
            </a:r>
            <a:endParaRPr/>
          </a:p>
          <a:p>
            <a:pPr marL="228600" lvl="0" indent="-228600" algn="l" rtl="0">
              <a:lnSpc>
                <a:spcPct val="90000"/>
              </a:lnSpc>
              <a:spcBef>
                <a:spcPts val="1000"/>
              </a:spcBef>
              <a:spcAft>
                <a:spcPts val="0"/>
              </a:spcAft>
              <a:buClr>
                <a:schemeClr val="dk1"/>
              </a:buClr>
              <a:buSzPts val="2800"/>
              <a:buChar char="•"/>
            </a:pPr>
            <a:r>
              <a:rPr lang="en-US"/>
              <a:t>Illinois EPA proposed revisions to water quality standards</a:t>
            </a:r>
            <a:endParaRPr/>
          </a:p>
          <a:p>
            <a:pPr marL="685800" lvl="1" indent="-228600" algn="l" rtl="0">
              <a:lnSpc>
                <a:spcPct val="90000"/>
              </a:lnSpc>
              <a:spcBef>
                <a:spcPts val="500"/>
              </a:spcBef>
              <a:spcAft>
                <a:spcPts val="0"/>
              </a:spcAft>
              <a:buClr>
                <a:schemeClr val="dk1"/>
              </a:buClr>
              <a:buSzPts val="2400"/>
              <a:buChar char="•"/>
            </a:pPr>
            <a:r>
              <a:rPr lang="en-US"/>
              <a:t>No waterborne disease outbreaks were traceable to wastewater discharge, before or after initiation of chlorination</a:t>
            </a:r>
            <a:endParaRPr/>
          </a:p>
          <a:p>
            <a:pPr marL="685800" lvl="1" indent="-228600" algn="l" rtl="0">
              <a:lnSpc>
                <a:spcPct val="90000"/>
              </a:lnSpc>
              <a:spcBef>
                <a:spcPts val="500"/>
              </a:spcBef>
              <a:spcAft>
                <a:spcPts val="0"/>
              </a:spcAft>
              <a:buClr>
                <a:schemeClr val="dk1"/>
              </a:buClr>
              <a:buSzPts val="2400"/>
              <a:buChar char="•"/>
            </a:pPr>
            <a:r>
              <a:rPr lang="en-US"/>
              <a:t>Fecal coliforms are poor indicators; chloramines are ineffective against viruses</a:t>
            </a:r>
            <a:endParaRPr/>
          </a:p>
          <a:p>
            <a:pPr marL="685800" lvl="1" indent="-228600" algn="l" rtl="0">
              <a:lnSpc>
                <a:spcPct val="90000"/>
              </a:lnSpc>
              <a:spcBef>
                <a:spcPts val="500"/>
              </a:spcBef>
              <a:spcAft>
                <a:spcPts val="0"/>
              </a:spcAft>
              <a:buClr>
                <a:schemeClr val="dk1"/>
              </a:buClr>
              <a:buSzPts val="2400"/>
              <a:buChar char="•"/>
            </a:pPr>
            <a:r>
              <a:rPr lang="en-US"/>
              <a:t>Adverse effects of chlorine on aquatic life; toxicity of free/combined chlorine and DBPs</a:t>
            </a:r>
            <a:endParaRPr/>
          </a:p>
          <a:p>
            <a:pPr marL="685800" lvl="1" indent="-228600" algn="l" rtl="0">
              <a:lnSpc>
                <a:spcPct val="90000"/>
              </a:lnSpc>
              <a:spcBef>
                <a:spcPts val="500"/>
              </a:spcBef>
              <a:spcAft>
                <a:spcPts val="0"/>
              </a:spcAft>
              <a:buClr>
                <a:schemeClr val="dk1"/>
              </a:buClr>
              <a:buSzPts val="2400"/>
              <a:buChar char="•"/>
            </a:pPr>
            <a:r>
              <a:rPr lang="en-US"/>
              <a:t>Alternatives to chlorine were emerging; UV and ozone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3">
                                            <p:txEl>
                                              <p:pRg st="0" end="0"/>
                                            </p:txEl>
                                          </p:spTgt>
                                        </p:tgtEl>
                                        <p:attrNameLst>
                                          <p:attrName>style.visibility</p:attrName>
                                        </p:attrNameLst>
                                      </p:cBhvr>
                                      <p:to>
                                        <p:strVal val="visible"/>
                                      </p:to>
                                    </p:set>
                                    <p:animEffect transition="in" filter="fade">
                                      <p:cBhvr>
                                        <p:cTn id="7" dur="500"/>
                                        <p:tgtEl>
                                          <p:spTgt spid="1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3">
                                            <p:txEl>
                                              <p:pRg st="1" end="1"/>
                                            </p:txEl>
                                          </p:spTgt>
                                        </p:tgtEl>
                                        <p:attrNameLst>
                                          <p:attrName>style.visibility</p:attrName>
                                        </p:attrNameLst>
                                      </p:cBhvr>
                                      <p:to>
                                        <p:strVal val="visible"/>
                                      </p:to>
                                    </p:set>
                                    <p:animEffect transition="in" filter="fade">
                                      <p:cBhvr>
                                        <p:cTn id="12" dur="500"/>
                                        <p:tgtEl>
                                          <p:spTgt spid="1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3">
                                            <p:txEl>
                                              <p:pRg st="2" end="2"/>
                                            </p:txEl>
                                          </p:spTgt>
                                        </p:tgtEl>
                                        <p:attrNameLst>
                                          <p:attrName>style.visibility</p:attrName>
                                        </p:attrNameLst>
                                      </p:cBhvr>
                                      <p:to>
                                        <p:strVal val="visible"/>
                                      </p:to>
                                    </p:set>
                                    <p:animEffect transition="in" filter="fade">
                                      <p:cBhvr>
                                        <p:cTn id="17" dur="500"/>
                                        <p:tgtEl>
                                          <p:spTgt spid="1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3">
                                            <p:txEl>
                                              <p:pRg st="3" end="3"/>
                                            </p:txEl>
                                          </p:spTgt>
                                        </p:tgtEl>
                                        <p:attrNameLst>
                                          <p:attrName>style.visibility</p:attrName>
                                        </p:attrNameLst>
                                      </p:cBhvr>
                                      <p:to>
                                        <p:strVal val="visible"/>
                                      </p:to>
                                    </p:set>
                                    <p:animEffect transition="in" filter="fade">
                                      <p:cBhvr>
                                        <p:cTn id="22" dur="500"/>
                                        <p:tgtEl>
                                          <p:spTgt spid="1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3">
                                            <p:txEl>
                                              <p:pRg st="4" end="4"/>
                                            </p:txEl>
                                          </p:spTgt>
                                        </p:tgtEl>
                                        <p:attrNameLst>
                                          <p:attrName>style.visibility</p:attrName>
                                        </p:attrNameLst>
                                      </p:cBhvr>
                                      <p:to>
                                        <p:strVal val="visible"/>
                                      </p:to>
                                    </p:set>
                                    <p:animEffect transition="in" filter="fade">
                                      <p:cBhvr>
                                        <p:cTn id="27" dur="500"/>
                                        <p:tgtEl>
                                          <p:spTgt spid="1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3">
                                            <p:txEl>
                                              <p:pRg st="5" end="5"/>
                                            </p:txEl>
                                          </p:spTgt>
                                        </p:tgtEl>
                                        <p:attrNameLst>
                                          <p:attrName>style.visibility</p:attrName>
                                        </p:attrNameLst>
                                      </p:cBhvr>
                                      <p:to>
                                        <p:strVal val="visible"/>
                                      </p:to>
                                    </p:set>
                                    <p:animEffect transition="in" filter="fade">
                                      <p:cBhvr>
                                        <p:cTn id="32" dur="500"/>
                                        <p:tgtEl>
                                          <p:spTgt spid="11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3">
                                            <p:txEl>
                                              <p:pRg st="6" end="6"/>
                                            </p:txEl>
                                          </p:spTgt>
                                        </p:tgtEl>
                                        <p:attrNameLst>
                                          <p:attrName>style.visibility</p:attrName>
                                        </p:attrNameLst>
                                      </p:cBhvr>
                                      <p:to>
                                        <p:strVal val="visible"/>
                                      </p:to>
                                    </p:set>
                                    <p:animEffect transition="in" filter="fade">
                                      <p:cBhvr>
                                        <p:cTn id="37" dur="500"/>
                                        <p:tgtEl>
                                          <p:spTgt spid="1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7"/>
        <p:cNvGrpSpPr/>
        <p:nvPr/>
      </p:nvGrpSpPr>
      <p:grpSpPr>
        <a:xfrm>
          <a:off x="0" y="0"/>
          <a:ext cx="0" cy="0"/>
          <a:chOff x="0" y="0"/>
          <a:chExt cx="0" cy="0"/>
        </a:xfrm>
      </p:grpSpPr>
      <p:sp>
        <p:nvSpPr>
          <p:cNvPr id="118" name="Google Shape;118;p5"/>
          <p:cNvSpPr txBox="1">
            <a:spLocks noGrp="1"/>
          </p:cNvSpPr>
          <p:nvPr>
            <p:ph type="title"/>
          </p:nvPr>
        </p:nvSpPr>
        <p:spPr>
          <a:xfrm>
            <a:off x="838200" y="169742"/>
            <a:ext cx="10515600" cy="79155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MWRD Research</a:t>
            </a:r>
            <a:endParaRPr/>
          </a:p>
        </p:txBody>
      </p:sp>
      <p:sp>
        <p:nvSpPr>
          <p:cNvPr id="119" name="Google Shape;119;p5"/>
          <p:cNvSpPr txBox="1">
            <a:spLocks noGrp="1"/>
          </p:cNvSpPr>
          <p:nvPr>
            <p:ph type="body" idx="1"/>
          </p:nvPr>
        </p:nvSpPr>
        <p:spPr>
          <a:xfrm>
            <a:off x="382954" y="961294"/>
            <a:ext cx="11246338" cy="308707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Chlorination yielded little or no change in receiving stream microbiology at 1</a:t>
            </a:r>
            <a:r>
              <a:rPr lang="en-US" baseline="30000"/>
              <a:t>st</a:t>
            </a:r>
            <a:r>
              <a:rPr lang="en-US"/>
              <a:t> downstream withdrawal location (Peoria, IL; 150 miles [240 km])</a:t>
            </a:r>
            <a:endParaRPr/>
          </a:p>
          <a:p>
            <a:pPr marL="685800" lvl="1" indent="-228600" algn="l" rtl="0">
              <a:lnSpc>
                <a:spcPct val="90000"/>
              </a:lnSpc>
              <a:spcBef>
                <a:spcPts val="500"/>
              </a:spcBef>
              <a:spcAft>
                <a:spcPts val="0"/>
              </a:spcAft>
              <a:buClr>
                <a:schemeClr val="dk1"/>
              </a:buClr>
              <a:buSzPts val="2400"/>
              <a:buChar char="•"/>
            </a:pPr>
            <a:r>
              <a:rPr lang="en-US"/>
              <a:t>Bacteria</a:t>
            </a:r>
            <a:endParaRPr/>
          </a:p>
          <a:p>
            <a:pPr marL="685800" lvl="1" indent="-228600" algn="l" rtl="0">
              <a:lnSpc>
                <a:spcPct val="90000"/>
              </a:lnSpc>
              <a:spcBef>
                <a:spcPts val="500"/>
              </a:spcBef>
              <a:spcAft>
                <a:spcPts val="0"/>
              </a:spcAft>
              <a:buClr>
                <a:schemeClr val="dk1"/>
              </a:buClr>
              <a:buSzPts val="2400"/>
              <a:buChar char="•"/>
            </a:pPr>
            <a:r>
              <a:rPr lang="en-US"/>
              <a:t>Enteric viruses</a:t>
            </a:r>
            <a:endParaRPr/>
          </a:p>
          <a:p>
            <a:pPr marL="228600" lvl="0" indent="-228600" algn="l" rtl="0">
              <a:lnSpc>
                <a:spcPct val="90000"/>
              </a:lnSpc>
              <a:spcBef>
                <a:spcPts val="1000"/>
              </a:spcBef>
              <a:spcAft>
                <a:spcPts val="0"/>
              </a:spcAft>
              <a:buClr>
                <a:schemeClr val="dk1"/>
              </a:buClr>
              <a:buSzPts val="2800"/>
              <a:buChar char="•"/>
            </a:pPr>
            <a:r>
              <a:rPr lang="en-US"/>
              <a:t>Chlorination had adverse effects of aquatic life downstream of discharge</a:t>
            </a:r>
            <a:endParaRPr/>
          </a:p>
          <a:p>
            <a:pPr marL="228600" lvl="0" indent="-228600" algn="l" rtl="0">
              <a:lnSpc>
                <a:spcPct val="90000"/>
              </a:lnSpc>
              <a:spcBef>
                <a:spcPts val="1000"/>
              </a:spcBef>
              <a:spcAft>
                <a:spcPts val="0"/>
              </a:spcAft>
              <a:buClr>
                <a:schemeClr val="dk1"/>
              </a:buClr>
              <a:buSzPts val="2800"/>
              <a:buChar char="•"/>
            </a:pPr>
            <a:r>
              <a:rPr lang="en-US"/>
              <a:t>Economic analysis indicated that costs of disinfection far outweighed benefits</a:t>
            </a:r>
            <a:endParaRPr/>
          </a:p>
        </p:txBody>
      </p:sp>
      <p:sp>
        <p:nvSpPr>
          <p:cNvPr id="120" name="Google Shape;120;p5"/>
          <p:cNvSpPr txBox="1"/>
          <p:nvPr/>
        </p:nvSpPr>
        <p:spPr>
          <a:xfrm>
            <a:off x="838200" y="4048371"/>
            <a:ext cx="10515600" cy="791552"/>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CC"/>
              </a:buClr>
              <a:buSzPts val="4400"/>
              <a:buFont typeface="Calibri"/>
              <a:buNone/>
            </a:pPr>
            <a:r>
              <a:rPr lang="en-US" sz="4400" b="0" i="0" u="none" strike="noStrike" cap="none">
                <a:solidFill>
                  <a:srgbClr val="0000CC"/>
                </a:solidFill>
                <a:latin typeface="Calibri"/>
                <a:ea typeface="Calibri"/>
                <a:cs typeface="Calibri"/>
                <a:sym typeface="Calibri"/>
              </a:rPr>
              <a:t>1982 IPCB Decision</a:t>
            </a:r>
            <a:endParaRPr/>
          </a:p>
        </p:txBody>
      </p:sp>
      <p:sp>
        <p:nvSpPr>
          <p:cNvPr id="121" name="Google Shape;121;p5"/>
          <p:cNvSpPr txBox="1"/>
          <p:nvPr/>
        </p:nvSpPr>
        <p:spPr>
          <a:xfrm>
            <a:off x="382954" y="4803045"/>
            <a:ext cx="11246338" cy="2018078"/>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Calibri"/>
                <a:ea typeface="Calibri"/>
                <a:cs typeface="Calibri"/>
                <a:sym typeface="Calibri"/>
              </a:rPr>
              <a:t>Effluent disinfection required only when discharge was within 20 miles (30 km) upstream of:</a:t>
            </a:r>
            <a:endParaRPr/>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Public water supply</a:t>
            </a:r>
            <a:endParaRPr/>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Food processing supply</a:t>
            </a:r>
            <a:endParaRPr/>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Licensed bathing beach, during swimming season (May 1 – November 15)</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9">
                                            <p:txEl>
                                              <p:pRg st="0" end="0"/>
                                            </p:txEl>
                                          </p:spTgt>
                                        </p:tgtEl>
                                        <p:attrNameLst>
                                          <p:attrName>style.visibility</p:attrName>
                                        </p:attrNameLst>
                                      </p:cBhvr>
                                      <p:to>
                                        <p:strVal val="visible"/>
                                      </p:to>
                                    </p:set>
                                    <p:animEffect transition="in" filter="fade">
                                      <p:cBhvr>
                                        <p:cTn id="7" dur="500"/>
                                        <p:tgtEl>
                                          <p:spTgt spid="1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9">
                                            <p:txEl>
                                              <p:pRg st="1" end="1"/>
                                            </p:txEl>
                                          </p:spTgt>
                                        </p:tgtEl>
                                        <p:attrNameLst>
                                          <p:attrName>style.visibility</p:attrName>
                                        </p:attrNameLst>
                                      </p:cBhvr>
                                      <p:to>
                                        <p:strVal val="visible"/>
                                      </p:to>
                                    </p:set>
                                    <p:animEffect transition="in" filter="fade">
                                      <p:cBhvr>
                                        <p:cTn id="12" dur="500"/>
                                        <p:tgtEl>
                                          <p:spTgt spid="1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9">
                                            <p:txEl>
                                              <p:pRg st="2" end="2"/>
                                            </p:txEl>
                                          </p:spTgt>
                                        </p:tgtEl>
                                        <p:attrNameLst>
                                          <p:attrName>style.visibility</p:attrName>
                                        </p:attrNameLst>
                                      </p:cBhvr>
                                      <p:to>
                                        <p:strVal val="visible"/>
                                      </p:to>
                                    </p:set>
                                    <p:animEffect transition="in" filter="fade">
                                      <p:cBhvr>
                                        <p:cTn id="17" dur="500"/>
                                        <p:tgtEl>
                                          <p:spTgt spid="1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9">
                                            <p:txEl>
                                              <p:pRg st="3" end="3"/>
                                            </p:txEl>
                                          </p:spTgt>
                                        </p:tgtEl>
                                        <p:attrNameLst>
                                          <p:attrName>style.visibility</p:attrName>
                                        </p:attrNameLst>
                                      </p:cBhvr>
                                      <p:to>
                                        <p:strVal val="visible"/>
                                      </p:to>
                                    </p:set>
                                    <p:animEffect transition="in" filter="fade">
                                      <p:cBhvr>
                                        <p:cTn id="22" dur="500"/>
                                        <p:tgtEl>
                                          <p:spTgt spid="1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9">
                                            <p:txEl>
                                              <p:pRg st="4" end="4"/>
                                            </p:txEl>
                                          </p:spTgt>
                                        </p:tgtEl>
                                        <p:attrNameLst>
                                          <p:attrName>style.visibility</p:attrName>
                                        </p:attrNameLst>
                                      </p:cBhvr>
                                      <p:to>
                                        <p:strVal val="visible"/>
                                      </p:to>
                                    </p:set>
                                    <p:animEffect transition="in" filter="fade">
                                      <p:cBhvr>
                                        <p:cTn id="27" dur="500"/>
                                        <p:tgtEl>
                                          <p:spTgt spid="1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500"/>
                                        <p:tgtEl>
                                          <p:spTgt spid="1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5"/>
        <p:cNvGrpSpPr/>
        <p:nvPr/>
      </p:nvGrpSpPr>
      <p:grpSpPr>
        <a:xfrm>
          <a:off x="0" y="0"/>
          <a:ext cx="0" cy="0"/>
          <a:chOff x="0" y="0"/>
          <a:chExt cx="0" cy="0"/>
        </a:xfrm>
      </p:grpSpPr>
      <p:sp>
        <p:nvSpPr>
          <p:cNvPr id="126" name="Google Shape;126;p6"/>
          <p:cNvSpPr txBox="1">
            <a:spLocks noGrp="1"/>
          </p:cNvSpPr>
          <p:nvPr>
            <p:ph type="title"/>
          </p:nvPr>
        </p:nvSpPr>
        <p:spPr>
          <a:xfrm>
            <a:off x="838200" y="15744"/>
            <a:ext cx="10515600" cy="76029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MWRD Facilities, Current Status</a:t>
            </a:r>
            <a:endParaRPr/>
          </a:p>
        </p:txBody>
      </p:sp>
      <p:graphicFrame>
        <p:nvGraphicFramePr>
          <p:cNvPr id="127" name="Google Shape;127;p6"/>
          <p:cNvGraphicFramePr/>
          <p:nvPr/>
        </p:nvGraphicFramePr>
        <p:xfrm>
          <a:off x="2050977" y="748756"/>
          <a:ext cx="3000000" cy="3000000"/>
        </p:xfrm>
        <a:graphic>
          <a:graphicData uri="http://schemas.openxmlformats.org/drawingml/2006/table">
            <a:tbl>
              <a:tblPr firstRow="1" bandRow="1">
                <a:noFill/>
                <a:tableStyleId>{1FAFB5C2-AFE5-44E0-87F4-D9E9690F0BD5}</a:tableStyleId>
              </a:tblPr>
              <a:tblGrid>
                <a:gridCol w="1992925">
                  <a:extLst>
                    <a:ext uri="{9D8B030D-6E8A-4147-A177-3AD203B41FA5}">
                      <a16:colId xmlns:a16="http://schemas.microsoft.com/office/drawing/2014/main" val="20000"/>
                    </a:ext>
                  </a:extLst>
                </a:gridCol>
                <a:gridCol w="1992925">
                  <a:extLst>
                    <a:ext uri="{9D8B030D-6E8A-4147-A177-3AD203B41FA5}">
                      <a16:colId xmlns:a16="http://schemas.microsoft.com/office/drawing/2014/main" val="20001"/>
                    </a:ext>
                  </a:extLst>
                </a:gridCol>
                <a:gridCol w="1992925">
                  <a:extLst>
                    <a:ext uri="{9D8B030D-6E8A-4147-A177-3AD203B41FA5}">
                      <a16:colId xmlns:a16="http://schemas.microsoft.com/office/drawing/2014/main" val="20002"/>
                    </a:ext>
                  </a:extLst>
                </a:gridCol>
                <a:gridCol w="1992925">
                  <a:extLst>
                    <a:ext uri="{9D8B030D-6E8A-4147-A177-3AD203B41FA5}">
                      <a16:colId xmlns:a16="http://schemas.microsoft.com/office/drawing/2014/main" val="20003"/>
                    </a:ext>
                  </a:extLst>
                </a:gridCol>
              </a:tblGrid>
              <a:tr h="294250">
                <a:tc>
                  <a:txBody>
                    <a:bodyPr/>
                    <a:lstStyle/>
                    <a:p>
                      <a:pPr marL="0" marR="0" lvl="0" indent="0" algn="ctr" rtl="0">
                        <a:spcBef>
                          <a:spcPts val="0"/>
                        </a:spcBef>
                        <a:spcAft>
                          <a:spcPts val="0"/>
                        </a:spcAft>
                        <a:buNone/>
                      </a:pPr>
                      <a:r>
                        <a:rPr lang="en-US" sz="2000" b="1" u="none" strike="noStrike" cap="none">
                          <a:latin typeface="Calibri"/>
                          <a:ea typeface="Calibri"/>
                          <a:cs typeface="Calibri"/>
                          <a:sym typeface="Calibri"/>
                        </a:rPr>
                        <a:t>Facility Name</a:t>
                      </a:r>
                      <a:endParaRPr sz="20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2000" b="1" u="none" strike="noStrike" cap="none">
                          <a:latin typeface="Calibri"/>
                          <a:ea typeface="Calibri"/>
                          <a:cs typeface="Calibri"/>
                          <a:sym typeface="Calibri"/>
                        </a:rPr>
                        <a:t>Avg Flow MGD (m</a:t>
                      </a:r>
                      <a:r>
                        <a:rPr lang="en-US" sz="2000" b="1" u="none" strike="noStrike" cap="none" baseline="30000">
                          <a:latin typeface="Calibri"/>
                          <a:ea typeface="Calibri"/>
                          <a:cs typeface="Calibri"/>
                          <a:sym typeface="Calibri"/>
                        </a:rPr>
                        <a:t>3</a:t>
                      </a:r>
                      <a:r>
                        <a:rPr lang="en-US" sz="2000" b="1" u="none" strike="noStrike" cap="none">
                          <a:latin typeface="Calibri"/>
                          <a:ea typeface="Calibri"/>
                          <a:cs typeface="Calibri"/>
                          <a:sym typeface="Calibri"/>
                        </a:rPr>
                        <a:t>/hr)</a:t>
                      </a:r>
                      <a:endParaRPr sz="20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2000" b="1" u="none" strike="noStrike" cap="none">
                          <a:latin typeface="Calibri"/>
                          <a:ea typeface="Calibri"/>
                          <a:cs typeface="Calibri"/>
                          <a:sym typeface="Calibri"/>
                        </a:rPr>
                        <a:t>Disinfection</a:t>
                      </a:r>
                      <a:endParaRPr sz="20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2000" b="1" u="none" strike="noStrike" cap="none">
                          <a:latin typeface="Calibri"/>
                          <a:ea typeface="Calibri"/>
                          <a:cs typeface="Calibri"/>
                          <a:sym typeface="Calibri"/>
                        </a:rPr>
                        <a:t>Receiving Stream</a:t>
                      </a:r>
                      <a:endParaRPr sz="20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0"/>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Calumet</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354 (56,000)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Chlor/Dechlor</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Little Calumet River</a:t>
                      </a:r>
                      <a:endParaRPr/>
                    </a:p>
                  </a:txBody>
                  <a:tcPr marL="68575" marR="68575" marT="0" marB="0" anchor="ctr"/>
                </a:tc>
                <a:extLst>
                  <a:ext uri="{0D108BD9-81ED-4DB2-BD59-A6C34878D82A}">
                    <a16:rowId xmlns:a16="http://schemas.microsoft.com/office/drawing/2014/main" val="10001"/>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John E. Egan</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30 (4700)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Chlor/Dechlor</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Upper Salt Creek</a:t>
                      </a:r>
                      <a:endParaRPr/>
                    </a:p>
                  </a:txBody>
                  <a:tcPr marL="68575" marR="68575" marT="0" marB="0" anchor="ctr"/>
                </a:tc>
                <a:extLst>
                  <a:ext uri="{0D108BD9-81ED-4DB2-BD59-A6C34878D82A}">
                    <a16:rowId xmlns:a16="http://schemas.microsoft.com/office/drawing/2014/main" val="10002"/>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Hanover Park</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12 (1900)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Chlor/Dechlor</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DuPage River</a:t>
                      </a:r>
                      <a:endParaRPr/>
                    </a:p>
                  </a:txBody>
                  <a:tcPr marL="68575" marR="68575" marT="0" marB="0" anchor="ctr"/>
                </a:tc>
                <a:extLst>
                  <a:ext uri="{0D108BD9-81ED-4DB2-BD59-A6C34878D82A}">
                    <a16:rowId xmlns:a16="http://schemas.microsoft.com/office/drawing/2014/main" val="10003"/>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James C. Kirie</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52 (8200)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Chlor/Dechlor</a:t>
                      </a:r>
                      <a:endParaRPr sz="20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Higgins Creek</a:t>
                      </a:r>
                      <a:endParaRPr/>
                    </a:p>
                  </a:txBody>
                  <a:tcPr marL="68575" marR="68575" marT="0" marB="0" anchor="ctr"/>
                </a:tc>
                <a:extLst>
                  <a:ext uri="{0D108BD9-81ED-4DB2-BD59-A6C34878D82A}">
                    <a16:rowId xmlns:a16="http://schemas.microsoft.com/office/drawing/2014/main" val="10004"/>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Lemont</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2.3 (360)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Chlor/Dechlor*</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Chicago Sanitary and Ship Canal</a:t>
                      </a:r>
                      <a:endParaRPr/>
                    </a:p>
                  </a:txBody>
                  <a:tcPr marL="68575" marR="68575" marT="0" marB="0" anchor="ctr"/>
                </a:tc>
                <a:extLst>
                  <a:ext uri="{0D108BD9-81ED-4DB2-BD59-A6C34878D82A}">
                    <a16:rowId xmlns:a16="http://schemas.microsoft.com/office/drawing/2014/main" val="10005"/>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Terrence J. O’Brien</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230 (36,000)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UV</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North Shore Channel</a:t>
                      </a:r>
                      <a:endParaRPr/>
                    </a:p>
                  </a:txBody>
                  <a:tcPr marL="68575" marR="68575" marT="0" marB="0" anchor="ctr"/>
                </a:tc>
                <a:extLst>
                  <a:ext uri="{0D108BD9-81ED-4DB2-BD59-A6C34878D82A}">
                    <a16:rowId xmlns:a16="http://schemas.microsoft.com/office/drawing/2014/main" val="10006"/>
                  </a:ext>
                </a:extLst>
              </a:tr>
              <a:tr h="294250">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Stickney</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1200 (190,000)</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None</a:t>
                      </a:r>
                      <a:endParaRPr/>
                    </a:p>
                  </a:txBody>
                  <a:tcPr marL="68575" marR="68575" marT="0" marB="0" anchor="ctr"/>
                </a:tc>
                <a:tc>
                  <a:txBody>
                    <a:bodyPr/>
                    <a:lstStyle/>
                    <a:p>
                      <a:pPr marL="0" marR="0" lvl="0" indent="0" algn="ctr" rtl="0">
                        <a:spcBef>
                          <a:spcPts val="0"/>
                        </a:spcBef>
                        <a:spcAft>
                          <a:spcPts val="0"/>
                        </a:spcAft>
                        <a:buNone/>
                      </a:pPr>
                      <a:r>
                        <a:rPr lang="en-US" sz="2000" u="none" strike="noStrike" cap="none">
                          <a:latin typeface="Calibri"/>
                          <a:ea typeface="Calibri"/>
                          <a:cs typeface="Calibri"/>
                          <a:sym typeface="Calibri"/>
                        </a:rPr>
                        <a:t>Chicago Sanitary and Ship Canal</a:t>
                      </a:r>
                      <a:endParaRPr/>
                    </a:p>
                  </a:txBody>
                  <a:tcPr marL="68575" marR="68575" marT="0" marB="0" anchor="ctr"/>
                </a:tc>
                <a:extLst>
                  <a:ext uri="{0D108BD9-81ED-4DB2-BD59-A6C34878D82A}">
                    <a16:rowId xmlns:a16="http://schemas.microsoft.com/office/drawing/2014/main" val="10007"/>
                  </a:ext>
                </a:extLst>
              </a:tr>
            </a:tbl>
          </a:graphicData>
        </a:graphic>
      </p:graphicFrame>
      <p:pic>
        <p:nvPicPr>
          <p:cNvPr id="128" name="Google Shape;128;p6"/>
          <p:cNvPicPr preferRelativeResize="0"/>
          <p:nvPr/>
        </p:nvPicPr>
        <p:blipFill rotWithShape="1">
          <a:blip r:embed="rId4">
            <a:alphaModFix/>
          </a:blip>
          <a:srcRect/>
          <a:stretch/>
        </p:blipFill>
        <p:spPr>
          <a:xfrm>
            <a:off x="10152183" y="93124"/>
            <a:ext cx="1938153" cy="2072551"/>
          </a:xfrm>
          <a:prstGeom prst="rect">
            <a:avLst/>
          </a:prstGeom>
          <a:noFill/>
          <a:ln>
            <a:noFill/>
          </a:ln>
        </p:spPr>
      </p:pic>
      <p:pic>
        <p:nvPicPr>
          <p:cNvPr id="129" name="Google Shape;129;p6"/>
          <p:cNvPicPr preferRelativeResize="0"/>
          <p:nvPr/>
        </p:nvPicPr>
        <p:blipFill rotWithShape="1">
          <a:blip r:embed="rId5">
            <a:alphaModFix/>
          </a:blip>
          <a:srcRect/>
          <a:stretch/>
        </p:blipFill>
        <p:spPr>
          <a:xfrm>
            <a:off x="10152183" y="2254117"/>
            <a:ext cx="1938152" cy="2065476"/>
          </a:xfrm>
          <a:prstGeom prst="rect">
            <a:avLst/>
          </a:prstGeom>
          <a:noFill/>
          <a:ln>
            <a:noFill/>
          </a:ln>
        </p:spPr>
      </p:pic>
      <p:pic>
        <p:nvPicPr>
          <p:cNvPr id="130" name="Google Shape;130;p6"/>
          <p:cNvPicPr preferRelativeResize="0"/>
          <p:nvPr/>
        </p:nvPicPr>
        <p:blipFill rotWithShape="1">
          <a:blip r:embed="rId6">
            <a:alphaModFix/>
          </a:blip>
          <a:srcRect/>
          <a:stretch/>
        </p:blipFill>
        <p:spPr>
          <a:xfrm>
            <a:off x="10152183" y="4408035"/>
            <a:ext cx="1938152" cy="2093771"/>
          </a:xfrm>
          <a:prstGeom prst="rect">
            <a:avLst/>
          </a:prstGeom>
          <a:noFill/>
          <a:ln>
            <a:noFill/>
          </a:ln>
        </p:spPr>
      </p:pic>
      <p:pic>
        <p:nvPicPr>
          <p:cNvPr id="131" name="Google Shape;131;p6"/>
          <p:cNvPicPr preferRelativeResize="0"/>
          <p:nvPr/>
        </p:nvPicPr>
        <p:blipFill rotWithShape="1">
          <a:blip r:embed="rId7">
            <a:alphaModFix/>
          </a:blip>
          <a:srcRect t="1" b="1753"/>
          <a:stretch/>
        </p:blipFill>
        <p:spPr>
          <a:xfrm>
            <a:off x="20545" y="93124"/>
            <a:ext cx="1925487" cy="2072551"/>
          </a:xfrm>
          <a:prstGeom prst="rect">
            <a:avLst/>
          </a:prstGeom>
          <a:noFill/>
          <a:ln>
            <a:noFill/>
          </a:ln>
        </p:spPr>
      </p:pic>
      <p:pic>
        <p:nvPicPr>
          <p:cNvPr id="132" name="Google Shape;132;p6"/>
          <p:cNvPicPr preferRelativeResize="0"/>
          <p:nvPr/>
        </p:nvPicPr>
        <p:blipFill rotWithShape="1">
          <a:blip r:embed="rId8">
            <a:alphaModFix/>
          </a:blip>
          <a:srcRect b="1591"/>
          <a:stretch/>
        </p:blipFill>
        <p:spPr>
          <a:xfrm>
            <a:off x="20545" y="4408034"/>
            <a:ext cx="1950055" cy="2072552"/>
          </a:xfrm>
          <a:prstGeom prst="rect">
            <a:avLst/>
          </a:prstGeom>
          <a:noFill/>
          <a:ln>
            <a:noFill/>
          </a:ln>
        </p:spPr>
      </p:pic>
      <p:pic>
        <p:nvPicPr>
          <p:cNvPr id="133" name="Google Shape;133;p6"/>
          <p:cNvPicPr preferRelativeResize="0"/>
          <p:nvPr/>
        </p:nvPicPr>
        <p:blipFill rotWithShape="1">
          <a:blip r:embed="rId9">
            <a:alphaModFix/>
          </a:blip>
          <a:srcRect/>
          <a:stretch/>
        </p:blipFill>
        <p:spPr>
          <a:xfrm>
            <a:off x="5109319" y="4695412"/>
            <a:ext cx="1973362" cy="2146844"/>
          </a:xfrm>
          <a:prstGeom prst="rect">
            <a:avLst/>
          </a:prstGeom>
          <a:noFill/>
          <a:ln>
            <a:noFill/>
          </a:ln>
        </p:spPr>
      </p:pic>
      <p:grpSp>
        <p:nvGrpSpPr>
          <p:cNvPr id="134" name="Google Shape;134;p6"/>
          <p:cNvGrpSpPr/>
          <p:nvPr/>
        </p:nvGrpSpPr>
        <p:grpSpPr>
          <a:xfrm>
            <a:off x="20545" y="2254118"/>
            <a:ext cx="4735267" cy="3662467"/>
            <a:chOff x="20545" y="2254118"/>
            <a:chExt cx="4735267" cy="3662467"/>
          </a:xfrm>
        </p:grpSpPr>
        <p:pic>
          <p:nvPicPr>
            <p:cNvPr id="135" name="Google Shape;135;p6"/>
            <p:cNvPicPr preferRelativeResize="0"/>
            <p:nvPr/>
          </p:nvPicPr>
          <p:blipFill rotWithShape="1">
            <a:blip r:embed="rId10">
              <a:alphaModFix/>
            </a:blip>
            <a:srcRect/>
            <a:stretch/>
          </p:blipFill>
          <p:spPr>
            <a:xfrm>
              <a:off x="20545" y="2254118"/>
              <a:ext cx="1931562" cy="2072552"/>
            </a:xfrm>
            <a:prstGeom prst="rect">
              <a:avLst/>
            </a:prstGeom>
            <a:noFill/>
            <a:ln>
              <a:noFill/>
            </a:ln>
          </p:spPr>
        </p:pic>
        <p:sp>
          <p:nvSpPr>
            <p:cNvPr id="136" name="Google Shape;136;p6"/>
            <p:cNvSpPr txBox="1"/>
            <p:nvPr/>
          </p:nvSpPr>
          <p:spPr>
            <a:xfrm>
              <a:off x="2254889" y="4993255"/>
              <a:ext cx="2500923"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00"/>
                  </a:solidFill>
                  <a:latin typeface="Calibri"/>
                  <a:ea typeface="Calibri"/>
                  <a:cs typeface="Calibri"/>
                  <a:sym typeface="Calibri"/>
                </a:rPr>
                <a:t>*Wet weather flow is disinfected at the Lemont WRP</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p:tgtEl>
                                          <p:spTgt spid="12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9"/>
                                        </p:tgtEl>
                                        <p:attrNameLst>
                                          <p:attrName>style.visibility</p:attrName>
                                        </p:attrNameLst>
                                      </p:cBhvr>
                                      <p:to>
                                        <p:strVal val="visible"/>
                                      </p:to>
                                    </p:set>
                                    <p:anim calcmode="lin" valueType="num">
                                      <p:cBhvr additive="base">
                                        <p:cTn id="12" dur="500"/>
                                        <p:tgtEl>
                                          <p:spTgt spid="12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0"/>
                                        </p:tgtEl>
                                        <p:attrNameLst>
                                          <p:attrName>style.visibility</p:attrName>
                                        </p:attrNameLst>
                                      </p:cBhvr>
                                      <p:to>
                                        <p:strVal val="visible"/>
                                      </p:to>
                                    </p:set>
                                    <p:anim calcmode="lin" valueType="num">
                                      <p:cBhvr additive="base">
                                        <p:cTn id="17" dur="500"/>
                                        <p:tgtEl>
                                          <p:spTgt spid="13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31"/>
                                        </p:tgtEl>
                                        <p:attrNameLst>
                                          <p:attrName>style.visibility</p:attrName>
                                        </p:attrNameLst>
                                      </p:cBhvr>
                                      <p:to>
                                        <p:strVal val="visible"/>
                                      </p:to>
                                    </p:set>
                                    <p:anim calcmode="lin" valueType="num">
                                      <p:cBhvr additive="base">
                                        <p:cTn id="22" dur="500"/>
                                        <p:tgtEl>
                                          <p:spTgt spid="13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34"/>
                                        </p:tgtEl>
                                        <p:attrNameLst>
                                          <p:attrName>style.visibility</p:attrName>
                                        </p:attrNameLst>
                                      </p:cBhvr>
                                      <p:to>
                                        <p:strVal val="visible"/>
                                      </p:to>
                                    </p:set>
                                    <p:anim calcmode="lin" valueType="num">
                                      <p:cBhvr additive="base">
                                        <p:cTn id="27" dur="500"/>
                                        <p:tgtEl>
                                          <p:spTgt spid="13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32"/>
                                        </p:tgtEl>
                                        <p:attrNameLst>
                                          <p:attrName>style.visibility</p:attrName>
                                        </p:attrNameLst>
                                      </p:cBhvr>
                                      <p:to>
                                        <p:strVal val="visible"/>
                                      </p:to>
                                    </p:set>
                                    <p:anim calcmode="lin" valueType="num">
                                      <p:cBhvr additive="base">
                                        <p:cTn id="32" dur="500"/>
                                        <p:tgtEl>
                                          <p:spTgt spid="13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3"/>
                                        </p:tgtEl>
                                        <p:attrNameLst>
                                          <p:attrName>style.visibility</p:attrName>
                                        </p:attrNameLst>
                                      </p:cBhvr>
                                      <p:to>
                                        <p:strVal val="visible"/>
                                      </p:to>
                                    </p:set>
                                    <p:anim calcmode="lin" valueType="num">
                                      <p:cBhvr additive="base">
                                        <p:cTn id="37" dur="500"/>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0"/>
        <p:cNvGrpSpPr/>
        <p:nvPr/>
      </p:nvGrpSpPr>
      <p:grpSpPr>
        <a:xfrm>
          <a:off x="0" y="0"/>
          <a:ext cx="0" cy="0"/>
          <a:chOff x="0" y="0"/>
          <a:chExt cx="0" cy="0"/>
        </a:xfrm>
      </p:grpSpPr>
      <p:sp>
        <p:nvSpPr>
          <p:cNvPr id="141" name="Google Shape;141;p7"/>
          <p:cNvSpPr txBox="1">
            <a:spLocks noGrp="1"/>
          </p:cNvSpPr>
          <p:nvPr>
            <p:ph type="title"/>
          </p:nvPr>
        </p:nvSpPr>
        <p:spPr>
          <a:xfrm>
            <a:off x="838200" y="365125"/>
            <a:ext cx="10515600" cy="90096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Stickney WRP</a:t>
            </a:r>
            <a:endParaRPr/>
          </a:p>
        </p:txBody>
      </p:sp>
      <p:sp>
        <p:nvSpPr>
          <p:cNvPr id="142" name="Google Shape;142;p7"/>
          <p:cNvSpPr txBox="1">
            <a:spLocks noGrp="1"/>
          </p:cNvSpPr>
          <p:nvPr>
            <p:ph type="body" idx="1"/>
          </p:nvPr>
        </p:nvSpPr>
        <p:spPr>
          <a:xfrm>
            <a:off x="359508" y="1266092"/>
            <a:ext cx="5275384" cy="5226783"/>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90000"/>
              </a:lnSpc>
              <a:spcBef>
                <a:spcPts val="0"/>
              </a:spcBef>
              <a:spcAft>
                <a:spcPts val="0"/>
              </a:spcAft>
              <a:buClr>
                <a:schemeClr val="dk1"/>
              </a:buClr>
              <a:buSzPct val="100000"/>
              <a:buChar char="•"/>
            </a:pPr>
            <a:r>
              <a:rPr lang="en-US"/>
              <a:t>Largest wastewater treatment facility in the world</a:t>
            </a:r>
            <a:endParaRPr/>
          </a:p>
          <a:p>
            <a:pPr marL="228600" lvl="0" indent="-228600" algn="l" rtl="0">
              <a:lnSpc>
                <a:spcPct val="90000"/>
              </a:lnSpc>
              <a:spcBef>
                <a:spcPts val="1000"/>
              </a:spcBef>
              <a:spcAft>
                <a:spcPts val="0"/>
              </a:spcAft>
              <a:buClr>
                <a:schemeClr val="dk1"/>
              </a:buClr>
              <a:buSzPct val="100000"/>
              <a:buChar char="•"/>
            </a:pPr>
            <a:r>
              <a:rPr lang="en-US"/>
              <a:t>Capacity: 1.44 BGD (227,000 m</a:t>
            </a:r>
            <a:r>
              <a:rPr lang="en-US" baseline="30000"/>
              <a:t>3</a:t>
            </a:r>
            <a:r>
              <a:rPr lang="en-US"/>
              <a:t>/hr)</a:t>
            </a:r>
            <a:endParaRPr/>
          </a:p>
          <a:p>
            <a:pPr marL="228600" lvl="0" indent="-228600" algn="l" rtl="0">
              <a:lnSpc>
                <a:spcPct val="90000"/>
              </a:lnSpc>
              <a:spcBef>
                <a:spcPts val="1000"/>
              </a:spcBef>
              <a:spcAft>
                <a:spcPts val="0"/>
              </a:spcAft>
              <a:buClr>
                <a:schemeClr val="dk1"/>
              </a:buClr>
              <a:buSzPct val="100000"/>
              <a:buChar char="•"/>
            </a:pPr>
            <a:r>
              <a:rPr lang="en-US"/>
              <a:t>No disinfection</a:t>
            </a:r>
            <a:endParaRPr/>
          </a:p>
          <a:p>
            <a:pPr marL="0" lvl="0" indent="0" algn="l" rtl="0">
              <a:lnSpc>
                <a:spcPct val="90000"/>
              </a:lnSpc>
              <a:spcBef>
                <a:spcPts val="1000"/>
              </a:spcBef>
              <a:spcAft>
                <a:spcPts val="0"/>
              </a:spcAft>
              <a:buClr>
                <a:schemeClr val="dk1"/>
              </a:buClr>
              <a:buSzPct val="100000"/>
              <a:buNone/>
            </a:pPr>
            <a:r>
              <a:rPr lang="en-US"/>
              <a:t>“The IEPA conducted a thorough use attainability analysis of the Chicago Area Waterway System and determined that the Chicago Sanitary and Ship Canal, where the Stickney WRP discharges, was not designated as primary contact and therefore, disinfection at the Stickney WRP is not necessary.”</a:t>
            </a:r>
            <a:endParaRPr/>
          </a:p>
        </p:txBody>
      </p:sp>
      <p:pic>
        <p:nvPicPr>
          <p:cNvPr id="143" name="Google Shape;143;p7"/>
          <p:cNvPicPr preferRelativeResize="0">
            <a:picLocks noGrp="1"/>
          </p:cNvPicPr>
          <p:nvPr>
            <p:ph type="body" idx="2"/>
          </p:nvPr>
        </p:nvPicPr>
        <p:blipFill rotWithShape="1">
          <a:blip r:embed="rId4">
            <a:alphaModFix/>
          </a:blip>
          <a:srcRect/>
          <a:stretch/>
        </p:blipFill>
        <p:spPr>
          <a:xfrm>
            <a:off x="5870625" y="1266092"/>
            <a:ext cx="6197880" cy="4122333"/>
          </a:xfrm>
          <a:prstGeom prst="rect">
            <a:avLst/>
          </a:prstGeom>
          <a:noFill/>
          <a:ln>
            <a:noFill/>
          </a:ln>
        </p:spPr>
      </p:pic>
      <p:sp>
        <p:nvSpPr>
          <p:cNvPr id="144" name="Google Shape;144;p7"/>
          <p:cNvSpPr txBox="1"/>
          <p:nvPr/>
        </p:nvSpPr>
        <p:spPr>
          <a:xfrm>
            <a:off x="6360325" y="5438019"/>
            <a:ext cx="521848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a:solidFill>
                  <a:schemeClr val="dk1"/>
                </a:solidFill>
                <a:latin typeface="Calibri"/>
                <a:ea typeface="Calibri"/>
                <a:cs typeface="Calibri"/>
                <a:sym typeface="Calibri"/>
              </a:rPr>
              <a:t>Image from: </a:t>
            </a:r>
            <a:r>
              <a:rPr lang="en-US" sz="1400"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https://legacy.mwrd.org/irj/portal/anonymous/stickney</a:t>
            </a:r>
            <a:r>
              <a:rPr lang="en-US" sz="1400" b="0" i="0" u="none" strike="noStrike" cap="none">
                <a:solidFill>
                  <a:schemeClr val="dk1"/>
                </a:solidFill>
                <a:latin typeface="Calibri"/>
                <a:ea typeface="Calibri"/>
                <a:cs typeface="Calibri"/>
                <a:sym typeface="Calibri"/>
              </a:rPr>
              <a:t>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animEffect transition="in" filter="fade">
                                      <p:cBhvr>
                                        <p:cTn id="7" dur="500"/>
                                        <p:tgtEl>
                                          <p:spTgt spid="1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2">
                                            <p:txEl>
                                              <p:pRg st="1" end="1"/>
                                            </p:txEl>
                                          </p:spTgt>
                                        </p:tgtEl>
                                        <p:attrNameLst>
                                          <p:attrName>style.visibility</p:attrName>
                                        </p:attrNameLst>
                                      </p:cBhvr>
                                      <p:to>
                                        <p:strVal val="visible"/>
                                      </p:to>
                                    </p:set>
                                    <p:animEffect transition="in" filter="fade">
                                      <p:cBhvr>
                                        <p:cTn id="12" dur="500"/>
                                        <p:tgtEl>
                                          <p:spTgt spid="1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2">
                                            <p:txEl>
                                              <p:pRg st="2" end="2"/>
                                            </p:txEl>
                                          </p:spTgt>
                                        </p:tgtEl>
                                        <p:attrNameLst>
                                          <p:attrName>style.visibility</p:attrName>
                                        </p:attrNameLst>
                                      </p:cBhvr>
                                      <p:to>
                                        <p:strVal val="visible"/>
                                      </p:to>
                                    </p:set>
                                    <p:animEffect transition="in" filter="fade">
                                      <p:cBhvr>
                                        <p:cTn id="17" dur="500"/>
                                        <p:tgtEl>
                                          <p:spTgt spid="14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2">
                                            <p:txEl>
                                              <p:pRg st="3" end="3"/>
                                            </p:txEl>
                                          </p:spTgt>
                                        </p:tgtEl>
                                        <p:attrNameLst>
                                          <p:attrName>style.visibility</p:attrName>
                                        </p:attrNameLst>
                                      </p:cBhvr>
                                      <p:to>
                                        <p:strVal val="visible"/>
                                      </p:to>
                                    </p:set>
                                    <p:animEffect transition="in" filter="fade">
                                      <p:cBhvr>
                                        <p:cTn id="22" dur="500"/>
                                        <p:tgtEl>
                                          <p:spTgt spid="1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8"/>
          <p:cNvSpPr txBox="1">
            <a:spLocks noGrp="1"/>
          </p:cNvSpPr>
          <p:nvPr>
            <p:ph type="title"/>
          </p:nvPr>
        </p:nvSpPr>
        <p:spPr>
          <a:xfrm>
            <a:off x="197065" y="0"/>
            <a:ext cx="5720255"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Chicago Sanitary and Ship Canal</a:t>
            </a:r>
            <a:endParaRPr/>
          </a:p>
        </p:txBody>
      </p:sp>
      <p:sp>
        <p:nvSpPr>
          <p:cNvPr id="150" name="Google Shape;150;p8"/>
          <p:cNvSpPr txBox="1">
            <a:spLocks noGrp="1"/>
          </p:cNvSpPr>
          <p:nvPr>
            <p:ph type="body" idx="1"/>
          </p:nvPr>
        </p:nvSpPr>
        <p:spPr>
          <a:xfrm>
            <a:off x="244456" y="1325563"/>
            <a:ext cx="5720255" cy="220829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000"/>
              <a:buChar char="•"/>
            </a:pPr>
            <a:r>
              <a:rPr lang="en-US" sz="2000"/>
              <a:t>Completed in 1900; ~45 km long</a:t>
            </a:r>
            <a:endParaRPr/>
          </a:p>
          <a:p>
            <a:pPr marL="228600" lvl="0" indent="-228600" algn="l" rtl="0">
              <a:lnSpc>
                <a:spcPct val="90000"/>
              </a:lnSpc>
              <a:spcBef>
                <a:spcPts val="1000"/>
              </a:spcBef>
              <a:spcAft>
                <a:spcPts val="0"/>
              </a:spcAft>
              <a:buClr>
                <a:schemeClr val="dk1"/>
              </a:buClr>
              <a:buSzPts val="2000"/>
              <a:buChar char="•"/>
            </a:pPr>
            <a:r>
              <a:rPr lang="en-US" sz="2000"/>
              <a:t>Reverses flow in Chicago River</a:t>
            </a:r>
            <a:endParaRPr/>
          </a:p>
          <a:p>
            <a:pPr marL="228600" lvl="0" indent="-228600" algn="l" rtl="0">
              <a:lnSpc>
                <a:spcPct val="90000"/>
              </a:lnSpc>
              <a:spcBef>
                <a:spcPts val="1000"/>
              </a:spcBef>
              <a:spcAft>
                <a:spcPts val="0"/>
              </a:spcAft>
              <a:buClr>
                <a:schemeClr val="dk1"/>
              </a:buClr>
              <a:buSzPts val="2000"/>
              <a:buChar char="•"/>
            </a:pPr>
            <a:r>
              <a:rPr lang="en-US" sz="2000"/>
              <a:t>Diverts wastewater discharge from Lake Michigan to Mississippi River watershed</a:t>
            </a:r>
            <a:endParaRPr/>
          </a:p>
          <a:p>
            <a:pPr marL="228600" lvl="0" indent="-228600" algn="l" rtl="0">
              <a:lnSpc>
                <a:spcPct val="90000"/>
              </a:lnSpc>
              <a:spcBef>
                <a:spcPts val="1000"/>
              </a:spcBef>
              <a:spcAft>
                <a:spcPts val="0"/>
              </a:spcAft>
              <a:buClr>
                <a:schemeClr val="dk1"/>
              </a:buClr>
              <a:buSzPts val="2000"/>
              <a:buChar char="•"/>
            </a:pPr>
            <a:r>
              <a:rPr lang="en-US" sz="2000"/>
              <a:t>Allows commercial ships to move from Great Lakes to Mississippi River waterway</a:t>
            </a:r>
            <a:endParaRPr/>
          </a:p>
          <a:p>
            <a:pPr marL="228600" lvl="0" indent="-50800" algn="l" rtl="0">
              <a:lnSpc>
                <a:spcPct val="90000"/>
              </a:lnSpc>
              <a:spcBef>
                <a:spcPts val="1000"/>
              </a:spcBef>
              <a:spcAft>
                <a:spcPts val="0"/>
              </a:spcAft>
              <a:buClr>
                <a:schemeClr val="dk1"/>
              </a:buClr>
              <a:buSzPts val="2800"/>
              <a:buNone/>
            </a:pPr>
            <a:endParaRPr/>
          </a:p>
        </p:txBody>
      </p:sp>
      <p:pic>
        <p:nvPicPr>
          <p:cNvPr id="151" name="Google Shape;151;p8"/>
          <p:cNvPicPr preferRelativeResize="0">
            <a:picLocks noGrp="1"/>
          </p:cNvPicPr>
          <p:nvPr>
            <p:ph type="body" idx="2"/>
          </p:nvPr>
        </p:nvPicPr>
        <p:blipFill rotWithShape="1">
          <a:blip r:embed="rId3">
            <a:alphaModFix/>
          </a:blip>
          <a:srcRect/>
          <a:stretch/>
        </p:blipFill>
        <p:spPr>
          <a:xfrm>
            <a:off x="5964712" y="92684"/>
            <a:ext cx="3541706" cy="3035748"/>
          </a:xfrm>
          <a:prstGeom prst="rect">
            <a:avLst/>
          </a:prstGeom>
          <a:noFill/>
          <a:ln>
            <a:noFill/>
          </a:ln>
        </p:spPr>
      </p:pic>
      <p:pic>
        <p:nvPicPr>
          <p:cNvPr id="152" name="Google Shape;152;p8"/>
          <p:cNvPicPr preferRelativeResize="0"/>
          <p:nvPr/>
        </p:nvPicPr>
        <p:blipFill rotWithShape="1">
          <a:blip r:embed="rId4">
            <a:alphaModFix/>
          </a:blip>
          <a:srcRect/>
          <a:stretch/>
        </p:blipFill>
        <p:spPr>
          <a:xfrm>
            <a:off x="5964711" y="3263856"/>
            <a:ext cx="3541706" cy="3034299"/>
          </a:xfrm>
          <a:prstGeom prst="rect">
            <a:avLst/>
          </a:prstGeom>
          <a:noFill/>
          <a:ln>
            <a:noFill/>
          </a:ln>
        </p:spPr>
      </p:pic>
      <p:pic>
        <p:nvPicPr>
          <p:cNvPr id="153" name="Google Shape;153;p8"/>
          <p:cNvPicPr preferRelativeResize="0"/>
          <p:nvPr/>
        </p:nvPicPr>
        <p:blipFill rotWithShape="1">
          <a:blip r:embed="rId5">
            <a:alphaModFix/>
          </a:blip>
          <a:srcRect/>
          <a:stretch/>
        </p:blipFill>
        <p:spPr>
          <a:xfrm>
            <a:off x="9601200" y="341476"/>
            <a:ext cx="2713144" cy="5800516"/>
          </a:xfrm>
          <a:prstGeom prst="rect">
            <a:avLst/>
          </a:prstGeom>
          <a:noFill/>
          <a:ln>
            <a:noFill/>
          </a:ln>
        </p:spPr>
      </p:pic>
      <p:sp>
        <p:nvSpPr>
          <p:cNvPr id="154" name="Google Shape;154;p8"/>
          <p:cNvSpPr txBox="1"/>
          <p:nvPr/>
        </p:nvSpPr>
        <p:spPr>
          <a:xfrm>
            <a:off x="6015037" y="6433579"/>
            <a:ext cx="6004977"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Images from: </a:t>
            </a:r>
            <a:r>
              <a:rPr lang="en-US" sz="1400"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https://www.loc.gov/resource/hhh.il0976.sheet/?sp=2&amp;st=image</a:t>
            </a:r>
            <a:r>
              <a:rPr lang="en-US" sz="1400">
                <a:solidFill>
                  <a:schemeClr val="dk1"/>
                </a:solidFill>
                <a:latin typeface="Calibri"/>
                <a:ea typeface="Calibri"/>
                <a:cs typeface="Calibri"/>
                <a:sym typeface="Calibri"/>
              </a:rPr>
              <a:t> </a:t>
            </a:r>
            <a:endParaRPr/>
          </a:p>
        </p:txBody>
      </p:sp>
      <p:pic>
        <p:nvPicPr>
          <p:cNvPr id="155" name="Google Shape;155;p8"/>
          <p:cNvPicPr preferRelativeResize="0"/>
          <p:nvPr/>
        </p:nvPicPr>
        <p:blipFill rotWithShape="1">
          <a:blip r:embed="rId7">
            <a:alphaModFix/>
          </a:blip>
          <a:srcRect/>
          <a:stretch/>
        </p:blipFill>
        <p:spPr>
          <a:xfrm>
            <a:off x="398709" y="3589352"/>
            <a:ext cx="5316965" cy="2688021"/>
          </a:xfrm>
          <a:prstGeom prst="rect">
            <a:avLst/>
          </a:prstGeom>
          <a:noFill/>
          <a:ln>
            <a:noFill/>
          </a:ln>
        </p:spPr>
      </p:pic>
      <p:sp>
        <p:nvSpPr>
          <p:cNvPr id="156" name="Google Shape;156;p8"/>
          <p:cNvSpPr txBox="1"/>
          <p:nvPr/>
        </p:nvSpPr>
        <p:spPr>
          <a:xfrm>
            <a:off x="1518063" y="6218135"/>
            <a:ext cx="2738627"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a:solidFill>
                  <a:schemeClr val="dk1"/>
                </a:solidFill>
                <a:latin typeface="Calibri"/>
                <a:ea typeface="Calibri"/>
                <a:cs typeface="Calibri"/>
                <a:sym typeface="Calibri"/>
              </a:rPr>
              <a:t>Image from: </a:t>
            </a:r>
            <a:r>
              <a:rPr lang="en-US" sz="1200" u="sng">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https://www.smith-root.com/barriers/sites/chicago-sanitary-and-ship-canal-2a</a:t>
            </a:r>
            <a:r>
              <a:rPr lang="en-US" sz="1200">
                <a:solidFill>
                  <a:schemeClr val="dk1"/>
                </a:solidFill>
                <a:latin typeface="Calibri"/>
                <a:ea typeface="Calibri"/>
                <a:cs typeface="Calibri"/>
                <a:sym typeface="Calibri"/>
              </a:rPr>
              <a:t>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0">
                                            <p:txEl>
                                              <p:pRg st="0" end="0"/>
                                            </p:txEl>
                                          </p:spTgt>
                                        </p:tgtEl>
                                        <p:attrNameLst>
                                          <p:attrName>style.visibility</p:attrName>
                                        </p:attrNameLst>
                                      </p:cBhvr>
                                      <p:to>
                                        <p:strVal val="visible"/>
                                      </p:to>
                                    </p:set>
                                    <p:animEffect transition="in" filter="fade">
                                      <p:cBhvr>
                                        <p:cTn id="7" dur="500"/>
                                        <p:tgtEl>
                                          <p:spTgt spid="1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0">
                                            <p:txEl>
                                              <p:pRg st="1" end="1"/>
                                            </p:txEl>
                                          </p:spTgt>
                                        </p:tgtEl>
                                        <p:attrNameLst>
                                          <p:attrName>style.visibility</p:attrName>
                                        </p:attrNameLst>
                                      </p:cBhvr>
                                      <p:to>
                                        <p:strVal val="visible"/>
                                      </p:to>
                                    </p:set>
                                    <p:animEffect transition="in" filter="fade">
                                      <p:cBhvr>
                                        <p:cTn id="12" dur="500"/>
                                        <p:tgtEl>
                                          <p:spTgt spid="1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0">
                                            <p:txEl>
                                              <p:pRg st="2" end="2"/>
                                            </p:txEl>
                                          </p:spTgt>
                                        </p:tgtEl>
                                        <p:attrNameLst>
                                          <p:attrName>style.visibility</p:attrName>
                                        </p:attrNameLst>
                                      </p:cBhvr>
                                      <p:to>
                                        <p:strVal val="visible"/>
                                      </p:to>
                                    </p:set>
                                    <p:animEffect transition="in" filter="fade">
                                      <p:cBhvr>
                                        <p:cTn id="17" dur="500"/>
                                        <p:tgtEl>
                                          <p:spTgt spid="1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0">
                                            <p:txEl>
                                              <p:pRg st="3" end="3"/>
                                            </p:txEl>
                                          </p:spTgt>
                                        </p:tgtEl>
                                        <p:attrNameLst>
                                          <p:attrName>style.visibility</p:attrName>
                                        </p:attrNameLst>
                                      </p:cBhvr>
                                      <p:to>
                                        <p:strVal val="visible"/>
                                      </p:to>
                                    </p:set>
                                    <p:animEffect transition="in" filter="fade">
                                      <p:cBhvr>
                                        <p:cTn id="22" dur="500"/>
                                        <p:tgtEl>
                                          <p:spTgt spid="15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0">
                                            <p:txEl>
                                              <p:pRg st="4" end="4"/>
                                            </p:txEl>
                                          </p:spTgt>
                                        </p:tgtEl>
                                        <p:attrNameLst>
                                          <p:attrName>style.visibility</p:attrName>
                                        </p:attrNameLst>
                                      </p:cBhvr>
                                      <p:to>
                                        <p:strVal val="visible"/>
                                      </p:to>
                                    </p:set>
                                    <p:animEffect transition="in" filter="fade">
                                      <p:cBhvr>
                                        <p:cTn id="27" dur="500"/>
                                        <p:tgtEl>
                                          <p:spTgt spid="15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838200" y="60325"/>
            <a:ext cx="10515600" cy="90878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CC"/>
              </a:buClr>
              <a:buSzPts val="4400"/>
              <a:buFont typeface="Calibri"/>
              <a:buNone/>
            </a:pPr>
            <a:r>
              <a:rPr lang="en-US">
                <a:solidFill>
                  <a:srgbClr val="0000CC"/>
                </a:solidFill>
              </a:rPr>
              <a:t>Pure Water Southern California</a:t>
            </a:r>
            <a:endParaRPr/>
          </a:p>
        </p:txBody>
      </p:sp>
      <p:sp>
        <p:nvSpPr>
          <p:cNvPr id="162" name="Google Shape;162;p9"/>
          <p:cNvSpPr txBox="1">
            <a:spLocks noGrp="1"/>
          </p:cNvSpPr>
          <p:nvPr>
            <p:ph type="body" idx="1"/>
          </p:nvPr>
        </p:nvSpPr>
        <p:spPr>
          <a:xfrm>
            <a:off x="185616" y="1109785"/>
            <a:ext cx="5986586" cy="527037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Partnership between Metropolitan Water District of Southern California and the Los Angeles County Sanitation Districts</a:t>
            </a:r>
            <a:endParaRPr/>
          </a:p>
          <a:p>
            <a:pPr marL="228600" lvl="0" indent="-228600" algn="l" rtl="0">
              <a:lnSpc>
                <a:spcPct val="90000"/>
              </a:lnSpc>
              <a:spcBef>
                <a:spcPts val="1000"/>
              </a:spcBef>
              <a:spcAft>
                <a:spcPts val="0"/>
              </a:spcAft>
              <a:buClr>
                <a:schemeClr val="dk1"/>
              </a:buClr>
              <a:buSzPts val="2800"/>
              <a:buChar char="•"/>
            </a:pPr>
            <a:r>
              <a:rPr lang="en-US"/>
              <a:t>Objective: augment existing water supplies with reclaimed wastewater</a:t>
            </a:r>
            <a:endParaRPr/>
          </a:p>
          <a:p>
            <a:pPr marL="228600" lvl="0" indent="-228600" algn="l" rtl="0">
              <a:lnSpc>
                <a:spcPct val="90000"/>
              </a:lnSpc>
              <a:spcBef>
                <a:spcPts val="1000"/>
              </a:spcBef>
              <a:spcAft>
                <a:spcPts val="0"/>
              </a:spcAft>
              <a:buClr>
                <a:schemeClr val="dk1"/>
              </a:buClr>
              <a:buSzPts val="2800"/>
              <a:buChar char="•"/>
            </a:pPr>
            <a:r>
              <a:rPr lang="en-US"/>
              <a:t>Target = 150 MGD (24,000 m</a:t>
            </a:r>
            <a:r>
              <a:rPr lang="en-US" baseline="30000"/>
              <a:t>3</a:t>
            </a:r>
            <a:r>
              <a:rPr lang="en-US"/>
              <a:t>/hr)</a:t>
            </a:r>
            <a:endParaRPr/>
          </a:p>
          <a:p>
            <a:pPr marL="228600" lvl="0" indent="-228600" algn="l" rtl="0">
              <a:lnSpc>
                <a:spcPct val="90000"/>
              </a:lnSpc>
              <a:spcBef>
                <a:spcPts val="1000"/>
              </a:spcBef>
              <a:spcAft>
                <a:spcPts val="0"/>
              </a:spcAft>
              <a:buClr>
                <a:schemeClr val="dk1"/>
              </a:buClr>
              <a:buSzPts val="2800"/>
              <a:buChar char="•"/>
            </a:pPr>
            <a:r>
              <a:rPr lang="en-US"/>
              <a:t>Region characterized by</a:t>
            </a:r>
            <a:endParaRPr/>
          </a:p>
          <a:p>
            <a:pPr marL="685800" lvl="1" indent="-228600" algn="l" rtl="0">
              <a:lnSpc>
                <a:spcPct val="90000"/>
              </a:lnSpc>
              <a:spcBef>
                <a:spcPts val="500"/>
              </a:spcBef>
              <a:spcAft>
                <a:spcPts val="0"/>
              </a:spcAft>
              <a:buClr>
                <a:schemeClr val="dk1"/>
              </a:buClr>
              <a:buSzPts val="2400"/>
              <a:buChar char="•"/>
            </a:pPr>
            <a:r>
              <a:rPr lang="en-US"/>
              <a:t>Intense droughts</a:t>
            </a:r>
            <a:endParaRPr/>
          </a:p>
          <a:p>
            <a:pPr marL="685800" lvl="1" indent="-228600" algn="l" rtl="0">
              <a:lnSpc>
                <a:spcPct val="90000"/>
              </a:lnSpc>
              <a:spcBef>
                <a:spcPts val="500"/>
              </a:spcBef>
              <a:spcAft>
                <a:spcPts val="0"/>
              </a:spcAft>
              <a:buClr>
                <a:schemeClr val="dk1"/>
              </a:buClr>
              <a:buSzPts val="2400"/>
              <a:buChar char="•"/>
            </a:pPr>
            <a:r>
              <a:rPr lang="en-US"/>
              <a:t>Rapidly expanding human population</a:t>
            </a:r>
            <a:endParaRPr/>
          </a:p>
          <a:p>
            <a:pPr marL="228600" lvl="0" indent="-228600" algn="l" rtl="0">
              <a:lnSpc>
                <a:spcPct val="90000"/>
              </a:lnSpc>
              <a:spcBef>
                <a:spcPts val="1000"/>
              </a:spcBef>
              <a:spcAft>
                <a:spcPts val="0"/>
              </a:spcAft>
              <a:buClr>
                <a:schemeClr val="dk1"/>
              </a:buClr>
              <a:buSzPts val="2800"/>
              <a:buChar char="•"/>
            </a:pPr>
            <a:r>
              <a:rPr lang="en-US"/>
              <a:t>Grace F. Napolitano Pure Water</a:t>
            </a:r>
            <a:br>
              <a:rPr lang="en-US"/>
            </a:br>
            <a:r>
              <a:rPr lang="en-US"/>
              <a:t>Southern California Innovation Center</a:t>
            </a:r>
            <a:endParaRPr/>
          </a:p>
        </p:txBody>
      </p:sp>
      <p:pic>
        <p:nvPicPr>
          <p:cNvPr id="163" name="Google Shape;163;p9"/>
          <p:cNvPicPr preferRelativeResize="0">
            <a:picLocks noGrp="1"/>
          </p:cNvPicPr>
          <p:nvPr>
            <p:ph type="body" idx="2"/>
          </p:nvPr>
        </p:nvPicPr>
        <p:blipFill rotWithShape="1">
          <a:blip r:embed="rId4">
            <a:alphaModFix/>
          </a:blip>
          <a:srcRect/>
          <a:stretch/>
        </p:blipFill>
        <p:spPr>
          <a:xfrm>
            <a:off x="6172202" y="1728761"/>
            <a:ext cx="5846896" cy="3382501"/>
          </a:xfrm>
          <a:prstGeom prst="rect">
            <a:avLst/>
          </a:prstGeom>
          <a:noFill/>
          <a:ln>
            <a:noFill/>
          </a:ln>
        </p:spPr>
      </p:pic>
      <p:sp>
        <p:nvSpPr>
          <p:cNvPr id="164" name="Google Shape;164;p9"/>
          <p:cNvSpPr txBox="1"/>
          <p:nvPr/>
        </p:nvSpPr>
        <p:spPr>
          <a:xfrm>
            <a:off x="7389329" y="5189415"/>
            <a:ext cx="3412642" cy="73866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Information and image from: </a:t>
            </a:r>
            <a:endParaRPr/>
          </a:p>
          <a:p>
            <a:pPr marL="0" marR="0" lvl="0" indent="0" algn="ctr" rtl="0">
              <a:spcBef>
                <a:spcPts val="0"/>
              </a:spcBef>
              <a:spcAft>
                <a:spcPts val="0"/>
              </a:spcAft>
              <a:buNone/>
            </a:pPr>
            <a:r>
              <a:rPr lang="en-US" sz="14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https://www.mwdh2o.com/building-local-supplies/pure-water-southern-california/</a:t>
            </a:r>
            <a:r>
              <a:rPr lang="en-US" sz="1400">
                <a:solidFill>
                  <a:schemeClr val="dk1"/>
                </a:solidFill>
                <a:latin typeface="Calibri"/>
                <a:ea typeface="Calibri"/>
                <a:cs typeface="Calibri"/>
                <a:sym typeface="Calibri"/>
              </a:rPr>
              <a:t>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xEl>
                                              <p:pRg st="0" end="0"/>
                                            </p:txEl>
                                          </p:spTgt>
                                        </p:tgtEl>
                                        <p:attrNameLst>
                                          <p:attrName>style.visibility</p:attrName>
                                        </p:attrNameLst>
                                      </p:cBhvr>
                                      <p:to>
                                        <p:strVal val="visible"/>
                                      </p:to>
                                    </p:set>
                                    <p:animEffect transition="in" filter="fade">
                                      <p:cBhvr>
                                        <p:cTn id="7" dur="500"/>
                                        <p:tgtEl>
                                          <p:spTgt spid="1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2">
                                            <p:txEl>
                                              <p:pRg st="1" end="1"/>
                                            </p:txEl>
                                          </p:spTgt>
                                        </p:tgtEl>
                                        <p:attrNameLst>
                                          <p:attrName>style.visibility</p:attrName>
                                        </p:attrNameLst>
                                      </p:cBhvr>
                                      <p:to>
                                        <p:strVal val="visible"/>
                                      </p:to>
                                    </p:set>
                                    <p:animEffect transition="in" filter="fade">
                                      <p:cBhvr>
                                        <p:cTn id="12" dur="500"/>
                                        <p:tgtEl>
                                          <p:spTgt spid="1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2">
                                            <p:txEl>
                                              <p:pRg st="2" end="2"/>
                                            </p:txEl>
                                          </p:spTgt>
                                        </p:tgtEl>
                                        <p:attrNameLst>
                                          <p:attrName>style.visibility</p:attrName>
                                        </p:attrNameLst>
                                      </p:cBhvr>
                                      <p:to>
                                        <p:strVal val="visible"/>
                                      </p:to>
                                    </p:set>
                                    <p:animEffect transition="in" filter="fade">
                                      <p:cBhvr>
                                        <p:cTn id="17" dur="500"/>
                                        <p:tgtEl>
                                          <p:spTgt spid="1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2">
                                            <p:txEl>
                                              <p:pRg st="3" end="3"/>
                                            </p:txEl>
                                          </p:spTgt>
                                        </p:tgtEl>
                                        <p:attrNameLst>
                                          <p:attrName>style.visibility</p:attrName>
                                        </p:attrNameLst>
                                      </p:cBhvr>
                                      <p:to>
                                        <p:strVal val="visible"/>
                                      </p:to>
                                    </p:set>
                                    <p:animEffect transition="in" filter="fade">
                                      <p:cBhvr>
                                        <p:cTn id="22" dur="500"/>
                                        <p:tgtEl>
                                          <p:spTgt spid="16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2">
                                            <p:txEl>
                                              <p:pRg st="4" end="4"/>
                                            </p:txEl>
                                          </p:spTgt>
                                        </p:tgtEl>
                                        <p:attrNameLst>
                                          <p:attrName>style.visibility</p:attrName>
                                        </p:attrNameLst>
                                      </p:cBhvr>
                                      <p:to>
                                        <p:strVal val="visible"/>
                                      </p:to>
                                    </p:set>
                                    <p:animEffect transition="in" filter="fade">
                                      <p:cBhvr>
                                        <p:cTn id="27" dur="500"/>
                                        <p:tgtEl>
                                          <p:spTgt spid="16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2">
                                            <p:txEl>
                                              <p:pRg st="5" end="5"/>
                                            </p:txEl>
                                          </p:spTgt>
                                        </p:tgtEl>
                                        <p:attrNameLst>
                                          <p:attrName>style.visibility</p:attrName>
                                        </p:attrNameLst>
                                      </p:cBhvr>
                                      <p:to>
                                        <p:strVal val="visible"/>
                                      </p:to>
                                    </p:set>
                                    <p:animEffect transition="in" filter="fade">
                                      <p:cBhvr>
                                        <p:cTn id="32" dur="500"/>
                                        <p:tgtEl>
                                          <p:spTgt spid="16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2">
                                            <p:txEl>
                                              <p:pRg st="6" end="6"/>
                                            </p:txEl>
                                          </p:spTgt>
                                        </p:tgtEl>
                                        <p:attrNameLst>
                                          <p:attrName>style.visibility</p:attrName>
                                        </p:attrNameLst>
                                      </p:cBhvr>
                                      <p:to>
                                        <p:strVal val="visible"/>
                                      </p:to>
                                    </p:set>
                                    <p:animEffect transition="in" filter="fade">
                                      <p:cBhvr>
                                        <p:cTn id="37" dur="500"/>
                                        <p:tgtEl>
                                          <p:spTgt spid="1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973</Words>
  <Application>Microsoft Office PowerPoint</Application>
  <PresentationFormat>Widescreen</PresentationFormat>
  <Paragraphs>115</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Roboto Slab</vt:lpstr>
      <vt:lpstr>Office Theme</vt:lpstr>
      <vt:lpstr>PowerPoint Presentation</vt:lpstr>
      <vt:lpstr>Metropolitan Water Reclamation District of Greater Chicago (MWRD)</vt:lpstr>
      <vt:lpstr>Timeline of MWRD Decisions Related to  Effluent Disinfection Information from Leu-Hing et al. (1984) Wastewater Disinfection: A Review of Technical and Legal Aspects in Illinois, WPCF Pre-Conference Workshop, New Orleans, LA</vt:lpstr>
      <vt:lpstr>Timeline of MWRD Decisions Related to  Effluent Disinfection Information from Leu-Hing et al. (1984) Wastewater Disinfection: A Review of Technical and Legal Aspects in Illinois, WPCF Pre-Conference Workshop, New Orleans, LA</vt:lpstr>
      <vt:lpstr>MWRD Research</vt:lpstr>
      <vt:lpstr>MWRD Facilities, Current Status</vt:lpstr>
      <vt:lpstr>Stickney WRP</vt:lpstr>
      <vt:lpstr>Chicago Sanitary and Ship Canal</vt:lpstr>
      <vt:lpstr>Pure Water Southern California</vt:lpstr>
      <vt:lpstr>Grace F. Napolitano Pure Water Southern California Innovation Center</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Damir Brdanovic</dc:creator>
  <cp:lastModifiedBy>Damir Brdanovic</cp:lastModifiedBy>
  <cp:revision>3</cp:revision>
  <dcterms:created xsi:type="dcterms:W3CDTF">2023-08-11T09:22:14Z</dcterms:created>
  <dcterms:modified xsi:type="dcterms:W3CDTF">2024-01-11T20:07:36Z</dcterms:modified>
</cp:coreProperties>
</file>