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72" r:id="rId4"/>
    <p:sldId id="271" r:id="rId5"/>
    <p:sldId id="273" r:id="rId6"/>
    <p:sldId id="274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Dechlorination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5AB1D57D-21AE-4609-9D7D-B3325BC11199}"/>
              </a:ext>
            </a:extLst>
          </p:cNvPr>
          <p:cNvSpPr txBox="1">
            <a:spLocks/>
          </p:cNvSpPr>
          <p:nvPr/>
        </p:nvSpPr>
        <p:spPr>
          <a:xfrm>
            <a:off x="838200" y="215835"/>
            <a:ext cx="10515600" cy="7732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Motivations for </a:t>
            </a:r>
            <a:r>
              <a:rPr lang="en-US" sz="4400" dirty="0" err="1">
                <a:solidFill>
                  <a:srgbClr val="0000CC"/>
                </a:solidFill>
              </a:rPr>
              <a:t>Dechlorination</a:t>
            </a:r>
            <a:endParaRPr lang="en-US" sz="4400" dirty="0">
              <a:solidFill>
                <a:srgbClr val="0000CC"/>
              </a:solidFill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478E2FD-1607-4C2D-A808-78680B45E97F}"/>
              </a:ext>
            </a:extLst>
          </p:cNvPr>
          <p:cNvSpPr txBox="1">
            <a:spLocks/>
          </p:cNvSpPr>
          <p:nvPr/>
        </p:nvSpPr>
        <p:spPr>
          <a:xfrm>
            <a:off x="542660" y="989045"/>
            <a:ext cx="5477140" cy="51879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Residual chlorine (free and/or combined) expresses toxicity toward aquatic organisms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Water quality is related to the health of fish and other forms of aquatic life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TL</a:t>
            </a:r>
            <a:r>
              <a:rPr lang="en-US" sz="2800" baseline="-25000" dirty="0"/>
              <a:t>50</a:t>
            </a:r>
            <a:r>
              <a:rPr lang="en-US" sz="2800" dirty="0"/>
              <a:t> = Median Tolerance Limit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Concentration at which 50% mortality is observed (96-hr exposure)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May be influenced by temperature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477A5D5-A5E8-4137-A1A9-8EB478384723}"/>
              </a:ext>
            </a:extLst>
          </p:cNvPr>
          <p:cNvSpPr txBox="1">
            <a:spLocks/>
          </p:cNvSpPr>
          <p:nvPr/>
        </p:nvSpPr>
        <p:spPr>
          <a:xfrm>
            <a:off x="6172200" y="989045"/>
            <a:ext cx="5181600" cy="518791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Bluegill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r>
              <a:rPr lang="en-US"/>
              <a:t>Channel Catfish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2A0005-6D27-4B17-945F-FC143B662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459" y="989046"/>
            <a:ext cx="2323957" cy="1437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9D47E7-19DD-494E-BF0E-1D2B8425B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7714" y="4000325"/>
            <a:ext cx="4354286" cy="1428317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356D524-4FC3-4290-B545-ACA5FD495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096682"/>
              </p:ext>
            </p:extLst>
          </p:nvPr>
        </p:nvGraphicFramePr>
        <p:xfrm>
          <a:off x="6736703" y="2409152"/>
          <a:ext cx="4376058" cy="1483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88029">
                  <a:extLst>
                    <a:ext uri="{9D8B030D-6E8A-4147-A177-3AD203B41FA5}">
                      <a16:colId xmlns:a16="http://schemas.microsoft.com/office/drawing/2014/main" val="4032412372"/>
                    </a:ext>
                  </a:extLst>
                </a:gridCol>
                <a:gridCol w="2188029">
                  <a:extLst>
                    <a:ext uri="{9D8B030D-6E8A-4147-A177-3AD203B41FA5}">
                      <a16:colId xmlns:a16="http://schemas.microsoft.com/office/drawing/2014/main" val="3395664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00"/>
                          </a:solidFill>
                        </a:rPr>
                        <a:t>Temperature (</a:t>
                      </a:r>
                      <a:r>
                        <a:rPr lang="en-US" dirty="0">
                          <a:solidFill>
                            <a:srgbClr val="FFFF00"/>
                          </a:solidFill>
                          <a:sym typeface="Symbol" panose="05050102010706020507" pitchFamily="18" charset="2"/>
                        </a:rPr>
                        <a:t>C)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00"/>
                          </a:solidFill>
                        </a:rPr>
                        <a:t>TL</a:t>
                      </a:r>
                      <a:r>
                        <a:rPr lang="en-US" baseline="-25000" dirty="0">
                          <a:solidFill>
                            <a:srgbClr val="FFFF00"/>
                          </a:solidFill>
                        </a:rPr>
                        <a:t>50</a:t>
                      </a:r>
                      <a:r>
                        <a:rPr lang="en-US" dirty="0">
                          <a:solidFill>
                            <a:srgbClr val="FFFF00"/>
                          </a:solidFill>
                        </a:rPr>
                        <a:t> (mg/L)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154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91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17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697665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CF11109-C9C5-4667-9574-BBCC9237C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150589"/>
              </p:ext>
            </p:extLst>
          </p:nvPr>
        </p:nvGraphicFramePr>
        <p:xfrm>
          <a:off x="6736703" y="5529645"/>
          <a:ext cx="4376058" cy="1112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88029">
                  <a:extLst>
                    <a:ext uri="{9D8B030D-6E8A-4147-A177-3AD203B41FA5}">
                      <a16:colId xmlns:a16="http://schemas.microsoft.com/office/drawing/2014/main" val="4032412372"/>
                    </a:ext>
                  </a:extLst>
                </a:gridCol>
                <a:gridCol w="2188029">
                  <a:extLst>
                    <a:ext uri="{9D8B030D-6E8A-4147-A177-3AD203B41FA5}">
                      <a16:colId xmlns:a16="http://schemas.microsoft.com/office/drawing/2014/main" val="3395664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00"/>
                          </a:solidFill>
                        </a:rPr>
                        <a:t>Temperature (</a:t>
                      </a:r>
                      <a:r>
                        <a:rPr lang="en-US" dirty="0">
                          <a:solidFill>
                            <a:srgbClr val="FFFF00"/>
                          </a:solidFill>
                          <a:sym typeface="Symbol" panose="05050102010706020507" pitchFamily="18" charset="2"/>
                        </a:rPr>
                        <a:t>C)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00"/>
                          </a:solidFill>
                        </a:rPr>
                        <a:t>TL</a:t>
                      </a:r>
                      <a:r>
                        <a:rPr lang="en-US" baseline="-25000" dirty="0">
                          <a:solidFill>
                            <a:srgbClr val="FFFF00"/>
                          </a:solidFill>
                        </a:rPr>
                        <a:t>50</a:t>
                      </a:r>
                      <a:r>
                        <a:rPr lang="en-US" dirty="0">
                          <a:solidFill>
                            <a:srgbClr val="FFFF00"/>
                          </a:solidFill>
                        </a:rPr>
                        <a:t> (mg/L)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154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91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1739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0AA79F1-38D2-4EC9-8F37-164E851200A8}"/>
              </a:ext>
            </a:extLst>
          </p:cNvPr>
          <p:cNvSpPr txBox="1"/>
          <p:nvPr/>
        </p:nvSpPr>
        <p:spPr>
          <a:xfrm>
            <a:off x="454021" y="5713481"/>
            <a:ext cx="547714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TL</a:t>
            </a:r>
            <a:r>
              <a:rPr lang="en-US" sz="1400" baseline="-25000" dirty="0"/>
              <a:t>50</a:t>
            </a:r>
            <a:r>
              <a:rPr lang="en-US" sz="1400" dirty="0"/>
              <a:t> data from: </a:t>
            </a:r>
            <a:r>
              <a:rPr lang="en-US" sz="1400" dirty="0" err="1"/>
              <a:t>Roseboom</a:t>
            </a:r>
            <a:r>
              <a:rPr lang="en-US" sz="1400" dirty="0"/>
              <a:t> and Richey (1977) </a:t>
            </a:r>
            <a:r>
              <a:rPr lang="en-US" sz="1400" i="1" dirty="0"/>
              <a:t>Acute Toxicity of Residual</a:t>
            </a:r>
          </a:p>
          <a:p>
            <a:r>
              <a:rPr lang="en-US" sz="1400" i="1" dirty="0"/>
              <a:t>Chlorine and Ammonia to Some Native Illinois Fishes</a:t>
            </a:r>
            <a:r>
              <a:rPr lang="en-US" sz="1400" dirty="0"/>
              <a:t>, Illinois Department</a:t>
            </a:r>
          </a:p>
          <a:p>
            <a:r>
              <a:rPr lang="en-US" sz="1400" dirty="0"/>
              <a:t>Of Registration and Education, Report of Investigation 85, ISWS/RI-85/77.</a:t>
            </a:r>
          </a:p>
        </p:txBody>
      </p:sp>
    </p:spTree>
    <p:extLst>
      <p:ext uri="{BB962C8B-B14F-4D97-AF65-F5344CB8AC3E}">
        <p14:creationId xmlns:p14="http://schemas.microsoft.com/office/powerpoint/2010/main" val="22028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5AFC6-1F86-40D4-B30D-9C119FCA0C72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8987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Where is </a:t>
            </a:r>
            <a:r>
              <a:rPr lang="en-US" sz="4400" dirty="0" err="1">
                <a:solidFill>
                  <a:srgbClr val="0000CC"/>
                </a:solidFill>
              </a:rPr>
              <a:t>Dechlorination</a:t>
            </a:r>
            <a:r>
              <a:rPr lang="en-US" sz="4400" dirty="0">
                <a:solidFill>
                  <a:srgbClr val="0000CC"/>
                </a:solidFill>
              </a:rPr>
              <a:t> Applied?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1AF34-831B-4259-B7E1-D6DCF7BF4FBD}"/>
              </a:ext>
            </a:extLst>
          </p:cNvPr>
          <p:cNvSpPr txBox="1">
            <a:spLocks/>
          </p:cNvSpPr>
          <p:nvPr/>
        </p:nvSpPr>
        <p:spPr>
          <a:xfrm>
            <a:off x="604877" y="1557395"/>
            <a:ext cx="462138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Discharge of treated (chlorinated) water to surface water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Rivers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Streams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Lakes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Oceans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Common applications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Wastewater effluents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Cooling towers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93A79E-EF35-4A1F-9AA5-BD0FE7948C03}"/>
              </a:ext>
            </a:extLst>
          </p:cNvPr>
          <p:cNvGrpSpPr/>
          <p:nvPr/>
        </p:nvGrpSpPr>
        <p:grpSpPr>
          <a:xfrm>
            <a:off x="5734756" y="2705878"/>
            <a:ext cx="6184007" cy="1828800"/>
            <a:chOff x="5734756" y="2705878"/>
            <a:chExt cx="6184007" cy="1828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8BA8AEE-71CC-4329-AE22-82549806BC0F}"/>
                </a:ext>
              </a:extLst>
            </p:cNvPr>
            <p:cNvSpPr/>
            <p:nvPr/>
          </p:nvSpPr>
          <p:spPr>
            <a:xfrm>
              <a:off x="6484776" y="2705878"/>
              <a:ext cx="4683967" cy="1828800"/>
            </a:xfrm>
            <a:prstGeom prst="rect">
              <a:avLst/>
            </a:prstGeom>
            <a:solidFill>
              <a:srgbClr val="00FFFF"/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4AEBF85-AC9D-456B-9A64-5D76E4EC72B2}"/>
                </a:ext>
              </a:extLst>
            </p:cNvPr>
            <p:cNvCxnSpPr/>
            <p:nvPr/>
          </p:nvCxnSpPr>
          <p:spPr>
            <a:xfrm>
              <a:off x="6484776" y="3273778"/>
              <a:ext cx="40703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C695E9C-F9E4-49A6-9716-E911A885D930}"/>
                </a:ext>
              </a:extLst>
            </p:cNvPr>
            <p:cNvCxnSpPr/>
            <p:nvPr/>
          </p:nvCxnSpPr>
          <p:spPr>
            <a:xfrm>
              <a:off x="7098408" y="3900311"/>
              <a:ext cx="40703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E46E90F-AC54-48D5-930C-F829F9666647}"/>
                </a:ext>
              </a:extLst>
            </p:cNvPr>
            <p:cNvCxnSpPr/>
            <p:nvPr/>
          </p:nvCxnSpPr>
          <p:spPr>
            <a:xfrm>
              <a:off x="5734756" y="3002844"/>
              <a:ext cx="7500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B57418C8-A935-4180-84DA-AF1883D96F4C}"/>
                </a:ext>
              </a:extLst>
            </p:cNvPr>
            <p:cNvCxnSpPr/>
            <p:nvPr/>
          </p:nvCxnSpPr>
          <p:spPr>
            <a:xfrm>
              <a:off x="11168743" y="4193822"/>
              <a:ext cx="7500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158DC3-0173-4E52-8BFA-2E86CF33058B}"/>
              </a:ext>
            </a:extLst>
          </p:cNvPr>
          <p:cNvGrpSpPr/>
          <p:nvPr/>
        </p:nvGrpSpPr>
        <p:grpSpPr>
          <a:xfrm>
            <a:off x="5648101" y="1728648"/>
            <a:ext cx="461665" cy="1274196"/>
            <a:chOff x="5648101" y="1728648"/>
            <a:chExt cx="461665" cy="1274196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6E768C0F-933C-4353-8A27-529175C25DC8}"/>
                </a:ext>
              </a:extLst>
            </p:cNvPr>
            <p:cNvCxnSpPr/>
            <p:nvPr/>
          </p:nvCxnSpPr>
          <p:spPr>
            <a:xfrm>
              <a:off x="6096000" y="2122311"/>
              <a:ext cx="0" cy="88053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A3D276-6DA1-46BC-A676-65A285A0A64F}"/>
                </a:ext>
              </a:extLst>
            </p:cNvPr>
            <p:cNvSpPr txBox="1"/>
            <p:nvPr/>
          </p:nvSpPr>
          <p:spPr>
            <a:xfrm rot="16200000">
              <a:off x="5260816" y="2115933"/>
              <a:ext cx="12362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Chlorine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607CCF-549C-4BE5-BC90-B7ACD9F8DDF6}"/>
              </a:ext>
            </a:extLst>
          </p:cNvPr>
          <p:cNvGrpSpPr/>
          <p:nvPr/>
        </p:nvGrpSpPr>
        <p:grpSpPr>
          <a:xfrm>
            <a:off x="6644550" y="2873125"/>
            <a:ext cx="4366378" cy="1461076"/>
            <a:chOff x="6644550" y="2873125"/>
            <a:chExt cx="4366378" cy="1461076"/>
          </a:xfrm>
        </p:grpSpPr>
        <p:sp>
          <p:nvSpPr>
            <p:cNvPr id="14" name="Arrow: Curved Left 13">
              <a:extLst>
                <a:ext uri="{FF2B5EF4-FFF2-40B4-BE49-F238E27FC236}">
                  <a16:creationId xmlns:a16="http://schemas.microsoft.com/office/drawing/2014/main" id="{B3CE7081-7461-43D0-8D08-F5A93BCA45C2}"/>
                </a:ext>
              </a:extLst>
            </p:cNvPr>
            <p:cNvSpPr/>
            <p:nvPr/>
          </p:nvSpPr>
          <p:spPr>
            <a:xfrm>
              <a:off x="10545953" y="2873125"/>
              <a:ext cx="464975" cy="859939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Arrow: Curved Right 14">
              <a:extLst>
                <a:ext uri="{FF2B5EF4-FFF2-40B4-BE49-F238E27FC236}">
                  <a16:creationId xmlns:a16="http://schemas.microsoft.com/office/drawing/2014/main" id="{58C56C76-4731-4AE0-9953-9E1A5052B255}"/>
                </a:ext>
              </a:extLst>
            </p:cNvPr>
            <p:cNvSpPr/>
            <p:nvPr/>
          </p:nvSpPr>
          <p:spPr>
            <a:xfrm>
              <a:off x="6644550" y="3474256"/>
              <a:ext cx="485422" cy="859945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E49D4BD-3784-4CCA-88F2-EF32D039BB42}"/>
              </a:ext>
            </a:extLst>
          </p:cNvPr>
          <p:cNvGrpSpPr/>
          <p:nvPr/>
        </p:nvGrpSpPr>
        <p:grpSpPr>
          <a:xfrm>
            <a:off x="11313890" y="4193822"/>
            <a:ext cx="461665" cy="2038893"/>
            <a:chOff x="11313890" y="4193822"/>
            <a:chExt cx="461665" cy="2038893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B0F700F-F6D9-4A07-B052-969C46BCB1FA}"/>
                </a:ext>
              </a:extLst>
            </p:cNvPr>
            <p:cNvCxnSpPr/>
            <p:nvPr/>
          </p:nvCxnSpPr>
          <p:spPr>
            <a:xfrm flipV="1">
              <a:off x="11371597" y="4193822"/>
              <a:ext cx="0" cy="841022"/>
            </a:xfrm>
            <a:prstGeom prst="straightConnector1">
              <a:avLst/>
            </a:prstGeom>
            <a:ln w="38100">
              <a:solidFill>
                <a:srgbClr val="00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6B29B91-CB60-4549-A99B-65D88392BA8B}"/>
                </a:ext>
              </a:extLst>
            </p:cNvPr>
            <p:cNvSpPr txBox="1"/>
            <p:nvPr/>
          </p:nvSpPr>
          <p:spPr>
            <a:xfrm rot="16200000">
              <a:off x="10528098" y="4985258"/>
              <a:ext cx="2033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Dechlorination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0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95F288F6-FF6B-4E91-8F5F-7D7B79F01B3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260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err="1">
                <a:solidFill>
                  <a:srgbClr val="0000CC"/>
                </a:solidFill>
              </a:rPr>
              <a:t>Dechlorination</a:t>
            </a:r>
            <a:r>
              <a:rPr lang="en-US" sz="4400" dirty="0">
                <a:solidFill>
                  <a:srgbClr val="0000CC"/>
                </a:solidFill>
              </a:rPr>
              <a:t> Chemistry: Free Chlorine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B724DD8E-7C51-4D09-838C-2C3194F718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𝐻𝑂𝐶𝑙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𝐶𝑙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2−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𝑛𝑒𝑡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:</m:t>
                      </m:r>
                      <m:bar>
                        <m:barPr>
                          <m:pos m:val="top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𝑆𝑂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𝑂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𝐻𝑂𝐶𝑙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𝐻𝐶𝑙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𝑆𝑂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e>
                      </m:ba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Equilibrium lies far to the right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Forward reaction is extremely fast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Acid is produced (alkalinity is consumed)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Common form of dechlorinating agent: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𝑁𝑎𝐻𝑆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B724DD8E-7C51-4D09-838C-2C3194F71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728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B3953588-1F2A-4C6F-A80C-487097A0759D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10963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err="1">
                <a:solidFill>
                  <a:srgbClr val="0000CC"/>
                </a:solidFill>
              </a:rPr>
              <a:t>Dechlorination</a:t>
            </a:r>
            <a:r>
              <a:rPr lang="en-US" sz="4400" dirty="0">
                <a:solidFill>
                  <a:srgbClr val="0000CC"/>
                </a:solidFill>
              </a:rPr>
              <a:t> Chemistry: Combined Chlorine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257BEAA5-5404-49CD-A971-A0E4DF7FFB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𝐶𝑙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𝐶𝑙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𝑆𝑂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2−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𝑛𝑒𝑡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:</m:t>
                      </m:r>
                      <m:bar>
                        <m:barPr>
                          <m:pos m:val="top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𝑆𝑂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𝑂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𝐶𝑙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𝑆𝑂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2−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</m:sup>
                          </m:sSup>
                        </m:e>
                      </m:ba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Equilibrium lies far to the right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Forward reaction is fast, but not quite as fast as with free chlorine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Acid is produced (alkalinity is consumed, but not as much as with free chlorine)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Ammonia-N is a reaction product</a:t>
                </a:r>
              </a:p>
            </p:txBody>
          </p:sp>
        </mc:Choice>
        <mc:Fallback xmlns=""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257BEAA5-5404-49CD-A971-A0E4DF7FFB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621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6B774-5F71-4F92-89A5-994925101F8B}"/>
              </a:ext>
            </a:extLst>
          </p:cNvPr>
          <p:cNvSpPr txBox="1">
            <a:spLocks/>
          </p:cNvSpPr>
          <p:nvPr/>
        </p:nvSpPr>
        <p:spPr>
          <a:xfrm>
            <a:off x="838200" y="146051"/>
            <a:ext cx="10515600" cy="844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FEBDB-5721-4A8F-A42D-C0608A9F57CB}"/>
              </a:ext>
            </a:extLst>
          </p:cNvPr>
          <p:cNvSpPr txBox="1">
            <a:spLocks/>
          </p:cNvSpPr>
          <p:nvPr/>
        </p:nvSpPr>
        <p:spPr>
          <a:xfrm>
            <a:off x="838199" y="981074"/>
            <a:ext cx="10834511" cy="5397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Residual chlorine (free or combined) is toxic to aquatic life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err="1"/>
              <a:t>Dechlorination</a:t>
            </a:r>
            <a:r>
              <a:rPr lang="en-US" dirty="0"/>
              <a:t> is often applied when treated water is discharged to surface water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Common applications include municipal wastewater effluents, cooling towers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err="1"/>
              <a:t>Dechlorination</a:t>
            </a:r>
            <a:r>
              <a:rPr lang="en-US" dirty="0"/>
              <a:t> stoichiometry based on reduced-S compounds is well-known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err="1"/>
              <a:t>Dechlorination</a:t>
            </a:r>
            <a:r>
              <a:rPr lang="en-US" dirty="0"/>
              <a:t> reactions with reduced-S compounds are fast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Process control of </a:t>
            </a:r>
            <a:r>
              <a:rPr lang="en-US" dirty="0" err="1"/>
              <a:t>dechlorination</a:t>
            </a:r>
            <a:r>
              <a:rPr lang="en-US" dirty="0"/>
              <a:t> is based on flow rate and residual chlorine concentration</a:t>
            </a:r>
          </a:p>
        </p:txBody>
      </p:sp>
    </p:spTree>
    <p:extLst>
      <p:ext uri="{BB962C8B-B14F-4D97-AF65-F5344CB8AC3E}">
        <p14:creationId xmlns:p14="http://schemas.microsoft.com/office/powerpoint/2010/main" val="322177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359</Words>
  <Application>Microsoft Office PowerPoint</Application>
  <PresentationFormat>Widescreen</PresentationFormat>
  <Paragraphs>72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Roboto Slab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19</cp:revision>
  <dcterms:created xsi:type="dcterms:W3CDTF">2023-08-11T09:22:14Z</dcterms:created>
  <dcterms:modified xsi:type="dcterms:W3CDTF">2024-01-11T20:05:24Z</dcterms:modified>
</cp:coreProperties>
</file>