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5" r:id="rId4"/>
    <p:sldId id="264" r:id="rId5"/>
    <p:sldId id="263" r:id="rId6"/>
    <p:sldId id="262" r:id="rId7"/>
    <p:sldId id="268" r:id="rId8"/>
    <p:sldId id="267" r:id="rId9"/>
    <p:sldId id="269" r:id="rId10"/>
    <p:sldId id="271" r:id="rId11"/>
    <p:sldId id="266" r:id="rId12"/>
    <p:sldId id="25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g"/><Relationship Id="rId7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ndiamart.com/proddetail/peracetic-acid-12-for-pulp-and-paper-industry-17355797991.html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12.png"/><Relationship Id="rId9" Type="http://schemas.openxmlformats.org/officeDocument/2006/relationships/hyperlink" Target="https://www.waterworld.com/drinking-water/treatment/article/16191281/benefits-of-peracetic-acid-for-municipal-wastewater-disinfectio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Disinfection with Peracids, Formation/Degradation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47FBA-2AEA-4506-BDB6-FBE3E1D5636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Disinfection by Peracids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C1CA8-CBC4-4602-A99C-A376C2DFD8F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Appears to involve synergism among peracids, 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2</a:t>
            </a:r>
            <a:r>
              <a:rPr lang="en-US" sz="2800" dirty="0"/>
              <a:t>, and radicals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HO</a:t>
            </a:r>
            <a:r>
              <a:rPr lang="en-US" sz="2800" dirty="0">
                <a:sym typeface="Symbol" panose="05050102010706020507" pitchFamily="18" charset="2"/>
              </a:rPr>
              <a:t> appears to play important roles in disinfection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Microbial inactivation is accomplished by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Oxidation of </a:t>
            </a:r>
            <a:r>
              <a:rPr lang="en-US" sz="2400" dirty="0" err="1"/>
              <a:t>sulphydryl</a:t>
            </a:r>
            <a:r>
              <a:rPr lang="en-US" sz="2400" dirty="0"/>
              <a:t> (-SH) and sulfur (S-S) groups in enzymes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Denaturation of proteins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Disruption of osmosis (membranes)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Nucleic acid damage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Radical intermediates are also responsible for oxidation by peracids</a:t>
            </a:r>
          </a:p>
        </p:txBody>
      </p:sp>
    </p:spTree>
    <p:extLst>
      <p:ext uri="{BB962C8B-B14F-4D97-AF65-F5344CB8AC3E}">
        <p14:creationId xmlns:p14="http://schemas.microsoft.com/office/powerpoint/2010/main" val="141653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0C617-A713-417F-975A-2560E3F9D8C1}"/>
              </a:ext>
            </a:extLst>
          </p:cNvPr>
          <p:cNvSpPr txBox="1">
            <a:spLocks/>
          </p:cNvSpPr>
          <p:nvPr/>
        </p:nvSpPr>
        <p:spPr>
          <a:xfrm>
            <a:off x="838200" y="146051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0A1BC-3B33-4DA7-A723-743C2A4D90E0}"/>
              </a:ext>
            </a:extLst>
          </p:cNvPr>
          <p:cNvSpPr txBox="1">
            <a:spLocks/>
          </p:cNvSpPr>
          <p:nvPr/>
        </p:nvSpPr>
        <p:spPr>
          <a:xfrm>
            <a:off x="838199" y="981074"/>
            <a:ext cx="10834511" cy="5397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Alternatives to conventional chlorination are sought to address the limitations of the process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Toxicity associated with residual chlorine and DBPs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Recalcitrant microbes (resting stages of bacteria, protozoa)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Peracids are used as substitutes for chlorine in disinfection of water not intended for human consumption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Broad-spectrum antimicrobial characteristics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Minimal DBP formation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Peracids are used in many other disinfection applications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Peracids are formed by reactions between carboxylic acids and hydrogen peroxide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Reactions are readily reversible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Reach equilibrium quickly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Peracids are weak acids; protonated (neutral) forms are generally most effective as disinfectants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Stability and residual organic carbon are influenced by aliphatic chain length; PAA generally represents the best compromise among these characteristics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/>
              <a:t>Autodecay</a:t>
            </a:r>
            <a:r>
              <a:rPr lang="en-US" sz="1800" dirty="0"/>
              <a:t> of peracids results in formation of reactive radical intermediates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Disinfection is attributable to the combined effects of the peracids themselves, H</a:t>
            </a:r>
            <a:r>
              <a:rPr lang="en-US" sz="1800" baseline="-25000" dirty="0"/>
              <a:t>2</a:t>
            </a:r>
            <a:r>
              <a:rPr lang="en-US" sz="1800" dirty="0"/>
              <a:t>O</a:t>
            </a:r>
            <a:r>
              <a:rPr lang="en-US" sz="1800" baseline="-25000" dirty="0"/>
              <a:t>2</a:t>
            </a:r>
            <a:r>
              <a:rPr lang="en-US" sz="1800" dirty="0"/>
              <a:t>, and the degradation products (radicals)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Radical intermediates are also important to the function of peracids as oxidants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1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48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53D83DBB-3316-41C5-B73B-9977A562BC62}"/>
              </a:ext>
            </a:extLst>
          </p:cNvPr>
          <p:cNvSpPr txBox="1">
            <a:spLocks/>
          </p:cNvSpPr>
          <p:nvPr/>
        </p:nvSpPr>
        <p:spPr>
          <a:xfrm>
            <a:off x="125931" y="343329"/>
            <a:ext cx="61882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Motivations for Use of </a:t>
            </a:r>
            <a:br>
              <a:rPr lang="en-US" sz="4400" dirty="0">
                <a:solidFill>
                  <a:srgbClr val="0000CC"/>
                </a:solidFill>
              </a:rPr>
            </a:br>
            <a:r>
              <a:rPr lang="en-US" sz="4400" dirty="0">
                <a:solidFill>
                  <a:srgbClr val="0000CC"/>
                </a:solidFill>
              </a:rPr>
              <a:t>Alternative Disinfectants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4CBDAD8E-EF5C-4EED-932C-23A1A36DDFD6}"/>
              </a:ext>
            </a:extLst>
          </p:cNvPr>
          <p:cNvSpPr txBox="1">
            <a:spLocks/>
          </p:cNvSpPr>
          <p:nvPr/>
        </p:nvSpPr>
        <p:spPr>
          <a:xfrm>
            <a:off x="298383" y="1825625"/>
            <a:ext cx="47741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Chlorine is (by far) the most commonly applied disinfectant in large-scale, municipal-scale applications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Disadvantages of chlorine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Residual toxicity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DBP formation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Need to dechlorinate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Recalcitrant microorganisms</a:t>
            </a:r>
            <a:endParaRPr lang="en-US" dirty="0"/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8065B1DA-A063-40FD-9DBE-C8762FFCF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763" y="2730683"/>
            <a:ext cx="2996119" cy="32149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28256C-5631-45C5-8429-86C5CD32A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1130" y="2750138"/>
            <a:ext cx="3033932" cy="3214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C80D6F-6425-4EC6-8320-465C68C1C96B}"/>
              </a:ext>
            </a:extLst>
          </p:cNvPr>
          <p:cNvSpPr txBox="1"/>
          <p:nvPr/>
        </p:nvSpPr>
        <p:spPr>
          <a:xfrm>
            <a:off x="6211100" y="5985048"/>
            <a:ext cx="4900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From: Blatchley </a:t>
            </a:r>
            <a:r>
              <a:rPr lang="en-US" sz="1400" i="1" dirty="0"/>
              <a:t>et al.</a:t>
            </a:r>
            <a:r>
              <a:rPr lang="en-US" sz="1400" dirty="0"/>
              <a:t> (1997) “Effects of Disinfectants on </a:t>
            </a:r>
          </a:p>
          <a:p>
            <a:pPr algn="ctr"/>
            <a:r>
              <a:rPr lang="en-US" sz="1400" dirty="0"/>
              <a:t>Wastewater Effluent Toxicity,” </a:t>
            </a:r>
            <a:r>
              <a:rPr lang="en-US" sz="1400" i="1" dirty="0"/>
              <a:t>Water Research</a:t>
            </a:r>
            <a:r>
              <a:rPr lang="en-US" sz="1400" dirty="0"/>
              <a:t>, </a:t>
            </a:r>
            <a:r>
              <a:rPr lang="en-US" sz="1400" b="1" dirty="0"/>
              <a:t>31</a:t>
            </a:r>
            <a:r>
              <a:rPr lang="en-US" sz="1400" dirty="0"/>
              <a:t>, 7, 1581-1588.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A385FA6-703B-4D8C-9013-9153A5C1BB43}"/>
              </a:ext>
            </a:extLst>
          </p:cNvPr>
          <p:cNvGrpSpPr/>
          <p:nvPr/>
        </p:nvGrpSpPr>
        <p:grpSpPr>
          <a:xfrm>
            <a:off x="6596300" y="0"/>
            <a:ext cx="4752804" cy="2643986"/>
            <a:chOff x="6596300" y="0"/>
            <a:chExt cx="4752804" cy="26439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C9362C9-6B77-4118-B83E-B8F8CAE4F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9487" y="0"/>
              <a:ext cx="2789799" cy="213039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39B552D-55C4-479E-9365-8550D35370B0}"/>
                </a:ext>
              </a:extLst>
            </p:cNvPr>
            <p:cNvSpPr txBox="1"/>
            <p:nvPr/>
          </p:nvSpPr>
          <p:spPr>
            <a:xfrm>
              <a:off x="6596300" y="2120766"/>
              <a:ext cx="4129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https://aquaria.com.ua/corm.images/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%C4%E0%F4%ED%E8%E8/Ceriodaphnia%20dubia.jpg</a:t>
              </a:r>
              <a:r>
                <a:rPr lang="en-US" sz="1400" dirty="0"/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C846F5-F9CD-4968-9968-369AADF14F2C}"/>
                </a:ext>
              </a:extLst>
            </p:cNvPr>
            <p:cNvSpPr txBox="1"/>
            <p:nvPr/>
          </p:nvSpPr>
          <p:spPr>
            <a:xfrm>
              <a:off x="9909286" y="756442"/>
              <a:ext cx="14398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err="1">
                  <a:solidFill>
                    <a:srgbClr val="FF0000"/>
                  </a:solidFill>
                </a:rPr>
                <a:t>Ceriodaphnia</a:t>
              </a:r>
              <a:endParaRPr lang="en-US" i="1" dirty="0">
                <a:solidFill>
                  <a:srgbClr val="FF0000"/>
                </a:solidFill>
              </a:endParaRPr>
            </a:p>
            <a:p>
              <a:pPr algn="ctr"/>
              <a:r>
                <a:rPr lang="en-US" i="1" dirty="0" err="1">
                  <a:solidFill>
                    <a:srgbClr val="FF0000"/>
                  </a:solidFill>
                </a:rPr>
                <a:t>dubia</a:t>
              </a:r>
              <a:endParaRPr lang="en-US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914FA61-AA29-4BF0-9564-DBCD3A302DFE}"/>
              </a:ext>
            </a:extLst>
          </p:cNvPr>
          <p:cNvGrpSpPr/>
          <p:nvPr/>
        </p:nvGrpSpPr>
        <p:grpSpPr>
          <a:xfrm>
            <a:off x="6725540" y="4332718"/>
            <a:ext cx="3872956" cy="1671784"/>
            <a:chOff x="6725540" y="4332718"/>
            <a:chExt cx="3872956" cy="167178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FD37638-D844-4FBB-8847-F23D1EC794CD}"/>
                </a:ext>
              </a:extLst>
            </p:cNvPr>
            <p:cNvSpPr/>
            <p:nvPr/>
          </p:nvSpPr>
          <p:spPr>
            <a:xfrm>
              <a:off x="6725540" y="4332718"/>
              <a:ext cx="581114" cy="165233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B162400-8A16-4E87-BAB7-A61C37D34C18}"/>
                </a:ext>
              </a:extLst>
            </p:cNvPr>
            <p:cNvSpPr/>
            <p:nvPr/>
          </p:nvSpPr>
          <p:spPr>
            <a:xfrm>
              <a:off x="10017382" y="4937760"/>
              <a:ext cx="581114" cy="106674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37FA861D-2342-40BF-BF4C-B384D8A6A732}"/>
              </a:ext>
            </a:extLst>
          </p:cNvPr>
          <p:cNvSpPr txBox="1">
            <a:spLocks/>
          </p:cNvSpPr>
          <p:nvPr/>
        </p:nvSpPr>
        <p:spPr>
          <a:xfrm>
            <a:off x="838200" y="108649"/>
            <a:ext cx="10515600" cy="9628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Microbial Resistance to Chlorine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18C48D82-915E-4377-BDD9-1178CE7E7C8B}"/>
              </a:ext>
            </a:extLst>
          </p:cNvPr>
          <p:cNvSpPr txBox="1">
            <a:spLocks/>
          </p:cNvSpPr>
          <p:nvPr/>
        </p:nvSpPr>
        <p:spPr>
          <a:xfrm>
            <a:off x="433138" y="1487579"/>
            <a:ext cx="5139890" cy="4689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Chlorine effective for control of (vegetative) bacteria and viruses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Ct </a:t>
            </a:r>
            <a:r>
              <a:rPr lang="en-US" dirty="0">
                <a:sym typeface="Symbol" panose="05050102010706020507" pitchFamily="18" charset="2"/>
              </a:rPr>
              <a:t>1-2 </a:t>
            </a:r>
            <a:r>
              <a:rPr lang="en-US" dirty="0" err="1">
                <a:sym typeface="Symbol" panose="05050102010706020507" pitchFamily="18" charset="2"/>
              </a:rPr>
              <a:t>mgmin</a:t>
            </a:r>
            <a:r>
              <a:rPr lang="en-US" dirty="0">
                <a:sym typeface="Symbol" panose="05050102010706020507" pitchFamily="18" charset="2"/>
              </a:rPr>
              <a:t>/L  3-4 log</a:t>
            </a:r>
            <a:r>
              <a:rPr lang="en-US" baseline="-25000" dirty="0">
                <a:sym typeface="Symbol" panose="05050102010706020507" pitchFamily="18" charset="2"/>
              </a:rPr>
              <a:t>10</a:t>
            </a:r>
            <a:r>
              <a:rPr lang="en-US" dirty="0">
                <a:sym typeface="Symbol" panose="05050102010706020507" pitchFamily="18" charset="2"/>
              </a:rPr>
              <a:t> units</a:t>
            </a: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Protozoan parasites tend to be quite resistant to chlorine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i="1" dirty="0"/>
              <a:t>Cryptosporidium parvum</a:t>
            </a:r>
            <a:endParaRPr lang="en-US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i="1" dirty="0"/>
              <a:t>Giardia lamblia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Protozoan parasites are responsible for a large fraction of waterborne disease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Some bacterial spores are also chlorine-resistant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251AF-7C57-43DD-918B-AE9572225F4F}"/>
              </a:ext>
            </a:extLst>
          </p:cNvPr>
          <p:cNvGrpSpPr/>
          <p:nvPr/>
        </p:nvGrpSpPr>
        <p:grpSpPr>
          <a:xfrm>
            <a:off x="5827294" y="1327943"/>
            <a:ext cx="6172200" cy="5428048"/>
            <a:chOff x="5827294" y="1327943"/>
            <a:chExt cx="6172200" cy="5428048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D442207E-87D7-4EA0-816A-CA80B23C40C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4511438"/>
                </p:ext>
              </p:extLst>
            </p:nvPr>
          </p:nvGraphicFramePr>
          <p:xfrm>
            <a:off x="5827294" y="1327943"/>
            <a:ext cx="6172200" cy="4689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SPW 14.0 Graph" r:id="rId4" imgW="5530638" imgH="4202537" progId="SigmaPlotGraphicObject.13">
                    <p:embed/>
                  </p:oleObj>
                </mc:Choice>
                <mc:Fallback>
                  <p:oleObj name="SPW 14.0 Graph" r:id="rId4" imgW="5530638" imgH="4202537" progId="SigmaPlotGraphicObject.13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F7894462-7995-474C-8658-DBC37FFD727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827294" y="1327943"/>
                          <a:ext cx="6172200" cy="468938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F13238-03AC-4061-BDC9-C5DBE9F31D56}"/>
                </a:ext>
              </a:extLst>
            </p:cNvPr>
            <p:cNvSpPr txBox="1"/>
            <p:nvPr/>
          </p:nvSpPr>
          <p:spPr>
            <a:xfrm>
              <a:off x="6618974" y="6017327"/>
              <a:ext cx="496071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Data from: Murphy </a:t>
              </a:r>
              <a:r>
                <a:rPr lang="en-US" sz="1400" i="1" dirty="0"/>
                <a:t>et al.</a:t>
              </a:r>
              <a:r>
                <a:rPr lang="en-US" sz="1400" dirty="0"/>
                <a:t> (2015) “Effect of Cyanuric Acid on the </a:t>
              </a:r>
            </a:p>
            <a:p>
              <a:pPr algn="ctr"/>
              <a:r>
                <a:rPr lang="en-US" sz="1400" dirty="0"/>
                <a:t>Inactivation of </a:t>
              </a:r>
              <a:r>
                <a:rPr lang="en-US" sz="1400" i="1" dirty="0"/>
                <a:t>Cryptosporidium parvum </a:t>
              </a:r>
              <a:r>
                <a:rPr lang="en-US" sz="1400" dirty="0"/>
                <a:t>under Hyperchlorination </a:t>
              </a:r>
            </a:p>
            <a:p>
              <a:pPr algn="ctr"/>
              <a:r>
                <a:rPr lang="en-US" sz="1400" dirty="0"/>
                <a:t>Conditions,” </a:t>
              </a:r>
              <a:r>
                <a:rPr lang="en-US" sz="1400" i="1" dirty="0"/>
                <a:t>Environmental Science &amp; Technology</a:t>
              </a:r>
              <a:r>
                <a:rPr lang="en-US" sz="1400" dirty="0"/>
                <a:t>, 7348-7355.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33487F4-A805-4223-BE74-3C332CC2DC0D}"/>
              </a:ext>
            </a:extLst>
          </p:cNvPr>
          <p:cNvGrpSpPr/>
          <p:nvPr/>
        </p:nvGrpSpPr>
        <p:grpSpPr>
          <a:xfrm>
            <a:off x="6599724" y="4013735"/>
            <a:ext cx="3112167" cy="1357162"/>
            <a:chOff x="6599724" y="4013735"/>
            <a:chExt cx="3112167" cy="135716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858B0BC-D5B8-4FF6-8491-EE3CBE139BB4}"/>
                </a:ext>
              </a:extLst>
            </p:cNvPr>
            <p:cNvCxnSpPr>
              <a:cxnSpLocks/>
            </p:cNvCxnSpPr>
            <p:nvPr/>
          </p:nvCxnSpPr>
          <p:spPr>
            <a:xfrm>
              <a:off x="6599724" y="4013735"/>
              <a:ext cx="3112167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C22962C-CCAB-49E5-A89E-68F9D152F410}"/>
                </a:ext>
              </a:extLst>
            </p:cNvPr>
            <p:cNvCxnSpPr/>
            <p:nvPr/>
          </p:nvCxnSpPr>
          <p:spPr>
            <a:xfrm>
              <a:off x="9711891" y="4013735"/>
              <a:ext cx="0" cy="1357162"/>
            </a:xfrm>
            <a:prstGeom prst="straightConnector1">
              <a:avLst/>
            </a:prstGeom>
            <a:ln w="25400">
              <a:solidFill>
                <a:srgbClr val="00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D82C3B5-137D-448B-B9BD-15AB32FA288A}"/>
              </a:ext>
            </a:extLst>
          </p:cNvPr>
          <p:cNvGrpSpPr/>
          <p:nvPr/>
        </p:nvGrpSpPr>
        <p:grpSpPr>
          <a:xfrm>
            <a:off x="6599724" y="4685900"/>
            <a:ext cx="4978363" cy="684997"/>
            <a:chOff x="6599724" y="4685900"/>
            <a:chExt cx="4978363" cy="68499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FAC384C-D3CC-4ACA-A77A-0B6231B90F0B}"/>
                </a:ext>
              </a:extLst>
            </p:cNvPr>
            <p:cNvCxnSpPr>
              <a:cxnSpLocks/>
            </p:cNvCxnSpPr>
            <p:nvPr/>
          </p:nvCxnSpPr>
          <p:spPr>
            <a:xfrm>
              <a:off x="6599724" y="4685900"/>
              <a:ext cx="4978363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B62511C-D88B-47A0-8506-7EC667B91756}"/>
                </a:ext>
              </a:extLst>
            </p:cNvPr>
            <p:cNvCxnSpPr>
              <a:cxnSpLocks/>
            </p:cNvCxnSpPr>
            <p:nvPr/>
          </p:nvCxnSpPr>
          <p:spPr>
            <a:xfrm>
              <a:off x="11578087" y="4685900"/>
              <a:ext cx="0" cy="684997"/>
            </a:xfrm>
            <a:prstGeom prst="straightConnector1">
              <a:avLst/>
            </a:prstGeom>
            <a:ln w="25400">
              <a:solidFill>
                <a:srgbClr val="00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624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8EDEB-9D0C-485F-A348-900FF7E7E216}"/>
              </a:ext>
            </a:extLst>
          </p:cNvPr>
          <p:cNvSpPr txBox="1">
            <a:spLocks/>
          </p:cNvSpPr>
          <p:nvPr/>
        </p:nvSpPr>
        <p:spPr>
          <a:xfrm>
            <a:off x="838200" y="182245"/>
            <a:ext cx="10515600" cy="8790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Peracids as Alternative Disinfectants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8A84D-C01A-49F3-BE6C-BBC5A8A9F017}"/>
              </a:ext>
            </a:extLst>
          </p:cNvPr>
          <p:cNvSpPr txBox="1">
            <a:spLocks/>
          </p:cNvSpPr>
          <p:nvPr/>
        </p:nvSpPr>
        <p:spPr>
          <a:xfrm>
            <a:off x="481263" y="1132572"/>
            <a:ext cx="5538537" cy="504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Peracids include 1 or more </a:t>
            </a:r>
            <a:r>
              <a:rPr lang="en-US" dirty="0" err="1"/>
              <a:t>peroxy</a:t>
            </a:r>
            <a:r>
              <a:rPr lang="en-US" dirty="0"/>
              <a:t> groups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Behave as weak acids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Structural and functional similarity to hydrogen peroxide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D7E931-5FCC-473D-A0A8-7E3CED35B2D8}"/>
              </a:ext>
            </a:extLst>
          </p:cNvPr>
          <p:cNvSpPr txBox="1">
            <a:spLocks/>
          </p:cNvSpPr>
          <p:nvPr/>
        </p:nvSpPr>
        <p:spPr>
          <a:xfrm>
            <a:off x="6160954" y="1132572"/>
            <a:ext cx="5538536" cy="5297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Produced by reaction between carboxylic acid and H</a:t>
            </a:r>
            <a:r>
              <a:rPr lang="en-US" baseline="-25000"/>
              <a:t>2</a:t>
            </a:r>
            <a:r>
              <a:rPr lang="en-US"/>
              <a:t>O</a:t>
            </a:r>
            <a:r>
              <a:rPr lang="en-US" baseline="-25000"/>
              <a:t>2</a:t>
            </a:r>
          </a:p>
          <a:p>
            <a:r>
              <a:rPr lang="en-US"/>
              <a:t>Equilibrium rapidly established</a:t>
            </a:r>
          </a:p>
          <a:p>
            <a:r>
              <a:rPr lang="en-US"/>
              <a:t>Free radicals also produced</a:t>
            </a:r>
          </a:p>
          <a:p>
            <a:r>
              <a:rPr lang="en-US"/>
              <a:t>Synergism among peroxy compounds, H</a:t>
            </a:r>
            <a:r>
              <a:rPr lang="en-US" baseline="-25000"/>
              <a:t>2</a:t>
            </a:r>
            <a:r>
              <a:rPr lang="en-US"/>
              <a:t>O</a:t>
            </a:r>
            <a:r>
              <a:rPr lang="en-US" baseline="-25000"/>
              <a:t>2</a:t>
            </a:r>
            <a:r>
              <a:rPr lang="en-US"/>
              <a:t>, and radicals</a:t>
            </a:r>
          </a:p>
          <a:p>
            <a:r>
              <a:rPr lang="en-US"/>
              <a:t>Broad-spectrum antimicrobial characteristics</a:t>
            </a:r>
          </a:p>
          <a:p>
            <a:r>
              <a:rPr lang="en-US"/>
              <a:t>Minimal DBP formation</a:t>
            </a:r>
          </a:p>
          <a:p>
            <a:pPr lvl="1"/>
            <a:r>
              <a:rPr lang="en-US"/>
              <a:t>Carboxylic acids (natural degradation)</a:t>
            </a:r>
          </a:p>
          <a:p>
            <a:pPr lvl="1"/>
            <a:r>
              <a:rPr lang="en-US"/>
              <a:t>Aldehydes (peracids + NOM)</a:t>
            </a:r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1F08248-6AF7-47F2-9639-0F08B0A1A4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923643"/>
              </p:ext>
            </p:extLst>
          </p:nvPr>
        </p:nvGraphicFramePr>
        <p:xfrm>
          <a:off x="1836020" y="2007502"/>
          <a:ext cx="1969117" cy="1171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CS ChemDraw Drawing" r:id="rId4" imgW="1222024" imgH="726352" progId="ChemDraw.Document.6.0">
                  <p:embed/>
                </p:oleObj>
              </mc:Choice>
              <mc:Fallback>
                <p:oleObj name="CS ChemDraw Drawing" r:id="rId4" imgW="1222024" imgH="726352" progId="ChemDraw.Document.6.0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E40560D-94B6-4F24-84A9-3E02D34393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6020" y="2007502"/>
                        <a:ext cx="1969117" cy="1171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B734C9EC-D700-4563-BD88-CCCD6BEF6346}"/>
              </a:ext>
            </a:extLst>
          </p:cNvPr>
          <p:cNvSpPr/>
          <p:nvPr/>
        </p:nvSpPr>
        <p:spPr>
          <a:xfrm>
            <a:off x="1977174" y="1911065"/>
            <a:ext cx="1973178" cy="1373555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8DDF853-2DC4-487A-A7AF-E34BEB9DCB30}"/>
              </a:ext>
            </a:extLst>
          </p:cNvPr>
          <p:cNvSpPr/>
          <p:nvPr/>
        </p:nvSpPr>
        <p:spPr>
          <a:xfrm>
            <a:off x="3570908" y="2622884"/>
            <a:ext cx="214979" cy="2589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2EAA974-9F41-4818-8A33-8439838CF2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271228"/>
              </p:ext>
            </p:extLst>
          </p:nvPr>
        </p:nvGraphicFramePr>
        <p:xfrm>
          <a:off x="2148986" y="5063274"/>
          <a:ext cx="1705095" cy="1113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S ChemDraw Drawing" r:id="rId6" imgW="1057738" imgH="690175" progId="ChemDraw.Document.6.0">
                  <p:embed/>
                </p:oleObj>
              </mc:Choice>
              <mc:Fallback>
                <p:oleObj name="CS ChemDraw Drawing" r:id="rId6" imgW="1057738" imgH="690175" progId="ChemDraw.Document.6.0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A8D6044-A548-4C40-864D-546978A6E3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8986" y="5063274"/>
                        <a:ext cx="1705095" cy="1113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45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A406AB19-026E-47F4-9F7F-D6BDA2A119B0}"/>
              </a:ext>
            </a:extLst>
          </p:cNvPr>
          <p:cNvSpPr txBox="1">
            <a:spLocks/>
          </p:cNvSpPr>
          <p:nvPr/>
        </p:nvSpPr>
        <p:spPr>
          <a:xfrm>
            <a:off x="838200" y="-108262"/>
            <a:ext cx="10515600" cy="8512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Peracetic Acid Disinfection: Applications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A01BACC-FAD4-47A3-89D3-7A9A412C7E08}"/>
              </a:ext>
            </a:extLst>
          </p:cNvPr>
          <p:cNvGrpSpPr/>
          <p:nvPr/>
        </p:nvGrpSpPr>
        <p:grpSpPr>
          <a:xfrm>
            <a:off x="261926" y="751364"/>
            <a:ext cx="3276217" cy="3115057"/>
            <a:chOff x="540320" y="1142217"/>
            <a:chExt cx="3276217" cy="311505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AC3FEC-CDE6-4970-9597-91E7F747D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2696" y="1503540"/>
              <a:ext cx="2015070" cy="201507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33250B9-954E-4C9C-AE93-A3D0C4A55E43}"/>
                </a:ext>
              </a:extLst>
            </p:cNvPr>
            <p:cNvSpPr txBox="1"/>
            <p:nvPr/>
          </p:nvSpPr>
          <p:spPr>
            <a:xfrm>
              <a:off x="540320" y="3518610"/>
              <a:ext cx="327621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https://www.foodsafety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magazine.com/signature-series/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peracetic-acid-in-the-fresh-food-industry/</a:t>
              </a:r>
              <a:r>
                <a:rPr lang="en-US" sz="1400" dirty="0"/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5C8BA0-085A-404C-B8E2-92D06B159092}"/>
                </a:ext>
              </a:extLst>
            </p:cNvPr>
            <p:cNvSpPr txBox="1"/>
            <p:nvPr/>
          </p:nvSpPr>
          <p:spPr>
            <a:xfrm>
              <a:off x="643411" y="1142217"/>
              <a:ext cx="29936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Food Processing, Preservation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45FB9CD-7075-4422-8D04-99450E616F83}"/>
              </a:ext>
            </a:extLst>
          </p:cNvPr>
          <p:cNvGrpSpPr/>
          <p:nvPr/>
        </p:nvGrpSpPr>
        <p:grpSpPr>
          <a:xfrm>
            <a:off x="3996585" y="761245"/>
            <a:ext cx="3667125" cy="3032257"/>
            <a:chOff x="4262437" y="2105475"/>
            <a:chExt cx="3667125" cy="30322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D1A093-CBC2-4869-B532-D87ECFE52EBA}"/>
                </a:ext>
              </a:extLst>
            </p:cNvPr>
            <p:cNvSpPr txBox="1"/>
            <p:nvPr/>
          </p:nvSpPr>
          <p:spPr>
            <a:xfrm>
              <a:off x="4476421" y="4399068"/>
              <a:ext cx="323915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https://www.steris.com/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healthcare/products/endoscope-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reprocessing/liquid-chemical-sterilization</a:t>
              </a:r>
              <a:r>
                <a:rPr lang="en-US" sz="1400" dirty="0"/>
                <a:t>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D99FBF0-6184-4211-87F7-371D5718F82E}"/>
                </a:ext>
              </a:extLst>
            </p:cNvPr>
            <p:cNvSpPr txBox="1"/>
            <p:nvPr/>
          </p:nvSpPr>
          <p:spPr>
            <a:xfrm>
              <a:off x="5037953" y="2105475"/>
              <a:ext cx="21160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Medical Instruments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14712B8-7B09-49BA-A5AC-78208DC30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2437" y="2386012"/>
              <a:ext cx="3667125" cy="208597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92F1E8-08B9-4C6F-BD9F-2150CFBFB7A1}"/>
              </a:ext>
            </a:extLst>
          </p:cNvPr>
          <p:cNvGrpSpPr/>
          <p:nvPr/>
        </p:nvGrpSpPr>
        <p:grpSpPr>
          <a:xfrm>
            <a:off x="8390488" y="761579"/>
            <a:ext cx="3297698" cy="3031923"/>
            <a:chOff x="8432556" y="1058558"/>
            <a:chExt cx="3297698" cy="303192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A82AF3B-EC76-4751-92F1-ACBE578E3C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325" t="4713" r="2936" b="2253"/>
            <a:stretch/>
          </p:blipFill>
          <p:spPr>
            <a:xfrm>
              <a:off x="9119222" y="1409666"/>
              <a:ext cx="1936467" cy="196381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39A52E-233F-42BD-B2B1-87E439547B98}"/>
                </a:ext>
              </a:extLst>
            </p:cNvPr>
            <p:cNvSpPr txBox="1"/>
            <p:nvPr/>
          </p:nvSpPr>
          <p:spPr>
            <a:xfrm>
              <a:off x="8807564" y="1058558"/>
              <a:ext cx="26478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Pulp and Paper Processing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D8F9F6-C0E8-41F4-BD1E-F3D626D0FEB1}"/>
                </a:ext>
              </a:extLst>
            </p:cNvPr>
            <p:cNvSpPr txBox="1"/>
            <p:nvPr/>
          </p:nvSpPr>
          <p:spPr>
            <a:xfrm>
              <a:off x="8432556" y="3351817"/>
              <a:ext cx="329769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rId6"/>
                </a:rPr>
                <a:t>https://www.indiamart.com/</a:t>
              </a:r>
            </a:p>
            <a:p>
              <a:pPr algn="ctr"/>
              <a:r>
                <a:rPr lang="en-US" sz="1400" dirty="0" err="1">
                  <a:hlinkClick r:id="rId6"/>
                </a:rPr>
                <a:t>proddetail</a:t>
              </a:r>
              <a:r>
                <a:rPr lang="en-US" sz="1400" dirty="0">
                  <a:hlinkClick r:id="" action="ppaction://noaction"/>
                </a:rPr>
                <a:t>/peracetic-acid-12-for-pulp-and-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paper-industry-17355797991.html</a:t>
              </a:r>
              <a:r>
                <a:rPr lang="en-US" sz="1400" dirty="0"/>
                <a:t>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6D6F6E-45C9-490E-9A02-CAD79B0A88DA}"/>
              </a:ext>
            </a:extLst>
          </p:cNvPr>
          <p:cNvGrpSpPr/>
          <p:nvPr/>
        </p:nvGrpSpPr>
        <p:grpSpPr>
          <a:xfrm>
            <a:off x="1676574" y="3933981"/>
            <a:ext cx="3095527" cy="2924019"/>
            <a:chOff x="4282100" y="3951072"/>
            <a:chExt cx="3095527" cy="292401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EA73285-4D7A-4568-8DE8-048378FA0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35191" y="4254460"/>
              <a:ext cx="2789912" cy="219324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7717037-4A44-4190-A086-D817C4EF9999}"/>
                </a:ext>
              </a:extLst>
            </p:cNvPr>
            <p:cNvSpPr txBox="1"/>
            <p:nvPr/>
          </p:nvSpPr>
          <p:spPr>
            <a:xfrm>
              <a:off x="5030703" y="3951072"/>
              <a:ext cx="1598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Cooling Towers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B6C6A6F-B8CE-44AD-A877-CCF6325923DD}"/>
                </a:ext>
              </a:extLst>
            </p:cNvPr>
            <p:cNvSpPr txBox="1"/>
            <p:nvPr/>
          </p:nvSpPr>
          <p:spPr>
            <a:xfrm>
              <a:off x="4282100" y="6351871"/>
              <a:ext cx="30955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https://envirotech.com/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product/brommax-10-2/cooling-tower/</a:t>
              </a:r>
              <a:r>
                <a:rPr lang="en-US" sz="14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AFD79A3-D650-4BD0-AA4A-40417C969FBB}"/>
              </a:ext>
            </a:extLst>
          </p:cNvPr>
          <p:cNvGrpSpPr/>
          <p:nvPr/>
        </p:nvGrpSpPr>
        <p:grpSpPr>
          <a:xfrm>
            <a:off x="5522598" y="3913803"/>
            <a:ext cx="4516739" cy="3008946"/>
            <a:chOff x="5522598" y="3913803"/>
            <a:chExt cx="4516739" cy="300894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91C11E0-A9AD-4A43-AB8D-5C1F27153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51814" y="4237369"/>
              <a:ext cx="2945323" cy="1963549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A4F3ECB-1C15-4018-816C-4F360F4428E4}"/>
                </a:ext>
              </a:extLst>
            </p:cNvPr>
            <p:cNvSpPr txBox="1"/>
            <p:nvPr/>
          </p:nvSpPr>
          <p:spPr>
            <a:xfrm>
              <a:off x="5522598" y="6184085"/>
              <a:ext cx="4516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rId9"/>
                </a:rPr>
                <a:t>https://www.waterworld.com/drinking-water/treatment/article/16191281/benefits-of-peracetic-acid-for-municipal-wastewater-disinfection</a:t>
              </a:r>
              <a:r>
                <a:rPr lang="en-US" sz="1400" dirty="0"/>
                <a:t>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1FB921-9760-40D9-9DB5-BF5C161202F8}"/>
                </a:ext>
              </a:extLst>
            </p:cNvPr>
            <p:cNvSpPr txBox="1"/>
            <p:nvPr/>
          </p:nvSpPr>
          <p:spPr>
            <a:xfrm>
              <a:off x="6634948" y="3913803"/>
              <a:ext cx="22920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Municipal Wastewater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54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9921C-AADB-42D4-ADA4-36E904D2C51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Peracid 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5">
                <a:extLst>
                  <a:ext uri="{FF2B5EF4-FFF2-40B4-BE49-F238E27FC236}">
                    <a16:creationId xmlns:a16="http://schemas.microsoft.com/office/drawing/2014/main" id="{A84C8412-77FD-4599-9030-77E92A1A7C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3200" dirty="0"/>
                  <a:t>Produced by reaction between carboxylic acid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32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3200" dirty="0"/>
                  <a:t>General chemistry of formation:</a:t>
                </a:r>
              </a:p>
              <a:p>
                <a:pPr algn="l"/>
                <a:endParaRPr lang="en-US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𝑅𝐶𝑂𝑂𝐻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  <m:sub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𝑅𝐶𝑂𝑂𝑂𝐻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sz="3200" dirty="0"/>
              </a:p>
              <a:p>
                <a:endParaRPr lang="en-US" sz="32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3200" dirty="0">
                    <a:ea typeface="Cambria Math" panose="02040503050406030204" pitchFamily="18" charset="0"/>
                  </a:rPr>
                  <a:t>Peracid (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𝑅𝐶𝑂𝑂𝑂𝐻</m:t>
                    </m:r>
                  </m:oMath>
                </a14:m>
                <a:r>
                  <a:rPr lang="en-US" sz="3200" dirty="0"/>
                  <a:t>) compounds display weak acid behavior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3200" dirty="0"/>
                  <a:t>Equilibria are established rapidly between acid (neutral) and conjugate base (anionic) forms</a:t>
                </a:r>
              </a:p>
            </p:txBody>
          </p:sp>
        </mc:Choice>
        <mc:Fallback xmlns="">
          <p:sp>
            <p:nvSpPr>
              <p:cNvPr id="3" name="Content Placeholder 5">
                <a:extLst>
                  <a:ext uri="{FF2B5EF4-FFF2-40B4-BE49-F238E27FC236}">
                    <a16:creationId xmlns:a16="http://schemas.microsoft.com/office/drawing/2014/main" id="{A84C8412-77FD-4599-9030-77E92A1A7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1333" t="-2801" r="-1623" b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641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26D4DFE9-8398-47ED-BE19-BE7DF4C5F4AD}"/>
              </a:ext>
            </a:extLst>
          </p:cNvPr>
          <p:cNvSpPr txBox="1">
            <a:spLocks/>
          </p:cNvSpPr>
          <p:nvPr/>
        </p:nvSpPr>
        <p:spPr>
          <a:xfrm>
            <a:off x="838200" y="230901"/>
            <a:ext cx="10515600" cy="8177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00CC"/>
                </a:solidFill>
              </a:rPr>
              <a:t>Peracetic Acid (PAA) 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1D5F4B54-8E76-45EF-9BC5-0808E21877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048624"/>
                <a:ext cx="10515600" cy="547801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Most commonly applied peracid is peracetic acid (PAA)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𝐶𝐻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𝐶𝑂𝑂𝐻</m:t>
                              </m:r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𝐴𝑐𝑒𝑡𝑖𝑐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𝐴𝑐𝑖𝑑</m:t>
                              </m:r>
                            </m:e>
                          </m:eqArr>
                        </m:lim>
                      </m:limLow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𝐻𝑦𝑑𝑟𝑜𝑔𝑒𝑛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𝑃𝑒𝑟𝑜𝑥𝑖𝑑𝑒</m:t>
                              </m:r>
                            </m:e>
                          </m:eqArr>
                        </m:lim>
                      </m:limLow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limLow>
                        <m:limLow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𝐶𝐻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𝐶𝑂𝑂𝑂𝐻</m:t>
                              </m:r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𝑃𝑒𝑟𝑎𝑐𝑒𝑡𝑖𝑐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𝐴𝑐𝑖𝑑</m:t>
                              </m:r>
                            </m:e>
                          </m:eqArr>
                        </m:lim>
                      </m:limLow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𝑒𝑞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𝐶𝐻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𝐶𝑂𝑂𝑂𝐻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𝐶𝐻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𝐶𝑂𝑂𝐻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=2.10−2.90 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PAA is a weak acid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𝐶𝑂𝑂𝑂𝐻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𝐶𝑂𝑂𝑂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𝐶𝐻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𝐶𝑂𝑂𝑂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𝐶𝑂𝑂𝑂𝐻</m:t>
                          </m:r>
                        </m:den>
                      </m:f>
                      <m:r>
                        <a:rPr lang="en-US" smtClean="0">
                          <a:latin typeface="Cambria Math" panose="02040503050406030204" pitchFamily="18" charset="0"/>
                        </a:rPr>
                        <m:t>;     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𝑝𝐾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=8.0−8.2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1D5F4B54-8E76-45EF-9BC5-0808E2187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048624"/>
                <a:ext cx="10515600" cy="5478011"/>
              </a:xfrm>
              <a:prstGeom prst="rect">
                <a:avLst/>
              </a:prstGeom>
              <a:blipFill>
                <a:blip r:embed="rId3"/>
                <a:stretch>
                  <a:fillRect l="-812" t="-2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61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C81F8-CF07-40E2-AE17-92CC63EE17E6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2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Other Peracids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F9160B7-B7F4-4B31-B5B9-4ECA623E90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191238"/>
                <a:ext cx="10515600" cy="530163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Performic Acid (PFA)</a:t>
                </a:r>
              </a:p>
              <a:p>
                <a:r>
                  <a:rPr lang="en-US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𝑝𝐾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=7.1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err="1"/>
                  <a:t>Perpropionic</a:t>
                </a:r>
                <a:r>
                  <a:rPr lang="en-US" dirty="0"/>
                  <a:t> Acid (PPA)</a:t>
                </a:r>
              </a:p>
              <a:p>
                <a:r>
                  <a:rPr lang="en-US" dirty="0"/>
                  <a:t>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𝑝𝐾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=7.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Neutral forms of peracids tend to be most effective as disinfectants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Peracid stability tends to increase with aliphatic chain length; but longer chain length also leads to higher residual organic carbon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Peracetic Acid (PAA) is the most commonly used peracid because it generally provides the best balance among these characteristics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F9160B7-B7F4-4B31-B5B9-4ECA623E9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191238"/>
                <a:ext cx="10515600" cy="5301636"/>
              </a:xfrm>
              <a:prstGeom prst="rect">
                <a:avLst/>
              </a:prstGeom>
              <a:blipFill>
                <a:blip r:embed="rId4"/>
                <a:stretch>
                  <a:fillRect l="-812" t="-1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742AA83-E82B-4E76-AD8A-7B813E9623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770869"/>
              </p:ext>
            </p:extLst>
          </p:nvPr>
        </p:nvGraphicFramePr>
        <p:xfrm>
          <a:off x="8392437" y="1191238"/>
          <a:ext cx="1889111" cy="1123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CS ChemDraw Drawing" r:id="rId5" imgW="1222024" imgH="726352" progId="ChemDraw.Document.6.0">
                  <p:embed/>
                </p:oleObj>
              </mc:Choice>
              <mc:Fallback>
                <p:oleObj name="CS ChemDraw Drawing" r:id="rId5" imgW="1222024" imgH="726352" progId="ChemDraw.Document.6.0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028E7B-5F38-480E-BE08-F1FD5BC954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92437" y="1191238"/>
                        <a:ext cx="1889111" cy="1123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544BCCD-297D-4BB2-AB85-61427E55D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647912"/>
              </p:ext>
            </p:extLst>
          </p:nvPr>
        </p:nvGraphicFramePr>
        <p:xfrm>
          <a:off x="7892308" y="2579176"/>
          <a:ext cx="2389240" cy="1123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CS ChemDraw Drawing" r:id="rId7" imgW="1602848" imgH="754072" progId="ChemDraw.Document.6.0">
                  <p:embed/>
                </p:oleObj>
              </mc:Choice>
              <mc:Fallback>
                <p:oleObj name="CS ChemDraw Drawing" r:id="rId7" imgW="1602848" imgH="754072" progId="ChemDraw.Document.6.0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2A4015-321D-4793-881F-BF85C2A7A1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92308" y="2579176"/>
                        <a:ext cx="2389240" cy="1123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5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B6A9F6-F24E-4181-9110-D0516AFF7C6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err="1">
                <a:solidFill>
                  <a:srgbClr val="0000CC"/>
                </a:solidFill>
              </a:rPr>
              <a:t>Autodecay</a:t>
            </a:r>
            <a:r>
              <a:rPr lang="en-US" sz="4400" dirty="0">
                <a:solidFill>
                  <a:srgbClr val="0000CC"/>
                </a:solidFill>
              </a:rPr>
              <a:t> of Peracids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8C72092B-0A5F-4E4E-A07D-46CB5AC53F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Cleavage of </a:t>
                </a:r>
                <a:r>
                  <a:rPr lang="en-US" dirty="0" err="1"/>
                  <a:t>peroxy</a:t>
                </a:r>
                <a:r>
                  <a:rPr lang="en-US" dirty="0"/>
                  <a:t> bond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𝐶𝐻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𝐶𝑂𝑂𝑂𝐻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𝐶𝑂𝑂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sup>
                      </m:s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𝐻𝑂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Reactions with aqueous constituents yield other radicals, reactive oxygen species (ROS)</a:t>
                </a:r>
              </a:p>
              <a:p>
                <a:pPr lvl="1"/>
                <a:r>
                  <a:rPr lang="en-US" dirty="0"/>
                  <a:t>Superoxide anion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∙−</m:t>
                        </m:r>
                      </m:sup>
                    </m:sSubSup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Hydroperoxyl radical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𝐻𝑂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sup>
                    </m:sSubSup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Acyl and </a:t>
                </a:r>
                <a:r>
                  <a:rPr lang="en-US" dirty="0" err="1"/>
                  <a:t>peracyl</a:t>
                </a:r>
                <a:r>
                  <a:rPr lang="en-US" dirty="0"/>
                  <a:t> radicals   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8C72092B-0A5F-4E4E-A07D-46CB5AC53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>
                <a:blip r:embed="rId4"/>
                <a:stretch>
                  <a:fillRect l="-812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C7BDF28-9DB5-4F0C-B868-504A1152F7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958673"/>
              </p:ext>
            </p:extLst>
          </p:nvPr>
        </p:nvGraphicFramePr>
        <p:xfrm>
          <a:off x="4716289" y="5008915"/>
          <a:ext cx="820445" cy="1168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CS ChemDraw Drawing" r:id="rId5" imgW="510275" imgH="725412" progId="ChemDraw.Document.6.0">
                  <p:embed/>
                </p:oleObj>
              </mc:Choice>
              <mc:Fallback>
                <p:oleObj name="CS ChemDraw Drawing" r:id="rId5" imgW="510275" imgH="725412" progId="ChemDraw.Document.6.0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8A83E69-1819-496C-98C5-DD3D407E23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6289" y="5008915"/>
                        <a:ext cx="820445" cy="1168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80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807</Words>
  <Application>Microsoft Office PowerPoint</Application>
  <PresentationFormat>Widescreen</PresentationFormat>
  <Paragraphs>127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Roboto Slab</vt:lpstr>
      <vt:lpstr>Symbol</vt:lpstr>
      <vt:lpstr>Office Theme</vt:lpstr>
      <vt:lpstr>SPW 14.0 Graph</vt:lpstr>
      <vt:lpstr>CS ChemDraw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17</cp:revision>
  <dcterms:created xsi:type="dcterms:W3CDTF">2023-08-11T09:22:14Z</dcterms:created>
  <dcterms:modified xsi:type="dcterms:W3CDTF">2024-01-11T20:09:35Z</dcterms:modified>
</cp:coreProperties>
</file>