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77" r:id="rId3"/>
    <p:sldId id="287" r:id="rId4"/>
    <p:sldId id="282" r:id="rId5"/>
    <p:sldId id="281" r:id="rId6"/>
    <p:sldId id="280" r:id="rId7"/>
    <p:sldId id="279" r:id="rId8"/>
    <p:sldId id="284" r:id="rId9"/>
    <p:sldId id="283" r:id="rId10"/>
    <p:sldId id="286" r:id="rId11"/>
    <p:sldId id="28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1F789-5DB2-4198-A8E4-1204B56397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F1096A-BE82-40B4-B660-671046FB7A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6254A4-3511-44FF-B85B-1351455D2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7EDD4-F0DF-496A-961D-452B1CB79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C8F06E-578B-47A6-B144-BB7BDA0B9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1208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1860A-20EF-4BA5-8AD7-FD5E4BE84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F542DD-29A3-4AFA-8ED6-8662B8A423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82019A-A80B-46A6-AA12-05719BDF9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19308-F8FD-42DB-A8AA-FC368AC8C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11DE8-8433-4650-981C-CF29C340A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9737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986B2A-C924-452E-9C8C-9050040276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895CFD-CEB2-4C3A-92D3-248D17F720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58664E-D618-4661-BDFA-124A54B35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08FD97-639F-4393-A6CD-0D1C4D9E9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23F66B-2FDE-4E3E-A526-1664FB4EC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7700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8C3D3-FA99-4873-9580-368ECBFF9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E2C605-CBA0-42D7-B53E-2B0C5B3BD9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66939F-8FCF-4E01-8843-E4C0794A9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E0E6B2-E06B-4047-BA9F-923487C6F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C54FEF-F2F5-43DA-9D87-955D154BF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7087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40B1D-8AC6-4C93-8CD3-193B2D593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7FA478-6599-4D2E-BF61-F2D2F34EE2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6A12E5-093A-49E8-8BDE-6B3371286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C0ACC-1287-49EB-A86D-A9ABE5E17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53B76-4320-4C73-8C62-5865D1791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2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2DD88-EBE8-498E-B8BF-2C99B1CF2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D090F-FDB2-47B1-9A14-E13628497B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47D4BC-FC2A-4B23-A0B6-D1AEE1B410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F9F9C5-D2E6-4112-AEA8-F6AD735CC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88DC79-8AA7-4884-88BA-81BAA3951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33C13B-0646-4F19-B330-387C8AFD3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5197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5FF77-912C-455D-9846-92B0EB321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8D1C41-917F-4D56-80A4-24910A99F8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DA633C-54AF-4F68-A44E-8D5A21418A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E5B34A-D0E9-4AC3-9AE0-ABAE8859C0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C77B3B-C939-4A2E-8E64-0928D08E4D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5B7A99-C07B-488B-BBAA-5B819604F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A524FE-F953-48EF-871A-D02072106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2FC0A8-45E3-4A89-989E-2C93EC172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4984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98C27-BBC7-4092-903F-16483956B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2A16D8-26A1-45B1-811E-B02BC172B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AA0116-6556-4C49-9C27-7BEFFF513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B56137-1BDA-4FEC-B1BB-4C65CDAA0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6688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1D132E-E9D0-4036-A207-29A2DF514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56FBE7-E9D1-4734-805B-DBF82AEAB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9C2EF4-4495-4713-BA44-BD79525C6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792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033C5-CC07-4066-8703-ED5481346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A20BFC-29BF-4D2E-BD8D-CF187B8184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4641E5-21F3-45DC-A959-0187A9F4E0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EDC208-B667-4BC2-9B1F-9BEAD0E17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C54AC3-08B5-422E-B297-840B8AE45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02A511-FB4D-4DAF-AFD7-466547388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8022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C3607-9379-45D1-B35D-F3D4B2D9C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B68A0-252F-4D30-BE6C-D249BA5AE5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F8C318-5896-4A3F-97FD-B16362B8F9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CF9E26-2F8E-4B61-9319-FC3CC9A89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CF9F03-20E4-4B56-A378-BAC53A1DA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946731-1721-4505-984F-FC9F2199F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9244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F28454-164D-4842-836A-35E3C6DA2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AFC644-15E4-49AE-840B-B5B08CA351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1D3B2-DBAC-4C8F-9CFE-36A5C558F5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CC754-C3F7-4BFE-BD8A-AA0ECCE0EDE8}" type="datetimeFigureOut">
              <a:rPr lang="en-GB" smtClean="0"/>
              <a:t>11/01/2024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844358-9286-446B-B649-0008F95A9F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F01FEF-8D50-4143-8456-9E25A5C0BF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1911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pitara.com/science-for-kids/5ws-and-h/how-do-humans-balance-on-two-legs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uez.com/en/our-offering/local-authorities/what-are-you-looking-for/water-management/wastewater-treatment-and-reuse/reuse-wastewater" TargetMode="External"/><Relationship Id="rId3" Type="http://schemas.openxmlformats.org/officeDocument/2006/relationships/image" Target="../media/image6.jpg"/><Relationship Id="rId7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lecanadian.com/headline-news/wastewater-discharge-streams-can-lead-rapid-antibiotic-resistance-bacterial-infections-disease.html" TargetMode="External"/><Relationship Id="rId5" Type="http://schemas.openxmlformats.org/officeDocument/2006/relationships/image" Target="../media/image7.jpg"/><Relationship Id="rId4" Type="http://schemas.openxmlformats.org/officeDocument/2006/relationships/hyperlink" Target="https://www.membratec.ch/water/ideal-drinking-water-116.html" TargetMode="External"/><Relationship Id="rId9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0.e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gif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ACFF7CD-44A2-43D3-A1F5-5A2BFEAA7F46}"/>
              </a:ext>
            </a:extLst>
          </p:cNvPr>
          <p:cNvSpPr txBox="1"/>
          <p:nvPr/>
        </p:nvSpPr>
        <p:spPr>
          <a:xfrm>
            <a:off x="5667373" y="857250"/>
            <a:ext cx="61912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400" dirty="0">
                <a:solidFill>
                  <a:prstClr val="white"/>
                </a:solidFill>
                <a:latin typeface="Roboto Slab" pitchFamily="2" charset="0"/>
                <a:ea typeface="Roboto Slab" pitchFamily="2" charset="0"/>
              </a:rPr>
              <a:t>Course on Wastewater Disinfection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DBP Formation, Implications for Toxicity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Ernest R. Blatchley III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91BDE5-C30C-4FCD-9B3E-0788CB2912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73" y="5442739"/>
            <a:ext cx="2028091" cy="12323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55FC62-FD2D-44C1-BDC0-6F5D56C857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4985" y="5434365"/>
            <a:ext cx="1801166" cy="123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9130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86E47E-EED9-431C-BE38-A0CA847E5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52DE8D-F91D-45D6-8D49-77F824216E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disinfection processes have the potential to alter chemical composition, toxicological consequences</a:t>
            </a:r>
          </a:p>
          <a:p>
            <a:r>
              <a:rPr lang="en-US" dirty="0"/>
              <a:t>Disinfection processes require a balance between risks associated with microbial pathogens and chemical contaminants</a:t>
            </a:r>
          </a:p>
          <a:p>
            <a:r>
              <a:rPr lang="en-US" dirty="0"/>
              <a:t>Most DBPs are undefined; we rely on sentinel DBPs</a:t>
            </a:r>
          </a:p>
          <a:p>
            <a:r>
              <a:rPr lang="en-US" dirty="0"/>
              <a:t>Disinfection processes can alter toxicity (improvement or degradation)</a:t>
            </a:r>
          </a:p>
          <a:p>
            <a:r>
              <a:rPr lang="en-US" dirty="0"/>
              <a:t>Designers of disinfection systems should be aware of implications beyond inactivation of pathogens</a:t>
            </a:r>
          </a:p>
        </p:txBody>
      </p:sp>
    </p:spTree>
    <p:extLst>
      <p:ext uri="{BB962C8B-B14F-4D97-AF65-F5344CB8AC3E}">
        <p14:creationId xmlns:p14="http://schemas.microsoft.com/office/powerpoint/2010/main" val="3935938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2327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C390080-FEA7-4BD8-B540-42A3C08DFF00}"/>
              </a:ext>
            </a:extLst>
          </p:cNvPr>
          <p:cNvSpPr txBox="1">
            <a:spLocks/>
          </p:cNvSpPr>
          <p:nvPr/>
        </p:nvSpPr>
        <p:spPr>
          <a:xfrm>
            <a:off x="838200" y="226036"/>
            <a:ext cx="10515600" cy="910002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rgbClr val="0000CC"/>
                </a:solidFill>
              </a:rPr>
              <a:t>Disinfection Byproducts (DBPs)</a:t>
            </a:r>
            <a:endParaRPr lang="en-US" dirty="0">
              <a:solidFill>
                <a:srgbClr val="0000CC"/>
              </a:solidFill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1C6A0EC-326D-428F-9373-FA2000AA3895}"/>
              </a:ext>
            </a:extLst>
          </p:cNvPr>
          <p:cNvSpPr txBox="1">
            <a:spLocks/>
          </p:cNvSpPr>
          <p:nvPr/>
        </p:nvSpPr>
        <p:spPr>
          <a:xfrm>
            <a:off x="578839" y="1136038"/>
            <a:ext cx="6031685" cy="572196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Disinfectants promote inactivation of microbial/viral pathogens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Reactions that lead to microbial/viral inactivation are diverse, usually involve damage to one or more critical biomolecules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Nucleic acids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Proteins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Enzymes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Disinfectants also promote other reactions, some of which lead to formation of DBPs, degradation of other compounds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Some DBPs are hazardous to human health and/or the environment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Risks posed by microbial/viral pathogens tend to be acute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Risks posed by DBPs tend to be chronic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Acceptable concentrations of these agents must be determined by balance between risks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Current regulations and practice focus on DBPs in drinking water, but the same principles can (should) be applied in municipal wastewater disinfection</a:t>
            </a:r>
          </a:p>
        </p:txBody>
      </p:sp>
      <p:pic>
        <p:nvPicPr>
          <p:cNvPr id="14" name="Content Placeholder 5">
            <a:extLst>
              <a:ext uri="{FF2B5EF4-FFF2-40B4-BE49-F238E27FC236}">
                <a16:creationId xmlns:a16="http://schemas.microsoft.com/office/drawing/2014/main" id="{5E046279-FE17-43D8-B791-3AFC6A1149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3647" y="1056677"/>
            <a:ext cx="3369969" cy="5054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E47766F-54DA-4EEC-83B1-FC08549EA3A3}"/>
              </a:ext>
            </a:extLst>
          </p:cNvPr>
          <p:cNvSpPr txBox="1"/>
          <p:nvPr/>
        </p:nvSpPr>
        <p:spPr>
          <a:xfrm>
            <a:off x="7191973" y="6100929"/>
            <a:ext cx="41533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Image from: </a:t>
            </a:r>
            <a:r>
              <a:rPr lang="en-US" sz="1400" dirty="0">
                <a:hlinkClick r:id="rId4"/>
              </a:rPr>
              <a:t>https://www.pitara.com/science-for-kids/</a:t>
            </a:r>
          </a:p>
          <a:p>
            <a:pPr algn="ctr"/>
            <a:r>
              <a:rPr lang="en-US" sz="1400" dirty="0">
                <a:hlinkClick r:id="rId4"/>
              </a:rPr>
              <a:t>5ws-and-h/how-do-humans-balance-on-two-legs/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634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FE3DE2-7E7F-4725-888E-A2970D40F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Reasons to Consider DBP Formation in Wastewater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B6722E-3E5A-49C6-989B-53CC59ED7B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Chemistry responsible for DBP formation is not unique to drinking water</a:t>
            </a:r>
          </a:p>
          <a:p>
            <a:r>
              <a:rPr lang="en-US" dirty="0"/>
              <a:t>Precursor concentrations in wastewater are often higher than in drinking water supplies</a:t>
            </a:r>
          </a:p>
          <a:p>
            <a:r>
              <a:rPr lang="en-US" dirty="0"/>
              <a:t>Wastewater discharges are part of the hydrologic cycle (“we all live downstream”)</a:t>
            </a:r>
          </a:p>
          <a:p>
            <a:r>
              <a:rPr lang="en-US" dirty="0"/>
              <a:t>Effluent toxicity</a:t>
            </a:r>
          </a:p>
        </p:txBody>
      </p:sp>
    </p:spTree>
    <p:extLst>
      <p:ext uri="{BB962C8B-B14F-4D97-AF65-F5344CB8AC3E}">
        <p14:creationId xmlns:p14="http://schemas.microsoft.com/office/powerpoint/2010/main" val="4249022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7BCDF-BD7F-4802-B748-1228A2ACF665}"/>
              </a:ext>
            </a:extLst>
          </p:cNvPr>
          <p:cNvSpPr txBox="1">
            <a:spLocks/>
          </p:cNvSpPr>
          <p:nvPr/>
        </p:nvSpPr>
        <p:spPr>
          <a:xfrm>
            <a:off x="516971" y="361134"/>
            <a:ext cx="4539143" cy="93516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rgbClr val="0000CC"/>
                </a:solidFill>
              </a:rPr>
              <a:t>Nature of DBPs</a:t>
            </a:r>
            <a:endParaRPr lang="en-US" dirty="0">
              <a:solidFill>
                <a:srgbClr val="0000CC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F5F941-CF79-4EB5-979A-5CD36145EA58}"/>
              </a:ext>
            </a:extLst>
          </p:cNvPr>
          <p:cNvSpPr txBox="1">
            <a:spLocks/>
          </p:cNvSpPr>
          <p:nvPr/>
        </p:nvSpPr>
        <p:spPr>
          <a:xfrm>
            <a:off x="195743" y="1199626"/>
            <a:ext cx="5181600" cy="4977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Depend on source water composition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Surface water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Groundwater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Depend on disinfectant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Chlorine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Ozone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UV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Combinations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Depend on intended uses of water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Potable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Wastewater discharge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Wastewater reuse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Swimming/recreation</a:t>
            </a:r>
          </a:p>
          <a:p>
            <a:pPr lvl="1"/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4A90F90-4B0B-4DCE-A8FE-55295EADD65B}"/>
              </a:ext>
            </a:extLst>
          </p:cNvPr>
          <p:cNvGrpSpPr/>
          <p:nvPr/>
        </p:nvGrpSpPr>
        <p:grpSpPr>
          <a:xfrm>
            <a:off x="5304317" y="197232"/>
            <a:ext cx="3214791" cy="2176199"/>
            <a:chOff x="5455319" y="698429"/>
            <a:chExt cx="3214791" cy="217619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29DDB8B-D2BE-4A37-B1BC-751B27B602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72294" y="698429"/>
              <a:ext cx="2233335" cy="1675002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5B9D1BC-5629-4298-9362-9E0678EF519E}"/>
                </a:ext>
              </a:extLst>
            </p:cNvPr>
            <p:cNvSpPr txBox="1"/>
            <p:nvPr/>
          </p:nvSpPr>
          <p:spPr>
            <a:xfrm>
              <a:off x="5455319" y="2351408"/>
              <a:ext cx="32147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Image from: </a:t>
              </a:r>
              <a:r>
                <a:rPr lang="en-US" sz="1400" dirty="0">
                  <a:hlinkClick r:id="rId4"/>
                </a:rPr>
                <a:t>https://www.membratec.ch/</a:t>
              </a:r>
            </a:p>
            <a:p>
              <a:pPr algn="ctr"/>
              <a:r>
                <a:rPr lang="en-US" sz="1400" dirty="0">
                  <a:hlinkClick r:id="rId4"/>
                </a:rPr>
                <a:t>water/ideal-drinking-water-116.html</a:t>
              </a:r>
              <a:r>
                <a:rPr lang="en-US" sz="1400" dirty="0"/>
                <a:t> 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E7FE097-E298-4268-951F-D90399A91474}"/>
              </a:ext>
            </a:extLst>
          </p:cNvPr>
          <p:cNvGrpSpPr/>
          <p:nvPr/>
        </p:nvGrpSpPr>
        <p:grpSpPr>
          <a:xfrm>
            <a:off x="8714296" y="1096735"/>
            <a:ext cx="3461140" cy="3161460"/>
            <a:chOff x="8630767" y="2111821"/>
            <a:chExt cx="3461140" cy="316146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1548500-1A34-4E87-9251-9B900513E2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23088"/>
            <a:stretch/>
          </p:blipFill>
          <p:spPr>
            <a:xfrm>
              <a:off x="8852251" y="2111821"/>
              <a:ext cx="3018172" cy="2207353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2E4E442-6B21-494A-8DD2-50A568C7F4B9}"/>
                </a:ext>
              </a:extLst>
            </p:cNvPr>
            <p:cNvSpPr txBox="1"/>
            <p:nvPr/>
          </p:nvSpPr>
          <p:spPr>
            <a:xfrm>
              <a:off x="8630767" y="4319174"/>
              <a:ext cx="3461140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Image from: </a:t>
              </a:r>
              <a:r>
                <a:rPr lang="en-US" sz="1400" dirty="0">
                  <a:hlinkClick r:id="rId6"/>
                </a:rPr>
                <a:t>https://www.lecanadian.com/</a:t>
              </a:r>
            </a:p>
            <a:p>
              <a:pPr algn="ctr"/>
              <a:r>
                <a:rPr lang="en-US" sz="1400" dirty="0">
                  <a:hlinkClick r:id="rId6"/>
                </a:rPr>
                <a:t>headline-news/wastewater-discharge-</a:t>
              </a:r>
            </a:p>
            <a:p>
              <a:pPr algn="ctr"/>
              <a:r>
                <a:rPr lang="en-US" sz="1400" dirty="0">
                  <a:hlinkClick r:id="rId6"/>
                </a:rPr>
                <a:t>streams-can-lead-rapid-antibiotic-resistance-</a:t>
              </a:r>
            </a:p>
            <a:p>
              <a:pPr algn="ctr"/>
              <a:r>
                <a:rPr lang="en-US" sz="1400" dirty="0">
                  <a:hlinkClick r:id="rId6"/>
                </a:rPr>
                <a:t>bacterial-infections-disease.html</a:t>
              </a:r>
              <a:r>
                <a:rPr lang="en-US" sz="1400" dirty="0"/>
                <a:t> 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ED442E0C-30D9-4C09-91BF-E75C7C2AA1B9}"/>
              </a:ext>
            </a:extLst>
          </p:cNvPr>
          <p:cNvGrpSpPr/>
          <p:nvPr/>
        </p:nvGrpSpPr>
        <p:grpSpPr>
          <a:xfrm>
            <a:off x="5322298" y="3042674"/>
            <a:ext cx="3336953" cy="3037052"/>
            <a:chOff x="5377343" y="4200539"/>
            <a:chExt cx="3336953" cy="303705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9458A92-537F-4A03-A525-A6E83AB83B3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377343" y="4200539"/>
              <a:ext cx="3336953" cy="187703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72C4725-6BA9-447F-AF82-A9B4CF993AF3}"/>
                </a:ext>
              </a:extLst>
            </p:cNvPr>
            <p:cNvSpPr txBox="1"/>
            <p:nvPr/>
          </p:nvSpPr>
          <p:spPr>
            <a:xfrm>
              <a:off x="5482024" y="6068040"/>
              <a:ext cx="3092129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Image from: </a:t>
              </a:r>
              <a:r>
                <a:rPr lang="en-US" sz="1400" dirty="0">
                  <a:hlinkClick r:id="rId8"/>
                </a:rPr>
                <a:t>https://www.suez.com/en/</a:t>
              </a:r>
            </a:p>
            <a:p>
              <a:pPr algn="ctr"/>
              <a:r>
                <a:rPr lang="en-US" sz="1400" dirty="0">
                  <a:hlinkClick r:id="rId8"/>
                </a:rPr>
                <a:t>our-offering/local-authorities/</a:t>
              </a:r>
            </a:p>
            <a:p>
              <a:pPr algn="ctr"/>
              <a:r>
                <a:rPr lang="en-US" sz="1400" dirty="0">
                  <a:hlinkClick r:id="rId8"/>
                </a:rPr>
                <a:t>what-are-you-looking-for/water-</a:t>
              </a:r>
            </a:p>
            <a:p>
              <a:pPr algn="ctr"/>
              <a:r>
                <a:rPr lang="en-US" sz="1400" dirty="0">
                  <a:hlinkClick r:id="rId8"/>
                </a:rPr>
                <a:t>management/wastewater-treatment-</a:t>
              </a:r>
            </a:p>
            <a:p>
              <a:pPr algn="ctr"/>
              <a:r>
                <a:rPr lang="en-US" sz="1400" dirty="0">
                  <a:hlinkClick r:id="rId8"/>
                </a:rPr>
                <a:t>and-reuse/reuse-wastewater</a:t>
              </a:r>
              <a:r>
                <a:rPr lang="en-US" sz="1400" dirty="0"/>
                <a:t> </a:t>
              </a: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14E5F070-87E8-4C47-8B69-EB43762A8FD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9330" r="19152" b="43787"/>
          <a:stretch/>
        </p:blipFill>
        <p:spPr>
          <a:xfrm>
            <a:off x="8935780" y="4611140"/>
            <a:ext cx="2936561" cy="201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09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3B7D1-848B-47F6-A28A-81F5105D596F}"/>
              </a:ext>
            </a:extLst>
          </p:cNvPr>
          <p:cNvSpPr txBox="1">
            <a:spLocks/>
          </p:cNvSpPr>
          <p:nvPr/>
        </p:nvSpPr>
        <p:spPr>
          <a:xfrm>
            <a:off x="838200" y="192948"/>
            <a:ext cx="10515600" cy="880844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rgbClr val="0000CC"/>
                </a:solidFill>
              </a:rPr>
              <a:t>DBPs from Chemical Disinfectants</a:t>
            </a:r>
            <a:endParaRPr lang="en-US" dirty="0">
              <a:solidFill>
                <a:srgbClr val="0000CC"/>
              </a:solidFill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FB37040-2069-484E-8BC9-DCB5DBA8A5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0494347"/>
              </p:ext>
            </p:extLst>
          </p:nvPr>
        </p:nvGraphicFramePr>
        <p:xfrm>
          <a:off x="0" y="1005600"/>
          <a:ext cx="5527668" cy="485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2" name="SPW 14.0 Graph" r:id="rId4" imgW="6461887" imgH="5677769" progId="SigmaPlotGraphicObject.13">
                  <p:embed/>
                </p:oleObj>
              </mc:Choice>
              <mc:Fallback>
                <p:oleObj name="SPW 14.0 Graph" r:id="rId4" imgW="6461887" imgH="5677769" progId="SigmaPlotGraphicObject.13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7DE5791-4B55-4CE2-A2A7-1601F78844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1005600"/>
                        <a:ext cx="5527668" cy="485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AF81C29-D5EF-454E-9FC3-2C6533500B7D}"/>
              </a:ext>
            </a:extLst>
          </p:cNvPr>
          <p:cNvSpPr txBox="1"/>
          <p:nvPr/>
        </p:nvSpPr>
        <p:spPr>
          <a:xfrm>
            <a:off x="2510627" y="6241204"/>
            <a:ext cx="7170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Images adapted from: Richardson, S.L. (2002) “The role of GC-MS and LC-MS in the discovery of </a:t>
            </a:r>
          </a:p>
          <a:p>
            <a:pPr algn="ctr"/>
            <a:r>
              <a:rPr lang="en-US" sz="1400" dirty="0"/>
              <a:t>drinking water disinfection by-products,” </a:t>
            </a:r>
            <a:r>
              <a:rPr lang="en-US" sz="1400" i="1" dirty="0"/>
              <a:t>Journal of Environmental Monitoring</a:t>
            </a:r>
            <a:r>
              <a:rPr lang="en-US" sz="1400" dirty="0"/>
              <a:t>, </a:t>
            </a:r>
            <a:r>
              <a:rPr lang="en-US" sz="1400" b="1" dirty="0"/>
              <a:t>4</a:t>
            </a:r>
            <a:r>
              <a:rPr lang="en-US" sz="1400" dirty="0"/>
              <a:t>, 1, 1-9.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1068A9-6DC8-4B77-8FD2-04C2C63D58B7}"/>
              </a:ext>
            </a:extLst>
          </p:cNvPr>
          <p:cNvSpPr txBox="1"/>
          <p:nvPr/>
        </p:nvSpPr>
        <p:spPr>
          <a:xfrm>
            <a:off x="455385" y="5480030"/>
            <a:ext cx="38588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Fraction of Total Organic Halogen (TOX)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AC238AA-1CE4-4E05-B72C-D41A0E580038}"/>
              </a:ext>
            </a:extLst>
          </p:cNvPr>
          <p:cNvGrpSpPr/>
          <p:nvPr/>
        </p:nvGrpSpPr>
        <p:grpSpPr>
          <a:xfrm>
            <a:off x="6495046" y="1005600"/>
            <a:ext cx="5099852" cy="4858100"/>
            <a:chOff x="6495046" y="1005600"/>
            <a:chExt cx="5099852" cy="4858100"/>
          </a:xfrm>
        </p:grpSpPr>
        <p:graphicFrame>
          <p:nvGraphicFramePr>
            <p:cNvPr id="7" name="Object 6">
              <a:extLst>
                <a:ext uri="{FF2B5EF4-FFF2-40B4-BE49-F238E27FC236}">
                  <a16:creationId xmlns:a16="http://schemas.microsoft.com/office/drawing/2014/main" id="{A51C7104-9337-4C1E-B85A-78991B4BC51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95611371"/>
                </p:ext>
              </p:extLst>
            </p:nvPr>
          </p:nvGraphicFramePr>
          <p:xfrm>
            <a:off x="6495046" y="1005600"/>
            <a:ext cx="5099852" cy="4858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43" name="SPW 14.0 Graph" r:id="rId6" imgW="5960279" imgH="5677769" progId="SigmaPlotGraphicObject.13">
                    <p:embed/>
                  </p:oleObj>
                </mc:Choice>
                <mc:Fallback>
                  <p:oleObj name="SPW 14.0 Graph" r:id="rId6" imgW="5960279" imgH="5677769" progId="SigmaPlotGraphicObject.13">
                    <p:embed/>
                    <p:pic>
                      <p:nvPicPr>
                        <p:cNvPr id="6" name="Object 5">
                          <a:extLst>
                            <a:ext uri="{FF2B5EF4-FFF2-40B4-BE49-F238E27FC236}">
                              <a16:creationId xmlns:a16="http://schemas.microsoft.com/office/drawing/2014/main" id="{7EE8A710-746F-40C5-A635-F4593A48208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6495046" y="1005600"/>
                          <a:ext cx="5099852" cy="4858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6C8FB92-EE24-4238-8ABC-398971311D59}"/>
                </a:ext>
              </a:extLst>
            </p:cNvPr>
            <p:cNvSpPr txBox="1"/>
            <p:nvPr/>
          </p:nvSpPr>
          <p:spPr>
            <a:xfrm>
              <a:off x="6766945" y="5494368"/>
              <a:ext cx="44050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Fraction of Assimilable Organic Carbon (AOC)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878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69B016E5-720E-4EB0-803F-01AC5876A4D5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82853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rgbClr val="0000CC"/>
                </a:solidFill>
              </a:rPr>
              <a:t>Common DBPs, Sentinel Compounds</a:t>
            </a:r>
            <a:endParaRPr lang="en-US" dirty="0">
              <a:solidFill>
                <a:srgbClr val="0000CC"/>
              </a:solidFill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D1DC83FD-C06E-4412-8DA1-33306F0837AD}"/>
              </a:ext>
            </a:extLst>
          </p:cNvPr>
          <p:cNvSpPr txBox="1">
            <a:spLocks/>
          </p:cNvSpPr>
          <p:nvPr/>
        </p:nvSpPr>
        <p:spPr>
          <a:xfrm>
            <a:off x="838200" y="1375794"/>
            <a:ext cx="5181600" cy="4801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Trihalomethanes (TTHMs)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Haloacetic acids (HAA5)</a:t>
            </a:r>
          </a:p>
          <a:p>
            <a:endParaRPr lang="en-US" dirty="0"/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868EB1A9-2918-45ED-817F-1023FE798C6D}"/>
              </a:ext>
            </a:extLst>
          </p:cNvPr>
          <p:cNvSpPr txBox="1">
            <a:spLocks/>
          </p:cNvSpPr>
          <p:nvPr/>
        </p:nvSpPr>
        <p:spPr>
          <a:xfrm>
            <a:off x="6172200" y="1375794"/>
            <a:ext cx="5181600" cy="480116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TTHMs and HAA5 represent a large fraction of known DBPs</a:t>
            </a:r>
          </a:p>
          <a:p>
            <a:r>
              <a:rPr lang="en-US"/>
              <a:t>Variable in their toxicity</a:t>
            </a:r>
          </a:p>
          <a:p>
            <a:r>
              <a:rPr lang="en-US"/>
              <a:t>Brominated forms tend to be more toxic than analogous chlorinated forms</a:t>
            </a:r>
          </a:p>
          <a:p>
            <a:r>
              <a:rPr lang="en-US"/>
              <a:t>Large fraction of toxicity associated with other DBPs</a:t>
            </a:r>
          </a:p>
          <a:p>
            <a:r>
              <a:rPr lang="en-US"/>
              <a:t>In some respects, regulated DBPs are indicator chemicals</a:t>
            </a:r>
            <a:endParaRPr lang="en-US" dirty="0"/>
          </a:p>
        </p:txBody>
      </p:sp>
      <p:pic>
        <p:nvPicPr>
          <p:cNvPr id="5" name="Picture 4" descr="Chemical Structures of Trihalomethane disinfection byproducts">
            <a:extLst>
              <a:ext uri="{FF2B5EF4-FFF2-40B4-BE49-F238E27FC236}">
                <a16:creationId xmlns:a16="http://schemas.microsoft.com/office/drawing/2014/main" id="{D2A0E009-7C7D-4908-BB13-E985618B6AC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735822"/>
            <a:ext cx="4572000" cy="152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hemical structure of haloacetic acid disinfection byproducts">
            <a:extLst>
              <a:ext uri="{FF2B5EF4-FFF2-40B4-BE49-F238E27FC236}">
                <a16:creationId xmlns:a16="http://schemas.microsoft.com/office/drawing/2014/main" id="{B80356ED-3B3A-4E53-BA6D-F91211B5A9C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577" y="4420299"/>
            <a:ext cx="4572000" cy="1524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105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02875-9438-4E25-B6C9-9887C52325E5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rgbClr val="0000CC"/>
                </a:solidFill>
              </a:rPr>
              <a:t>Other DBPs</a:t>
            </a:r>
            <a:endParaRPr lang="en-US" dirty="0">
              <a:solidFill>
                <a:srgbClr val="0000CC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048796-F3E0-45DF-A2D3-9D6556A1A955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i="1" dirty="0"/>
              <a:t>N-</a:t>
            </a:r>
            <a:r>
              <a:rPr lang="en-US" dirty="0"/>
              <a:t>nitrosamines (</a:t>
            </a:r>
            <a:r>
              <a:rPr lang="en-US" i="1" dirty="0"/>
              <a:t>e.g.</a:t>
            </a:r>
            <a:r>
              <a:rPr lang="en-US" dirty="0"/>
              <a:t>, NDMA)</a:t>
            </a:r>
          </a:p>
          <a:p>
            <a:endParaRPr lang="en-US" dirty="0"/>
          </a:p>
          <a:p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Extremely potent carcinogen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Notification (CA): 10 ng/L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Public health goal (CA): 3 ng/L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Difficult to remove by air stripping, adsorption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Effectively degraded by UV</a:t>
            </a:r>
          </a:p>
          <a:p>
            <a:pPr lvl="1"/>
            <a:endParaRPr lang="en-US" i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810CB8-9688-4D56-A7DB-8062BFB16C82}"/>
              </a:ext>
            </a:extLst>
          </p:cNvPr>
          <p:cNvSpPr txBox="1">
            <a:spLocks/>
          </p:cNvSpPr>
          <p:nvPr/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Bromate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endParaRPr lang="en-US"/>
          </a:p>
          <a:p>
            <a:r>
              <a:rPr lang="en-US"/>
              <a:t>Formed by reactions with strong oxidants (especially O</a:t>
            </a:r>
            <a:r>
              <a:rPr lang="en-US" baseline="-25000"/>
              <a:t>3</a:t>
            </a:r>
            <a:r>
              <a:rPr lang="en-US"/>
              <a:t>), bromide</a:t>
            </a:r>
          </a:p>
          <a:p>
            <a:r>
              <a:rPr lang="en-US"/>
              <a:t>Carcinogen</a:t>
            </a:r>
          </a:p>
          <a:p>
            <a:pPr lvl="1"/>
            <a:r>
              <a:rPr lang="en-US"/>
              <a:t>EPA Maximum Contaminant Level (MCL) = 10 </a:t>
            </a:r>
            <a:r>
              <a:rPr lang="en-US">
                <a:sym typeface="Symbol" panose="05050102010706020507" pitchFamily="18" charset="2"/>
              </a:rPr>
              <a:t>g/L</a:t>
            </a:r>
          </a:p>
          <a:p>
            <a:pPr lvl="1"/>
            <a:r>
              <a:rPr lang="en-US">
                <a:sym typeface="Symbol" panose="05050102010706020507" pitchFamily="18" charset="2"/>
              </a:rPr>
              <a:t>WHO Guideline = </a:t>
            </a:r>
            <a:r>
              <a:rPr lang="en-US"/>
              <a:t>10 </a:t>
            </a:r>
            <a:r>
              <a:rPr lang="en-US">
                <a:sym typeface="Symbol" panose="05050102010706020507" pitchFamily="18" charset="2"/>
              </a:rPr>
              <a:t>g/L</a:t>
            </a:r>
            <a:endParaRPr lang="en-US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B7A61C-CC36-4071-B9BF-A8D0F27122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6914" y="2286612"/>
            <a:ext cx="2194070" cy="10388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8F3D84-A834-4C4E-AF7E-28A1B230F0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9087" y="1967830"/>
            <a:ext cx="1461170" cy="146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2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C57D37D-86E8-420A-BEA8-DD3CE7FFB6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4568" y="793259"/>
            <a:ext cx="5913633" cy="4767485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C259D2D-E4AB-4CD1-9ABB-BAFF0108D2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3767965"/>
              </p:ext>
            </p:extLst>
          </p:nvPr>
        </p:nvGraphicFramePr>
        <p:xfrm>
          <a:off x="0" y="996459"/>
          <a:ext cx="5592763" cy="4017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SPW 14.0 Graph" r:id="rId5" imgW="5593485" imgH="4018411" progId="SigmaPlotGraphicObject.13">
                  <p:embed/>
                </p:oleObj>
              </mc:Choice>
              <mc:Fallback>
                <p:oleObj name="SPW 14.0 Graph" r:id="rId5" imgW="5593485" imgH="4018411" progId="SigmaPlotGraphicObject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0" y="996459"/>
                        <a:ext cx="5592763" cy="4017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88928BDC-3478-478E-924C-BFC30FF0F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1122"/>
            <a:ext cx="10515600" cy="885337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Chloramine Photolysis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D67649-6BE6-4AE6-B239-FDC312443587}"/>
              </a:ext>
            </a:extLst>
          </p:cNvPr>
          <p:cNvSpPr txBox="1"/>
          <p:nvPr/>
        </p:nvSpPr>
        <p:spPr>
          <a:xfrm>
            <a:off x="151405" y="5165970"/>
            <a:ext cx="736535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N-Cl bond is photolabile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N-Cl bond photolysis yields reactive intermediates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Other bonds are susceptible to photodecay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Photochemistry, secondary chemistry can be important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0EE0B0-5D2F-4543-9B75-5EA430029DCA}"/>
              </a:ext>
            </a:extLst>
          </p:cNvPr>
          <p:cNvSpPr txBox="1"/>
          <p:nvPr/>
        </p:nvSpPr>
        <p:spPr>
          <a:xfrm>
            <a:off x="7963877" y="5695409"/>
            <a:ext cx="36966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Images from: Blatchley (2023) </a:t>
            </a:r>
            <a:r>
              <a:rPr lang="en-US" sz="1400" i="1" dirty="0"/>
              <a:t>Photochemical Reactors: Theory, Methods, and Applications of Ultraviolet Radiation</a:t>
            </a:r>
            <a:r>
              <a:rPr lang="en-US" sz="1400" dirty="0"/>
              <a:t>, Wiley, Hoboken, NJ.</a:t>
            </a:r>
          </a:p>
        </p:txBody>
      </p:sp>
    </p:spTree>
    <p:extLst>
      <p:ext uri="{BB962C8B-B14F-4D97-AF65-F5344CB8AC3E}">
        <p14:creationId xmlns:p14="http://schemas.microsoft.com/office/powerpoint/2010/main" val="179298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1149684-EA99-4C1A-AA5A-E0BB242A4B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8783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Chlorine/UV Application to Amino Acids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E8A2BD-CDD3-47A5-B877-C6F49DED58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89" y="1273908"/>
            <a:ext cx="5422380" cy="40559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FCD47E-FB0F-4BB8-92CB-0232EB4F0A55}"/>
              </a:ext>
            </a:extLst>
          </p:cNvPr>
          <p:cNvSpPr txBox="1"/>
          <p:nvPr/>
        </p:nvSpPr>
        <p:spPr>
          <a:xfrm>
            <a:off x="531446" y="5736492"/>
            <a:ext cx="57130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Images from: Weng and Blatchley (2013) “</a:t>
            </a:r>
            <a:r>
              <a:rPr lang="en-US" sz="1400" dirty="0">
                <a:effectLst/>
              </a:rPr>
              <a:t>Ultraviolet-Induced Effects on Chloramine and Cyanogen Chloride Formation from Chlorination of Amino Acids,” </a:t>
            </a:r>
            <a:r>
              <a:rPr lang="en-US" sz="1400" i="1" dirty="0">
                <a:effectLst/>
              </a:rPr>
              <a:t>Environmental Science &amp; Technology</a:t>
            </a:r>
            <a:r>
              <a:rPr lang="en-US" sz="1400" dirty="0">
                <a:effectLst/>
              </a:rPr>
              <a:t>, </a:t>
            </a:r>
            <a:r>
              <a:rPr lang="en-US" sz="1400" b="1" dirty="0">
                <a:effectLst/>
              </a:rPr>
              <a:t>47</a:t>
            </a:r>
            <a:r>
              <a:rPr lang="en-US" sz="1400" dirty="0">
                <a:effectLst/>
              </a:rPr>
              <a:t>, 9, </a:t>
            </a:r>
            <a:r>
              <a:rPr lang="en-US" sz="1400" dirty="0"/>
              <a:t>3943-4960.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2A7514C-BF28-4655-9620-3C5C897DB4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292" y="2805724"/>
            <a:ext cx="871023" cy="108336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77E29EA-614A-4C27-B4C0-7AB54CCAB440}"/>
              </a:ext>
            </a:extLst>
          </p:cNvPr>
          <p:cNvSpPr txBox="1"/>
          <p:nvPr/>
        </p:nvSpPr>
        <p:spPr>
          <a:xfrm>
            <a:off x="1797538" y="3519754"/>
            <a:ext cx="8726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FF"/>
                </a:solidFill>
              </a:rPr>
              <a:t>Glycine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6B45E91-5C4B-4940-A10F-62D6019C7B13}"/>
              </a:ext>
            </a:extLst>
          </p:cNvPr>
          <p:cNvGrpSpPr/>
          <p:nvPr/>
        </p:nvGrpSpPr>
        <p:grpSpPr>
          <a:xfrm>
            <a:off x="6650526" y="1330863"/>
            <a:ext cx="4181597" cy="5033257"/>
            <a:chOff x="6650526" y="1330863"/>
            <a:chExt cx="4181597" cy="5033257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8FC2E29-8F3B-42CF-947E-A4DDD6C13E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6249" y="1330863"/>
              <a:ext cx="3915874" cy="503325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938CAAD-8E35-49E6-B6BB-33EFF6509CD6}"/>
                </a:ext>
              </a:extLst>
            </p:cNvPr>
            <p:cNvSpPr txBox="1"/>
            <p:nvPr/>
          </p:nvSpPr>
          <p:spPr>
            <a:xfrm>
              <a:off x="6650526" y="1670484"/>
              <a:ext cx="11369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FF"/>
                  </a:solidFill>
                </a:rPr>
                <a:t>L-Arginine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905AA41-F3E6-4882-9778-7C0425B4F689}"/>
                </a:ext>
              </a:extLst>
            </p:cNvPr>
            <p:cNvSpPr txBox="1"/>
            <p:nvPr/>
          </p:nvSpPr>
          <p:spPr>
            <a:xfrm>
              <a:off x="6705234" y="4095867"/>
              <a:ext cx="11791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FF"/>
                  </a:solidFill>
                </a:rPr>
                <a:t>L-Histidine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0E248159-F645-4B33-A57E-4CCC64175121}"/>
              </a:ext>
            </a:extLst>
          </p:cNvPr>
          <p:cNvSpPr txBox="1"/>
          <p:nvPr/>
        </p:nvSpPr>
        <p:spPr>
          <a:xfrm rot="16200000">
            <a:off x="106774" y="2880578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CNCl</a:t>
            </a:r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0130516-DD16-428D-B56D-B872D763DF8C}"/>
              </a:ext>
            </a:extLst>
          </p:cNvPr>
          <p:cNvGrpSpPr/>
          <p:nvPr/>
        </p:nvGrpSpPr>
        <p:grpSpPr>
          <a:xfrm>
            <a:off x="9851692" y="1969477"/>
            <a:ext cx="658247" cy="3827930"/>
            <a:chOff x="9851692" y="1969477"/>
            <a:chExt cx="658247" cy="382793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9EDEB00C-0BE2-4B17-A5AA-179405A7E71F}"/>
                </a:ext>
              </a:extLst>
            </p:cNvPr>
            <p:cNvSpPr/>
            <p:nvPr/>
          </p:nvSpPr>
          <p:spPr>
            <a:xfrm>
              <a:off x="10119170" y="1969477"/>
              <a:ext cx="390769" cy="242277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648F5456-6E3E-490F-8873-8FFE835C1199}"/>
                </a:ext>
              </a:extLst>
            </p:cNvPr>
            <p:cNvSpPr/>
            <p:nvPr/>
          </p:nvSpPr>
          <p:spPr>
            <a:xfrm>
              <a:off x="10119169" y="2528383"/>
              <a:ext cx="390769" cy="242277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69AC80D-8DC6-4818-A75E-CD242FA3D715}"/>
                </a:ext>
              </a:extLst>
            </p:cNvPr>
            <p:cNvSpPr/>
            <p:nvPr/>
          </p:nvSpPr>
          <p:spPr>
            <a:xfrm>
              <a:off x="9851692" y="4465199"/>
              <a:ext cx="390769" cy="242277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2B8DDAFC-5AC1-47F1-A13A-4E62D92F9449}"/>
                </a:ext>
              </a:extLst>
            </p:cNvPr>
            <p:cNvSpPr/>
            <p:nvPr/>
          </p:nvSpPr>
          <p:spPr>
            <a:xfrm>
              <a:off x="9883911" y="5555130"/>
              <a:ext cx="390769" cy="242277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7924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</TotalTime>
  <Words>645</Words>
  <Application>Microsoft Office PowerPoint</Application>
  <PresentationFormat>Widescreen</PresentationFormat>
  <Paragraphs>101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Roboto Slab</vt:lpstr>
      <vt:lpstr>Symbol</vt:lpstr>
      <vt:lpstr>Office Theme</vt:lpstr>
      <vt:lpstr>SPW 14.0 Graph</vt:lpstr>
      <vt:lpstr>PowerPoint Presentation</vt:lpstr>
      <vt:lpstr>PowerPoint Presentation</vt:lpstr>
      <vt:lpstr>Reasons to Consider DBP Formation in Wastewater</vt:lpstr>
      <vt:lpstr>PowerPoint Presentation</vt:lpstr>
      <vt:lpstr>PowerPoint Presentation</vt:lpstr>
      <vt:lpstr>PowerPoint Presentation</vt:lpstr>
      <vt:lpstr>PowerPoint Presentation</vt:lpstr>
      <vt:lpstr>Chloramine Photolysis</vt:lpstr>
      <vt:lpstr>Chlorine/UV Application to Amino Acids</vt:lpstr>
      <vt:lpstr>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Damir Brdanovic</dc:creator>
  <cp:lastModifiedBy>Damir Brdanovic</cp:lastModifiedBy>
  <cp:revision>39</cp:revision>
  <dcterms:created xsi:type="dcterms:W3CDTF">2023-08-11T09:22:14Z</dcterms:created>
  <dcterms:modified xsi:type="dcterms:W3CDTF">2024-01-11T20:07:06Z</dcterms:modified>
</cp:coreProperties>
</file>